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E7BE-D0E6-42AA-86FA-FF3E9FF84E5C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D620-F548-49E5-9D66-39BDF12DA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34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E7BE-D0E6-42AA-86FA-FF3E9FF84E5C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D620-F548-49E5-9D66-39BDF12DA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98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E7BE-D0E6-42AA-86FA-FF3E9FF84E5C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D620-F548-49E5-9D66-39BDF12DA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38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E7BE-D0E6-42AA-86FA-FF3E9FF84E5C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D620-F548-49E5-9D66-39BDF12DA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95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E7BE-D0E6-42AA-86FA-FF3E9FF84E5C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D620-F548-49E5-9D66-39BDF12DA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92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E7BE-D0E6-42AA-86FA-FF3E9FF84E5C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D620-F548-49E5-9D66-39BDF12DA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4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E7BE-D0E6-42AA-86FA-FF3E9FF84E5C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D620-F548-49E5-9D66-39BDF12DA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78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E7BE-D0E6-42AA-86FA-FF3E9FF84E5C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D620-F548-49E5-9D66-39BDF12DA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86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E7BE-D0E6-42AA-86FA-FF3E9FF84E5C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D620-F548-49E5-9D66-39BDF12DA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39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E7BE-D0E6-42AA-86FA-FF3E9FF84E5C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D620-F548-49E5-9D66-39BDF12DA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50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E7BE-D0E6-42AA-86FA-FF3E9FF84E5C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D620-F548-49E5-9D66-39BDF12DA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E7BE-D0E6-42AA-86FA-FF3E9FF84E5C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2D620-F548-49E5-9D66-39BDF12DA6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41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6-9 Primary Key </a:t>
            </a:r>
            <a:r>
              <a:rPr lang="ja-JP" altLang="en-US" dirty="0"/>
              <a:t>と </a:t>
            </a:r>
            <a:r>
              <a:rPr lang="en-US" altLang="ja-JP" dirty="0"/>
              <a:t>Foreign Key</a:t>
            </a:r>
            <a:r>
              <a:rPr lang="ja-JP" altLang="en-US" dirty="0"/>
              <a:t>の宣言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38200" y="1583112"/>
            <a:ext cx="105156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---user</a:t>
            </a:r>
            <a:r>
              <a:rPr lang="ja-JP" altLang="en-US" sz="2000" dirty="0"/>
              <a:t>テーブルの作成</a:t>
            </a:r>
            <a:r>
              <a:rPr lang="en-US" altLang="ja-JP" sz="2000" dirty="0"/>
              <a:t>---</a:t>
            </a:r>
          </a:p>
          <a:p>
            <a:r>
              <a:rPr lang="en-US" altLang="ja-JP" dirty="0"/>
              <a:t> CREATE TABLE user (</a:t>
            </a:r>
          </a:p>
          <a:p>
            <a:r>
              <a:rPr lang="en-US" altLang="ja-JP" dirty="0"/>
              <a:t>    -&gt; </a:t>
            </a:r>
            <a:r>
              <a:rPr lang="en-US" altLang="ja-JP" dirty="0" err="1"/>
              <a:t>userID</a:t>
            </a:r>
            <a:r>
              <a:rPr lang="en-US" altLang="ja-JP" dirty="0"/>
              <a:t> </a:t>
            </a:r>
            <a:r>
              <a:rPr lang="en-US" altLang="ja-JP" dirty="0" err="1"/>
              <a:t>int</a:t>
            </a:r>
            <a:r>
              <a:rPr lang="en-US" altLang="ja-JP" dirty="0"/>
              <a:t> NOT NULL AUTO_INCREMENT,</a:t>
            </a:r>
          </a:p>
          <a:p>
            <a:r>
              <a:rPr lang="en-US" altLang="ja-JP" dirty="0"/>
              <a:t>    -&gt; name VARCHAR(255) NOT NULL,</a:t>
            </a:r>
          </a:p>
          <a:p>
            <a:r>
              <a:rPr lang="en-US" altLang="ja-JP" dirty="0"/>
              <a:t>    -&gt; tell VARCHAR(255) NOT NULL,</a:t>
            </a:r>
          </a:p>
          <a:p>
            <a:r>
              <a:rPr lang="en-US" altLang="ja-JP" dirty="0"/>
              <a:t>    -&gt; age </a:t>
            </a:r>
            <a:r>
              <a:rPr lang="en-US" altLang="ja-JP" dirty="0" err="1"/>
              <a:t>int</a:t>
            </a:r>
            <a:r>
              <a:rPr lang="en-US" altLang="ja-JP" dirty="0"/>
              <a:t> NOT NULL,</a:t>
            </a:r>
          </a:p>
          <a:p>
            <a:r>
              <a:rPr lang="en-US" altLang="ja-JP" dirty="0"/>
              <a:t>    -&gt; birthday date NOT NULL,</a:t>
            </a:r>
          </a:p>
          <a:p>
            <a:r>
              <a:rPr lang="en-US" altLang="ja-JP" dirty="0"/>
              <a:t>    -&gt; </a:t>
            </a:r>
            <a:r>
              <a:rPr lang="en-US" altLang="ja-JP" dirty="0" err="1"/>
              <a:t>departmentID</a:t>
            </a:r>
            <a:r>
              <a:rPr lang="en-US" altLang="ja-JP" dirty="0"/>
              <a:t> </a:t>
            </a:r>
            <a:r>
              <a:rPr lang="en-US" altLang="ja-JP" dirty="0" err="1"/>
              <a:t>int</a:t>
            </a:r>
            <a:r>
              <a:rPr lang="en-US" altLang="ja-JP" dirty="0"/>
              <a:t> NOT NULL,</a:t>
            </a:r>
          </a:p>
          <a:p>
            <a:r>
              <a:rPr lang="en-US" altLang="ja-JP" dirty="0"/>
              <a:t>    -&gt; </a:t>
            </a:r>
            <a:r>
              <a:rPr lang="en-US" altLang="ja-JP" dirty="0" err="1"/>
              <a:t>stationID</a:t>
            </a:r>
            <a:r>
              <a:rPr lang="en-US" altLang="ja-JP" dirty="0"/>
              <a:t> </a:t>
            </a:r>
            <a:r>
              <a:rPr lang="en-US" altLang="ja-JP" dirty="0" err="1"/>
              <a:t>int</a:t>
            </a:r>
            <a:r>
              <a:rPr lang="en-US" altLang="ja-JP" dirty="0"/>
              <a:t> NOT NULL,</a:t>
            </a:r>
          </a:p>
          <a:p>
            <a:r>
              <a:rPr lang="en-US" altLang="ja-JP" dirty="0"/>
              <a:t>    -&gt; PRIMARY KEY(</a:t>
            </a:r>
            <a:r>
              <a:rPr lang="en-US" altLang="ja-JP" dirty="0" err="1"/>
              <a:t>stationID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    -&gt; FOREIGN KEY(</a:t>
            </a:r>
            <a:r>
              <a:rPr lang="en-US" altLang="ja-JP" dirty="0" err="1"/>
              <a:t>departmentID</a:t>
            </a:r>
            <a:r>
              <a:rPr lang="en-US" altLang="ja-JP" dirty="0"/>
              <a:t>) REFERENCES </a:t>
            </a:r>
            <a:r>
              <a:rPr lang="en-US" altLang="ja-JP" dirty="0" err="1"/>
              <a:t>depatment</a:t>
            </a:r>
            <a:r>
              <a:rPr lang="en-US" altLang="ja-JP" dirty="0"/>
              <a:t>(</a:t>
            </a:r>
            <a:r>
              <a:rPr lang="en-US" altLang="ja-JP" dirty="0" err="1"/>
              <a:t>departmentID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    -&gt; FOREIGN KEY(</a:t>
            </a:r>
            <a:r>
              <a:rPr lang="en-US" altLang="ja-JP" dirty="0" err="1"/>
              <a:t>stationID</a:t>
            </a:r>
            <a:r>
              <a:rPr lang="en-US" altLang="ja-JP" dirty="0"/>
              <a:t>) REFERENCES station(</a:t>
            </a:r>
            <a:r>
              <a:rPr lang="en-US" altLang="ja-JP" dirty="0" err="1"/>
              <a:t>stationID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    -&gt; ) engine=</a:t>
            </a:r>
            <a:r>
              <a:rPr lang="en-US" altLang="ja-JP" dirty="0" err="1"/>
              <a:t>InnoDB</a:t>
            </a:r>
            <a:r>
              <a:rPr lang="en-US" altLang="ja-JP" dirty="0"/>
              <a:t>;</a:t>
            </a:r>
          </a:p>
          <a:p>
            <a:endParaRPr lang="en-US" altLang="ja-JP" dirty="0"/>
          </a:p>
          <a:p>
            <a:r>
              <a:rPr lang="en-US" altLang="ja-JP" dirty="0"/>
              <a:t>  INSERT INTO user (name, tell, age, birthday, </a:t>
            </a:r>
            <a:r>
              <a:rPr lang="en-US" altLang="ja-JP" dirty="0" err="1"/>
              <a:t>departmentID</a:t>
            </a:r>
            <a:r>
              <a:rPr lang="en-US" altLang="ja-JP" dirty="0"/>
              <a:t>, </a:t>
            </a:r>
            <a:r>
              <a:rPr lang="en-US" altLang="ja-JP" dirty="0" err="1"/>
              <a:t>stationID</a:t>
            </a:r>
            <a:r>
              <a:rPr lang="en-US" altLang="ja-JP" dirty="0"/>
              <a:t> )</a:t>
            </a:r>
          </a:p>
          <a:p>
            <a:r>
              <a:rPr lang="en-US" altLang="ja-JP" dirty="0"/>
              <a:t>      -&gt; VALUE('</a:t>
            </a:r>
            <a:r>
              <a:rPr lang="ja-JP" altLang="en-US" dirty="0"/>
              <a:t>田中 実</a:t>
            </a:r>
            <a:r>
              <a:rPr lang="en-US" altLang="ja-JP" dirty="0"/>
              <a:t>', '012-345-6789', 30, '1994-02-01',3, 1 ), ('</a:t>
            </a:r>
            <a:r>
              <a:rPr lang="ja-JP" altLang="en-US" dirty="0"/>
              <a:t>鈴木 茂</a:t>
            </a:r>
            <a:r>
              <a:rPr lang="en-US" altLang="ja-JP" dirty="0"/>
              <a:t>', '090-1122-3344', 37 '1987-08-12', 3 ,4 ), ('</a:t>
            </a:r>
            <a:r>
              <a:rPr lang="ja-JP" altLang="en-US" dirty="0"/>
              <a:t>鈴木 実</a:t>
            </a:r>
            <a:r>
              <a:rPr lang="en-US" altLang="ja-JP" dirty="0"/>
              <a:t>', '080-5566-7788', 24, '2000-12-24', 2, 5), ('</a:t>
            </a:r>
            <a:r>
              <a:rPr lang="ja-JP" altLang="en-US" dirty="0"/>
              <a:t>佐 藤 清</a:t>
            </a:r>
            <a:r>
              <a:rPr lang="en-US" altLang="ja-JP" dirty="0"/>
              <a:t>', '012-0987-6543', 19, '2005-08-01', 1, 5), ('</a:t>
            </a:r>
            <a:r>
              <a:rPr lang="ja-JP" altLang="en-US" dirty="0"/>
              <a:t>高橋 清</a:t>
            </a:r>
            <a:r>
              <a:rPr lang="en-US" altLang="ja-JP" dirty="0"/>
              <a:t>', '090-9900-1234', 24, '2000-12-24', 3, 5);</a:t>
            </a:r>
          </a:p>
        </p:txBody>
      </p:sp>
    </p:spTree>
    <p:extLst>
      <p:ext uri="{BB962C8B-B14F-4D97-AF65-F5344CB8AC3E}">
        <p14:creationId xmlns:p14="http://schemas.microsoft.com/office/powerpoint/2010/main" val="323368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794497" y="528919"/>
            <a:ext cx="1118235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---department</a:t>
            </a:r>
            <a:r>
              <a:rPr lang="ja-JP" altLang="en-US" sz="2000" dirty="0"/>
              <a:t>テーブルの作成</a:t>
            </a:r>
            <a:r>
              <a:rPr lang="en-US" altLang="ja-JP" sz="2000" dirty="0"/>
              <a:t>---</a:t>
            </a:r>
          </a:p>
          <a:p>
            <a:endParaRPr lang="en-US" altLang="ja-JP" dirty="0"/>
          </a:p>
          <a:p>
            <a:r>
              <a:rPr lang="en-US" altLang="ja-JP" dirty="0"/>
              <a:t>CREATE TABLE department (</a:t>
            </a:r>
          </a:p>
          <a:p>
            <a:r>
              <a:rPr lang="en-US" altLang="ja-JP" dirty="0"/>
              <a:t>   -&gt; </a:t>
            </a:r>
            <a:r>
              <a:rPr lang="en-US" altLang="ja-JP" dirty="0" err="1"/>
              <a:t>departmentID</a:t>
            </a:r>
            <a:r>
              <a:rPr lang="en-US" altLang="ja-JP" dirty="0"/>
              <a:t> </a:t>
            </a:r>
            <a:r>
              <a:rPr lang="en-US" altLang="ja-JP" dirty="0" err="1"/>
              <a:t>int</a:t>
            </a:r>
            <a:r>
              <a:rPr lang="en-US" altLang="ja-JP" dirty="0"/>
              <a:t> NOT NULL AUTO_INCREMENT,</a:t>
            </a:r>
          </a:p>
          <a:p>
            <a:r>
              <a:rPr lang="en-US" altLang="ja-JP" dirty="0"/>
              <a:t>   -&gt; </a:t>
            </a:r>
            <a:r>
              <a:rPr lang="en-US" altLang="ja-JP" dirty="0" err="1"/>
              <a:t>departmentName</a:t>
            </a:r>
            <a:r>
              <a:rPr lang="en-US" altLang="ja-JP" dirty="0"/>
              <a:t> VARCHAR(255) NOT NULL,</a:t>
            </a:r>
          </a:p>
          <a:p>
            <a:r>
              <a:rPr lang="en-US" altLang="ja-JP" dirty="0"/>
              <a:t>   -&gt; PRIMARY KEY(</a:t>
            </a:r>
            <a:r>
              <a:rPr lang="en-US" altLang="ja-JP" dirty="0" err="1"/>
              <a:t>departmentID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   -&gt; ) engine=</a:t>
            </a:r>
            <a:r>
              <a:rPr lang="en-US" altLang="ja-JP" dirty="0" err="1"/>
              <a:t>InnoDB</a:t>
            </a:r>
            <a:r>
              <a:rPr lang="en-US" altLang="ja-JP" dirty="0"/>
              <a:t>;</a:t>
            </a:r>
          </a:p>
          <a:p>
            <a:endParaRPr lang="en-US" altLang="ja-JP" dirty="0"/>
          </a:p>
          <a:p>
            <a:r>
              <a:rPr lang="en-US" altLang="ja-JP" dirty="0"/>
              <a:t> INSERT INTO department (</a:t>
            </a:r>
            <a:r>
              <a:rPr lang="en-US" altLang="ja-JP" dirty="0" err="1"/>
              <a:t>departmentID</a:t>
            </a:r>
            <a:r>
              <a:rPr lang="en-US" altLang="ja-JP" dirty="0"/>
              <a:t>, </a:t>
            </a:r>
            <a:r>
              <a:rPr lang="en-US" altLang="ja-JP" dirty="0" err="1"/>
              <a:t>departmentName</a:t>
            </a:r>
            <a:r>
              <a:rPr lang="en-US" altLang="ja-JP" dirty="0"/>
              <a:t> )</a:t>
            </a:r>
          </a:p>
          <a:p>
            <a:r>
              <a:rPr lang="en-US" altLang="ja-JP" dirty="0"/>
              <a:t>    -&gt; VALUE(1, '</a:t>
            </a:r>
            <a:r>
              <a:rPr lang="ja-JP" altLang="en-US" dirty="0"/>
              <a:t>開発部</a:t>
            </a:r>
            <a:r>
              <a:rPr lang="en-US" altLang="ja-JP" dirty="0"/>
              <a:t>'), (2, '</a:t>
            </a:r>
            <a:r>
              <a:rPr lang="ja-JP" altLang="en-US" dirty="0"/>
              <a:t>営業部</a:t>
            </a:r>
            <a:r>
              <a:rPr lang="en-US" altLang="ja-JP" dirty="0"/>
              <a:t>'), (3, '</a:t>
            </a:r>
            <a:r>
              <a:rPr lang="ja-JP" altLang="en-US" dirty="0"/>
              <a:t>総務部</a:t>
            </a:r>
            <a:r>
              <a:rPr lang="en-US" altLang="ja-JP" dirty="0"/>
              <a:t>');</a:t>
            </a:r>
          </a:p>
          <a:p>
            <a:endParaRPr lang="en-US" altLang="ja-JP" dirty="0"/>
          </a:p>
          <a:p>
            <a:r>
              <a:rPr lang="en-US" altLang="ja-JP" dirty="0"/>
              <a:t> ---station</a:t>
            </a:r>
            <a:r>
              <a:rPr lang="ja-JP" altLang="en-US" dirty="0"/>
              <a:t>テーブルの作成</a:t>
            </a:r>
            <a:r>
              <a:rPr lang="en-US" altLang="ja-JP" dirty="0"/>
              <a:t>---</a:t>
            </a:r>
          </a:p>
          <a:p>
            <a:r>
              <a:rPr lang="en-US" altLang="ja-JP" dirty="0"/>
              <a:t> CREATE TABLE station  (</a:t>
            </a:r>
          </a:p>
          <a:p>
            <a:r>
              <a:rPr lang="en-US" altLang="ja-JP" dirty="0"/>
              <a:t>    -&gt; </a:t>
            </a:r>
            <a:r>
              <a:rPr lang="en-US" altLang="ja-JP" dirty="0" err="1"/>
              <a:t>stationID</a:t>
            </a:r>
            <a:r>
              <a:rPr lang="en-US" altLang="ja-JP" dirty="0"/>
              <a:t> </a:t>
            </a:r>
            <a:r>
              <a:rPr lang="en-US" altLang="ja-JP" dirty="0" err="1"/>
              <a:t>int</a:t>
            </a:r>
            <a:r>
              <a:rPr lang="en-US" altLang="ja-JP" dirty="0"/>
              <a:t> NOT NULL AUTO_INCREMENT,</a:t>
            </a:r>
          </a:p>
          <a:p>
            <a:r>
              <a:rPr lang="en-US" altLang="ja-JP" dirty="0"/>
              <a:t>    -&gt; </a:t>
            </a:r>
            <a:r>
              <a:rPr lang="en-US" altLang="ja-JP" dirty="0" err="1"/>
              <a:t>stationName</a:t>
            </a:r>
            <a:r>
              <a:rPr lang="en-US" altLang="ja-JP" dirty="0"/>
              <a:t> VARCHAR(255) NOT NULL,</a:t>
            </a:r>
          </a:p>
          <a:p>
            <a:r>
              <a:rPr lang="en-US" altLang="ja-JP" dirty="0"/>
              <a:t>    -&gt; PRIMARY KEY(</a:t>
            </a:r>
            <a:r>
              <a:rPr lang="en-US" altLang="ja-JP" dirty="0" err="1"/>
              <a:t>stationID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    -&gt; ) ENGINE=</a:t>
            </a:r>
            <a:r>
              <a:rPr lang="en-US" altLang="ja-JP" dirty="0" err="1"/>
              <a:t>InnoDB</a:t>
            </a:r>
            <a:r>
              <a:rPr lang="en-US" altLang="ja-JP" dirty="0"/>
              <a:t>;</a:t>
            </a:r>
          </a:p>
          <a:p>
            <a:endParaRPr lang="en-US" altLang="ja-JP" dirty="0"/>
          </a:p>
          <a:p>
            <a:r>
              <a:rPr lang="en-US" altLang="ja-JP" dirty="0"/>
              <a:t>    INSERT INTO station (</a:t>
            </a:r>
            <a:r>
              <a:rPr lang="en-US" altLang="ja-JP" dirty="0" err="1"/>
              <a:t>stationName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    -&gt; VALUE('</a:t>
            </a:r>
            <a:r>
              <a:rPr lang="ja-JP" altLang="en-US" dirty="0"/>
              <a:t>九段下</a:t>
            </a:r>
            <a:r>
              <a:rPr lang="en-US" altLang="ja-JP" dirty="0"/>
              <a:t>'), ('</a:t>
            </a:r>
            <a:r>
              <a:rPr lang="ja-JP" altLang="en-US" dirty="0"/>
              <a:t>永田町</a:t>
            </a:r>
            <a:r>
              <a:rPr lang="en-US" altLang="ja-JP" dirty="0"/>
              <a:t>'), ('</a:t>
            </a:r>
            <a:r>
              <a:rPr lang="ja-JP" altLang="en-US" dirty="0"/>
              <a:t>渋谷</a:t>
            </a:r>
            <a:r>
              <a:rPr lang="en-US" altLang="ja-JP" dirty="0"/>
              <a:t>'), ('</a:t>
            </a:r>
            <a:r>
              <a:rPr lang="ja-JP" altLang="en-US" dirty="0"/>
              <a:t>神保町</a:t>
            </a:r>
            <a:r>
              <a:rPr lang="en-US" altLang="ja-JP" dirty="0"/>
              <a:t>'), ('</a:t>
            </a:r>
            <a:r>
              <a:rPr lang="ja-JP" altLang="en-US" dirty="0"/>
              <a:t>上井草</a:t>
            </a:r>
            <a:r>
              <a:rPr lang="en-US" altLang="ja-JP" dirty="0"/>
              <a:t>');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908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7529" y="737150"/>
            <a:ext cx="10116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---</a:t>
            </a:r>
            <a:r>
              <a:rPr lang="ja-JP" altLang="en-US" dirty="0"/>
              <a:t>自然結合で３つのテーブルを結合して呼び出し</a:t>
            </a:r>
            <a:r>
              <a:rPr lang="en-US" altLang="ja-JP" dirty="0"/>
              <a:t>---</a:t>
            </a:r>
          </a:p>
          <a:p>
            <a:r>
              <a:rPr lang="ja-JP" altLang="en-US" dirty="0"/>
              <a:t>SELECT user.userID, user.name,  </a:t>
            </a:r>
            <a:r>
              <a:rPr lang="en-US" altLang="ja-JP" dirty="0" err="1"/>
              <a:t>user.tell</a:t>
            </a:r>
            <a:r>
              <a:rPr lang="en-US" altLang="ja-JP" dirty="0"/>
              <a:t>, </a:t>
            </a:r>
            <a:r>
              <a:rPr lang="ja-JP" altLang="en-US" dirty="0"/>
              <a:t>user.age, user.birthday, department.departmentName, station.stationName FROM user, department, station WHERE user.departmentID = department.departmentID AND user.stationID = station.stationID;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21818" y="6300287"/>
            <a:ext cx="11670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結合の処理はこの記事が非常に参考になりました　→http://www.techscore.com/tech/sql/SQL6/06_02.html/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/>
          <a:srcRect t="57778" r="2378" b="11625"/>
          <a:stretch/>
        </p:blipFill>
        <p:spPr>
          <a:xfrm>
            <a:off x="627529" y="2497015"/>
            <a:ext cx="10914311" cy="305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1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521"/>
          </a:xfrm>
        </p:spPr>
        <p:txBody>
          <a:bodyPr>
            <a:noAutofit/>
          </a:bodyPr>
          <a:lstStyle/>
          <a:p>
            <a:r>
              <a:rPr lang="ja-JP" altLang="en-US" sz="2400" dirty="0"/>
              <a:t>テーブルの相関図</a:t>
            </a:r>
            <a:br>
              <a:rPr lang="en-US" altLang="ja-JP" sz="2400" dirty="0"/>
            </a:br>
            <a:r>
              <a:rPr lang="en-US" altLang="ja-JP" sz="2400" dirty="0"/>
              <a:t>	</a:t>
            </a:r>
            <a:r>
              <a:rPr lang="ja-JP" altLang="en-US" sz="2400" dirty="0"/>
              <a:t>：ややこしくてここで混乱してしまったのでメモ</a:t>
            </a:r>
            <a:endParaRPr kumimoji="1" lang="ja-JP" altLang="en-US" sz="2400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98854"/>
              </p:ext>
            </p:extLst>
          </p:nvPr>
        </p:nvGraphicFramePr>
        <p:xfrm>
          <a:off x="134817" y="1229620"/>
          <a:ext cx="11922365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195">
                  <a:extLst>
                    <a:ext uri="{9D8B030D-6E8A-4147-A177-3AD203B41FA5}">
                      <a16:colId xmlns:a16="http://schemas.microsoft.com/office/drawing/2014/main" val="4253949083"/>
                    </a:ext>
                  </a:extLst>
                </a:gridCol>
                <a:gridCol w="1703195">
                  <a:extLst>
                    <a:ext uri="{9D8B030D-6E8A-4147-A177-3AD203B41FA5}">
                      <a16:colId xmlns:a16="http://schemas.microsoft.com/office/drawing/2014/main" val="1110621379"/>
                    </a:ext>
                  </a:extLst>
                </a:gridCol>
                <a:gridCol w="1703195">
                  <a:extLst>
                    <a:ext uri="{9D8B030D-6E8A-4147-A177-3AD203B41FA5}">
                      <a16:colId xmlns:a16="http://schemas.microsoft.com/office/drawing/2014/main" val="1142703046"/>
                    </a:ext>
                  </a:extLst>
                </a:gridCol>
                <a:gridCol w="1703195">
                  <a:extLst>
                    <a:ext uri="{9D8B030D-6E8A-4147-A177-3AD203B41FA5}">
                      <a16:colId xmlns:a16="http://schemas.microsoft.com/office/drawing/2014/main" val="1881990407"/>
                    </a:ext>
                  </a:extLst>
                </a:gridCol>
                <a:gridCol w="1539912">
                  <a:extLst>
                    <a:ext uri="{9D8B030D-6E8A-4147-A177-3AD203B41FA5}">
                      <a16:colId xmlns:a16="http://schemas.microsoft.com/office/drawing/2014/main" val="1066578075"/>
                    </a:ext>
                  </a:extLst>
                </a:gridCol>
                <a:gridCol w="1866478">
                  <a:extLst>
                    <a:ext uri="{9D8B030D-6E8A-4147-A177-3AD203B41FA5}">
                      <a16:colId xmlns:a16="http://schemas.microsoft.com/office/drawing/2014/main" val="874822343"/>
                    </a:ext>
                  </a:extLst>
                </a:gridCol>
                <a:gridCol w="1703195">
                  <a:extLst>
                    <a:ext uri="{9D8B030D-6E8A-4147-A177-3AD203B41FA5}">
                      <a16:colId xmlns:a16="http://schemas.microsoft.com/office/drawing/2014/main" val="3923031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userID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birthday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departmentID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stationID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12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田中 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012-345-6789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1994-02-01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8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8803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9483"/>
              </p:ext>
            </p:extLst>
          </p:nvPr>
        </p:nvGraphicFramePr>
        <p:xfrm>
          <a:off x="1471246" y="4256273"/>
          <a:ext cx="40346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09">
                  <a:extLst>
                    <a:ext uri="{9D8B030D-6E8A-4147-A177-3AD203B41FA5}">
                      <a16:colId xmlns:a16="http://schemas.microsoft.com/office/drawing/2014/main" val="422739538"/>
                    </a:ext>
                  </a:extLst>
                </a:gridCol>
                <a:gridCol w="2183584">
                  <a:extLst>
                    <a:ext uri="{9D8B030D-6E8A-4147-A177-3AD203B41FA5}">
                      <a16:colId xmlns:a16="http://schemas.microsoft.com/office/drawing/2014/main" val="476141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departmentID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departmentName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13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開発部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7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03724"/>
                  </a:ext>
                </a:extLst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05089"/>
              </p:ext>
            </p:extLst>
          </p:nvPr>
        </p:nvGraphicFramePr>
        <p:xfrm>
          <a:off x="7153033" y="4255875"/>
          <a:ext cx="40346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09">
                  <a:extLst>
                    <a:ext uri="{9D8B030D-6E8A-4147-A177-3AD203B41FA5}">
                      <a16:colId xmlns:a16="http://schemas.microsoft.com/office/drawing/2014/main" val="422739538"/>
                    </a:ext>
                  </a:extLst>
                </a:gridCol>
                <a:gridCol w="2183584">
                  <a:extLst>
                    <a:ext uri="{9D8B030D-6E8A-4147-A177-3AD203B41FA5}">
                      <a16:colId xmlns:a16="http://schemas.microsoft.com/office/drawing/2014/main" val="476141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stationID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stationName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13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九段下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7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03724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6538548" y="4255875"/>
            <a:ext cx="40444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親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38200" y="4255875"/>
            <a:ext cx="40444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親</a:t>
            </a:r>
          </a:p>
        </p:txBody>
      </p:sp>
      <p:sp>
        <p:nvSpPr>
          <p:cNvPr id="14" name="楕円 13"/>
          <p:cNvSpPr/>
          <p:nvPr/>
        </p:nvSpPr>
        <p:spPr>
          <a:xfrm>
            <a:off x="1471246" y="4194129"/>
            <a:ext cx="1783863" cy="4928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7205787" y="4194129"/>
            <a:ext cx="1512274" cy="4928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8499231" y="1174950"/>
            <a:ext cx="1822937" cy="4928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10322168" y="1174950"/>
            <a:ext cx="1512274" cy="4928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741876" y="738726"/>
            <a:ext cx="40444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子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447580" y="738726"/>
            <a:ext cx="40444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子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927470" y="5852335"/>
            <a:ext cx="8714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主キー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688877" y="5852335"/>
            <a:ext cx="8714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主キー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02493" y="2789608"/>
            <a:ext cx="8714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主キー</a:t>
            </a:r>
            <a:endParaRPr kumimoji="1" lang="ja-JP" altLang="en-US" dirty="0"/>
          </a:p>
        </p:txBody>
      </p:sp>
      <p:cxnSp>
        <p:nvCxnSpPr>
          <p:cNvPr id="32" name="コネクタ: カギ線 31"/>
          <p:cNvCxnSpPr>
            <a:cxnSpLocks/>
            <a:endCxn id="16" idx="0"/>
          </p:cNvCxnSpPr>
          <p:nvPr/>
        </p:nvCxnSpPr>
        <p:spPr>
          <a:xfrm rot="10800000" flipV="1">
            <a:off x="7961925" y="3640015"/>
            <a:ext cx="3116381" cy="554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V="1">
            <a:off x="11078305" y="2606300"/>
            <a:ext cx="0" cy="1033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/>
          <p:cNvCxnSpPr>
            <a:cxnSpLocks/>
            <a:endCxn id="14" idx="0"/>
          </p:cNvCxnSpPr>
          <p:nvPr/>
        </p:nvCxnSpPr>
        <p:spPr>
          <a:xfrm rot="10800000" flipV="1">
            <a:off x="2363179" y="3283195"/>
            <a:ext cx="7047523" cy="910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cxnSpLocks/>
          </p:cNvCxnSpPr>
          <p:nvPr/>
        </p:nvCxnSpPr>
        <p:spPr>
          <a:xfrm flipV="1">
            <a:off x="9378457" y="2606300"/>
            <a:ext cx="0" cy="66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58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487</Words>
  <Application>Microsoft Office PowerPoint</Application>
  <PresentationFormat>ワイド画面</PresentationFormat>
  <Paragraphs>95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6-9 Primary Key と Foreign Keyの宣言</vt:lpstr>
      <vt:lpstr>PowerPoint プレゼンテーション</vt:lpstr>
      <vt:lpstr>PowerPoint プレゼンテーション</vt:lpstr>
      <vt:lpstr>テーブルの相関図  ：ややこしくてここで混乱してしまったのでメモ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6-2 検索と表示</dc:title>
  <dc:creator>Ryosuke Sakaguchi</dc:creator>
  <cp:lastModifiedBy>Ryosuke Sakaguchi</cp:lastModifiedBy>
  <cp:revision>21</cp:revision>
  <dcterms:created xsi:type="dcterms:W3CDTF">2017-04-24T07:19:33Z</dcterms:created>
  <dcterms:modified xsi:type="dcterms:W3CDTF">2017-04-25T03:28:13Z</dcterms:modified>
</cp:coreProperties>
</file>