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74" r:id="rId2"/>
    <p:sldId id="375" r:id="rId3"/>
    <p:sldId id="260" r:id="rId4"/>
    <p:sldId id="385" r:id="rId5"/>
    <p:sldId id="453" r:id="rId6"/>
    <p:sldId id="457" r:id="rId7"/>
    <p:sldId id="456" r:id="rId8"/>
    <p:sldId id="262" r:id="rId9"/>
    <p:sldId id="304" r:id="rId10"/>
    <p:sldId id="460" r:id="rId11"/>
    <p:sldId id="459" r:id="rId12"/>
    <p:sldId id="458" r:id="rId13"/>
    <p:sldId id="461" r:id="rId14"/>
    <p:sldId id="264" r:id="rId15"/>
    <p:sldId id="300" r:id="rId16"/>
    <p:sldId id="462" r:id="rId17"/>
    <p:sldId id="309" r:id="rId18"/>
    <p:sldId id="426" r:id="rId19"/>
    <p:sldId id="463" r:id="rId20"/>
    <p:sldId id="464" r:id="rId21"/>
    <p:sldId id="422" r:id="rId22"/>
    <p:sldId id="420" r:id="rId23"/>
    <p:sldId id="429" r:id="rId24"/>
    <p:sldId id="466" r:id="rId25"/>
    <p:sldId id="465" r:id="rId26"/>
    <p:sldId id="315" r:id="rId27"/>
    <p:sldId id="317" r:id="rId28"/>
    <p:sldId id="449" r:id="rId29"/>
    <p:sldId id="356" r:id="rId30"/>
    <p:sldId id="474" r:id="rId31"/>
    <p:sldId id="438" r:id="rId32"/>
    <p:sldId id="442" r:id="rId33"/>
    <p:sldId id="475" r:id="rId34"/>
    <p:sldId id="468" r:id="rId35"/>
    <p:sldId id="441" r:id="rId36"/>
    <p:sldId id="440" r:id="rId37"/>
    <p:sldId id="470" r:id="rId38"/>
    <p:sldId id="469" r:id="rId39"/>
    <p:sldId id="472" r:id="rId40"/>
    <p:sldId id="439" r:id="rId41"/>
    <p:sldId id="473" r:id="rId42"/>
    <p:sldId id="471" r:id="rId43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93" autoAdjust="0"/>
  </p:normalViewPr>
  <p:slideViewPr>
    <p:cSldViewPr>
      <p:cViewPr varScale="1">
        <p:scale>
          <a:sx n="66" d="100"/>
          <a:sy n="66" d="100"/>
        </p:scale>
        <p:origin x="-7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In </a:t>
            </a:r>
            <a:r>
              <a:rPr lang="en-US" altLang="ja-JP" sz="4000" dirty="0">
                <a:cs typeface="Corbel"/>
              </a:rPr>
              <a:t>this course, we will use the </a:t>
            </a:r>
            <a:r>
              <a:rPr lang="en-US" altLang="ja-JP" sz="4000" dirty="0" err="1">
                <a:cs typeface="Corbel"/>
              </a:rPr>
              <a:t>Jupyter</a:t>
            </a:r>
            <a:r>
              <a:rPr lang="en-US" altLang="ja-JP" sz="4000" dirty="0">
                <a:cs typeface="Corbel"/>
              </a:rPr>
              <a:t> notebook as our programming environment.</a:t>
            </a:r>
          </a:p>
          <a:p>
            <a:r>
              <a:rPr lang="en-US" altLang="ja-JP" sz="4000" dirty="0" smtClean="0">
                <a:cs typeface="Corbel"/>
              </a:rPr>
              <a:t>It </a:t>
            </a:r>
            <a:r>
              <a:rPr lang="en-US" altLang="ja-JP" sz="4000" dirty="0">
                <a:cs typeface="Corbel"/>
              </a:rPr>
              <a:t>is freely available for Windows, Mac, and Linux through the Anaconda Python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915566"/>
            <a:ext cx="6336704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It </a:t>
            </a:r>
            <a:r>
              <a:rPr lang="en-US" altLang="ja-JP" sz="4000" dirty="0"/>
              <a:t>is probably convenient if you create a new folder or directory to store the notebooks for this course.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15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843558"/>
            <a:ext cx="6336704" cy="4104456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Now</a:t>
            </a:r>
            <a:r>
              <a:rPr lang="en-US" altLang="ja-JP" sz="4000" dirty="0"/>
              <a:t>, change into your chosen directory using the command shown here.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15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843558"/>
            <a:ext cx="6336704" cy="4104456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</a:t>
            </a:r>
            <a:r>
              <a:rPr lang="en-US" altLang="ja-JP" sz="4000" dirty="0"/>
              <a:t>, you can launch the Jupiter notebook by typing "</a:t>
            </a:r>
            <a:r>
              <a:rPr lang="en-US" altLang="ja-JP" sz="4000" dirty="0" err="1"/>
              <a:t>jupyter</a:t>
            </a:r>
            <a:r>
              <a:rPr lang="en-US" altLang="ja-JP" sz="4000" dirty="0"/>
              <a:t> notebook" in the command line.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15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843558"/>
            <a:ext cx="6336704" cy="4104456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Some </a:t>
            </a:r>
            <a:r>
              <a:rPr lang="en-US" altLang="ja-JP" sz="4000" dirty="0"/>
              <a:t>information will be displayed on your screen, which you can ignore; then the </a:t>
            </a:r>
            <a:r>
              <a:rPr lang="en-US" altLang="ja-JP" sz="4000" dirty="0" err="1"/>
              <a:t>Jupyter</a:t>
            </a:r>
            <a:r>
              <a:rPr lang="en-US" altLang="ja-JP" sz="4000" dirty="0"/>
              <a:t> notebook will be opened in your web-browser with a local URL.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7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976664" cy="4363685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Here </a:t>
            </a:r>
            <a:r>
              <a:rPr lang="en-US" altLang="ja-JP" sz="4000" dirty="0"/>
              <a:t>we use the Safari web-browser on Mac,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but </a:t>
            </a:r>
            <a:r>
              <a:rPr lang="en-US" altLang="ja-JP" sz="4000" dirty="0"/>
              <a:t>you should observe the same results under other operating systems or browsers.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660298" y="4011910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Next</a:t>
            </a:r>
            <a:r>
              <a:rPr lang="en-US" altLang="ja-JP" sz="4000" dirty="0"/>
              <a:t>, we will start a new Python kernel.</a:t>
            </a:r>
          </a:p>
          <a:p>
            <a:r>
              <a:rPr lang="en-US" altLang="ja-JP" sz="4000" dirty="0" smtClean="0"/>
              <a:t>Click </a:t>
            </a:r>
            <a:r>
              <a:rPr lang="en-US" altLang="ja-JP" sz="4000" dirty="0"/>
              <a:t>on the "New" icon, and select "Python 3" which is circled in red in the figure.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 err="1"/>
              <a:t>Jupyter</a:t>
            </a:r>
            <a:r>
              <a:rPr lang="en-US" altLang="ja-JP" sz="4000" dirty="0"/>
              <a:t> notebook works with many different programming languages, not just Python, but we will not be using this capability for this course.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8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92688" cy="4358923"/>
          </a:xfrm>
        </p:spPr>
        <p:txBody>
          <a:bodyPr>
            <a:normAutofit lnSpcReduction="10000"/>
          </a:bodyPr>
          <a:lstStyle/>
          <a:p>
            <a:r>
              <a:rPr lang="en-US" altLang="ja-JP" sz="4000" dirty="0" smtClean="0"/>
              <a:t>If </a:t>
            </a:r>
            <a:r>
              <a:rPr lang="en-US" altLang="ja-JP" sz="4000" dirty="0"/>
              <a:t>you can see more than two "Python" options in the "New" menu, please be sure to choose Python-version-3.</a:t>
            </a:r>
          </a:p>
          <a:p>
            <a:r>
              <a:rPr lang="en-US" altLang="ja-JP" sz="4000" dirty="0" smtClean="0"/>
              <a:t>Here </a:t>
            </a:r>
            <a:r>
              <a:rPr lang="en-US" altLang="ja-JP" sz="4000" dirty="0"/>
              <a:t>we just choose "Python </a:t>
            </a:r>
            <a:r>
              <a:rPr lang="en-US" altLang="ja-JP" sz="4000" dirty="0" smtClean="0"/>
              <a:t>3."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 </a:t>
            </a:r>
            <a:r>
              <a:rPr lang="en-US" altLang="ja-JP" sz="4000" dirty="0"/>
              <a:t>a new notebook will open, with an empty box called "</a:t>
            </a:r>
            <a:r>
              <a:rPr lang="en-US" altLang="ja-JP" sz="4000" dirty="0" smtClean="0"/>
              <a:t>Cell," </a:t>
            </a:r>
            <a:r>
              <a:rPr lang="en-US" altLang="ja-JP" sz="4000" dirty="0"/>
              <a:t>in which you can type and run python commands interactively.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be sure that you are running a proper Python3 version, type the following commands in the cell, and run it by performing one of the following operations.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02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27534"/>
            <a:ext cx="7128792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In </a:t>
            </a:r>
            <a:r>
              <a:rPr lang="en-US" altLang="ja-JP" sz="4000" dirty="0">
                <a:cs typeface="Corbel"/>
              </a:rPr>
              <a:t>this plot, I will explain how to install and use the </a:t>
            </a:r>
            <a:r>
              <a:rPr lang="en-US" altLang="ja-JP" sz="4000" dirty="0" err="1">
                <a:cs typeface="Corbel"/>
              </a:rPr>
              <a:t>Jupyter</a:t>
            </a:r>
            <a:r>
              <a:rPr lang="en-US" altLang="ja-JP" sz="4000" dirty="0">
                <a:cs typeface="Corbel"/>
              </a:rPr>
              <a:t> notebook in a step-by-step manner to create some common visualizations that we will use throughout this course.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66729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system will print the version number of the Python interpreter you are currently using.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If </a:t>
            </a:r>
            <a:r>
              <a:rPr lang="en-US" altLang="ja-JP" sz="4000" dirty="0"/>
              <a:t>it is found to be version 2, please uninstall the present Anaconda and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re-install </a:t>
            </a:r>
            <a:r>
              <a:rPr lang="en-US" altLang="ja-JP" sz="4000" dirty="0"/>
              <a:t>another Anaconda with a proper python version 3.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Here</a:t>
            </a:r>
            <a:r>
              <a:rPr lang="en-US" altLang="ja-JP" sz="4000" dirty="0"/>
              <a:t>, let us use cells in code mode to run Python in interactive mode.</a:t>
            </a:r>
          </a:p>
          <a:p>
            <a:r>
              <a:rPr lang="en-US" altLang="ja-JP" sz="4000" dirty="0" smtClean="0"/>
              <a:t>First</a:t>
            </a:r>
            <a:r>
              <a:rPr lang="en-US" altLang="ja-JP" sz="4000" dirty="0"/>
              <a:t>, perform one of the following operations to create a new cell.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29994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120680" cy="397007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Next</a:t>
            </a:r>
            <a:r>
              <a:rPr lang="en-US" altLang="ja-JP" sz="4000" dirty="0"/>
              <a:t>, type "1+1" in the new cell and run it.</a:t>
            </a:r>
          </a:p>
          <a:p>
            <a:r>
              <a:rPr lang="en-US" altLang="ja-JP" sz="4000" dirty="0" smtClean="0"/>
              <a:t>Then </a:t>
            </a:r>
            <a:r>
              <a:rPr lang="en-US" altLang="ja-JP" sz="4000" dirty="0"/>
              <a:t>you will find the answer "2" as an output.</a:t>
            </a:r>
          </a:p>
          <a:p>
            <a:r>
              <a:rPr lang="en-US" altLang="ja-JP" sz="4000" dirty="0" smtClean="0"/>
              <a:t>The </a:t>
            </a:r>
            <a:r>
              <a:rPr lang="en-US" altLang="ja-JP" sz="4000" dirty="0"/>
              <a:t>cell is editable by clicking on it.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588224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397007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Now</a:t>
            </a:r>
            <a:r>
              <a:rPr lang="en-US" altLang="ja-JP" sz="4000" dirty="0"/>
              <a:t>, type the following code-example in a new cell and run it.</a:t>
            </a:r>
          </a:p>
          <a:p>
            <a:r>
              <a:rPr lang="en-US" altLang="ja-JP" sz="4000" dirty="0" smtClean="0"/>
              <a:t>The </a:t>
            </a:r>
            <a:r>
              <a:rPr lang="en-US" altLang="ja-JP" sz="4000" dirty="0"/>
              <a:t>1st line is to import the "</a:t>
            </a:r>
            <a:r>
              <a:rPr lang="en-US" altLang="ja-JP" sz="4000" dirty="0" err="1"/>
              <a:t>numpy</a:t>
            </a:r>
            <a:r>
              <a:rPr lang="en-US" altLang="ja-JP" sz="4000" dirty="0"/>
              <a:t>" library with a shorter name "</a:t>
            </a:r>
            <a:r>
              <a:rPr lang="en-US" altLang="ja-JP" sz="4000" dirty="0" smtClean="0"/>
              <a:t>np."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81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771550"/>
            <a:ext cx="6120680" cy="389563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library is necessary to use mathematical functions such as "sin" and "cos" in the notebook.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98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397007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 </a:t>
            </a:r>
            <a:r>
              <a:rPr lang="en-US" altLang="ja-JP" sz="4000" dirty="0"/>
              <a:t>you will find the values in the output cell.</a:t>
            </a:r>
          </a:p>
          <a:p>
            <a:r>
              <a:rPr lang="en-US" altLang="ja-JP" sz="4000" dirty="0" smtClean="0"/>
              <a:t>More </a:t>
            </a:r>
            <a:r>
              <a:rPr lang="en-US" altLang="ja-JP" sz="4000" dirty="0"/>
              <a:t>detailed information is available at the “</a:t>
            </a:r>
            <a:r>
              <a:rPr lang="en-US" altLang="ja-JP" sz="4000" dirty="0" err="1"/>
              <a:t>numpy</a:t>
            </a:r>
            <a:r>
              <a:rPr lang="en-US" altLang="ja-JP" sz="4000" dirty="0"/>
              <a:t>” website.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9542"/>
            <a:ext cx="6624736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can also use </a:t>
            </a:r>
            <a:r>
              <a:rPr lang="en-US" altLang="ja-JP" sz="4000" dirty="0" err="1"/>
              <a:t>Jupyter</a:t>
            </a:r>
            <a:r>
              <a:rPr lang="en-US" altLang="ja-JP" sz="4000" dirty="0"/>
              <a:t> notebooks to write documents in Markdown mode.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96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9542"/>
            <a:ext cx="6552728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write a formatted text, select the cell and change cell type to Markdown mode by one of the following operations.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10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Then </a:t>
            </a:r>
            <a:r>
              <a:rPr lang="en-US" altLang="ja-JP" sz="4000" dirty="0"/>
              <a:t>type the following code-example in the selected cell and run it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Let </a:t>
            </a:r>
            <a:r>
              <a:rPr lang="en-US" altLang="ja-JP" sz="4000" dirty="0">
                <a:cs typeface="Corbel"/>
              </a:rPr>
              <a:t>us now install Anaconda.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7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is the output.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252170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Detailed </a:t>
            </a:r>
            <a:r>
              <a:rPr lang="en-US" altLang="ja-JP" sz="4000" dirty="0"/>
              <a:t>information on markdown is available at various websites, for example, at the website called "Mastering </a:t>
            </a:r>
            <a:r>
              <a:rPr lang="en-US" altLang="ja-JP" sz="4000" dirty="0" smtClean="0"/>
              <a:t>Markdown."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  <p:sp>
        <p:nvSpPr>
          <p:cNvPr id="8" name="右矢印 7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252170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can write equations using </a:t>
            </a:r>
            <a:r>
              <a:rPr lang="en-US" altLang="ja-JP" sz="4000" dirty="0" err="1"/>
              <a:t>LaTeX</a:t>
            </a:r>
            <a:r>
              <a:rPr lang="en-US" altLang="ja-JP" sz="4000" dirty="0"/>
              <a:t> commands in Markdown mode.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4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252170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Type </a:t>
            </a:r>
            <a:r>
              <a:rPr lang="en-US" altLang="ja-JP" sz="4000" dirty="0"/>
              <a:t>the following code-example in the selected cell in Markdown mode and run it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252170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results are shown here.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396186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Detailed </a:t>
            </a:r>
            <a:r>
              <a:rPr lang="en-US" altLang="ja-JP" sz="4000" dirty="0"/>
              <a:t>information on </a:t>
            </a:r>
            <a:r>
              <a:rPr lang="en-US" altLang="ja-JP" sz="4000" dirty="0" err="1"/>
              <a:t>LaTeX</a:t>
            </a:r>
            <a:r>
              <a:rPr lang="en-US" altLang="ja-JP" sz="4000" dirty="0"/>
              <a:t> is also available online, for example at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"</a:t>
            </a:r>
            <a:r>
              <a:rPr lang="en-US" altLang="ja-JP" sz="4000" dirty="0"/>
              <a:t>The </a:t>
            </a:r>
            <a:r>
              <a:rPr lang="en-US" altLang="ja-JP" sz="4000" dirty="0" err="1"/>
              <a:t>LaTeX</a:t>
            </a:r>
            <a:r>
              <a:rPr lang="en-US" altLang="ja-JP" sz="4000" dirty="0"/>
              <a:t> project" website.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  <p:sp>
        <p:nvSpPr>
          <p:cNvPr id="8" name="右矢印 7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832648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Notebooks </a:t>
            </a:r>
            <a:r>
              <a:rPr lang="en-US" altLang="ja-JP" sz="4000" dirty="0"/>
              <a:t>are periodically saved, but you can force save your changes by selecting "Save and Checkpoint</a:t>
            </a:r>
            <a:r>
              <a:rPr lang="en-US" altLang="ja-JP" sz="4000" dirty="0" smtClean="0"/>
              <a:t>"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13</a:t>
            </a:r>
            <a:endParaRPr kumimoji="1" lang="ja-JP" altLang="en-US" sz="2800" dirty="0"/>
          </a:p>
        </p:txBody>
      </p:sp>
      <p:sp>
        <p:nvSpPr>
          <p:cNvPr id="6" name="フローチャート : 他ページ結合子 5"/>
          <p:cNvSpPr/>
          <p:nvPr/>
        </p:nvSpPr>
        <p:spPr>
          <a:xfrm>
            <a:off x="3491880" y="3965387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832648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from </a:t>
            </a:r>
            <a:r>
              <a:rPr lang="en-US" altLang="ja-JP" sz="4000" dirty="0"/>
              <a:t>the "File" menu or clicking on the "save" icon circled in green in the figure.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24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832648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can also change the file name using the instructions below.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13</a:t>
            </a:r>
            <a:endParaRPr kumimoji="1" lang="ja-JP" altLang="en-US" sz="2800" dirty="0"/>
          </a:p>
        </p:txBody>
      </p:sp>
      <p:sp>
        <p:nvSpPr>
          <p:cNvPr id="8" name="右矢印 7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555526"/>
            <a:ext cx="6540202" cy="4104456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terminate the </a:t>
            </a:r>
            <a:r>
              <a:rPr lang="en-US" altLang="ja-JP" sz="4000" dirty="0" err="1"/>
              <a:t>Jupyter</a:t>
            </a:r>
            <a:r>
              <a:rPr lang="en-US" altLang="ja-JP" sz="4000" dirty="0"/>
              <a:t> notebook, make the command line window active, and press "Control-C" until the command prompt is recovered, or select "File" menu -&gt; "Close and </a:t>
            </a:r>
            <a:r>
              <a:rPr lang="en-US" altLang="ja-JP" sz="4000" dirty="0" smtClean="0"/>
              <a:t>Halt."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04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912768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First</a:t>
            </a:r>
            <a:r>
              <a:rPr lang="en-US" altLang="ja-JP" sz="4000" dirty="0">
                <a:cs typeface="Corbel"/>
              </a:rPr>
              <a:t>, visit the download page of the official Anaconda website and download the latest version of the Python-3 Anaconda package appropriate for your platform.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540202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can also terminate the web-browser if necessary.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30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540202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If </a:t>
            </a:r>
            <a:r>
              <a:rPr lang="en-US" altLang="ja-JP" sz="4000" dirty="0"/>
              <a:t>you accidently close the web-browser, without killing the Jupiter notebook from the command line or file menu,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14</a:t>
            </a:r>
            <a:endParaRPr kumimoji="1" lang="ja-JP" altLang="en-US" sz="2800" dirty="0"/>
          </a:p>
        </p:txBody>
      </p:sp>
      <p:sp>
        <p:nvSpPr>
          <p:cNvPr id="8" name="フローチャート : 他ページ結合子 7"/>
          <p:cNvSpPr/>
          <p:nvPr/>
        </p:nvSpPr>
        <p:spPr>
          <a:xfrm>
            <a:off x="3491880" y="3965387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540202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can recover the </a:t>
            </a:r>
            <a:r>
              <a:rPr lang="en-US" altLang="ja-JP" sz="4000" dirty="0" err="1"/>
              <a:t>ipython</a:t>
            </a:r>
            <a:r>
              <a:rPr lang="en-US" altLang="ja-JP" sz="4000" dirty="0"/>
              <a:t> </a:t>
            </a:r>
            <a:r>
              <a:rPr lang="en-US" altLang="ja-JP" sz="4000"/>
              <a:t>session </a:t>
            </a:r>
            <a:r>
              <a:rPr lang="en-US" altLang="ja-JP" sz="4000" smtClean="0"/>
              <a:t>by </a:t>
            </a:r>
            <a:r>
              <a:rPr lang="en-US" altLang="ja-JP" sz="4000" dirty="0"/>
              <a:t>re-opening the local URL in your web browser.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kumimoji="1" lang="en-US" altLang="ja-JP" sz="2800" dirty="0" smtClean="0"/>
              <a:t>14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552728" cy="428447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Here</a:t>
            </a:r>
            <a:r>
              <a:rPr lang="en-US" altLang="ja-JP" sz="4000" dirty="0">
                <a:cs typeface="Corbel"/>
              </a:rPr>
              <a:t>, we will be working with the 64-bit Anaconda 4.3.0 distribution for Mac OSX with Python 3.6, but other combinations should also work.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04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9542"/>
            <a:ext cx="7056784" cy="428447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Second</a:t>
            </a:r>
            <a:r>
              <a:rPr lang="en-US" altLang="ja-JP" sz="4000" dirty="0">
                <a:cs typeface="Corbel"/>
              </a:rPr>
              <a:t>, run the installer program and follow the instructions shown on the screen</a:t>
            </a:r>
            <a:r>
              <a:rPr lang="en-US" altLang="ja-JP" sz="4000" dirty="0" smtClean="0">
                <a:cs typeface="Corbel"/>
              </a:rPr>
              <a:t>.</a:t>
            </a:r>
          </a:p>
          <a:p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installer may ask some questions during the </a:t>
            </a:r>
            <a:r>
              <a:rPr lang="en-US" altLang="ja-JP" sz="4000" dirty="0" smtClean="0">
                <a:cs typeface="Corbel"/>
              </a:rPr>
              <a:t>procedure</a:t>
            </a:r>
            <a:r>
              <a:rPr lang="en-US" altLang="ja-JP" sz="4000" dirty="0">
                <a:cs typeface="Corbel"/>
              </a:rPr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44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552728" cy="428447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If </a:t>
            </a:r>
            <a:r>
              <a:rPr lang="en-US" altLang="ja-JP" sz="4000" dirty="0">
                <a:cs typeface="Corbel"/>
              </a:rPr>
              <a:t>you are not sure how to answer, accepting the default responses should be fine.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44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497920"/>
            <a:ext cx="6048672" cy="4558107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You </a:t>
            </a:r>
            <a:r>
              <a:rPr lang="en-US" altLang="ja-JP" sz="4000" dirty="0">
                <a:cs typeface="Corbel"/>
              </a:rPr>
              <a:t>can update to the latest Anaconda version by executing the commands shown here from the command prompt, but this is only optional.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649300" y="4155926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次のページへ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584329"/>
            <a:ext cx="6336704" cy="4363685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launch the </a:t>
            </a:r>
            <a:r>
              <a:rPr lang="en-US" altLang="ja-JP" sz="4000" dirty="0" err="1"/>
              <a:t>Jupyter</a:t>
            </a:r>
            <a:r>
              <a:rPr lang="en-US" altLang="ja-JP" sz="4000" dirty="0"/>
              <a:t> notebook, first, open the "Terminal" application on Mac or Linux, or the "Command Prompt" on Windows to use the command line.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ページ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1094</Words>
  <Application>Microsoft Office PowerPoint</Application>
  <PresentationFormat>画面に合わせる (16:9)</PresentationFormat>
  <Paragraphs>155</Paragraphs>
  <Slides>42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158</cp:revision>
  <dcterms:created xsi:type="dcterms:W3CDTF">2015-07-01T01:44:32Z</dcterms:created>
  <dcterms:modified xsi:type="dcterms:W3CDTF">2017-02-03T02:09:32Z</dcterms:modified>
</cp:coreProperties>
</file>