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4" r:id="rId2"/>
    <p:sldId id="450" r:id="rId3"/>
    <p:sldId id="375" r:id="rId4"/>
    <p:sldId id="260" r:id="rId5"/>
    <p:sldId id="466" r:id="rId6"/>
    <p:sldId id="385" r:id="rId7"/>
    <p:sldId id="452" r:id="rId8"/>
    <p:sldId id="467" r:id="rId9"/>
    <p:sldId id="451" r:id="rId10"/>
    <p:sldId id="262" r:id="rId11"/>
    <p:sldId id="469" r:id="rId12"/>
    <p:sldId id="468" r:id="rId13"/>
    <p:sldId id="304" r:id="rId14"/>
    <p:sldId id="453" r:id="rId15"/>
    <p:sldId id="454" r:id="rId16"/>
    <p:sldId id="264" r:id="rId17"/>
    <p:sldId id="300" r:id="rId18"/>
    <p:sldId id="470" r:id="rId19"/>
    <p:sldId id="309" r:id="rId20"/>
    <p:sldId id="471" r:id="rId21"/>
    <p:sldId id="344" r:id="rId22"/>
    <p:sldId id="345" r:id="rId23"/>
    <p:sldId id="472" r:id="rId24"/>
    <p:sldId id="426" r:id="rId25"/>
    <p:sldId id="457" r:id="rId26"/>
    <p:sldId id="456" r:id="rId27"/>
    <p:sldId id="455" r:id="rId28"/>
    <p:sldId id="464" r:id="rId29"/>
    <p:sldId id="459" r:id="rId30"/>
    <p:sldId id="458" r:id="rId31"/>
    <p:sldId id="422" r:id="rId32"/>
    <p:sldId id="465" r:id="rId33"/>
    <p:sldId id="421" r:id="rId34"/>
    <p:sldId id="462" r:id="rId35"/>
    <p:sldId id="461" r:id="rId36"/>
    <p:sldId id="420" r:id="rId37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93" autoAdjust="0"/>
  </p:normalViewPr>
  <p:slideViewPr>
    <p:cSldViewPr>
      <p:cViewPr varScale="1">
        <p:scale>
          <a:sx n="149" d="100"/>
          <a:sy n="149" d="100"/>
        </p:scale>
        <p:origin x="-45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In </a:t>
            </a:r>
            <a:r>
              <a:rPr lang="en-US" altLang="ja-JP" sz="4000" dirty="0">
                <a:cs typeface="Corbel"/>
              </a:rPr>
              <a:t>this plot, I will explain how to draw a graph using the </a:t>
            </a:r>
            <a:r>
              <a:rPr lang="en-US" altLang="ja-JP" sz="4000" dirty="0" err="1">
                <a:cs typeface="Corbel"/>
              </a:rPr>
              <a:t>Jupyter</a:t>
            </a:r>
            <a:r>
              <a:rPr lang="en-US" altLang="ja-JP" sz="4000" dirty="0">
                <a:cs typeface="Corbel"/>
              </a:rPr>
              <a:t> notebook with the </a:t>
            </a:r>
            <a:r>
              <a:rPr lang="en-US" altLang="ja-JP" sz="4000" dirty="0" err="1">
                <a:cs typeface="Corbel"/>
              </a:rPr>
              <a:t>matplotlib</a:t>
            </a:r>
            <a:r>
              <a:rPr lang="en-US" altLang="ja-JP" sz="4000" dirty="0">
                <a:cs typeface="Corbel"/>
              </a:rPr>
              <a:t> plotting library, which is the standard 2D plotting library for Python.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497920"/>
            <a:ext cx="6048672" cy="4558107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3rd line is to import the "</a:t>
            </a:r>
            <a:r>
              <a:rPr lang="en-US" altLang="ja-JP" sz="4000" dirty="0" err="1">
                <a:cs typeface="Corbel"/>
              </a:rPr>
              <a:t>pyplot</a:t>
            </a:r>
            <a:r>
              <a:rPr lang="en-US" altLang="ja-JP" sz="4000" dirty="0">
                <a:cs typeface="Corbel"/>
              </a:rPr>
              <a:t>" library, which is a subset of "</a:t>
            </a:r>
            <a:r>
              <a:rPr lang="en-US" altLang="ja-JP" sz="4000" dirty="0" err="1">
                <a:cs typeface="Corbel"/>
              </a:rPr>
              <a:t>matplotlib</a:t>
            </a:r>
            <a:r>
              <a:rPr lang="en-US" altLang="ja-JP" sz="4000" dirty="0">
                <a:cs typeface="Corbel"/>
              </a:rPr>
              <a:t>" and provides a MATLAB-like plotting framework, use it with a shorter name "</a:t>
            </a:r>
            <a:r>
              <a:rPr lang="en-US" altLang="ja-JP" sz="4000" dirty="0" err="1" smtClean="0">
                <a:cs typeface="Corbel"/>
              </a:rPr>
              <a:t>plt</a:t>
            </a:r>
            <a:r>
              <a:rPr lang="en-US" altLang="ja-JP" sz="4000" dirty="0" smtClean="0">
                <a:cs typeface="Corbel"/>
              </a:rPr>
              <a:t>." 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96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497920"/>
            <a:ext cx="6048672" cy="4558107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4th line is to use a customized style sheet called "</a:t>
            </a:r>
            <a:r>
              <a:rPr lang="en-US" altLang="ja-JP" sz="4000" dirty="0" err="1">
                <a:cs typeface="Corbel"/>
              </a:rPr>
              <a:t>ggplot</a:t>
            </a:r>
            <a:r>
              <a:rPr lang="en-US" altLang="ja-JP" sz="4000" dirty="0">
                <a:cs typeface="Corbel"/>
              </a:rPr>
              <a:t>" </a:t>
            </a:r>
            <a:r>
              <a:rPr lang="en-US" altLang="ja-JP" sz="4000" dirty="0" smtClean="0">
                <a:cs typeface="Corbel"/>
              </a:rPr>
              <a:t>which </a:t>
            </a:r>
            <a:r>
              <a:rPr lang="en-US" altLang="ja-JP" sz="4000" dirty="0">
                <a:cs typeface="Corbel"/>
              </a:rPr>
              <a:t>modifies the default plot settings to produce more beautiful plots.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81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843558"/>
            <a:ext cx="6048672" cy="4212469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These </a:t>
            </a:r>
            <a:r>
              <a:rPr lang="en-US" altLang="ja-JP" sz="4000" dirty="0">
                <a:cs typeface="Corbel"/>
              </a:rPr>
              <a:t>libraries will be extensively used in this course to plot all data and functions.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155926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2342"/>
            <a:ext cx="6768752" cy="4363685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the 1st example, let us try to draw a simple sin function. </a:t>
            </a:r>
          </a:p>
          <a:p>
            <a:r>
              <a:rPr lang="en-US" altLang="ja-JP" sz="4000" dirty="0" smtClean="0"/>
              <a:t>Create </a:t>
            </a:r>
            <a:r>
              <a:rPr lang="en-US" altLang="ja-JP" sz="4000" dirty="0"/>
              <a:t>a new cell and </a:t>
            </a:r>
            <a:r>
              <a:rPr lang="en-US" altLang="ja-JP" sz="4000" dirty="0" smtClean="0"/>
              <a:t>type</a:t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/>
              <a:t>following commands and run them.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2342"/>
            <a:ext cx="6264696" cy="4363685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will finally obtain a graph of sin(x) for </a:t>
            </a:r>
            <a:r>
              <a:rPr lang="en-US" altLang="ja-JP" sz="4000" dirty="0" smtClean="0"/>
              <a:t>x </a:t>
            </a:r>
            <a:r>
              <a:rPr lang="en-US" altLang="ja-JP" sz="4000" dirty="0" err="1" smtClean="0"/>
              <a:t>equlas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from −3 to  +3 in a linear scale.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9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2342"/>
            <a:ext cx="6408712" cy="4363685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Here </a:t>
            </a:r>
            <a:r>
              <a:rPr lang="en-US" altLang="ja-JP" sz="4000" dirty="0"/>
              <a:t>the description of each command is not explained in detail but given as a short comment after #.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483518"/>
            <a:ext cx="7488832" cy="4363685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If </a:t>
            </a:r>
            <a:r>
              <a:rPr lang="en-US" altLang="ja-JP" sz="4000" dirty="0"/>
              <a:t>you are unsure about any commands, please refer to one of the many free online resources, such as the official </a:t>
            </a:r>
            <a:r>
              <a:rPr lang="en-US" altLang="ja-JP" sz="4000" dirty="0" err="1"/>
              <a:t>matplotlib</a:t>
            </a:r>
            <a:r>
              <a:rPr lang="en-US" altLang="ja-JP" sz="4000" dirty="0"/>
              <a:t> </a:t>
            </a:r>
            <a:r>
              <a:rPr lang="en-US" altLang="ja-JP" sz="4000" dirty="0" smtClean="0"/>
              <a:t>or Python </a:t>
            </a:r>
            <a:r>
              <a:rPr lang="en-US" altLang="ja-JP" sz="4000" dirty="0"/>
              <a:t>websites.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948264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For </a:t>
            </a:r>
            <a:r>
              <a:rPr lang="en-US" altLang="ja-JP" sz="4000" dirty="0"/>
              <a:t>the 2nd example we will draw several functions, which are simple powers of x in a log-log scale.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843558"/>
            <a:ext cx="6480720" cy="4212469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First</a:t>
            </a:r>
            <a:r>
              <a:rPr lang="en-US" altLang="ja-JP" sz="4000" dirty="0"/>
              <a:t>, define the functional form to be plotted using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“</a:t>
            </a:r>
            <a:r>
              <a:rPr lang="en-US" altLang="ja-JP" sz="4000" dirty="0" err="1" smtClean="0"/>
              <a:t>def</a:t>
            </a:r>
            <a:r>
              <a:rPr lang="en-US" altLang="ja-JP" sz="4000" dirty="0" smtClean="0"/>
              <a:t>” </a:t>
            </a:r>
            <a:r>
              <a:rPr lang="en-US" altLang="ja-JP" sz="4000" dirty="0"/>
              <a:t>block as shown here.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49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27534"/>
            <a:ext cx="6264696" cy="442849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Create </a:t>
            </a:r>
            <a:r>
              <a:rPr lang="en-US" altLang="ja-JP" sz="4000" dirty="0"/>
              <a:t>a new cell and type the following commands and run them.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Although </a:t>
            </a:r>
            <a:r>
              <a:rPr lang="en-US" altLang="ja-JP" sz="4000" dirty="0">
                <a:cs typeface="Corbel"/>
              </a:rPr>
              <a:t>we will only introduce the very basic functions in this plot, </a:t>
            </a:r>
            <a:r>
              <a:rPr lang="en-US" altLang="ja-JP" sz="4000" dirty="0" err="1">
                <a:cs typeface="Corbel"/>
              </a:rPr>
              <a:t>matplotlib</a:t>
            </a:r>
            <a:r>
              <a:rPr lang="en-US" altLang="ja-JP" sz="4000" dirty="0">
                <a:cs typeface="Corbel"/>
              </a:rPr>
              <a:t> can produce various kinds of publication quality figures with minimal effort.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94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696744" cy="435892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The “</a:t>
            </a:r>
            <a:r>
              <a:rPr lang="en-US" altLang="ja-JP" sz="4000" dirty="0" err="1" smtClean="0"/>
              <a:t>def</a:t>
            </a:r>
            <a:r>
              <a:rPr lang="en-US" altLang="ja-JP" sz="4000" dirty="0" smtClean="0"/>
              <a:t>” </a:t>
            </a:r>
            <a:r>
              <a:rPr lang="en-US" altLang="ja-JP" sz="4000" dirty="0"/>
              <a:t>keyword defines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</a:t>
            </a:r>
            <a:r>
              <a:rPr lang="en-US" altLang="ja-JP" sz="4000" dirty="0"/>
              <a:t>new function, called “</a:t>
            </a:r>
            <a:r>
              <a:rPr lang="en-US" altLang="ja-JP" sz="4000" dirty="0" err="1"/>
              <a:t>func</a:t>
            </a:r>
            <a:r>
              <a:rPr lang="en-US" altLang="ja-JP" sz="4000" dirty="0"/>
              <a:t>,” </a:t>
            </a:r>
            <a:r>
              <a:rPr lang="en-US" altLang="ja-JP" sz="4000" dirty="0"/>
              <a:t>which takes two parameters x and n. </a:t>
            </a:r>
            <a:endParaRPr lang="en-US" altLang="ja-JP" sz="4000" dirty="0" smtClean="0"/>
          </a:p>
          <a:p>
            <a:r>
              <a:rPr lang="en-US" altLang="ja-JP" sz="4000" dirty="0" smtClean="0"/>
              <a:t>The </a:t>
            </a:r>
            <a:r>
              <a:rPr lang="en-US" altLang="ja-JP" sz="4000" dirty="0"/>
              <a:t>function will return x </a:t>
            </a:r>
            <a:br>
              <a:rPr lang="en-US" altLang="ja-JP" sz="4000" dirty="0"/>
            </a:br>
            <a:r>
              <a:rPr lang="en-US" altLang="ja-JP" sz="4000" dirty="0" smtClean="0"/>
              <a:t>to </a:t>
            </a:r>
            <a:r>
              <a:rPr lang="en-US" altLang="ja-JP" sz="4000" dirty="0"/>
              <a:t>the power of 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483518"/>
            <a:ext cx="6480720" cy="432048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</a:t>
            </a:r>
            <a:r>
              <a:rPr lang="en-US" altLang="ja-JP" sz="4000" dirty="0"/>
              <a:t>, </a:t>
            </a:r>
            <a:r>
              <a:rPr lang="en-US" altLang="ja-JP" sz="4000" dirty="0" smtClean="0"/>
              <a:t>type the </a:t>
            </a:r>
            <a:r>
              <a:rPr lang="en-US" altLang="ja-JP" sz="4000" dirty="0"/>
              <a:t>following commands in a new cell and run them to draw the functions in a log-log scale. </a:t>
            </a:r>
            <a:endParaRPr lang="en-US" altLang="ja-JP" sz="4000" dirty="0" smtClean="0"/>
          </a:p>
          <a:p>
            <a:r>
              <a:rPr lang="en-US" altLang="ja-JP" sz="4000" dirty="0" smtClean="0"/>
              <a:t>The </a:t>
            </a:r>
            <a:r>
              <a:rPr lang="en-US" altLang="ja-JP" sz="4000" dirty="0"/>
              <a:t>description of each command is given after #.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main part is between the 2nd and 4th lines where the three power functions, x, x^2, and x^3 are plotted versus x.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54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By </a:t>
            </a:r>
            <a:r>
              <a:rPr lang="en-US" altLang="ja-JP" sz="4000" dirty="0"/>
              <a:t>plotting them on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</a:t>
            </a:r>
            <a:r>
              <a:rPr lang="en-US" altLang="ja-JP" sz="4000" dirty="0"/>
              <a:t>log-log scale, all three functions appear as straight lines, with slopes of one, two, and three respectively.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56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this example, the labels and legends are also plotted together with the functions on the same graph.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48072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3rd example is to draw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</a:t>
            </a:r>
            <a:r>
              <a:rPr lang="en-US" altLang="ja-JP" sz="4000" dirty="0">
                <a:solidFill>
                  <a:srgbClr val="FF0000"/>
                </a:solidFill>
              </a:rPr>
              <a:t>histo</a:t>
            </a:r>
            <a:r>
              <a:rPr lang="en-US" altLang="ja-JP" sz="4000" dirty="0"/>
              <a:t>gram of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</a:t>
            </a:r>
            <a:r>
              <a:rPr lang="en-US" altLang="ja-JP" sz="4000" dirty="0"/>
              <a:t>collection of </a:t>
            </a:r>
            <a:r>
              <a:rPr lang="en-US" altLang="ja-JP" sz="4000" dirty="0" smtClean="0"/>
              <a:t>random-data </a:t>
            </a:r>
            <a:r>
              <a:rPr lang="en-US" altLang="ja-JP" sz="4000" dirty="0"/>
              <a:t>points.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555526"/>
            <a:ext cx="6552728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you can see in the following cell, the 3rd line generates a sequence of 100,000 random numbers, uniformly distributed between 0 and 1, and then stores them in an array 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4th line is the main part of this example, where the normalized </a:t>
            </a:r>
            <a:r>
              <a:rPr lang="en-US" altLang="ja-JP" sz="4000" dirty="0">
                <a:solidFill>
                  <a:srgbClr val="FF0000"/>
                </a:solidFill>
              </a:rPr>
              <a:t>histo</a:t>
            </a:r>
            <a:r>
              <a:rPr lang="en-US" altLang="ja-JP" sz="4000" dirty="0"/>
              <a:t>gram of R is calculated using 100 bins and plotted as a graph using a single command.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Like </a:t>
            </a:r>
            <a:r>
              <a:rPr lang="en-US" altLang="ja-JP" sz="4000" dirty="0"/>
              <a:t>this, the </a:t>
            </a:r>
            <a:r>
              <a:rPr lang="en-US" altLang="ja-JP" sz="4000" dirty="0" smtClean="0"/>
              <a:t>“</a:t>
            </a:r>
            <a:r>
              <a:rPr lang="en-US" altLang="ja-JP" sz="4000" dirty="0" err="1" smtClean="0"/>
              <a:t>hist</a:t>
            </a:r>
            <a:r>
              <a:rPr lang="en-US" altLang="ja-JP" sz="4000" dirty="0" smtClean="0"/>
              <a:t>” </a:t>
            </a:r>
            <a:r>
              <a:rPr lang="en-US" altLang="ja-JP" sz="4000" dirty="0"/>
              <a:t>function allows us to calculate the </a:t>
            </a:r>
            <a:r>
              <a:rPr lang="en-US" altLang="ja-JP" sz="4000" dirty="0">
                <a:solidFill>
                  <a:srgbClr val="FF0000"/>
                </a:solidFill>
              </a:rPr>
              <a:t>histo</a:t>
            </a:r>
            <a:r>
              <a:rPr lang="en-US" altLang="ja-JP" sz="4000" dirty="0"/>
              <a:t>gram of any array data very easily.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38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Finally </a:t>
            </a:r>
            <a:r>
              <a:rPr lang="en-US" altLang="ja-JP" sz="4000" dirty="0"/>
              <a:t>by plotting the </a:t>
            </a:r>
            <a:r>
              <a:rPr lang="en-US" altLang="ja-JP" sz="4000" dirty="0">
                <a:solidFill>
                  <a:srgbClr val="FF0000"/>
                </a:solidFill>
              </a:rPr>
              <a:t>histo</a:t>
            </a:r>
            <a:r>
              <a:rPr lang="en-US" altLang="ja-JP" sz="4000" dirty="0"/>
              <a:t>gram, we can confirm that the distribution of generated random numbers is really uniformly distributed between 0 and 1.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9542"/>
            <a:ext cx="7488832" cy="3912014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If </a:t>
            </a:r>
            <a:r>
              <a:rPr lang="en-US" altLang="ja-JP" sz="4000" dirty="0">
                <a:cs typeface="Corbel"/>
              </a:rPr>
              <a:t>you are interested in obtaining more information, you should visit their gallery page </a:t>
            </a:r>
            <a:r>
              <a:rPr lang="en-US" altLang="ja-JP" sz="4000" dirty="0" smtClean="0">
                <a:cs typeface="Corbel"/>
              </a:rPr>
              <a:t>to </a:t>
            </a:r>
            <a:r>
              <a:rPr lang="en-US" altLang="ja-JP" sz="4000" dirty="0">
                <a:cs typeface="Corbel"/>
              </a:rPr>
              <a:t>see examples of the various types of plots can be generated.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66729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you have seen here, Python has very powerful and easy-to-use graphical capabilities.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particular, we will repeatedly use the </a:t>
            </a:r>
            <a:r>
              <a:rPr lang="en-US" altLang="ja-JP" sz="4000" dirty="0" smtClean="0"/>
              <a:t>“</a:t>
            </a:r>
            <a:r>
              <a:rPr lang="en-US" altLang="ja-JP" sz="4000" dirty="0" err="1" smtClean="0"/>
              <a:t>hist</a:t>
            </a:r>
            <a:r>
              <a:rPr lang="en-US" altLang="ja-JP" sz="4000" dirty="0" smtClean="0"/>
              <a:t>” </a:t>
            </a:r>
            <a:r>
              <a:rPr lang="en-US" altLang="ja-JP" sz="4000" dirty="0"/>
              <a:t>function in this course.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4th example is to draw trajectories of random steps, which describes a process called a 1-dimensional random walk.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 </a:t>
            </a:r>
            <a:r>
              <a:rPr lang="en-US" altLang="ja-JP" sz="4000" dirty="0"/>
              <a:t>trajectory means the sequence of temporal positions, usually as a function of time or number of steps.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code example shown here, the 6th line generates ten trajectories of 10,000 random steps of +1 or -1., and then stores them in an array named step.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99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positions of ten independent random walkers are calculated at each step by accumulating the individual values of step, from zero to the number of steps.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99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Finally </a:t>
            </a:r>
            <a:r>
              <a:rPr lang="en-US" altLang="ja-JP" sz="4000" dirty="0"/>
              <a:t>by plotting the position as a function of number of steps, we can visualize the trajectories of the random walkers.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71550"/>
            <a:ext cx="5688632" cy="4140461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First</a:t>
            </a:r>
            <a:r>
              <a:rPr lang="en-US" altLang="ja-JP" sz="4000" dirty="0">
                <a:cs typeface="Corbel"/>
              </a:rPr>
              <a:t>, we should import the libraries needed to make the graphs. </a:t>
            </a:r>
            <a:endParaRPr lang="en-US" altLang="ja-JP" sz="4000" dirty="0" smtClean="0">
              <a:cs typeface="Corbel"/>
            </a:endParaRPr>
          </a:p>
          <a:p>
            <a:r>
              <a:rPr lang="en-US" altLang="ja-JP" sz="4000" dirty="0" smtClean="0">
                <a:cs typeface="Corbel"/>
              </a:rPr>
              <a:t>For </a:t>
            </a:r>
            <a:r>
              <a:rPr lang="en-US" altLang="ja-JP" sz="4000" dirty="0">
                <a:cs typeface="Corbel"/>
              </a:rPr>
              <a:t>this, type the following commands in a new cell and run them.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7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264696" cy="435892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Note </a:t>
            </a:r>
            <a:r>
              <a:rPr lang="en-US" altLang="ja-JP" sz="4000" dirty="0">
                <a:cs typeface="Corbel"/>
              </a:rPr>
              <a:t>that Python will ignore anything that comes after the # symbol, it is just a comment that you add to make your code more readable. </a:t>
            </a:r>
            <a:endParaRPr lang="en-US" altLang="ja-JP" sz="4000" dirty="0" smtClean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34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336704" cy="4212469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So you do not have to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type </a:t>
            </a:r>
            <a:r>
              <a:rPr lang="en-US" altLang="ja-JP" sz="4000" dirty="0">
                <a:cs typeface="Corbel"/>
              </a:rPr>
              <a:t>them to get the examples to work.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912768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1st line is a ‘magic’ </a:t>
            </a:r>
            <a:r>
              <a:rPr lang="en-US" altLang="ja-JP" sz="4000" dirty="0" err="1">
                <a:cs typeface="Corbel"/>
              </a:rPr>
              <a:t>ipython</a:t>
            </a:r>
            <a:r>
              <a:rPr lang="en-US" altLang="ja-JP" sz="4000" dirty="0">
                <a:cs typeface="Corbel"/>
              </a:rPr>
              <a:t> command that controls the environment settings. </a:t>
            </a:r>
            <a:endParaRPr lang="en-US" altLang="ja-JP" sz="4000" dirty="0" smtClean="0">
              <a:cs typeface="Corbel"/>
            </a:endParaRPr>
          </a:p>
          <a:p>
            <a:r>
              <a:rPr lang="en-US" altLang="ja-JP" sz="4000" dirty="0" smtClean="0">
                <a:cs typeface="Corbel"/>
              </a:rPr>
              <a:t>Here </a:t>
            </a:r>
            <a:r>
              <a:rPr lang="en-US" altLang="ja-JP" sz="4000" dirty="0">
                <a:cs typeface="Corbel"/>
              </a:rPr>
              <a:t>we are instructing the system to output graphs inside the notebook itself.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8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915566"/>
            <a:ext cx="6408712" cy="4140461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If </a:t>
            </a:r>
            <a:r>
              <a:rPr lang="en-US" altLang="ja-JP" sz="4000" dirty="0">
                <a:cs typeface="Corbel"/>
              </a:rPr>
              <a:t>you do not include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this </a:t>
            </a:r>
            <a:r>
              <a:rPr lang="en-US" altLang="ja-JP" sz="4000" dirty="0">
                <a:cs typeface="Corbel"/>
              </a:rPr>
              <a:t>command, the graphs will be plotted in separate window.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7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912768" cy="435892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2nd line is used to import the "</a:t>
            </a:r>
            <a:r>
              <a:rPr lang="en-US" altLang="ja-JP" sz="4000" dirty="0" err="1">
                <a:cs typeface="Corbel"/>
              </a:rPr>
              <a:t>numpy</a:t>
            </a:r>
            <a:r>
              <a:rPr lang="en-US" altLang="ja-JP" sz="4000" dirty="0">
                <a:cs typeface="Corbel"/>
              </a:rPr>
              <a:t>" library, which we have already used previously.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8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8045</TotalTime>
  <Words>916</Words>
  <Application>Microsoft Office PowerPoint</Application>
  <PresentationFormat>画面に合わせる (16:9)</PresentationFormat>
  <Paragraphs>120</Paragraphs>
  <Slides>36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Okamoto</cp:lastModifiedBy>
  <cp:revision>166</cp:revision>
  <dcterms:created xsi:type="dcterms:W3CDTF">2015-07-01T01:44:32Z</dcterms:created>
  <dcterms:modified xsi:type="dcterms:W3CDTF">2017-02-01T06:28:28Z</dcterms:modified>
</cp:coreProperties>
</file>