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4" r:id="rId2"/>
    <p:sldId id="473" r:id="rId3"/>
    <p:sldId id="474" r:id="rId4"/>
    <p:sldId id="475" r:id="rId5"/>
    <p:sldId id="478" r:id="rId6"/>
    <p:sldId id="477" r:id="rId7"/>
    <p:sldId id="476" r:id="rId8"/>
    <p:sldId id="479" r:id="rId9"/>
    <p:sldId id="468" r:id="rId10"/>
    <p:sldId id="304" r:id="rId11"/>
    <p:sldId id="264" r:id="rId12"/>
    <p:sldId id="300" r:id="rId13"/>
    <p:sldId id="470" r:id="rId14"/>
    <p:sldId id="480" r:id="rId15"/>
    <p:sldId id="471" r:id="rId16"/>
    <p:sldId id="344" r:id="rId17"/>
    <p:sldId id="345" r:id="rId18"/>
    <p:sldId id="472" r:id="rId19"/>
    <p:sldId id="483" r:id="rId20"/>
    <p:sldId id="482" r:id="rId21"/>
    <p:sldId id="481" r:id="rId22"/>
    <p:sldId id="426" r:id="rId23"/>
    <p:sldId id="457" r:id="rId24"/>
    <p:sldId id="456" r:id="rId25"/>
    <p:sldId id="455" r:id="rId26"/>
    <p:sldId id="464" r:id="rId27"/>
    <p:sldId id="459" r:id="rId28"/>
    <p:sldId id="458" r:id="rId29"/>
    <p:sldId id="422" r:id="rId30"/>
    <p:sldId id="465" r:id="rId31"/>
    <p:sldId id="421" r:id="rId32"/>
    <p:sldId id="462" r:id="rId33"/>
    <p:sldId id="484" r:id="rId34"/>
    <p:sldId id="488" r:id="rId35"/>
    <p:sldId id="487" r:id="rId36"/>
    <p:sldId id="486" r:id="rId37"/>
    <p:sldId id="491" r:id="rId38"/>
    <p:sldId id="490" r:id="rId39"/>
    <p:sldId id="489" r:id="rId40"/>
    <p:sldId id="485" r:id="rId41"/>
    <p:sldId id="492" r:id="rId42"/>
    <p:sldId id="495" r:id="rId43"/>
    <p:sldId id="496" r:id="rId44"/>
    <p:sldId id="494" r:id="rId45"/>
    <p:sldId id="420" r:id="rId46"/>
    <p:sldId id="497" r:id="rId47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3" autoAdjust="0"/>
  </p:normalViewPr>
  <p:slideViewPr>
    <p:cSldViewPr>
      <p:cViewPr varScale="1">
        <p:scale>
          <a:sx n="66" d="100"/>
          <a:sy n="66" d="100"/>
        </p:scale>
        <p:origin x="-7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In this plot, we learn about the Euler method for numerical integration</a:t>
            </a:r>
            <a:r>
              <a:rPr lang="en-US" altLang="ja-JP" sz="4000" dirty="0" smtClean="0">
                <a:cs typeface="Corbel"/>
              </a:rPr>
              <a:t>.</a:t>
            </a:r>
          </a:p>
          <a:p>
            <a:r>
              <a:rPr lang="en-US" altLang="ja-JP" sz="4000" dirty="0">
                <a:cs typeface="Corbel"/>
              </a:rPr>
              <a:t>It is the most basic explicit method for numerically solving ordinary differential equations.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2342"/>
            <a:ext cx="676875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solve differential equations numerically using computers, we must first discretize the time axis.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56337"/>
            <a:ext cx="6984776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divide the total time span, from $t_0$ to $t$, into $N$ equally spaced segments, each describing a short time increment $\Delta t</a:t>
            </a:r>
            <a:r>
              <a:rPr lang="en-US" altLang="ja-JP" sz="4000" dirty="0" smtClean="0"/>
              <a:t>$. </a:t>
            </a:r>
          </a:p>
          <a:p>
            <a:r>
              <a:rPr lang="en-US" altLang="ja-JP" sz="4000" dirty="0" smtClean="0"/>
              <a:t>And </a:t>
            </a:r>
            <a:r>
              <a:rPr lang="en-US" altLang="ja-JP" sz="4000" dirty="0"/>
              <a:t>define the following discrete variables.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948264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Now consider how to perform the integration over a small time increment $\Delta t$, from $</a:t>
            </a:r>
            <a:r>
              <a:rPr lang="en-US" altLang="ja-JP" sz="4000" dirty="0" err="1"/>
              <a:t>t_i</a:t>
            </a:r>
            <a:r>
              <a:rPr lang="en-US" altLang="ja-JP" sz="4000" dirty="0"/>
              <a:t>$ to $t_{i+1}$.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843558"/>
            <a:ext cx="6480720" cy="4212469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Using the Taylor expansion, we expand the integrand around $</a:t>
            </a:r>
            <a:r>
              <a:rPr lang="en-US" altLang="ja-JP" sz="4000" dirty="0" err="1"/>
              <a:t>t_i</a:t>
            </a:r>
            <a:r>
              <a:rPr lang="en-US" altLang="ja-JP" sz="4000" dirty="0"/>
              <a:t>$, in increasing powers of $τ$, where $τ = t’ - </a:t>
            </a:r>
            <a:r>
              <a:rPr lang="en-US" altLang="ja-JP" sz="4000" dirty="0" err="1"/>
              <a:t>t_i</a:t>
            </a:r>
            <a:r>
              <a:rPr lang="en-US" altLang="ja-JP" sz="4000" dirty="0"/>
              <a:t> $.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49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843558"/>
            <a:ext cx="6480720" cy="4212469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For simplicity, we only explicitly write the zero-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order term, </a:t>
            </a:r>
            <a:r>
              <a:rPr lang="en-US" altLang="ja-JP" sz="4000" dirty="0" smtClean="0"/>
              <a:t>$</a:t>
            </a:r>
            <a:r>
              <a:rPr lang="en-US" altLang="ja-JP" sz="4000" dirty="0" err="1"/>
              <a:t>f_i</a:t>
            </a:r>
            <a:r>
              <a:rPr lang="en-US" altLang="ja-JP" sz="4000" dirty="0"/>
              <a:t>$.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5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696744" cy="435892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The integrals can be performed analytically,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with </a:t>
            </a:r>
            <a:r>
              <a:rPr lang="en-US" altLang="ja-JP" sz="4000" dirty="0"/>
              <a:t>each term one order in $\Delta t$ higher than the previous one.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843558"/>
            <a:ext cx="6480720" cy="396044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the limit when the time increment $\Delta t$ goes to 0, we can neglect all terms in Eq</a:t>
            </a:r>
            <a:r>
              <a:rPr lang="en-US" altLang="ja-JP" sz="4000" dirty="0" smtClean="0"/>
              <a:t>.(A7</a:t>
            </a:r>
            <a:r>
              <a:rPr lang="en-US" altLang="ja-JP" sz="4000" dirty="0"/>
              <a:t>) of second order or higher.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first order approximation is known as the Euler method, shown here as Eq</a:t>
            </a:r>
            <a:r>
              <a:rPr lang="en-US" altLang="ja-JP" sz="4000" dirty="0" smtClean="0"/>
              <a:t>.(A8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5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By repeatedly applying Eq</a:t>
            </a:r>
            <a:r>
              <a:rPr lang="en-US" altLang="ja-JP" sz="4000" dirty="0" smtClean="0"/>
              <a:t>.(A8</a:t>
            </a:r>
            <a:r>
              <a:rPr lang="en-US" altLang="ja-JP" sz="4000" dirty="0"/>
              <a:t>) $N$ times, we can obtain an approximation of $y$ at a given time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$</a:t>
            </a:r>
            <a:r>
              <a:rPr lang="en-US" altLang="ja-JP" sz="4000" dirty="0"/>
              <a:t>t=N \Delta t$.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56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552728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process is schematically shown in Eq</a:t>
            </a:r>
            <a:r>
              <a:rPr lang="en-US" altLang="ja-JP" sz="4000" dirty="0" smtClean="0"/>
              <a:t>.(A9</a:t>
            </a:r>
            <a:r>
              <a:rPr lang="en-US" altLang="ja-JP" sz="4000" dirty="0"/>
              <a:t>).</a:t>
            </a:r>
          </a:p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is a typical example of how a computer simulation proceeds.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Although many other methods with higher accuracy have been proposed, the simplicity of the Euler method makes it ideal when studying the subject for the first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44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569927"/>
            <a:ext cx="684076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Euler method is a first-order method, which means that the local error is proportional to the square of </a:t>
            </a:r>
            <a:r>
              <a:rPr lang="en-US" altLang="ja-JP" sz="4000" dirty="0" smtClean="0"/>
              <a:t>Delta t</a:t>
            </a:r>
            <a:r>
              <a:rPr lang="en-US" altLang="ja-JP" sz="4000" dirty="0" smtClean="0"/>
              <a:t>, </a:t>
            </a:r>
            <a:r>
              <a:rPr lang="en-US" altLang="ja-JP" sz="4000" dirty="0"/>
              <a:t>and the global error is proportional </a:t>
            </a:r>
            <a:r>
              <a:rPr lang="en-US" altLang="ja-JP" sz="4000" dirty="0" smtClean="0"/>
              <a:t>to Delta t.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Although simple and not very accurate itself, the Euler method serves as the basis to construct more accurate methods.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0108" y="62753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From </a:t>
            </a:r>
            <a:r>
              <a:rPr lang="en-US" altLang="ja-JP" sz="4000" dirty="0" err="1"/>
              <a:t>Eqs</a:t>
            </a:r>
            <a:r>
              <a:rPr lang="en-US" altLang="ja-JP" sz="4000" dirty="0" smtClean="0"/>
              <a:t>.(A1</a:t>
            </a:r>
            <a:r>
              <a:rPr lang="en-US" altLang="ja-JP" sz="4000" dirty="0"/>
              <a:t>) and </a:t>
            </a:r>
            <a:r>
              <a:rPr lang="en-US" altLang="ja-JP" sz="4000" dirty="0" smtClean="0"/>
              <a:t>(A8</a:t>
            </a:r>
            <a:r>
              <a:rPr lang="en-US" altLang="ja-JP" sz="4000" dirty="0"/>
              <a:t>), it is straightforward to solve for $f$, and to recognize that the Euler method is a forward difference approximation to the derivative of $y$, as defined in Eq. </a:t>
            </a:r>
            <a:r>
              <a:rPr lang="en-US" altLang="ja-JP" sz="4000" dirty="0" smtClean="0"/>
              <a:t>(A10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48072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Instead </a:t>
            </a:r>
            <a:r>
              <a:rPr lang="en-US" altLang="ja-JP" sz="4000" dirty="0"/>
              <a:t>of using the forward difference approximation of the Euler method, we can use a centered difference, to design a higher-order integration method.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13943"/>
            <a:ext cx="6552728" cy="4234071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central difference approximation given by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Eq</a:t>
            </a:r>
            <a:r>
              <a:rPr lang="en-US" altLang="ja-JP" sz="4000" dirty="0"/>
              <a:t>. </a:t>
            </a:r>
            <a:r>
              <a:rPr lang="en-US" altLang="ja-JP" sz="4000" dirty="0" smtClean="0"/>
              <a:t>(A11</a:t>
            </a:r>
            <a:r>
              <a:rPr lang="en-US" altLang="ja-JP" sz="4000" dirty="0"/>
              <a:t>) estimates the derivative of $y$ at step $</a:t>
            </a:r>
            <a:r>
              <a:rPr lang="en-US" altLang="ja-JP" sz="4000" dirty="0" err="1"/>
              <a:t>i</a:t>
            </a:r>
            <a:r>
              <a:rPr lang="en-US" altLang="ja-JP" sz="4000" dirty="0"/>
              <a:t>$, in terms of the $y$ values at steps $i-1$ and $i+1$.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Substituting Eq. </a:t>
            </a:r>
            <a:r>
              <a:rPr lang="en-US" altLang="ja-JP" sz="4000" dirty="0" smtClean="0"/>
              <a:t>(A11</a:t>
            </a:r>
            <a:r>
              <a:rPr lang="en-US" altLang="ja-JP" sz="4000" dirty="0"/>
              <a:t>) into Eq. </a:t>
            </a:r>
            <a:r>
              <a:rPr lang="en-US" altLang="ja-JP" sz="4000" dirty="0" smtClean="0"/>
              <a:t>(A1</a:t>
            </a:r>
            <a:r>
              <a:rPr lang="en-US" altLang="ja-JP" sz="4000" dirty="0"/>
              <a:t>), we obtain the difference equation referred to as the Leapfrog method, shown in Eq. </a:t>
            </a:r>
            <a:r>
              <a:rPr lang="en-US" altLang="ja-JP" sz="4000" dirty="0" smtClean="0"/>
              <a:t>(A12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integration scheme gives a method that is accurate to second order in $\Delta t$.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38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simulation procedure corresponding to the Leapfrog method is schematically represented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</a:t>
            </a:r>
            <a:r>
              <a:rPr lang="en-US" altLang="ja-JP" sz="4000" dirty="0" smtClean="0"/>
              <a:t>(A13</a:t>
            </a:r>
            <a:r>
              <a:rPr lang="en-US" altLang="ja-JP" sz="4000" dirty="0"/>
              <a:t>) and </a:t>
            </a:r>
            <a:r>
              <a:rPr lang="en-US" altLang="ja-JP" sz="4000" dirty="0" smtClean="0"/>
              <a:t>(A14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contrast to the Euler method, the difference equation for the Leapfrog method </a:t>
            </a:r>
            <a:r>
              <a:rPr lang="en-US" altLang="ja-JP" sz="4000" dirty="0" smtClean="0"/>
              <a:t>involves </a:t>
            </a:r>
            <a:r>
              <a:rPr lang="en-US" altLang="ja-JP" sz="4000" dirty="0"/>
              <a:t>values of $y$ and $f$ at distinct times.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this case $</a:t>
            </a:r>
            <a:r>
              <a:rPr lang="en-US" altLang="ja-JP" sz="4000" dirty="0" err="1"/>
              <a:t>i</a:t>
            </a:r>
            <a:r>
              <a:rPr lang="en-US" altLang="ja-JP" sz="4000" dirty="0"/>
              <a:t>$ and $i-1$, respectively.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will use it to simulate the motions of Brownian particles in the remaining part of this course.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 we have written down the difference equations for a 2nd order </a:t>
            </a:r>
            <a:r>
              <a:rPr lang="en-US" altLang="ja-JP" sz="4000" dirty="0" err="1"/>
              <a:t>Runge-Kutta</a:t>
            </a:r>
            <a:r>
              <a:rPr lang="en-US" altLang="ja-JP" sz="4000" dirty="0"/>
              <a:t> method.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first Eq</a:t>
            </a:r>
            <a:r>
              <a:rPr lang="en-US" altLang="ja-JP" sz="4000" dirty="0" smtClean="0"/>
              <a:t>.(A15</a:t>
            </a:r>
            <a:r>
              <a:rPr lang="en-US" altLang="ja-JP" sz="4000" dirty="0"/>
              <a:t>) represents an intermediate operation, to estimate $y_{i+1/2}$ and $f_{i+1/2}$ at the midpoint, using the Euler method.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second equation </a:t>
            </a:r>
            <a:r>
              <a:rPr lang="en-US" altLang="ja-JP" sz="4000" dirty="0" smtClean="0"/>
              <a:t>(A16) represents </a:t>
            </a:r>
            <a:r>
              <a:rPr lang="en-US" altLang="ja-JP" sz="4000" dirty="0"/>
              <a:t>the main operation, where $y_{i+1}$ is calculated using a Leapfrog like method, with $f$ evaluated at the midpoint.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99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particular method is second order in $\Delta t$, like the Leapfrog method, but higher order </a:t>
            </a:r>
            <a:r>
              <a:rPr lang="en-US" altLang="ja-JP" sz="4000" dirty="0" err="1"/>
              <a:t>Runge-Kutte</a:t>
            </a:r>
            <a:r>
              <a:rPr lang="en-US" altLang="ja-JP" sz="4000" dirty="0"/>
              <a:t> methods can be easily derived.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7344816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fact, the most popular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err="1" smtClean="0"/>
              <a:t>Runge-Kutta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method is the 4th order method we present now.</a:t>
            </a:r>
          </a:p>
          <a:p>
            <a:r>
              <a:rPr lang="en-US" altLang="ja-JP" sz="4000" dirty="0" smtClean="0"/>
              <a:t>The </a:t>
            </a:r>
            <a:r>
              <a:rPr lang="en-US" altLang="ja-JP" sz="4000" dirty="0"/>
              <a:t>appropriate difference equations for this scheme are given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From </a:t>
            </a:r>
            <a:r>
              <a:rPr lang="en-US" altLang="ja-JP" sz="4000" dirty="0" smtClean="0"/>
              <a:t>(A18</a:t>
            </a:r>
            <a:r>
              <a:rPr lang="en-US" altLang="ja-JP" sz="4000" dirty="0"/>
              <a:t>) to </a:t>
            </a:r>
            <a:r>
              <a:rPr lang="en-US" altLang="ja-JP" sz="4000" dirty="0" smtClean="0"/>
              <a:t>(A21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first three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From </a:t>
            </a:r>
            <a:r>
              <a:rPr lang="en-US" altLang="ja-JP" sz="4000" dirty="0" smtClean="0"/>
              <a:t>(A18</a:t>
            </a:r>
            <a:r>
              <a:rPr lang="en-US" altLang="ja-JP" sz="4000" dirty="0"/>
              <a:t>) to </a:t>
            </a:r>
            <a:r>
              <a:rPr lang="en-US" altLang="ja-JP" sz="4000" dirty="0" smtClean="0"/>
              <a:t>(A20</a:t>
            </a:r>
            <a:r>
              <a:rPr lang="en-US" altLang="ja-JP" sz="4000" dirty="0"/>
              <a:t>) represent intermediate operations to estimate tentative values for $y$ and $f$ using the Euler method.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555526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4th equation is the main operation, where $y_{i+1}$ is calculated using the intermediate values of $f$ obtained previously.</a:t>
            </a:r>
          </a:p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method is fourth order in $\Delta t$.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60232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us consider a very simple problem </a:t>
            </a:r>
            <a:r>
              <a:rPr lang="en-US" altLang="ja-JP" sz="4000" dirty="0" smtClean="0"/>
              <a:t>here, </a:t>
            </a:r>
            <a:r>
              <a:rPr lang="en-US" altLang="ja-JP" sz="4000" dirty="0"/>
              <a:t>and try to apply the Euler method to numerically solve it.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want to numerically solve the following differential equation and determine $</a:t>
            </a:r>
            <a:r>
              <a:rPr lang="en-US" altLang="ja-JP" sz="4000" dirty="0" smtClean="0"/>
              <a:t>y$ </a:t>
            </a:r>
            <a:r>
              <a:rPr lang="en-US" altLang="ja-JP" sz="4000" dirty="0"/>
              <a:t>for $t$ from 0 to 10, with initial condition $y=1$ at $t=0$.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Then we compare it with the analytical solution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$</a:t>
            </a:r>
            <a:r>
              <a:rPr lang="en-US" altLang="ja-JP" sz="4000" dirty="0"/>
              <a:t>y=\</a:t>
            </a:r>
            <a:r>
              <a:rPr lang="en-US" altLang="ja-JP" sz="4000" dirty="0" err="1"/>
              <a:t>exp</a:t>
            </a:r>
            <a:r>
              <a:rPr lang="en-US" altLang="ja-JP" sz="4000" dirty="0"/>
              <a:t>(-t)$.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us consider an ordinary differential equation, shown here in Eq</a:t>
            </a:r>
            <a:r>
              <a:rPr lang="en-US" altLang="ja-JP" sz="4000" dirty="0" smtClean="0"/>
              <a:t>.(A1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4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 we already learned in the previous lesson, we should first import the libraries needed to draw the plots.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60232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7020272" y="257175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000000"/>
                </a:solidFill>
              </a:rPr>
              <a:t>実行</a:t>
            </a:r>
            <a:endParaRPr kumimoji="1" lang="ja-JP" alt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the code example shown here, first</a:t>
            </a:r>
            <a:r>
              <a:rPr lang="en-US" altLang="ja-JP" sz="4000" dirty="0"/>
              <a:t>, we define the time increment, and the time range, as well as the number of integration steps to take.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12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Next, we create an array for the time values and the y values for the analytical and numerical solutions.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66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numerical solution to $</a:t>
            </a:r>
            <a:r>
              <a:rPr lang="en-US" altLang="ja-JP" sz="4000" dirty="0" smtClean="0"/>
              <a:t>y$ </a:t>
            </a:r>
            <a:r>
              <a:rPr lang="en-US" altLang="ja-JP" sz="4000" dirty="0"/>
              <a:t>is found by repeated application of Eq</a:t>
            </a:r>
            <a:r>
              <a:rPr lang="en-US" altLang="ja-JP" sz="4000" dirty="0" smtClean="0"/>
              <a:t>.(A8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45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Finally, to visualize the error of our method, we plot the ratio of the two solutions.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5" name="フローチャート : 端子 4"/>
          <p:cNvSpPr/>
          <p:nvPr/>
        </p:nvSpPr>
        <p:spPr>
          <a:xfrm>
            <a:off x="5868144" y="2499742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Although both curves seem identical, it is clear that for large times, the error increases</a:t>
            </a:r>
            <a:r>
              <a:rPr lang="en-US" altLang="ja-JP" sz="4000" dirty="0" smtClean="0"/>
              <a:t>.</a:t>
            </a:r>
          </a:p>
          <a:p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error can be reduced by decreasing Delta t.</a:t>
            </a:r>
            <a:endParaRPr lang="en-US" altLang="ja-JP" sz="4000" dirty="0" smtClean="0"/>
          </a:p>
          <a:p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want to know the temporal values of y for any time t, under the initial condition $y=y_0$ at $t=t_0$.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First, let us write down the formal solutions of the differential equation by integrating Eq</a:t>
            </a:r>
            <a:r>
              <a:rPr lang="en-US" altLang="ja-JP" sz="4000" dirty="0" smtClean="0"/>
              <a:t>.(A1</a:t>
            </a:r>
            <a:r>
              <a:rPr lang="en-US" altLang="ja-JP" sz="4000" dirty="0"/>
              <a:t>) in time, from $t_0$ to $t$.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Eq. </a:t>
            </a:r>
            <a:r>
              <a:rPr lang="en-US" altLang="ja-JP" sz="4000" dirty="0" smtClean="0"/>
              <a:t>(A2</a:t>
            </a:r>
            <a:r>
              <a:rPr lang="en-US" altLang="ja-JP" sz="4000" dirty="0"/>
              <a:t>) gives the exact value of $y$ at any given time $t$, starting from the initial condition of $y_0$ at $t=0$.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However</a:t>
            </a:r>
            <a:r>
              <a:rPr lang="en-US" altLang="ja-JP" sz="4000" dirty="0"/>
              <a:t>, an analytical evaluation of the time integrals is only possible for very limited cases.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4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696744" cy="4358923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>
                <a:cs typeface="Corbel"/>
              </a:rPr>
              <a:t>In most situations, we must solve these differential equations numerically.</a:t>
            </a:r>
          </a:p>
          <a:p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Euler method is the simplest method for performing this numerical integration.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8172</TotalTime>
  <Words>1253</Words>
  <Application>Microsoft Office PowerPoint</Application>
  <PresentationFormat>画面に合わせる (16:9)</PresentationFormat>
  <Paragraphs>157</Paragraphs>
  <Slides>46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185</cp:revision>
  <dcterms:created xsi:type="dcterms:W3CDTF">2015-07-01T01:44:32Z</dcterms:created>
  <dcterms:modified xsi:type="dcterms:W3CDTF">2017-02-07T02:35:50Z</dcterms:modified>
</cp:coreProperties>
</file>