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74" r:id="rId2"/>
    <p:sldId id="505" r:id="rId3"/>
    <p:sldId id="473" r:id="rId4"/>
    <p:sldId id="499" r:id="rId5"/>
    <p:sldId id="498" r:id="rId6"/>
    <p:sldId id="497" r:id="rId7"/>
    <p:sldId id="474" r:id="rId8"/>
    <p:sldId id="475" r:id="rId9"/>
    <p:sldId id="468" r:id="rId10"/>
    <p:sldId id="304" r:id="rId11"/>
    <p:sldId id="264" r:id="rId12"/>
    <p:sldId id="471" r:id="rId13"/>
    <p:sldId id="344" r:id="rId14"/>
    <p:sldId id="345" r:id="rId15"/>
    <p:sldId id="481" r:id="rId16"/>
    <p:sldId id="426" r:id="rId17"/>
    <p:sldId id="457" r:id="rId18"/>
    <p:sldId id="456" r:id="rId19"/>
    <p:sldId id="455" r:id="rId20"/>
    <p:sldId id="422" r:id="rId21"/>
    <p:sldId id="465" r:id="rId22"/>
    <p:sldId id="507" r:id="rId23"/>
    <p:sldId id="506" r:id="rId24"/>
    <p:sldId id="421" r:id="rId25"/>
    <p:sldId id="484" r:id="rId26"/>
    <p:sldId id="488" r:id="rId27"/>
    <p:sldId id="501" r:id="rId28"/>
    <p:sldId id="500" r:id="rId29"/>
    <p:sldId id="487" r:id="rId30"/>
    <p:sldId id="504" r:id="rId31"/>
    <p:sldId id="491" r:id="rId32"/>
    <p:sldId id="490" r:id="rId33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ichi Yamamoto" initials="RY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1"/>
    <p:restoredTop sz="50000" autoAdjust="0"/>
  </p:normalViewPr>
  <p:slideViewPr>
    <p:cSldViewPr>
      <p:cViewPr varScale="1">
        <p:scale>
          <a:sx n="101" d="100"/>
          <a:sy n="101" d="100"/>
        </p:scale>
        <p:origin x="60" y="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In this </a:t>
            </a:r>
            <a:r>
              <a:rPr lang="en-US" altLang="ja-JP" sz="4000" dirty="0" smtClean="0">
                <a:cs typeface="Corbel"/>
              </a:rPr>
              <a:t>plot, we try to simulate the dynamics of </a:t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a simple mechanical system using the Euler method.</a:t>
            </a:r>
          </a:p>
          <a:p>
            <a:r>
              <a:rPr lang="ja-JP" altLang="en-US" sz="4000" dirty="0">
                <a:cs typeface="Corbel"/>
              </a:rPr>
              <a:t>送る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2342"/>
            <a:ext cx="6768752" cy="4363685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here use the Euler method to numerically solve the ordinary differential equations (B1) and (B2).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56337"/>
            <a:ext cx="6732748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For a small time increment $\Delta t$, the time integrals from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$</a:t>
            </a:r>
            <a:r>
              <a:rPr lang="en-US" altLang="ja-JP" sz="4000" dirty="0" err="1"/>
              <a:t>t_i</a:t>
            </a:r>
            <a:r>
              <a:rPr lang="en-US" altLang="ja-JP" sz="4000" dirty="0"/>
              <a:t>$ to $</a:t>
            </a:r>
            <a:r>
              <a:rPr lang="en-US" altLang="ja-JP" sz="4000" dirty="0" err="1"/>
              <a:t>t_i</a:t>
            </a:r>
            <a:r>
              <a:rPr lang="en-US" altLang="ja-JP" sz="4000" dirty="0"/>
              <a:t>+\Delta t$ can be approximated to first order as shown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</a:t>
            </a:r>
            <a:r>
              <a:rPr lang="en-US" altLang="ja-JP" sz="4000" dirty="0" smtClean="0"/>
              <a:t>(B3</a:t>
            </a:r>
            <a:r>
              <a:rPr lang="en-US" altLang="ja-JP" sz="4000" dirty="0"/>
              <a:t>) and </a:t>
            </a:r>
            <a:r>
              <a:rPr lang="en-US" altLang="ja-JP" sz="4000" dirty="0" smtClean="0"/>
              <a:t>(B4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948264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9542"/>
            <a:ext cx="6408712" cy="406845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Before running our simulation, let us import the necessary </a:t>
            </a:r>
            <a:r>
              <a:rPr lang="en-US" altLang="ja-JP" sz="4000" dirty="0" smtClean="0"/>
              <a:t>libraries.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6228184" y="213970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実行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843558"/>
            <a:ext cx="6480720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the code example shown here, first</a:t>
            </a:r>
            <a:r>
              <a:rPr lang="en-US" altLang="ja-JP" sz="4000" dirty="0"/>
              <a:t>, we define the dimensionality of our system, and the number of steps we want to take.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Then, we define R and V as two-dimensional vectors, which will contain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/>
              <a:t>instantaneous position and velocity of our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54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To visualize the trajectory, we also create arrays </a:t>
            </a:r>
            <a:r>
              <a:rPr lang="en-US" altLang="ja-JP" sz="4000" dirty="0" err="1"/>
              <a:t>Rs</a:t>
            </a:r>
            <a:r>
              <a:rPr lang="en-US" altLang="ja-JP" sz="4000" dirty="0"/>
              <a:t> and Vs, which will contain the positions and velocities at all times.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56308" y="758850"/>
            <a:ext cx="6768752" cy="394847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Finally, we also define arrays to store the energy and the time values for the whole trajectory.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480720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To create animations using “</a:t>
            </a:r>
            <a:r>
              <a:rPr lang="en-US" altLang="ja-JP" sz="4000" dirty="0" err="1" smtClean="0"/>
              <a:t>matplotlib</a:t>
            </a:r>
            <a:r>
              <a:rPr lang="en-US" altLang="ja-JP" sz="4000" dirty="0"/>
              <a:t>,</a:t>
            </a:r>
            <a:r>
              <a:rPr lang="en-US" altLang="ja-JP" sz="4000" dirty="0" smtClean="0"/>
              <a:t>” </a:t>
            </a:r>
            <a:r>
              <a:rPr lang="en-US" altLang="ja-JP" sz="4000" dirty="0"/>
              <a:t>we will use the "</a:t>
            </a:r>
            <a:r>
              <a:rPr lang="en-US" altLang="ja-JP" sz="4000" dirty="0" err="1"/>
              <a:t>FuncAnimation</a:t>
            </a:r>
            <a:r>
              <a:rPr lang="en-US" altLang="ja-JP" sz="4000" dirty="0"/>
              <a:t>" procedure of the animation module.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13943"/>
            <a:ext cx="6552728" cy="4234071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module requires that we define two additional procedures, "</a:t>
            </a:r>
            <a:r>
              <a:rPr lang="en-US" altLang="ja-JP" sz="4000" dirty="0" err="1"/>
              <a:t>init</a:t>
            </a:r>
            <a:r>
              <a:rPr lang="en-US" altLang="ja-JP" sz="4000" dirty="0"/>
              <a:t>" and "</a:t>
            </a:r>
            <a:r>
              <a:rPr lang="en-US" altLang="ja-JP" sz="4000" dirty="0" smtClean="0"/>
              <a:t>animate."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"</a:t>
            </a:r>
            <a:r>
              <a:rPr lang="en-US" altLang="ja-JP" sz="4000" dirty="0" err="1"/>
              <a:t>init</a:t>
            </a:r>
            <a:r>
              <a:rPr lang="en-US" altLang="ja-JP" sz="4000" dirty="0"/>
              <a:t>" is just an initialization procedure that defines all the graphical elements that will later be used.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Consider a spring of constant $k</a:t>
            </a:r>
            <a:r>
              <a:rPr lang="en-US" altLang="ja-JP" sz="4000" dirty="0" smtClean="0">
                <a:cs typeface="Corbel"/>
              </a:rPr>
              <a:t>$, </a:t>
            </a:r>
            <a:r>
              <a:rPr lang="en-US" altLang="ja-JP" sz="4000" dirty="0">
                <a:cs typeface="Corbel"/>
              </a:rPr>
              <a:t>with one end attached to the </a:t>
            </a:r>
            <a:r>
              <a:rPr lang="en-US" altLang="ja-JP" sz="4000" dirty="0" smtClean="0">
                <a:cs typeface="Corbel"/>
              </a:rPr>
              <a:t>origin, </a:t>
            </a:r>
            <a:r>
              <a:rPr lang="en-US" altLang="ja-JP" sz="4000" dirty="0">
                <a:cs typeface="Corbel"/>
              </a:rPr>
              <a:t>and the other end to a particle of mass $m$ immersed in a fluid</a:t>
            </a:r>
            <a:r>
              <a:rPr lang="en-US" altLang="ja-JP" sz="4000" dirty="0" smtClean="0">
                <a:cs typeface="Corbel"/>
              </a:rPr>
              <a:t>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19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483518"/>
            <a:ext cx="6912768" cy="4392488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"animate" is the main procedure, it will be called </a:t>
            </a:r>
            <a:r>
              <a:rPr lang="en-US" altLang="ja-JP" sz="4000" dirty="0" err="1"/>
              <a:t>everytime</a:t>
            </a:r>
            <a:r>
              <a:rPr lang="en-US" altLang="ja-JP" sz="4000" dirty="0"/>
              <a:t> we want to update the graph, thus, it will be responsible for updating our solution by performing the time integration.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423473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perform a simulation in the code example show here.</a:t>
            </a:r>
          </a:p>
          <a:p>
            <a:r>
              <a:rPr lang="en-US" altLang="ja-JP" sz="4000" dirty="0" smtClean="0"/>
              <a:t>The System parameters and the initial conditions are defined at the beginning.</a:t>
            </a:r>
          </a:p>
          <a:p>
            <a:r>
              <a:rPr lang="en-US" altLang="ja-JP" sz="4000" dirty="0" smtClean="0">
                <a:solidFill>
                  <a:srgbClr val="FF0000"/>
                </a:solidFill>
              </a:rPr>
              <a:t>Here we set m=k=1, and the friction constant \zeta=0.25</a:t>
            </a:r>
          </a:p>
          <a:p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Then, necessary procedures for drawing animation are performed.</a:t>
            </a:r>
          </a:p>
          <a:p>
            <a:r>
              <a:rPr lang="en-US" altLang="ja-JP" sz="4000" dirty="0" smtClean="0"/>
              <a:t>Finally the “</a:t>
            </a:r>
            <a:r>
              <a:rPr lang="en-US" altLang="ja-JP" sz="4000" dirty="0" err="1" smtClean="0"/>
              <a:t>Func.animation</a:t>
            </a:r>
            <a:r>
              <a:rPr lang="en-US" altLang="ja-JP" sz="4000" dirty="0" smtClean="0"/>
              <a:t>” procedure is called at the bottom. </a:t>
            </a:r>
            <a:r>
              <a:rPr lang="ja-JP" altLang="en-US" sz="4000" smtClean="0"/>
              <a:t>実行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Here, we visualize the time evolution of the particle trajectory.</a:t>
            </a:r>
          </a:p>
          <a:p>
            <a:r>
              <a:rPr lang="en-US" altLang="ja-JP" sz="4000" dirty="0" smtClean="0"/>
              <a:t>The </a:t>
            </a:r>
            <a:r>
              <a:rPr lang="en-US" altLang="ja-JP" sz="4000" dirty="0"/>
              <a:t>black point represents the position of the particle at the given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51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addition, the entire trajectory of the particle is given by updating the red line at each </a:t>
            </a:r>
            <a:r>
              <a:rPr lang="en-US" altLang="ja-JP" sz="4000" dirty="0" smtClean="0"/>
              <a:t>step.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Notice that the particle traces what appears to be a </a:t>
            </a:r>
            <a:r>
              <a:rPr lang="en-US" altLang="ja-JP" sz="4000" dirty="0" smtClean="0">
                <a:solidFill>
                  <a:srgbClr val="FF0000"/>
                </a:solidFill>
              </a:rPr>
              <a:t>shrinking</a:t>
            </a:r>
            <a:r>
              <a:rPr lang="en-US" altLang="ja-JP" sz="4000" dirty="0" smtClean="0"/>
              <a:t> orbit.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27534"/>
            <a:ext cx="7200800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us look in more detail at what is happening to the particle</a:t>
            </a:r>
            <a:r>
              <a:rPr lang="en-US" altLang="ja-JP" sz="4000" dirty="0" smtClean="0"/>
              <a:t>. </a:t>
            </a:r>
            <a:r>
              <a:rPr lang="ja-JP" altLang="en-US" sz="4000" dirty="0" smtClean="0"/>
              <a:t>実行</a:t>
            </a:r>
            <a:endParaRPr lang="en-US" altLang="ja-JP" sz="4000" dirty="0"/>
          </a:p>
          <a:p>
            <a:r>
              <a:rPr lang="en-US" altLang="ja-JP" sz="4000" dirty="0" smtClean="0"/>
              <a:t>For </a:t>
            </a:r>
            <a:r>
              <a:rPr lang="en-US" altLang="ja-JP" sz="4000" dirty="0"/>
              <a:t>this, we have plotted the x and y positions, as well as the total energy, as a function of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576" y="495481"/>
            <a:ext cx="77768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 expected, the x and y coordinates show </a:t>
            </a:r>
            <a:r>
              <a:rPr lang="en-US" altLang="ja-JP" sz="4000" dirty="0" smtClean="0"/>
              <a:t>oscillatory motion</a:t>
            </a:r>
            <a:r>
              <a:rPr lang="en-US" altLang="ja-JP" sz="4000" dirty="0" smtClean="0">
                <a:solidFill>
                  <a:srgbClr val="FF0000"/>
                </a:solidFill>
              </a:rPr>
              <a:t> with decreasing amplitude</a:t>
            </a:r>
            <a:r>
              <a:rPr lang="en-US" altLang="ja-JP" sz="4000" dirty="0" smtClean="0"/>
              <a:t>.</a:t>
            </a:r>
            <a:endParaRPr lang="en-US" altLang="ja-JP" sz="4000" dirty="0"/>
          </a:p>
          <a:p>
            <a:r>
              <a:rPr lang="en-US" altLang="ja-JP" sz="4000" dirty="0" smtClean="0"/>
              <a:t>What </a:t>
            </a:r>
            <a:r>
              <a:rPr lang="en-US" altLang="ja-JP" sz="4000" dirty="0"/>
              <a:t>is probably more </a:t>
            </a:r>
            <a:r>
              <a:rPr lang="en-US" altLang="ja-JP" sz="4000" dirty="0" smtClean="0">
                <a:solidFill>
                  <a:srgbClr val="FF0000"/>
                </a:solidFill>
              </a:rPr>
              <a:t>informative will be the time evaluation of the total energy E_T(t).</a:t>
            </a:r>
            <a:endParaRPr lang="en-US" altLang="ja-JP" sz="4000" dirty="0">
              <a:solidFill>
                <a:srgbClr val="FF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this case, </a:t>
            </a:r>
            <a:r>
              <a:rPr lang="en-US" altLang="ja-JP" sz="4000" dirty="0">
                <a:solidFill>
                  <a:srgbClr val="FF0000"/>
                </a:solidFill>
              </a:rPr>
              <a:t>we have </a:t>
            </a:r>
            <a:r>
              <a:rPr lang="en-US" altLang="ja-JP" sz="4000" dirty="0" smtClean="0">
                <a:solidFill>
                  <a:srgbClr val="FF0000"/>
                </a:solidFill>
              </a:rPr>
              <a:t>set the friction constant \zeta=0.25, </a:t>
            </a:r>
            <a:r>
              <a:rPr lang="en-US" altLang="ja-JP" sz="4000" dirty="0">
                <a:solidFill>
                  <a:srgbClr val="FF0000"/>
                </a:solidFill>
              </a:rPr>
              <a:t>so </a:t>
            </a:r>
            <a:r>
              <a:rPr lang="en-US" altLang="ja-JP" sz="4000" dirty="0" smtClean="0">
                <a:solidFill>
                  <a:srgbClr val="FF0000"/>
                </a:solidFill>
              </a:rPr>
              <a:t>the </a:t>
            </a:r>
            <a:r>
              <a:rPr lang="en-US" altLang="ja-JP" sz="4000" dirty="0">
                <a:solidFill>
                  <a:srgbClr val="FF0000"/>
                </a:solidFill>
              </a:rPr>
              <a:t>energy </a:t>
            </a:r>
            <a:r>
              <a:rPr lang="en-US" altLang="ja-JP" sz="4000" dirty="0" smtClean="0">
                <a:solidFill>
                  <a:srgbClr val="FF0000"/>
                </a:solidFill>
              </a:rPr>
              <a:t>dissipation should occur to our system.</a:t>
            </a:r>
            <a:endParaRPr lang="en-US" altLang="ja-JP" sz="4000" dirty="0">
              <a:solidFill>
                <a:srgbClr val="FF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 smtClean="0">
                <a:solidFill>
                  <a:srgbClr val="FF0000"/>
                </a:solidFill>
              </a:rPr>
              <a:t>small oscillations appeared in </a:t>
            </a:r>
            <a:r>
              <a:rPr lang="en-US" altLang="ja-JP" sz="4000" dirty="0">
                <a:solidFill>
                  <a:srgbClr val="FF0000"/>
                </a:solidFill>
              </a:rPr>
              <a:t>the </a:t>
            </a:r>
            <a:r>
              <a:rPr lang="en-US" altLang="ja-JP" sz="4000" dirty="0" smtClean="0">
                <a:solidFill>
                  <a:srgbClr val="FF0000"/>
                </a:solidFill>
              </a:rPr>
              <a:t>decaying energy curve</a:t>
            </a:r>
            <a:r>
              <a:rPr lang="en-US" altLang="ja-JP" sz="4000" dirty="0" smtClean="0"/>
              <a:t> are </a:t>
            </a:r>
            <a:r>
              <a:rPr lang="en-US" altLang="ja-JP" sz="4000" dirty="0"/>
              <a:t>an artifact of the approximate solution scheme we have used.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Here the friction constant between the particle and the fluid is $\zeta$, but we assume that the spring is friction free.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44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To reduce </a:t>
            </a:r>
            <a:r>
              <a:rPr lang="en-US" altLang="ja-JP" sz="4000" dirty="0" smtClean="0"/>
              <a:t>the numerical errors, </a:t>
            </a:r>
            <a:r>
              <a:rPr lang="en-US" altLang="ja-JP" sz="4000" dirty="0"/>
              <a:t>we can use a smaller </a:t>
            </a:r>
            <a:r>
              <a:rPr lang="en-US" altLang="ja-JP" sz="4000" dirty="0" smtClean="0"/>
              <a:t>Delta t, </a:t>
            </a:r>
            <a:r>
              <a:rPr lang="en-US" altLang="ja-JP" sz="4000" dirty="0"/>
              <a:t>or even adopt a higher order integrator, for example the </a:t>
            </a:r>
            <a:r>
              <a:rPr lang="en-US" altLang="ja-JP" sz="4000" dirty="0" err="1"/>
              <a:t>Runge-Kutta</a:t>
            </a:r>
            <a:r>
              <a:rPr lang="en-US" altLang="ja-JP" sz="4000" dirty="0"/>
              <a:t> 4th order method.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2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734481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Indeed, such higher order integrators are </a:t>
            </a:r>
            <a:r>
              <a:rPr lang="en-US" altLang="ja-JP" sz="4000" dirty="0" smtClean="0">
                <a:solidFill>
                  <a:srgbClr val="FF0000"/>
                </a:solidFill>
              </a:rPr>
              <a:t>necessary </a:t>
            </a:r>
            <a:r>
              <a:rPr lang="en-US" altLang="ja-JP" sz="4000" dirty="0">
                <a:solidFill>
                  <a:srgbClr val="FF0000"/>
                </a:solidFill>
              </a:rPr>
              <a:t>to </a:t>
            </a:r>
            <a:r>
              <a:rPr lang="en-US" altLang="ja-JP" sz="4000" dirty="0" smtClean="0">
                <a:solidFill>
                  <a:srgbClr val="FF0000"/>
                </a:solidFill>
              </a:rPr>
              <a:t>simulate this </a:t>
            </a:r>
            <a:r>
              <a:rPr lang="en-US" altLang="ja-JP" sz="4000" dirty="0">
                <a:solidFill>
                  <a:srgbClr val="FF0000"/>
                </a:solidFill>
              </a:rPr>
              <a:t>harmonic </a:t>
            </a:r>
            <a:r>
              <a:rPr lang="en-US" altLang="ja-JP" sz="4000" dirty="0" smtClean="0">
                <a:solidFill>
                  <a:srgbClr val="FF0000"/>
                </a:solidFill>
              </a:rPr>
              <a:t>oscillator </a:t>
            </a:r>
            <a:r>
              <a:rPr lang="en-US" altLang="ja-JP" sz="4000" dirty="0">
                <a:solidFill>
                  <a:srgbClr val="FF0000"/>
                </a:solidFill>
              </a:rPr>
              <a:t>in the absence of </a:t>
            </a:r>
            <a:r>
              <a:rPr lang="en-US" altLang="ja-JP" sz="4000" dirty="0" smtClean="0">
                <a:solidFill>
                  <a:srgbClr val="FF0000"/>
                </a:solidFill>
              </a:rPr>
              <a:t>friction, for which the total energy should be strictly conserved.</a:t>
            </a:r>
            <a:endParaRPr lang="en-US" altLang="ja-JP" sz="4000" dirty="0">
              <a:solidFill>
                <a:srgbClr val="FF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60232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11510"/>
            <a:ext cx="864096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We do not need to repeat the same simulation to perform further data analyses</a:t>
            </a:r>
            <a:r>
              <a:rPr lang="en-US" altLang="ja-JP" sz="4000" dirty="0" smtClean="0">
                <a:solidFill>
                  <a:srgbClr val="FF0000"/>
                </a:solidFill>
              </a:rPr>
              <a:t>.</a:t>
            </a:r>
            <a:r>
              <a:rPr lang="ja-JP" altLang="en-US" sz="4000" dirty="0" smtClean="0">
                <a:solidFill>
                  <a:srgbClr val="FF0000"/>
                </a:solidFill>
              </a:rPr>
              <a:t>実行</a:t>
            </a:r>
            <a:endParaRPr lang="en-US" altLang="ja-JP" sz="4000" dirty="0" smtClean="0">
              <a:solidFill>
                <a:srgbClr val="FF0000"/>
              </a:solidFill>
            </a:endParaRPr>
          </a:p>
          <a:p>
            <a:r>
              <a:rPr lang="en-US" altLang="ja-JP" sz="4000" dirty="0" smtClean="0">
                <a:solidFill>
                  <a:srgbClr val="FF0000"/>
                </a:solidFill>
              </a:rPr>
              <a:t>For example, one can make </a:t>
            </a:r>
            <a:r>
              <a:rPr lang="en-US" altLang="ja-JP" sz="4000" dirty="0">
                <a:solidFill>
                  <a:srgbClr val="FF0000"/>
                </a:solidFill>
              </a:rPr>
              <a:t>a parametric plot of the x, y positions of the </a:t>
            </a:r>
            <a:r>
              <a:rPr lang="en-US" altLang="ja-JP" sz="4000" dirty="0" smtClean="0">
                <a:solidFill>
                  <a:srgbClr val="FF0000"/>
                </a:solidFill>
              </a:rPr>
              <a:t>particle using the simulation data stored in the array </a:t>
            </a:r>
            <a:r>
              <a:rPr lang="en-US" altLang="ja-JP" sz="4000" dirty="0" err="1" smtClean="0">
                <a:solidFill>
                  <a:srgbClr val="FF0000"/>
                </a:solidFill>
              </a:rPr>
              <a:t>Rs</a:t>
            </a:r>
            <a:r>
              <a:rPr lang="en-US" altLang="ja-JP" sz="4000" dirty="0" smtClean="0">
                <a:solidFill>
                  <a:srgbClr val="FF0000"/>
                </a:solidFill>
              </a:rPr>
              <a:t>.</a:t>
            </a:r>
            <a:endParaRPr lang="en-US" altLang="ja-JP" sz="4000" dirty="0">
              <a:solidFill>
                <a:srgbClr val="FF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  <p:sp>
        <p:nvSpPr>
          <p:cNvPr id="5" name="フローチャート : 端子 4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$R(t)$ be the temporal position of the particle at time $t$, and $V(t)$ its velocity.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45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There are two forces acting on the particle; the friction force exerted by the fluid and the restoring force of the spring.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45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friction force is assumed to be proportional to the velocity of the particle and points in the opposite direction.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45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spring force is assumed to be proportional to the distance from the origin and points towards the origin.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Then, the following two differential equations for the time evolution of the position and the velocity of the particle, must be simultaneously solved.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4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696744" cy="435892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Eq. </a:t>
            </a:r>
            <a:r>
              <a:rPr lang="en-US" altLang="ja-JP" sz="4000" dirty="0" smtClean="0">
                <a:cs typeface="Corbel"/>
              </a:rPr>
              <a:t>(B1</a:t>
            </a:r>
            <a:r>
              <a:rPr lang="en-US" altLang="ja-JP" sz="4000" dirty="0">
                <a:cs typeface="Corbel"/>
              </a:rPr>
              <a:t>) is simply the definition of the velocity, and Eq. </a:t>
            </a:r>
            <a:r>
              <a:rPr lang="en-US" altLang="ja-JP" sz="4000" dirty="0" smtClean="0">
                <a:cs typeface="Corbel"/>
              </a:rPr>
              <a:t>(B2</a:t>
            </a:r>
            <a:r>
              <a:rPr lang="en-US" altLang="ja-JP" sz="4000" dirty="0">
                <a:cs typeface="Corbel"/>
              </a:rPr>
              <a:t>) represents the force balance, which is known as Newton’s 2nd law of motion.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8410</TotalTime>
  <Words>906</Words>
  <Application>Microsoft Office PowerPoint</Application>
  <PresentationFormat>画面に合わせる (16:9)</PresentationFormat>
  <Paragraphs>115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ＭＳ Ｐゴシック</vt:lpstr>
      <vt:lpstr>Arial</vt:lpstr>
      <vt:lpstr>Calibri</vt:lpstr>
      <vt:lpstr>Corbel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Masako Okamoto</cp:lastModifiedBy>
  <cp:revision>199</cp:revision>
  <dcterms:created xsi:type="dcterms:W3CDTF">2015-07-01T01:44:32Z</dcterms:created>
  <dcterms:modified xsi:type="dcterms:W3CDTF">2017-05-24T05:50:12Z</dcterms:modified>
</cp:coreProperties>
</file>