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374" r:id="rId2"/>
    <p:sldId id="438" r:id="rId3"/>
    <p:sldId id="440" r:id="rId4"/>
    <p:sldId id="441" r:id="rId5"/>
    <p:sldId id="439" r:id="rId6"/>
    <p:sldId id="442" r:id="rId7"/>
    <p:sldId id="449" r:id="rId8"/>
    <p:sldId id="448" r:id="rId9"/>
    <p:sldId id="447" r:id="rId10"/>
    <p:sldId id="446" r:id="rId11"/>
    <p:sldId id="445" r:id="rId12"/>
    <p:sldId id="444" r:id="rId13"/>
    <p:sldId id="262" r:id="rId14"/>
    <p:sldId id="304" r:id="rId15"/>
    <p:sldId id="305" r:id="rId16"/>
    <p:sldId id="303" r:id="rId17"/>
    <p:sldId id="343" r:id="rId18"/>
    <p:sldId id="342" r:id="rId19"/>
    <p:sldId id="451" r:id="rId20"/>
    <p:sldId id="450" r:id="rId21"/>
    <p:sldId id="264" r:id="rId22"/>
    <p:sldId id="300" r:id="rId23"/>
    <p:sldId id="398" r:id="rId24"/>
    <p:sldId id="397" r:id="rId25"/>
    <p:sldId id="493" r:id="rId26"/>
    <p:sldId id="309" r:id="rId27"/>
    <p:sldId id="344" r:id="rId28"/>
    <p:sldId id="453" r:id="rId29"/>
    <p:sldId id="345" r:id="rId30"/>
    <p:sldId id="452" r:id="rId31"/>
    <p:sldId id="454" r:id="rId32"/>
    <p:sldId id="426" r:id="rId33"/>
    <p:sldId id="425" r:id="rId34"/>
    <p:sldId id="424" r:id="rId35"/>
    <p:sldId id="423" r:id="rId36"/>
    <p:sldId id="456" r:id="rId37"/>
    <p:sldId id="457" r:id="rId38"/>
    <p:sldId id="455" r:id="rId39"/>
    <p:sldId id="459" r:id="rId40"/>
    <p:sldId id="422" r:id="rId41"/>
    <p:sldId id="421" r:id="rId42"/>
    <p:sldId id="420" r:id="rId43"/>
    <p:sldId id="427" r:id="rId44"/>
    <p:sldId id="428" r:id="rId45"/>
    <p:sldId id="429" r:id="rId46"/>
    <p:sldId id="313" r:id="rId47"/>
    <p:sldId id="378" r:id="rId48"/>
    <p:sldId id="402" r:id="rId49"/>
    <p:sldId id="349" r:id="rId50"/>
    <p:sldId id="316" r:id="rId51"/>
    <p:sldId id="351" r:id="rId52"/>
    <p:sldId id="430" r:id="rId53"/>
    <p:sldId id="315" r:id="rId54"/>
    <p:sldId id="318" r:id="rId55"/>
    <p:sldId id="436" r:id="rId56"/>
    <p:sldId id="352" r:id="rId57"/>
    <p:sldId id="462" r:id="rId58"/>
    <p:sldId id="461" r:id="rId59"/>
    <p:sldId id="460" r:id="rId60"/>
    <p:sldId id="463" r:id="rId61"/>
    <p:sldId id="317" r:id="rId62"/>
    <p:sldId id="356" r:id="rId63"/>
    <p:sldId id="437" r:id="rId64"/>
    <p:sldId id="416" r:id="rId65"/>
    <p:sldId id="355" r:id="rId66"/>
    <p:sldId id="464" r:id="rId67"/>
    <p:sldId id="468" r:id="rId68"/>
    <p:sldId id="467" r:id="rId69"/>
    <p:sldId id="466" r:id="rId70"/>
    <p:sldId id="465" r:id="rId71"/>
    <p:sldId id="470" r:id="rId72"/>
    <p:sldId id="471" r:id="rId73"/>
    <p:sldId id="477" r:id="rId74"/>
    <p:sldId id="476" r:id="rId75"/>
    <p:sldId id="475" r:id="rId76"/>
    <p:sldId id="474" r:id="rId77"/>
    <p:sldId id="473" r:id="rId78"/>
    <p:sldId id="494" r:id="rId79"/>
    <p:sldId id="472" r:id="rId80"/>
    <p:sldId id="469" r:id="rId81"/>
    <p:sldId id="478" r:id="rId82"/>
    <p:sldId id="479" r:id="rId83"/>
    <p:sldId id="486" r:id="rId84"/>
    <p:sldId id="485" r:id="rId85"/>
    <p:sldId id="484" r:id="rId86"/>
    <p:sldId id="483" r:id="rId87"/>
    <p:sldId id="482" r:id="rId88"/>
    <p:sldId id="481" r:id="rId89"/>
    <p:sldId id="480" r:id="rId90"/>
    <p:sldId id="489" r:id="rId91"/>
    <p:sldId id="488" r:id="rId92"/>
    <p:sldId id="487" r:id="rId93"/>
    <p:sldId id="491" r:id="rId94"/>
    <p:sldId id="490" r:id="rId95"/>
    <p:sldId id="492" r:id="rId96"/>
    <p:sldId id="362" r:id="rId97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3" autoAdjust="0"/>
  </p:normalViewPr>
  <p:slideViewPr>
    <p:cSldViewPr>
      <p:cViewPr varScale="1">
        <p:scale>
          <a:sx n="85" d="100"/>
          <a:sy n="85" d="100"/>
        </p:scale>
        <p:origin x="-643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120680" cy="428447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In the previous plot,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I </a:t>
            </a:r>
            <a:r>
              <a:rPr lang="en-US" altLang="ja-JP" sz="4000" dirty="0">
                <a:cs typeface="Corbel"/>
              </a:rPr>
              <a:t>demonstrated how to simulate the dynamics of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a </a:t>
            </a:r>
            <a:r>
              <a:rPr lang="en-US" altLang="ja-JP" sz="4000" dirty="0">
                <a:cs typeface="Corbel"/>
              </a:rPr>
              <a:t>model </a:t>
            </a:r>
            <a:r>
              <a:rPr lang="en-US" altLang="ja-JP" sz="4000" dirty="0" smtClean="0">
                <a:cs typeface="Corbel"/>
              </a:rPr>
              <a:t>oscillator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81600" y="3435846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840760" cy="435892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The results are “noisy”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but </a:t>
            </a:r>
            <a:r>
              <a:rPr lang="en-US" altLang="ja-JP" sz="4000" dirty="0">
                <a:cs typeface="Corbel"/>
              </a:rPr>
              <a:t>not completely arbitrary. </a:t>
            </a:r>
            <a:endParaRPr lang="en-US" altLang="ja-JP" sz="4000" dirty="0" smtClean="0">
              <a:cs typeface="Corbel"/>
            </a:endParaRPr>
          </a:p>
          <a:p>
            <a:r>
              <a:rPr lang="en-US" altLang="ja-JP" sz="4000" dirty="0" smtClean="0">
                <a:cs typeface="Corbel"/>
              </a:rPr>
              <a:t>All </a:t>
            </a:r>
            <a:r>
              <a:rPr lang="en-US" altLang="ja-JP" sz="4000" dirty="0">
                <a:cs typeface="Corbel"/>
              </a:rPr>
              <a:t>the </a:t>
            </a:r>
            <a:r>
              <a:rPr lang="en-US" altLang="ja-JP" sz="4000" dirty="0" err="1">
                <a:cs typeface="Corbel"/>
              </a:rPr>
              <a:t>x_i</a:t>
            </a:r>
            <a:r>
              <a:rPr lang="en-US" altLang="ja-JP" sz="4000" dirty="0">
                <a:cs typeface="Corbel"/>
              </a:rPr>
              <a:t> are centered around a fixed </a:t>
            </a:r>
            <a:r>
              <a:rPr lang="en-US" altLang="ja-JP" sz="4000" dirty="0" smtClean="0">
                <a:cs typeface="Corbel"/>
              </a:rPr>
              <a:t>value </a:t>
            </a:r>
            <a:r>
              <a:rPr lang="en-US" altLang="ja-JP" sz="4000" dirty="0">
                <a:cs typeface="Corbel"/>
              </a:rPr>
              <a:t>and most values fall within a very narrow range.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7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768752" cy="435892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The proper mathematical way to define this random variable is to give its Probability distribution P(x).</a:t>
            </a:r>
          </a:p>
          <a:p>
            <a:r>
              <a:rPr lang="en-US" altLang="ja-JP" sz="4000" dirty="0">
                <a:cs typeface="Corbel"/>
              </a:rPr>
              <a:t>P(x) gives the probability of observing a </a:t>
            </a:r>
            <a:r>
              <a:rPr lang="en-US" altLang="ja-JP" sz="4000" dirty="0" smtClean="0">
                <a:cs typeface="Corbel"/>
              </a:rPr>
              <a:t>value </a:t>
            </a:r>
            <a:r>
              <a:rPr lang="en-US" altLang="ja-JP" sz="4000" dirty="0">
                <a:cs typeface="Corbel"/>
              </a:rPr>
              <a:t>around </a:t>
            </a:r>
            <a:r>
              <a:rPr lang="en-US" altLang="ja-JP" sz="4000" dirty="0" smtClean="0">
                <a:cs typeface="Corbel"/>
              </a:rPr>
              <a:t>x.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7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63688" y="843558"/>
            <a:ext cx="5832648" cy="4176978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P(x) for our example is given in the figure on the right.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7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336704" cy="4358923"/>
          </a:xfrm>
        </p:spPr>
        <p:txBody>
          <a:bodyPr>
            <a:normAutofit fontScale="92500"/>
          </a:bodyPr>
          <a:lstStyle/>
          <a:p>
            <a:r>
              <a:rPr lang="en-US" altLang="ja-JP" sz="4000" dirty="0">
                <a:cs typeface="Corbel"/>
              </a:rPr>
              <a:t>We see that it is peaked around </a:t>
            </a:r>
            <a:r>
              <a:rPr lang="en-US" altLang="ja-JP" sz="4000" dirty="0" smtClean="0">
                <a:cs typeface="Corbel"/>
              </a:rPr>
              <a:t>10 which </a:t>
            </a:r>
            <a:r>
              <a:rPr lang="en-US" altLang="ja-JP" sz="4000" dirty="0">
                <a:cs typeface="Corbel"/>
              </a:rPr>
              <a:t>is the most probable </a:t>
            </a:r>
            <a:r>
              <a:rPr lang="en-US" altLang="ja-JP" sz="4000" dirty="0" smtClean="0">
                <a:cs typeface="Corbel"/>
              </a:rPr>
              <a:t>value, </a:t>
            </a:r>
            <a:r>
              <a:rPr lang="en-US" altLang="ja-JP" sz="4000" dirty="0">
                <a:cs typeface="Corbel"/>
              </a:rPr>
              <a:t>and it is only non-zero over a fixed </a:t>
            </a:r>
            <a:r>
              <a:rPr lang="en-US" altLang="ja-JP" sz="4000" dirty="0" smtClean="0">
                <a:cs typeface="Corbel"/>
              </a:rPr>
              <a:t>range. </a:t>
            </a:r>
          </a:p>
          <a:p>
            <a:r>
              <a:rPr lang="en-US" altLang="ja-JP" sz="4000" dirty="0" smtClean="0">
                <a:cs typeface="Corbel"/>
              </a:rPr>
              <a:t>You see that </a:t>
            </a:r>
            <a:r>
              <a:rPr lang="en-US" altLang="ja-JP" sz="4000" dirty="0">
                <a:cs typeface="Corbel"/>
              </a:rPr>
              <a:t>v</a:t>
            </a:r>
            <a:r>
              <a:rPr lang="en-US" altLang="ja-JP" sz="4000" dirty="0" smtClean="0">
                <a:cs typeface="Corbel"/>
              </a:rPr>
              <a:t>alues </a:t>
            </a:r>
            <a:r>
              <a:rPr lang="en-US" altLang="ja-JP" sz="4000" dirty="0">
                <a:cs typeface="Corbel"/>
              </a:rPr>
              <a:t>less than 5 or greater than 15 are very </a:t>
            </a:r>
            <a:r>
              <a:rPr lang="en-US" altLang="ja-JP" sz="4000" dirty="0" smtClean="0">
                <a:cs typeface="Corbel"/>
              </a:rPr>
              <a:t>unlikely.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49300" y="4155926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probability distribution contains all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information needed to characterize the random variable.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However, P(x) can be a very complicated function of x. </a:t>
            </a:r>
            <a:endParaRPr lang="en-US" altLang="ja-JP" sz="4000" dirty="0" smtClean="0"/>
          </a:p>
          <a:p>
            <a:r>
              <a:rPr lang="en-US" altLang="ja-JP" sz="4000" dirty="0" smtClean="0"/>
              <a:t>Indeed</a:t>
            </a:r>
            <a:r>
              <a:rPr lang="en-US" altLang="ja-JP" sz="4000" dirty="0"/>
              <a:t>, in some cases we cannot even know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exact form of P(x).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Therefore, it is useful to introduce additional quantities to describe the random process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976664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The two most important quantities that are used, are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the standard </a:t>
            </a:r>
            <a:r>
              <a:rPr lang="en-US" altLang="ja-JP" sz="4000" dirty="0" smtClean="0"/>
              <a:t>deviation.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average, as its name suggests, is simply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or mean of the random variable.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Note that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value does not necessarily coincide with the most probable value.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6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771550"/>
            <a:ext cx="6336704" cy="428447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by </a:t>
            </a:r>
            <a:r>
              <a:rPr lang="en-US" altLang="ja-JP" sz="4000" dirty="0">
                <a:cs typeface="Corbel"/>
              </a:rPr>
              <a:t>numerically integrating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ordinary differential equations which govern the time evolution of the system.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96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The standard deviation measures the fluctuations around the mean, that is, it provides a measure of how spread out the random variable is.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6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976664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example figures, the black line marks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average of X, while the blue lines give the standard deviation.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60298" y="401191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Now, we introduce the basics of probability distribution </a:t>
            </a:r>
            <a:r>
              <a:rPr lang="en-US" altLang="ja-JP" sz="4000" dirty="0" smtClean="0"/>
              <a:t>theory.</a:t>
            </a:r>
            <a:endParaRPr lang="en-US" altLang="ja-JP" sz="4000" dirty="0"/>
          </a:p>
          <a:p>
            <a:r>
              <a:rPr lang="en-US" altLang="ja-JP" sz="4000" dirty="0"/>
              <a:t>Let X be a </a:t>
            </a:r>
            <a:r>
              <a:rPr lang="en-US" altLang="ja-JP" sz="4000" dirty="0" smtClean="0"/>
              <a:t>real </a:t>
            </a:r>
            <a:r>
              <a:rPr lang="en-US" altLang="ja-JP" sz="4000" dirty="0"/>
              <a:t>and continuous stochastic variable.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757149"/>
            <a:ext cx="6480720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First, the probability distribution P(x) is greater than or equal to </a:t>
            </a:r>
            <a:r>
              <a:rPr lang="en-US" altLang="ja-JP" sz="4000" dirty="0" smtClean="0"/>
              <a:t>zero.</a:t>
            </a:r>
            <a:endParaRPr lang="en-US" altLang="ja-JP" sz="4000" dirty="0"/>
          </a:p>
          <a:p>
            <a:r>
              <a:rPr lang="en-US" altLang="ja-JP" sz="4000" dirty="0"/>
              <a:t>2nd, It is normalized to one. That is, the sum of all probabilities is equal to one.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14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757149"/>
            <a:ext cx="7128792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3rd, The m-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moment, denoted \</a:t>
            </a:r>
            <a:r>
              <a:rPr lang="en-US" altLang="ja-JP" sz="4000" dirty="0" err="1"/>
              <a:t>mu_m</a:t>
            </a:r>
            <a:r>
              <a:rPr lang="en-US" altLang="ja-JP" sz="4000" dirty="0"/>
              <a:t>, is defined as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</a:t>
            </a:r>
            <a:r>
              <a:rPr lang="en-US" altLang="ja-JP" sz="4000" dirty="0" err="1" smtClean="0"/>
              <a:t>x^m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14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757149"/>
            <a:ext cx="7128792" cy="4298878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4th</a:t>
            </a:r>
            <a:r>
              <a:rPr lang="en-US" altLang="ja-JP" sz="4000" dirty="0"/>
              <a:t>, In general,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any </a:t>
            </a:r>
            <a:r>
              <a:rPr lang="en-US" altLang="ja-JP" sz="4000" dirty="0" smtClean="0"/>
              <a:t>function </a:t>
            </a:r>
            <a:r>
              <a:rPr lang="en-US" altLang="ja-JP" sz="4000" dirty="0"/>
              <a:t>f(x), is given by the weighted integral of f(x</a:t>
            </a:r>
            <a:r>
              <a:rPr lang="en-US" altLang="ja-JP" sz="4000" dirty="0"/>
              <a:t>) </a:t>
            </a:r>
            <a:r>
              <a:rPr lang="en-US" altLang="ja-JP" sz="4000" dirty="0" smtClean="0"/>
              <a:t>with </a:t>
            </a:r>
            <a:r>
              <a:rPr lang="en-US" altLang="ja-JP" sz="4000" dirty="0"/>
              <a:t>P(x</a:t>
            </a:r>
            <a:r>
              <a:rPr lang="en-US" altLang="ja-JP" sz="4000" dirty="0" smtClean="0"/>
              <a:t>),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appropriate weight for observing x</a:t>
            </a:r>
            <a:r>
              <a:rPr lang="en-US" altLang="ja-JP" sz="4000" dirty="0" smtClean="0"/>
              <a:t>.</a:t>
            </a:r>
            <a:r>
              <a:rPr lang="en-US" altLang="ja-JP" sz="4000" dirty="0" smtClean="0"/>
              <a:t>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83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89168" cy="4284477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Thus</a:t>
            </a:r>
            <a:r>
              <a:rPr lang="en-US" altLang="ja-JP" sz="4000" dirty="0"/>
              <a:t>, we see </a:t>
            </a:r>
            <a:r>
              <a:rPr lang="en-US" altLang="ja-JP" sz="4000" dirty="0" smtClean="0"/>
              <a:t>that</a:t>
            </a:r>
            <a:br>
              <a:rPr lang="en-US" altLang="ja-JP" sz="4000" dirty="0" smtClean="0"/>
            </a:br>
            <a:r>
              <a:rPr lang="en-US" altLang="ja-JP" sz="4000" dirty="0" smtClean="0"/>
              <a:t>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is just the first moment \mu_1.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variance, which is the square of the standard deviation, is defined as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squared fluctuation.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variance can also be expressed in terms of the first two moments. </a:t>
            </a:r>
            <a:endParaRPr lang="en-US" altLang="ja-JP" sz="4000" dirty="0" smtClean="0"/>
          </a:p>
          <a:p>
            <a:r>
              <a:rPr lang="en-US" altLang="ja-JP" sz="4000" dirty="0" smtClean="0"/>
              <a:t>It </a:t>
            </a:r>
            <a:r>
              <a:rPr lang="en-US" altLang="ja-JP" sz="4000" dirty="0"/>
              <a:t>is given by the difference between the second moment and the square of the first moment.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68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771550"/>
            <a:ext cx="6624736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Finally, the moment  generating </a:t>
            </a:r>
            <a:r>
              <a:rPr lang="en-US" altLang="ja-JP" sz="4000" dirty="0" smtClean="0"/>
              <a:t>function </a:t>
            </a:r>
            <a:r>
              <a:rPr lang="en-US" altLang="ja-JP" sz="4000" dirty="0"/>
              <a:t>G(k), is defined as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</a:t>
            </a:r>
            <a:r>
              <a:rPr lang="en-US" altLang="ja-JP" sz="4000" dirty="0" err="1"/>
              <a:t>exp</a:t>
            </a:r>
            <a:r>
              <a:rPr lang="en-US" altLang="ja-JP" sz="4000" dirty="0"/>
              <a:t>(-</a:t>
            </a:r>
            <a:r>
              <a:rPr lang="en-US" altLang="ja-JP" sz="4000" dirty="0" err="1"/>
              <a:t>i</a:t>
            </a:r>
            <a:r>
              <a:rPr lang="en-US" altLang="ja-JP" sz="4000" dirty="0"/>
              <a:t> k x).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5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584" y="627534"/>
            <a:ext cx="7272808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Since the motion of such system is purely deterministic, valid  simulations can be performed using well established numerical integration schemes such as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Euler and the </a:t>
            </a:r>
            <a:r>
              <a:rPr lang="en-US" altLang="ja-JP" sz="4000" dirty="0" err="1"/>
              <a:t>Runge-Kutta</a:t>
            </a:r>
            <a:r>
              <a:rPr lang="en-US" altLang="ja-JP" sz="4000" dirty="0"/>
              <a:t> methods.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25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ja-JP" sz="4000" dirty="0"/>
              <a:t>Using the </a:t>
            </a:r>
            <a:r>
              <a:rPr lang="en-US" altLang="ja-JP" sz="4000" dirty="0" err="1"/>
              <a:t>taylor</a:t>
            </a:r>
            <a:r>
              <a:rPr lang="en-US" altLang="ja-JP" sz="4000" dirty="0"/>
              <a:t> expansion for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exponential function, we can express the generating function as a polynomial in k.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68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ja-JP" sz="4000" dirty="0"/>
              <a:t>In particular, we see that the coefficient of the n-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term is proportional to the n-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moment.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33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other words,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n-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derivative of G, evaluated at k=0, will give us </a:t>
            </a:r>
            <a:r>
              <a:rPr lang="en-US" altLang="ja-JP" sz="4000" dirty="0" smtClean="0"/>
              <a:t>the </a:t>
            </a:r>
            <a:r>
              <a:rPr lang="en-US" altLang="ja-JP" sz="4000" dirty="0"/>
              <a:t>n-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moment.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Now, let us consider the case where our stochastic variable is not continuous, but discrete.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Assume that the possible outcomes are labeled by n, which is a non-negative integer, namely 0, 1, 2,  up to, 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20680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discrete probability distribution P(n) gives the probability of observing n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2068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properties of this distribution function are similar to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ones for the continuous case.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44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2753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Mostly, they can be rewritten by changing integrals to sums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80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2753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1st</a:t>
            </a:r>
            <a:r>
              <a:rPr lang="en-US" altLang="ja-JP" sz="4000" dirty="0"/>
              <a:t>, all probabilities are positive, greater than or equal to zero, and less than or equal to one.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81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2753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2nd, the sum of all probabilities is one.</a:t>
            </a:r>
          </a:p>
          <a:p>
            <a:r>
              <a:rPr lang="en-US" altLang="ja-JP" sz="4000" dirty="0"/>
              <a:t>3rd, the m-</a:t>
            </a:r>
            <a:r>
              <a:rPr lang="en-US" altLang="ja-JP" sz="4000" dirty="0" err="1"/>
              <a:t>th</a:t>
            </a:r>
            <a:r>
              <a:rPr lang="en-US" altLang="ja-JP" sz="4000" dirty="0"/>
              <a:t> moment is definite as here.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02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contrast to such deterministic processes, the Brownian motion must be modeled with random forces which can only be stochastically determined.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2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4</a:t>
            </a:r>
            <a:r>
              <a:rPr lang="en-US" altLang="ja-JP" sz="4000" baseline="30000" dirty="0" smtClean="0"/>
              <a:t>th</a:t>
            </a:r>
            <a:r>
              <a:rPr lang="en-US" altLang="ja-JP" sz="4000" dirty="0" smtClean="0"/>
              <a:t>, all </a:t>
            </a:r>
            <a:r>
              <a:rPr lang="en-US" altLang="ja-JP" sz="4000" dirty="0"/>
              <a:t>averages are simply weighted sums, with P(n) the weight.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 expected, the definition of the variance is the same as in the continuous case.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generating function is again defined as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</a:t>
            </a:r>
            <a:r>
              <a:rPr lang="en-US" altLang="ja-JP" sz="4000" dirty="0" err="1"/>
              <a:t>exp</a:t>
            </a:r>
            <a:r>
              <a:rPr lang="en-US" altLang="ja-JP" sz="4000" dirty="0"/>
              <a:t>(-</a:t>
            </a:r>
            <a:r>
              <a:rPr lang="en-US" altLang="ja-JP" sz="4000" dirty="0" err="1"/>
              <a:t>i</a:t>
            </a:r>
            <a:r>
              <a:rPr lang="en-US" altLang="ja-JP" sz="4000" dirty="0"/>
              <a:t> </a:t>
            </a:r>
            <a:r>
              <a:rPr lang="en-US" altLang="ja-JP" sz="4000" dirty="0" smtClean="0"/>
              <a:t>k n).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this case, it is convenient to consider it as a complex function of $z$, where z=</a:t>
            </a:r>
            <a:r>
              <a:rPr lang="en-US" altLang="ja-JP" sz="4000" dirty="0" err="1"/>
              <a:t>exp</a:t>
            </a:r>
            <a:r>
              <a:rPr lang="en-US" altLang="ja-JP" sz="4000" dirty="0"/>
              <a:t>(-</a:t>
            </a:r>
            <a:r>
              <a:rPr lang="en-US" altLang="ja-JP" sz="4000" dirty="0" err="1"/>
              <a:t>ik</a:t>
            </a:r>
            <a:r>
              <a:rPr lang="en-US" altLang="ja-JP" sz="4000" dirty="0"/>
              <a:t>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14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843558"/>
            <a:ext cx="6048672" cy="37449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Derivatives of the generating function, evaluated at z=0, will again be related to the moments \</a:t>
            </a:r>
            <a:r>
              <a:rPr lang="en-US" altLang="ja-JP" sz="4000" dirty="0" err="1"/>
              <a:t>mu_m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29994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Now, let us discuss one of the most common probability distributions in all of science.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0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120680" cy="4104456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Gaussian or normal distribution, which has a characteristic bell-shaped function that you are probably familiar with.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9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probability distribution for a </a:t>
            </a:r>
            <a:r>
              <a:rPr lang="en-US" altLang="ja-JP" sz="4000" dirty="0" err="1"/>
              <a:t>gaussian</a:t>
            </a:r>
            <a:r>
              <a:rPr lang="en-US" altLang="ja-JP" sz="4000" dirty="0"/>
              <a:t> random variable is given in equation C1.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30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9542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 you can see, it depends on only two parameters, x_0 and 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9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843558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It is easy to show that these two parameters are precisely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standard deviation.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19193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this plot, we will learn basic properties of stochastic variables and their probability distribution functions.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66729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plot on the right shows examples of Gaussian distributions with changing standard deviation \sigma.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48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55272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 you can see, a larger value of \sigma gives a broader or fatter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72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55272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Roughly speaking, 2 sigma gives the width of the distribution at half maximum.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2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1328" y="886763"/>
            <a:ext cx="641500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That is, the width at the point where the value of the distribution P(x) is half the maximum value.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One example of a Gaussian distribution in physics is the Maxwell-Boltzmann distribution for the velocity of particles in a gas at thermal equilibrium.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39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861711"/>
            <a:ext cx="561662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</a:t>
            </a:r>
            <a:r>
              <a:rPr lang="en-US" altLang="ja-JP" sz="4000" dirty="0" err="1"/>
              <a:t>V_alpha</a:t>
            </a:r>
            <a:r>
              <a:rPr lang="en-US" altLang="ja-JP" sz="4000" dirty="0"/>
              <a:t> be the velocity components of any given </a:t>
            </a:r>
            <a:r>
              <a:rPr lang="en-US" altLang="ja-JP" sz="4000" dirty="0" smtClean="0"/>
              <a:t>particle.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7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69010" y="768402"/>
            <a:ext cx="6183310" cy="396044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Assume that all particles have the same mass, and that the system has reached thermal equilibrium at a temperature 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56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69010" y="768402"/>
            <a:ext cx="6183310" cy="396044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Here, </a:t>
            </a:r>
            <a:r>
              <a:rPr lang="en-US" altLang="ja-JP" sz="4000" dirty="0" err="1"/>
              <a:t>k_B</a:t>
            </a:r>
            <a:r>
              <a:rPr lang="en-US" altLang="ja-JP" sz="4000" dirty="0"/>
              <a:t> is Boltzmann’s constant, </a:t>
            </a:r>
            <a:r>
              <a:rPr lang="en-US" altLang="ja-JP" sz="4000" dirty="0" err="1"/>
              <a:t>k_BT</a:t>
            </a:r>
            <a:r>
              <a:rPr lang="en-US" altLang="ja-JP" sz="4000" dirty="0"/>
              <a:t> is the thermal energy.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57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2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69010" y="768402"/>
            <a:ext cx="6183310" cy="396044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probability that a particle has a velocity v_\</a:t>
            </a:r>
            <a:r>
              <a:rPr lang="en-US" altLang="ja-JP" sz="4000" dirty="0" smtClean="0"/>
              <a:t>alpha is </a:t>
            </a:r>
            <a:r>
              <a:rPr lang="en-US" altLang="ja-JP" sz="4000" dirty="0"/>
              <a:t>given by a Gaussian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58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2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69010" y="768402"/>
            <a:ext cx="6183310" cy="3960440"/>
          </a:xfrm>
        </p:spPr>
        <p:txBody>
          <a:bodyPr>
            <a:no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is zero, as the particles are equally likely to move left or right.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59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2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497920"/>
            <a:ext cx="6048672" cy="4558107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We start by introducing the concept of a random or stochastic </a:t>
            </a:r>
            <a:r>
              <a:rPr lang="en-US" altLang="ja-JP" sz="4000" dirty="0" smtClean="0">
                <a:cs typeface="Corbel"/>
              </a:rPr>
              <a:t>variable.</a:t>
            </a:r>
            <a:endParaRPr lang="en-US" altLang="ja-JP" sz="4000" dirty="0">
              <a:cs typeface="Corbel"/>
            </a:endParaRPr>
          </a:p>
          <a:p>
            <a:r>
              <a:rPr lang="en-US" altLang="ja-JP" sz="4000" dirty="0">
                <a:cs typeface="Corbel"/>
              </a:rPr>
              <a:t>As its name suggests, a random variable is given by a process whose results are random.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7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variance, by definition is proportional to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kinetic energy.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60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6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From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equipartition theorem, we can then deduce that the variance is proportional to the thermal energy divided by twice the mass.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61</a:t>
            </a:fld>
            <a:endParaRPr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96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Now let us consider another common probability </a:t>
            </a:r>
            <a:r>
              <a:rPr lang="en-US" altLang="ja-JP" sz="4000" dirty="0" smtClean="0"/>
              <a:t>distribution, </a:t>
            </a:r>
            <a:br>
              <a:rPr lang="en-US" altLang="ja-JP" sz="4000" dirty="0" smtClean="0"/>
            </a:br>
            <a:r>
              <a:rPr lang="en-US" altLang="ja-JP" sz="4000" dirty="0" smtClean="0"/>
              <a:t>this </a:t>
            </a:r>
            <a:r>
              <a:rPr lang="en-US" altLang="ja-JP" sz="4000" dirty="0"/>
              <a:t>time for a discrete variable which has only two possible outcomes.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62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8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can consider the random variable to be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outcome of a coin toss, which gives heads with probability p, and tails with probability (1-p).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43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If we perform the measurement M times, that is we toss the coin M </a:t>
            </a:r>
            <a:r>
              <a:rPr lang="en-US" altLang="ja-JP" sz="4000" dirty="0" smtClean="0"/>
              <a:t>times.</a:t>
            </a:r>
          </a:p>
          <a:p>
            <a:r>
              <a:rPr lang="en-US" altLang="ja-JP" sz="4000" dirty="0" smtClean="0"/>
              <a:t>What </a:t>
            </a:r>
            <a:r>
              <a:rPr lang="en-US" altLang="ja-JP" sz="4000" dirty="0"/>
              <a:t>is the probability that the result was heads a total of n times?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64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41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For example, imagine that we toss a fair coin with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p </a:t>
            </a:r>
            <a:r>
              <a:rPr lang="en-US" altLang="ja-JP" sz="4000" dirty="0"/>
              <a:t>= 0.5 50 times. </a:t>
            </a:r>
            <a:endParaRPr lang="en-US" altLang="ja-JP" sz="4000" dirty="0" smtClean="0"/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expect that heads will come up half of the time, that is around 25 times.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8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If we do it 100 times, we expect heads to come up around 50 times.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66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79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Note that we do not say that heads should come up ‘exactly’ half of the time, every time.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67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46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Only that on </a:t>
            </a:r>
            <a:r>
              <a:rPr lang="en-US" altLang="ja-JP" sz="4000" dirty="0" smtClean="0"/>
              <a:t>average.</a:t>
            </a:r>
          </a:p>
          <a:p>
            <a:r>
              <a:rPr lang="en-US" altLang="ja-JP" sz="4000" dirty="0" smtClean="0"/>
              <a:t>If </a:t>
            </a:r>
            <a:r>
              <a:rPr lang="en-US" altLang="ja-JP" sz="4000" dirty="0"/>
              <a:t>we perform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experiment many times, heads will come up half of the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68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46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appropriate probability distribution for this process is given by the Binomial distribution, Eq. (C6).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69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46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63688" y="697104"/>
            <a:ext cx="5760640" cy="426935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We cannot, in general, predict what the measurement results will be, we can only talk in terms of probabilities</a:t>
            </a:r>
            <a:r>
              <a:rPr lang="en-US" altLang="ja-JP" sz="4000" dirty="0" smtClean="0">
                <a:cs typeface="Corbel"/>
              </a:rPr>
              <a:t>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03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variance can be easily calculated and take the simple form shown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(C7) and (C8).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70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the figure, we have plotted the distribution for various values of p and M</a:t>
            </a:r>
            <a:r>
              <a:rPr lang="en-US" altLang="ja-JP" sz="4000" dirty="0" smtClean="0"/>
              <a:t>.</a:t>
            </a:r>
          </a:p>
          <a:p>
            <a:r>
              <a:rPr lang="en-US" altLang="ja-JP" sz="4000" dirty="0" smtClean="0"/>
              <a:t> </a:t>
            </a:r>
            <a:r>
              <a:rPr lang="en-US" altLang="ja-JP" sz="4000" dirty="0"/>
              <a:t>As expected, we see that the distribution is peaked near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(=M p).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Another common discrete distribution function is the Poisson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09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distribution P(n) describes the probability of n “events” occurring during a fixed time </a:t>
            </a:r>
            <a:r>
              <a:rPr lang="en-US" altLang="ja-JP" sz="4000" dirty="0" smtClean="0"/>
              <a:t>interval</a:t>
            </a:r>
            <a:r>
              <a:rPr lang="en-US" altLang="ja-JP" sz="4000" dirty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34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It is assumed that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</a:t>
            </a:r>
            <a:r>
              <a:rPr lang="en-US" altLang="ja-JP" sz="4000" dirty="0" smtClean="0"/>
              <a:t>expected value </a:t>
            </a:r>
            <a:r>
              <a:rPr lang="en-US" altLang="ja-JP" sz="4000"/>
              <a:t>of </a:t>
            </a:r>
            <a:r>
              <a:rPr lang="en-US" altLang="ja-JP" sz="4000" smtClean="0"/>
              <a:t>occurrence, </a:t>
            </a:r>
            <a:r>
              <a:rPr lang="en-US" altLang="ja-JP" sz="4000" dirty="0"/>
              <a:t>that is the average number of </a:t>
            </a:r>
            <a:r>
              <a:rPr lang="en-US" altLang="ja-JP" sz="4000" dirty="0" smtClean="0"/>
              <a:t>events, </a:t>
            </a:r>
            <a:r>
              <a:rPr lang="en-US" altLang="ja-JP" sz="4000" dirty="0"/>
              <a:t>is known and is a constant.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34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addition, all events are assumed to be independent of each other.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34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80720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Examples of this type of process include the distribution of earthquakes,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arrival of customers at the post-office or the number of mutations in a strand DNA.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76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34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Poisson distribution is given in equation C9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77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the figure, we plot the distribution for various values of ‘a’.</a:t>
            </a:r>
            <a:endParaRPr lang="en-US" altLang="ja-JP" sz="4000" dirty="0"/>
          </a:p>
          <a:p>
            <a:r>
              <a:rPr lang="en-US" altLang="ja-JP" sz="4000" dirty="0"/>
              <a:t>As we can see it depends on only one parameter, </a:t>
            </a:r>
            <a:r>
              <a:rPr lang="en-US" altLang="ja-JP" sz="4000" dirty="0"/>
              <a:t>“a, ” which </a:t>
            </a:r>
            <a:r>
              <a:rPr lang="en-US" altLang="ja-JP" sz="4000" dirty="0"/>
              <a:t>is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</a:t>
            </a:r>
            <a:r>
              <a:rPr lang="en-US" altLang="ja-JP" sz="4000" dirty="0" smtClean="0"/>
              <a:t>expected value.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78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90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average, variance, and generating functions all take very simple forms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79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34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7104"/>
            <a:ext cx="5760640" cy="4269353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Denote </a:t>
            </a:r>
            <a:r>
              <a:rPr lang="en-US" altLang="ja-JP" sz="4000" dirty="0">
                <a:cs typeface="Corbel"/>
              </a:rPr>
              <a:t>the stochastic variable by </a:t>
            </a:r>
            <a:r>
              <a:rPr lang="en-US" altLang="ja-JP" sz="4000" dirty="0" smtClean="0">
                <a:cs typeface="Corbel"/>
              </a:rPr>
              <a:t>upper case X</a:t>
            </a:r>
            <a:r>
              <a:rPr lang="en-US" altLang="ja-JP" sz="4000" dirty="0">
                <a:cs typeface="Corbel"/>
              </a:rPr>
              <a:t>, and a given realization </a:t>
            </a:r>
            <a:r>
              <a:rPr lang="en-US" altLang="ja-JP" sz="4000" dirty="0" smtClean="0">
                <a:cs typeface="Corbel"/>
              </a:rPr>
              <a:t>or </a:t>
            </a:r>
            <a:r>
              <a:rPr lang="en-US" altLang="ja-JP" sz="4000" dirty="0">
                <a:cs typeface="Corbel"/>
              </a:rPr>
              <a:t>measurement as </a:t>
            </a:r>
            <a:r>
              <a:rPr lang="en-US" altLang="ja-JP" sz="4000" dirty="0" smtClean="0">
                <a:cs typeface="Corbel"/>
              </a:rPr>
              <a:t>small case x</a:t>
            </a:r>
            <a:r>
              <a:rPr lang="en-US" altLang="ja-JP" sz="4000" dirty="0">
                <a:cs typeface="Corbel"/>
              </a:rPr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7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particular, we see that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the variance are both equal to </a:t>
            </a:r>
            <a:r>
              <a:rPr lang="en-US" altLang="ja-JP" sz="4000" dirty="0" smtClean="0"/>
              <a:t>“a,” </a:t>
            </a:r>
            <a:r>
              <a:rPr lang="en-US" altLang="ja-JP" sz="4000" dirty="0" smtClean="0">
                <a:solidFill>
                  <a:srgbClr val="FF0000"/>
                </a:solidFill>
              </a:rPr>
              <a:t>the </a:t>
            </a:r>
            <a:r>
              <a:rPr lang="en-US" altLang="ja-JP" sz="4000" dirty="0" smtClean="0"/>
              <a:t>expected value.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80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64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Here, imagine that P(n) gives the probability that $n$ customers walk into the post office in one hour.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14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Now, let us see how the distribution functions we introduced before are related to each other.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91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80947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the supplemental material, I give you the derivation showing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equivalence of the binomial distribution and the Gaussian distribution, in the limit when </a:t>
            </a:r>
            <a:r>
              <a:rPr lang="en-US" altLang="ja-JP" sz="4000" dirty="0" smtClean="0"/>
              <a:t>“n,” and M </a:t>
            </a:r>
            <a:r>
              <a:rPr lang="en-US" altLang="ja-JP" sz="4000" dirty="0"/>
              <a:t>are much greater than one.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4178902"/>
          </a:xfrm>
        </p:spPr>
        <p:txBody>
          <a:bodyPr>
            <a:no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and variance that should be used in the Gaussian distribution are simply given by the corresponding values of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original binomial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120680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is very convenient,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as </a:t>
            </a:r>
            <a:r>
              <a:rPr lang="en-US" altLang="ja-JP" sz="4000" dirty="0"/>
              <a:t>it is easier to work with a Gaussian function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(</a:t>
            </a:r>
            <a:r>
              <a:rPr lang="en-US" altLang="ja-JP" sz="4000" dirty="0" err="1"/>
              <a:t>Eq</a:t>
            </a:r>
            <a:r>
              <a:rPr lang="en-US" altLang="ja-JP" sz="4000" dirty="0"/>
              <a:t> </a:t>
            </a:r>
            <a:r>
              <a:rPr lang="en-US" altLang="ja-JP" sz="4000" dirty="0" smtClean="0"/>
              <a:t>C1), </a:t>
            </a:r>
            <a:r>
              <a:rPr lang="en-US" altLang="ja-JP" sz="4000" dirty="0"/>
              <a:t>than it is to work with the binomial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Consider again the coin toss experiment. </a:t>
            </a:r>
            <a:endParaRPr lang="en-US" altLang="ja-JP" sz="4000" dirty="0" smtClean="0"/>
          </a:p>
          <a:p>
            <a:r>
              <a:rPr lang="en-US" altLang="ja-JP" sz="4000" dirty="0" smtClean="0"/>
              <a:t>We </a:t>
            </a:r>
            <a:r>
              <a:rPr lang="en-US" altLang="ja-JP" sz="4000" dirty="0"/>
              <a:t>toss the coin a very large number of times.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86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To find the probability that n heads were obtained, we can use the Gaussian </a:t>
            </a:r>
            <a:r>
              <a:rPr lang="en-US" altLang="ja-JP" sz="4000" dirty="0" smtClean="0"/>
              <a:t>distribution, </a:t>
            </a:r>
            <a:r>
              <a:rPr lang="en-US" altLang="ja-JP" sz="4000" dirty="0"/>
              <a:t>but only if n is itself very large.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87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768752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If we want to ask for the probability to obtain </a:t>
            </a:r>
            <a:r>
              <a:rPr lang="en-US" altLang="ja-JP" sz="4000" dirty="0" smtClean="0"/>
              <a:t>only a few </a:t>
            </a:r>
            <a:r>
              <a:rPr lang="en-US" altLang="ja-JP" sz="4000" dirty="0"/>
              <a:t>heads after very many throws, the equivalence does not hold, and in this case we must use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original binomial distribution (Eq. C6).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88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15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have seen that under certain conditions the binomial and Gaussian distributions are equivalent.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89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4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048672" cy="435892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Imagine that we perform a series of 1000 measurements of X, which we call </a:t>
            </a:r>
            <a:r>
              <a:rPr lang="en-US" altLang="ja-JP" sz="4000" dirty="0" err="1">
                <a:cs typeface="Corbel"/>
              </a:rPr>
              <a:t>x_i</a:t>
            </a:r>
            <a:r>
              <a:rPr lang="en-US" altLang="ja-JP" sz="4000" dirty="0">
                <a:cs typeface="Corbel"/>
              </a:rPr>
              <a:t>.</a:t>
            </a:r>
          </a:p>
          <a:p>
            <a:r>
              <a:rPr lang="en-US" altLang="ja-JP" sz="4000" dirty="0">
                <a:cs typeface="Corbel"/>
              </a:rPr>
              <a:t>The figure on the </a:t>
            </a:r>
            <a:r>
              <a:rPr lang="en-US" altLang="ja-JP" sz="4000" dirty="0" smtClean="0">
                <a:cs typeface="Corbel"/>
              </a:rPr>
              <a:t>left </a:t>
            </a:r>
            <a:r>
              <a:rPr lang="en-US" altLang="ja-JP" sz="4000" dirty="0">
                <a:cs typeface="Corbel"/>
              </a:rPr>
              <a:t>gives a sample illustration.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7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It turns out that under different conditions, the binomial distribution can be shown to be equal to the Poisson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90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59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For this, we must consider the limit when M is very </a:t>
            </a:r>
            <a:r>
              <a:rPr lang="en-US" altLang="ja-JP" sz="4000" dirty="0" smtClean="0"/>
              <a:t>large, </a:t>
            </a:r>
            <a:r>
              <a:rPr lang="en-US" altLang="ja-JP" sz="4000" dirty="0"/>
              <a:t>but now we assume that </a:t>
            </a:r>
            <a:r>
              <a:rPr lang="en-US" altLang="ja-JP" sz="4000" dirty="0" err="1"/>
              <a:t>Mp</a:t>
            </a:r>
            <a:r>
              <a:rPr lang="en-US" altLang="ja-JP" sz="4000" dirty="0"/>
              <a:t> stays </a:t>
            </a:r>
            <a:r>
              <a:rPr lang="en-US" altLang="ja-JP" sz="4000" dirty="0" smtClean="0"/>
              <a:t>constant, and we </a:t>
            </a:r>
            <a:r>
              <a:rPr lang="en-US" altLang="ja-JP" sz="4000" dirty="0"/>
              <a:t>make no assumptions about </a:t>
            </a:r>
            <a:r>
              <a:rPr lang="en-US" altLang="ja-JP" sz="4000" dirty="0" smtClean="0"/>
              <a:t>n.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59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means that in the limit when M becomes bigger and bigger, p must become smaller and smaller, in such a way that their product is constant.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59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It is in this limit where the binomial and Poisson distributions are equivalent.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82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336704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derivation is too involved to show here, but </a:t>
            </a:r>
            <a:r>
              <a:rPr lang="en-US" altLang="ja-JP" sz="4000" dirty="0" smtClean="0"/>
              <a:t>it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is </a:t>
            </a:r>
            <a:r>
              <a:rPr lang="en-US" altLang="ja-JP" sz="4000" dirty="0" smtClean="0"/>
              <a:t>available </a:t>
            </a:r>
            <a:r>
              <a:rPr lang="en-US" altLang="ja-JP" sz="4000" dirty="0"/>
              <a:t>as a supplemental note.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82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252170" cy="3888432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Finally, we note that </a:t>
            </a:r>
            <a:r>
              <a:rPr lang="en-US" altLang="ja-JP" sz="4000" dirty="0" smtClean="0"/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parameter </a:t>
            </a:r>
            <a:r>
              <a:rPr lang="en-US" altLang="ja-JP" sz="4000" dirty="0" smtClean="0"/>
              <a:t>‘a’ of </a:t>
            </a:r>
            <a:r>
              <a:rPr lang="en-US" altLang="ja-JP" sz="4000" dirty="0"/>
              <a:t>the Poisson distribution is determined by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the binomial </a:t>
            </a:r>
            <a:r>
              <a:rPr lang="en-US" altLang="ja-JP" sz="4000" dirty="0" smtClean="0"/>
              <a:t>distribution.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95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61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00150" y="771550"/>
            <a:ext cx="6252170" cy="388843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immediately determines the variance of the distribution.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96</a:t>
            </a:fld>
            <a:endParaRPr lang="ja-JP" altLang="en-US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2280" y="173884"/>
            <a:ext cx="194421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99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7998</TotalTime>
  <Words>2272</Words>
  <Application>Microsoft Office PowerPoint</Application>
  <PresentationFormat>画面に合わせる (16:9)</PresentationFormat>
  <Paragraphs>321</Paragraphs>
  <Slides>96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96</vt:i4>
      </vt:variant>
    </vt:vector>
  </HeadingPairs>
  <TitlesOfParts>
    <vt:vector size="9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172</cp:revision>
  <dcterms:created xsi:type="dcterms:W3CDTF">2015-07-01T01:44:32Z</dcterms:created>
  <dcterms:modified xsi:type="dcterms:W3CDTF">2017-02-10T03:42:09Z</dcterms:modified>
</cp:coreProperties>
</file>