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74" r:id="rId2"/>
    <p:sldId id="474" r:id="rId3"/>
    <p:sldId id="544" r:id="rId4"/>
    <p:sldId id="475" r:id="rId5"/>
    <p:sldId id="511" r:id="rId6"/>
    <p:sldId id="510" r:id="rId7"/>
    <p:sldId id="509" r:id="rId8"/>
    <p:sldId id="508" r:id="rId9"/>
    <p:sldId id="512" r:id="rId10"/>
    <p:sldId id="468" r:id="rId11"/>
    <p:sldId id="304" r:id="rId12"/>
    <p:sldId id="264" r:id="rId13"/>
    <p:sldId id="517" r:id="rId14"/>
    <p:sldId id="516" r:id="rId15"/>
    <p:sldId id="515" r:id="rId16"/>
    <p:sldId id="514" r:id="rId17"/>
    <p:sldId id="513" r:id="rId18"/>
    <p:sldId id="471" r:id="rId19"/>
    <p:sldId id="344" r:id="rId20"/>
    <p:sldId id="345" r:id="rId21"/>
    <p:sldId id="481" r:id="rId22"/>
    <p:sldId id="426" r:id="rId23"/>
    <p:sldId id="457" r:id="rId24"/>
    <p:sldId id="456" r:id="rId25"/>
    <p:sldId id="455" r:id="rId26"/>
    <p:sldId id="524" r:id="rId27"/>
    <p:sldId id="523" r:id="rId28"/>
    <p:sldId id="522" r:id="rId29"/>
    <p:sldId id="521" r:id="rId30"/>
    <p:sldId id="520" r:id="rId31"/>
    <p:sldId id="519" r:id="rId32"/>
    <p:sldId id="518" r:id="rId33"/>
    <p:sldId id="527" r:id="rId34"/>
    <p:sldId id="526" r:id="rId35"/>
    <p:sldId id="525" r:id="rId36"/>
    <p:sldId id="528" r:id="rId37"/>
    <p:sldId id="422" r:id="rId38"/>
    <p:sldId id="465" r:id="rId39"/>
    <p:sldId id="507" r:id="rId40"/>
    <p:sldId id="506" r:id="rId41"/>
    <p:sldId id="421" r:id="rId42"/>
    <p:sldId id="531" r:id="rId43"/>
    <p:sldId id="530" r:id="rId44"/>
    <p:sldId id="529" r:id="rId45"/>
    <p:sldId id="533" r:id="rId46"/>
    <p:sldId id="532" r:id="rId47"/>
    <p:sldId id="484" r:id="rId48"/>
    <p:sldId id="488" r:id="rId49"/>
    <p:sldId id="501" r:id="rId50"/>
    <p:sldId id="491" r:id="rId51"/>
    <p:sldId id="490" r:id="rId52"/>
    <p:sldId id="536" r:id="rId53"/>
    <p:sldId id="535" r:id="rId54"/>
    <p:sldId id="545" r:id="rId55"/>
    <p:sldId id="537" r:id="rId56"/>
    <p:sldId id="538" r:id="rId57"/>
    <p:sldId id="542" r:id="rId58"/>
    <p:sldId id="541" r:id="rId59"/>
    <p:sldId id="540" r:id="rId60"/>
    <p:sldId id="539" r:id="rId61"/>
    <p:sldId id="543" r:id="rId62"/>
    <p:sldId id="489" r:id="rId63"/>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093" autoAdjust="0"/>
  </p:normalViewPr>
  <p:slideViewPr>
    <p:cSldViewPr>
      <p:cViewPr varScale="1">
        <p:scale>
          <a:sx n="66" d="100"/>
          <a:sy n="66" d="100"/>
        </p:scale>
        <p:origin x="-71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2017/2/15</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2017/2/15</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r>
              <a:rPr lang="en-US" altLang="ja-JP" sz="4000" dirty="0" smtClean="0">
                <a:cs typeface="Corbel"/>
              </a:rPr>
              <a:t>In </a:t>
            </a:r>
            <a:r>
              <a:rPr lang="en-US" altLang="ja-JP" sz="4000" dirty="0">
                <a:cs typeface="Corbel"/>
              </a:rPr>
              <a:t>this plot, I will demonstrate how to generate random numbers from the Gaussian, binomial, and Poisson distributions using Python.</a:t>
            </a:r>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696744" cy="4358923"/>
          </a:xfrm>
        </p:spPr>
        <p:txBody>
          <a:bodyPr>
            <a:normAutofit/>
          </a:bodyPr>
          <a:lstStyle/>
          <a:p>
            <a:r>
              <a:rPr lang="en-US" altLang="ja-JP" sz="4000" dirty="0" smtClean="0">
                <a:cs typeface="Corbel"/>
              </a:rPr>
              <a:t>Gaussian </a:t>
            </a:r>
            <a:r>
              <a:rPr lang="en-US" altLang="ja-JP" sz="4000" dirty="0">
                <a:cs typeface="Corbel"/>
              </a:rPr>
              <a:t>and uniform random numbers can be generated also by "normal" and "uniform" functions, but we will use the "</a:t>
            </a:r>
            <a:r>
              <a:rPr lang="en-US" altLang="ja-JP" sz="4000" dirty="0" err="1">
                <a:cs typeface="Corbel"/>
              </a:rPr>
              <a:t>randn</a:t>
            </a:r>
            <a:r>
              <a:rPr lang="en-US" altLang="ja-JP" sz="4000" dirty="0">
                <a:cs typeface="Corbel"/>
              </a:rPr>
              <a:t>" and "rand" functions instead.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2</a:t>
            </a:r>
            <a:endParaRPr kumimoji="1" lang="ja-JP" altLang="en-US" sz="2800" dirty="0"/>
          </a:p>
        </p:txBody>
      </p:sp>
      <p:sp>
        <p:nvSpPr>
          <p:cNvPr id="7" name="右矢印 6"/>
          <p:cNvSpPr/>
          <p:nvPr/>
        </p:nvSpPr>
        <p:spPr>
          <a:xfrm>
            <a:off x="664930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437364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2342"/>
            <a:ext cx="6768752" cy="4363685"/>
          </a:xfrm>
        </p:spPr>
        <p:txBody>
          <a:bodyPr>
            <a:noAutofit/>
          </a:bodyPr>
          <a:lstStyle/>
          <a:p>
            <a:r>
              <a:rPr lang="en-US" altLang="ja-JP" sz="4000" dirty="0" smtClean="0"/>
              <a:t>First, </a:t>
            </a:r>
            <a:r>
              <a:rPr lang="en-US" altLang="ja-JP" sz="4000" dirty="0"/>
              <a:t>we import the common libraries for today's lesson.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56337"/>
            <a:ext cx="6732748" cy="4363685"/>
          </a:xfrm>
        </p:spPr>
        <p:txBody>
          <a:bodyPr>
            <a:noAutofit/>
          </a:bodyPr>
          <a:lstStyle/>
          <a:p>
            <a:r>
              <a:rPr lang="en-US" altLang="ja-JP" sz="4000" dirty="0" smtClean="0"/>
              <a:t>"</a:t>
            </a:r>
            <a:r>
              <a:rPr lang="en-US" altLang="ja-JP" sz="4000" dirty="0"/>
              <a:t>math" library contains mathematical functions defined by the C standard, such as the "factorial" function.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6" name="右矢印 5"/>
          <p:cNvSpPr/>
          <p:nvPr/>
        </p:nvSpPr>
        <p:spPr>
          <a:xfrm>
            <a:off x="6948264"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9542"/>
            <a:ext cx="6408712" cy="4068453"/>
          </a:xfrm>
        </p:spPr>
        <p:txBody>
          <a:bodyPr>
            <a:normAutofit/>
          </a:bodyPr>
          <a:lstStyle/>
          <a:p>
            <a:r>
              <a:rPr lang="en-US" altLang="ja-JP" sz="4000" dirty="0" smtClean="0"/>
              <a:t>Let </a:t>
            </a:r>
            <a:r>
              <a:rPr lang="en-US" altLang="ja-JP" sz="4000" dirty="0"/>
              <a:t>us first generate random numbers from a Gaussian distribution.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13</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9542"/>
            <a:ext cx="6408712" cy="4068453"/>
          </a:xfrm>
        </p:spPr>
        <p:txBody>
          <a:bodyPr>
            <a:normAutofit/>
          </a:bodyPr>
          <a:lstStyle/>
          <a:p>
            <a:r>
              <a:rPr lang="en-US" altLang="ja-JP" sz="4000" dirty="0" smtClean="0"/>
              <a:t>In </a:t>
            </a:r>
            <a:r>
              <a:rPr lang="en-US" altLang="ja-JP" sz="4000" dirty="0"/>
              <a:t>the code example shown here, we set </a:t>
            </a:r>
            <a:r>
              <a:rPr lang="en-US" altLang="ja-JP" sz="4000" dirty="0">
                <a:solidFill>
                  <a:srgbClr val="FF0000"/>
                </a:solidFill>
              </a:rPr>
              <a:t>the</a:t>
            </a:r>
            <a:r>
              <a:rPr lang="en-US" altLang="ja-JP" sz="4000" dirty="0"/>
              <a:t> average and the standard deviation to be zero and one, respectively.</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14</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9542"/>
            <a:ext cx="6984776" cy="4068453"/>
          </a:xfrm>
        </p:spPr>
        <p:txBody>
          <a:bodyPr>
            <a:normAutofit/>
          </a:bodyPr>
          <a:lstStyle/>
          <a:p>
            <a:r>
              <a:rPr lang="en-US" altLang="ja-JP" sz="4000" dirty="0" smtClean="0"/>
              <a:t>With </a:t>
            </a:r>
            <a:r>
              <a:rPr lang="en-US" altLang="ja-JP" sz="4000" dirty="0"/>
              <a:t>this choice, the distribution is called the standard normal distribution</a:t>
            </a:r>
            <a:r>
              <a:rPr lang="en-US" altLang="ja-JP" sz="4000" dirty="0" smtClean="0"/>
              <a:t>.</a:t>
            </a:r>
          </a:p>
          <a:p>
            <a:r>
              <a:rPr lang="en-US" altLang="ja-JP" sz="4000" dirty="0" smtClean="0"/>
              <a:t>Here </a:t>
            </a:r>
            <a:r>
              <a:rPr lang="en-US" altLang="ja-JP" sz="4000" dirty="0"/>
              <a:t>we generate one hundred thousand random numbers using an initial seed 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15</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435494"/>
            <a:ext cx="7344816" cy="4584528"/>
          </a:xfrm>
        </p:spPr>
        <p:txBody>
          <a:bodyPr>
            <a:normAutofit lnSpcReduction="10000"/>
          </a:bodyPr>
          <a:lstStyle/>
          <a:p>
            <a:r>
              <a:rPr lang="en-US" altLang="ja-JP" sz="4000" dirty="0" smtClean="0"/>
              <a:t>The </a:t>
            </a:r>
            <a:r>
              <a:rPr lang="en-US" altLang="ja-JP" sz="4000" dirty="0"/>
              <a:t>5th line is the main operation of this example, where an array of "N" random numbers is generated from a Gaussian distribution with the given average and standard deviation, and stored as an array X.</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16</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9542"/>
            <a:ext cx="6408712" cy="4068453"/>
          </a:xfrm>
        </p:spPr>
        <p:txBody>
          <a:bodyPr>
            <a:normAutofit/>
          </a:bodyPr>
          <a:lstStyle/>
          <a:p>
            <a:r>
              <a:rPr lang="en-US" altLang="ja-JP" sz="4000" dirty="0" smtClean="0"/>
              <a:t>From </a:t>
            </a:r>
            <a:r>
              <a:rPr lang="en-US" altLang="ja-JP" sz="4000" dirty="0"/>
              <a:t>the 6th line to the end, we have the code used to plot the random numbers.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17</a:t>
            </a:fld>
            <a:endParaRPr lang="ja-JP" altLang="en-US" dirty="0"/>
          </a:p>
        </p:txBody>
      </p:sp>
    </p:spTree>
    <p:extLst>
      <p:ext uri="{BB962C8B-B14F-4D97-AF65-F5344CB8AC3E}">
        <p14:creationId xmlns:p14="http://schemas.microsoft.com/office/powerpoint/2010/main" val="4137521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9542"/>
            <a:ext cx="6408712" cy="4068453"/>
          </a:xfrm>
        </p:spPr>
        <p:txBody>
          <a:bodyPr>
            <a:normAutofit/>
          </a:bodyPr>
          <a:lstStyle/>
          <a:p>
            <a:r>
              <a:rPr lang="en-US" altLang="ja-JP" sz="4000" dirty="0" smtClean="0"/>
              <a:t>If </a:t>
            </a:r>
            <a:r>
              <a:rPr lang="en-US" altLang="ja-JP" sz="4000" dirty="0"/>
              <a:t>you run the code example, you will see the "N" red points distributed around zero, mostly between -2 and +2.</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18</a:t>
            </a:fld>
            <a:endParaRPr lang="ja-JP" altLang="en-US" dirty="0"/>
          </a:p>
        </p:txBody>
      </p:sp>
      <p:sp>
        <p:nvSpPr>
          <p:cNvPr id="6" name="右矢印 5"/>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778910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7416824" cy="3960440"/>
          </a:xfrm>
        </p:spPr>
        <p:txBody>
          <a:bodyPr>
            <a:noAutofit/>
          </a:bodyPr>
          <a:lstStyle/>
          <a:p>
            <a:r>
              <a:rPr lang="en-US" altLang="ja-JP" sz="4000" dirty="0" smtClean="0"/>
              <a:t>Next</a:t>
            </a:r>
            <a:r>
              <a:rPr lang="en-US" altLang="ja-JP" sz="4000" dirty="0"/>
              <a:t>, let us examine the distribution of random numbers we have just generated in the previous code example, and compare it with the Gaussian distribution function shown here.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092493"/>
          </a:xfrm>
        </p:spPr>
        <p:txBody>
          <a:bodyPr>
            <a:noAutofit/>
          </a:bodyPr>
          <a:lstStyle/>
          <a:p>
            <a:r>
              <a:rPr lang="en-US" altLang="ja-JP" sz="4000" dirty="0" smtClean="0"/>
              <a:t>Also</a:t>
            </a:r>
            <a:r>
              <a:rPr lang="en-US" altLang="ja-JP" sz="4000" dirty="0"/>
              <a:t>, we will examine the distribution of the generated random numbers, using the "histogram" function, and compare them with </a:t>
            </a:r>
            <a:r>
              <a:rPr lang="en-US" altLang="ja-JP" sz="4000" dirty="0">
                <a:solidFill>
                  <a:srgbClr val="FF0000"/>
                </a:solidFill>
              </a:rPr>
              <a:t>the</a:t>
            </a:r>
            <a:r>
              <a:rPr lang="en-US" altLang="ja-JP" sz="4000" dirty="0"/>
              <a:t> exact </a:t>
            </a:r>
            <a:r>
              <a:rPr lang="en-US" altLang="ja-JP" sz="4000" dirty="0" smtClean="0"/>
              <a:t>results.</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右矢印 4"/>
          <p:cNvSpPr/>
          <p:nvPr/>
        </p:nvSpPr>
        <p:spPr>
          <a:xfrm>
            <a:off x="6624228"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667650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71550"/>
            <a:ext cx="6120680" cy="4018047"/>
          </a:xfrm>
        </p:spPr>
        <p:txBody>
          <a:bodyPr>
            <a:noAutofit/>
          </a:bodyPr>
          <a:lstStyle/>
          <a:p>
            <a:r>
              <a:rPr lang="en-US" altLang="ja-JP" sz="4000" dirty="0" smtClean="0"/>
              <a:t>In </a:t>
            </a:r>
            <a:r>
              <a:rPr lang="en-US" altLang="ja-JP" sz="4000" dirty="0"/>
              <a:t>this code example, the 1st line calculates and plots the histogram of the random numbers stored in X using a single "</a:t>
            </a:r>
            <a:r>
              <a:rPr lang="en-US" altLang="ja-JP" sz="4000" dirty="0" err="1" smtClean="0"/>
              <a:t>hist</a:t>
            </a:r>
            <a:r>
              <a:rPr lang="en-US" altLang="ja-JP" sz="4000" dirty="0" smtClean="0"/>
              <a:t>" </a:t>
            </a:r>
            <a:r>
              <a:rPr lang="en-US" altLang="ja-JP" sz="4000" dirty="0"/>
              <a:t>command.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1005479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71550"/>
            <a:ext cx="6120680" cy="4018047"/>
          </a:xfrm>
        </p:spPr>
        <p:txBody>
          <a:bodyPr>
            <a:noAutofit/>
          </a:bodyPr>
          <a:lstStyle/>
          <a:p>
            <a:r>
              <a:rPr lang="en-US" altLang="ja-JP" sz="4000" dirty="0" smtClean="0"/>
              <a:t>The </a:t>
            </a:r>
            <a:r>
              <a:rPr lang="en-US" altLang="ja-JP" sz="4000" dirty="0"/>
              <a:t>remaining part is only to plot the Gaussian distribution function Eq.(D1) and to draw the figure.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075966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56308" y="758850"/>
            <a:ext cx="6768752" cy="3948477"/>
          </a:xfrm>
        </p:spPr>
        <p:txBody>
          <a:bodyPr>
            <a:noAutofit/>
          </a:bodyPr>
          <a:lstStyle/>
          <a:p>
            <a:r>
              <a:rPr lang="en-US" altLang="ja-JP" sz="4000" dirty="0" smtClean="0"/>
              <a:t>As </a:t>
            </a:r>
            <a:r>
              <a:rPr lang="en-US" altLang="ja-JP" sz="4000" dirty="0"/>
              <a:t>you can see in the figure </a:t>
            </a:r>
            <a:r>
              <a:rPr lang="en-US" altLang="ja-JP" sz="4000" dirty="0">
                <a:solidFill>
                  <a:srgbClr val="FF0000"/>
                </a:solidFill>
              </a:rPr>
              <a:t>the</a:t>
            </a:r>
            <a:r>
              <a:rPr lang="en-US" altLang="ja-JP" sz="4000" dirty="0"/>
              <a:t> agreement between the two is almost perfect.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480720" cy="4092493"/>
          </a:xfrm>
        </p:spPr>
        <p:txBody>
          <a:bodyPr>
            <a:noAutofit/>
          </a:bodyPr>
          <a:lstStyle/>
          <a:p>
            <a:r>
              <a:rPr lang="en-US" altLang="ja-JP" sz="4000" dirty="0" smtClean="0"/>
              <a:t>Next</a:t>
            </a:r>
            <a:r>
              <a:rPr lang="en-US" altLang="ja-JP" sz="4000" dirty="0"/>
              <a:t>, we calculate </a:t>
            </a:r>
            <a:r>
              <a:rPr lang="en-US" altLang="ja-JP" sz="4000" dirty="0" smtClean="0"/>
              <a:t/>
            </a:r>
            <a:br>
              <a:rPr lang="en-US" altLang="ja-JP" sz="4000" dirty="0" smtClean="0"/>
            </a:br>
            <a:r>
              <a:rPr lang="en-US" altLang="ja-JP" sz="4000" dirty="0" smtClean="0">
                <a:solidFill>
                  <a:srgbClr val="FF0000"/>
                </a:solidFill>
              </a:rPr>
              <a:t>the</a:t>
            </a:r>
            <a:r>
              <a:rPr lang="en-US" altLang="ja-JP" sz="4000" dirty="0" smtClean="0"/>
              <a:t> </a:t>
            </a:r>
            <a:r>
              <a:rPr lang="en-US" altLang="ja-JP" sz="4000" dirty="0"/>
              <a:t>auto-correlation function defined in Eq.(D2) for the sequence random numbers we have generated.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876259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13943"/>
            <a:ext cx="6552728" cy="4234071"/>
          </a:xfrm>
        </p:spPr>
        <p:txBody>
          <a:bodyPr>
            <a:noAutofit/>
          </a:bodyPr>
          <a:lstStyle/>
          <a:p>
            <a:r>
              <a:rPr lang="en-US" altLang="ja-JP" sz="4000" dirty="0" smtClean="0"/>
              <a:t>Note that we </a:t>
            </a:r>
            <a:r>
              <a:rPr lang="en-US" altLang="ja-JP" sz="4000" dirty="0"/>
              <a:t>will study the correlation function in detail next week.</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876259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For </a:t>
            </a:r>
            <a:r>
              <a:rPr lang="en-US" altLang="ja-JP" sz="4000" dirty="0"/>
              <a:t>now, what we need to know is that the correlation function gives a measure of how "related" two variables are.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409290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In </a:t>
            </a:r>
            <a:r>
              <a:rPr lang="en-US" altLang="ja-JP" sz="4000" dirty="0"/>
              <a:t>this case, we are interested in the correlation between the random numbers.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595144" cy="4092493"/>
          </a:xfrm>
        </p:spPr>
        <p:txBody>
          <a:bodyPr>
            <a:noAutofit/>
          </a:bodyPr>
          <a:lstStyle/>
          <a:p>
            <a:r>
              <a:rPr lang="en-US" altLang="ja-JP" sz="4000" dirty="0" smtClean="0"/>
              <a:t>In </a:t>
            </a:r>
            <a:r>
              <a:rPr lang="en-US" altLang="ja-JP" sz="4000" dirty="0"/>
              <a:t>other words, if I know what number just came out of the generator, what can I say about the </a:t>
            </a:r>
            <a:r>
              <a:rPr lang="en-US" altLang="ja-JP" sz="4000" dirty="0" smtClean="0"/>
              <a:t>other numbers </a:t>
            </a:r>
            <a:r>
              <a:rPr lang="en-US" altLang="ja-JP" sz="4000" dirty="0"/>
              <a:t>that </a:t>
            </a:r>
            <a:r>
              <a:rPr lang="en-US" altLang="ja-JP" sz="4000" dirty="0" smtClean="0"/>
              <a:t>have come out already or will </a:t>
            </a:r>
            <a:r>
              <a:rPr lang="en-US" altLang="ja-JP" sz="4000" dirty="0"/>
              <a:t>come </a:t>
            </a:r>
            <a:r>
              <a:rPr lang="en-US" altLang="ja-JP" sz="4000" dirty="0" smtClean="0"/>
              <a:t>out from now?</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667152" cy="4092493"/>
          </a:xfrm>
        </p:spPr>
        <p:txBody>
          <a:bodyPr>
            <a:noAutofit/>
          </a:bodyPr>
          <a:lstStyle/>
          <a:p>
            <a:r>
              <a:rPr lang="en-US" altLang="ja-JP" sz="4000" dirty="0" smtClean="0"/>
              <a:t>If </a:t>
            </a:r>
            <a:r>
              <a:rPr lang="en-US" altLang="ja-JP" sz="4000" dirty="0"/>
              <a:t>the correlation is zero, as given in Eq.(D4), then knowing one random number, tells me absolutely nothing about </a:t>
            </a:r>
            <a:r>
              <a:rPr lang="en-US" altLang="ja-JP" sz="4000" dirty="0">
                <a:solidFill>
                  <a:srgbClr val="FF0000"/>
                </a:solidFill>
              </a:rPr>
              <a:t>the</a:t>
            </a:r>
            <a:r>
              <a:rPr lang="en-US" altLang="ja-JP" sz="4000" dirty="0"/>
              <a:t> </a:t>
            </a:r>
            <a:r>
              <a:rPr lang="en-US" altLang="ja-JP" sz="4000" dirty="0" smtClean="0"/>
              <a:t>other random numbers </a:t>
            </a:r>
            <a:r>
              <a:rPr lang="en-US" altLang="ja-JP" sz="4000" dirty="0"/>
              <a:t>that can come out.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811168" cy="4092493"/>
          </a:xfrm>
        </p:spPr>
        <p:txBody>
          <a:bodyPr>
            <a:noAutofit/>
          </a:bodyPr>
          <a:lstStyle/>
          <a:p>
            <a:r>
              <a:rPr lang="en-US" altLang="ja-JP" sz="4000" dirty="0" smtClean="0"/>
              <a:t>This </a:t>
            </a:r>
            <a:r>
              <a:rPr lang="en-US" altLang="ja-JP" sz="4000" dirty="0"/>
              <a:t>is expected </a:t>
            </a:r>
            <a:r>
              <a:rPr lang="en-US" altLang="ja-JP" sz="4000" dirty="0" smtClean="0"/>
              <a:t>for </a:t>
            </a:r>
            <a:r>
              <a:rPr lang="en-US" altLang="ja-JP" sz="4000" dirty="0"/>
              <a:t>any good random number </a:t>
            </a:r>
            <a:r>
              <a:rPr lang="en-US" altLang="ja-JP" sz="4000" dirty="0" smtClean="0"/>
              <a:t>generators.</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This is a list of frequently used commands defined in “</a:t>
            </a:r>
            <a:r>
              <a:rPr lang="en-US" altLang="ja-JP" sz="4000" dirty="0" err="1" smtClean="0"/>
              <a:t>numpy.random</a:t>
            </a:r>
            <a:r>
              <a:rPr lang="en-US" altLang="ja-JP" sz="4000" dirty="0" smtClean="0"/>
              <a:t>” library.</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1125838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In </a:t>
            </a:r>
            <a:r>
              <a:rPr lang="en-US" altLang="ja-JP" sz="4000" dirty="0"/>
              <a:t>this lesson, we will use the correlation function to confirm two basic properties of a random sequence.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The </a:t>
            </a:r>
            <a:r>
              <a:rPr lang="en-US" altLang="ja-JP" sz="4000" dirty="0"/>
              <a:t>1st confirmation is on its variance, which should be equal to the square of the standard deviation, as shown in Eq.(D3).</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The </a:t>
            </a:r>
            <a:r>
              <a:rPr lang="en-US" altLang="ja-JP" sz="4000" dirty="0"/>
              <a:t>2nd confirmation is on </a:t>
            </a:r>
            <a:r>
              <a:rPr lang="en-US" altLang="ja-JP" sz="4000" dirty="0">
                <a:solidFill>
                  <a:srgbClr val="FF0000"/>
                </a:solidFill>
              </a:rPr>
              <a:t>the</a:t>
            </a:r>
            <a:r>
              <a:rPr lang="en-US" altLang="ja-JP" sz="4000" dirty="0"/>
              <a:t> independency of the random numbers, as given by Eq.(</a:t>
            </a:r>
            <a:r>
              <a:rPr lang="en-US" altLang="ja-JP" sz="4000" dirty="0" smtClean="0"/>
              <a:t>D4).</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309813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In </a:t>
            </a:r>
            <a:r>
              <a:rPr lang="en-US" altLang="ja-JP" sz="4000" dirty="0"/>
              <a:t>the code example shown here, we first define </a:t>
            </a:r>
            <a:r>
              <a:rPr lang="en-US" altLang="ja-JP" sz="4000" dirty="0">
                <a:solidFill>
                  <a:srgbClr val="FF0000"/>
                </a:solidFill>
              </a:rPr>
              <a:t>the</a:t>
            </a:r>
            <a:r>
              <a:rPr lang="en-US" altLang="ja-JP" sz="4000" dirty="0"/>
              <a:t> "</a:t>
            </a:r>
            <a:r>
              <a:rPr lang="en-US" altLang="ja-JP" sz="4000" dirty="0" err="1"/>
              <a:t>auto_correlate</a:t>
            </a:r>
            <a:r>
              <a:rPr lang="en-US" altLang="ja-JP" sz="4000" dirty="0"/>
              <a:t>" function, which calculates Eq.(D3), using the "</a:t>
            </a:r>
            <a:r>
              <a:rPr lang="en-US" altLang="ja-JP" sz="4000" dirty="0" err="1"/>
              <a:t>numpy</a:t>
            </a:r>
            <a:r>
              <a:rPr lang="en-US" altLang="ja-JP" sz="4000" dirty="0"/>
              <a:t>" library's own "correlate" function.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538228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72808" cy="4092493"/>
          </a:xfrm>
        </p:spPr>
        <p:txBody>
          <a:bodyPr>
            <a:noAutofit/>
          </a:bodyPr>
          <a:lstStyle/>
          <a:p>
            <a:r>
              <a:rPr lang="en-US" altLang="ja-JP" sz="4000" dirty="0" smtClean="0"/>
              <a:t>If </a:t>
            </a:r>
            <a:r>
              <a:rPr lang="en-US" altLang="ja-JP" sz="4000" dirty="0"/>
              <a:t>you run this code example, you can see that the variance of the random numbers does in fact agree with the theoretical value, which is equal to the square of the standard deviation.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538228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Also</a:t>
            </a:r>
            <a:r>
              <a:rPr lang="en-US" altLang="ja-JP" sz="4000" dirty="0"/>
              <a:t>, we see that the correlation between distinct random numbers is zero, as shown in the figure. </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538228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17216" y="697104"/>
            <a:ext cx="6408712" cy="4092493"/>
          </a:xfrm>
        </p:spPr>
        <p:txBody>
          <a:bodyPr>
            <a:noAutofit/>
          </a:bodyPr>
          <a:lstStyle/>
          <a:p>
            <a:r>
              <a:rPr lang="en-US" altLang="ja-JP" sz="4000" dirty="0" smtClean="0"/>
              <a:t>This </a:t>
            </a:r>
            <a:r>
              <a:rPr lang="en-US" altLang="ja-JP" sz="4000" dirty="0"/>
              <a:t>assures us that the different random numbers are independent of each other.</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3466404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771550"/>
            <a:ext cx="5832648" cy="4104456"/>
          </a:xfrm>
        </p:spPr>
        <p:txBody>
          <a:bodyPr>
            <a:noAutofit/>
          </a:bodyPr>
          <a:lstStyle/>
          <a:p>
            <a:r>
              <a:rPr lang="en-US" altLang="ja-JP" sz="4000" dirty="0" smtClean="0"/>
              <a:t>Stochastic </a:t>
            </a:r>
            <a:r>
              <a:rPr lang="en-US" altLang="ja-JP" sz="4000" dirty="0"/>
              <a:t>variables satisfying this property are referred to as "white </a:t>
            </a:r>
            <a:r>
              <a:rPr lang="en-US" altLang="ja-JP" sz="4000" dirty="0" smtClean="0"/>
              <a:t>noise."</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Now</a:t>
            </a:r>
            <a:r>
              <a:rPr lang="en-US" altLang="ja-JP" sz="4000" dirty="0"/>
              <a:t>, let us perform the same experiment, but this time drawing the random numbers from a binomial distribution.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999212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As </a:t>
            </a:r>
            <a:r>
              <a:rPr lang="en-US" altLang="ja-JP" sz="4000" dirty="0"/>
              <a:t>we have seen, this describes the distribution of the results for </a:t>
            </a:r>
            <a:r>
              <a:rPr lang="en-US" altLang="ja-JP" sz="4000" dirty="0" smtClean="0"/>
              <a:t>a random choice from two </a:t>
            </a:r>
            <a:r>
              <a:rPr lang="en-US" altLang="ja-JP" sz="4000" dirty="0"/>
              <a:t>possible outcomes.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97109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a:t>T</a:t>
            </a:r>
            <a:r>
              <a:rPr lang="en-US" altLang="ja-JP" sz="4000" dirty="0" smtClean="0"/>
              <a:t>he </a:t>
            </a:r>
            <a:r>
              <a:rPr lang="en-US" altLang="ja-JP" sz="4000" dirty="0"/>
              <a:t>1st command "</a:t>
            </a:r>
            <a:r>
              <a:rPr lang="en-US" altLang="ja-JP" sz="4000" dirty="0" smtClean="0"/>
              <a:t>seed</a:t>
            </a:r>
            <a:r>
              <a:rPr lang="en-US" altLang="ja-JP" sz="4000" dirty="0"/>
              <a:t>,</a:t>
            </a:r>
            <a:r>
              <a:rPr lang="en-US" altLang="ja-JP" sz="4000" dirty="0" smtClean="0"/>
              <a:t>" </a:t>
            </a:r>
            <a:r>
              <a:rPr lang="en-US" altLang="ja-JP" sz="4000" dirty="0"/>
              <a:t>is used to initialize the seed of the random number</a:t>
            </a:r>
            <a:r>
              <a:rPr lang="en-US" altLang="ja-JP" sz="4000" dirty="0" smtClean="0"/>
              <a:t>.</a:t>
            </a:r>
          </a:p>
          <a:p>
            <a:r>
              <a:rPr lang="en-US" altLang="ja-JP" sz="4000" dirty="0" smtClean="0"/>
              <a:t>This </a:t>
            </a:r>
            <a:r>
              <a:rPr lang="en-US" altLang="ja-JP" sz="4000" dirty="0"/>
              <a:t>specifies </a:t>
            </a:r>
            <a:r>
              <a:rPr lang="en-US" altLang="ja-JP" sz="4000" dirty="0">
                <a:solidFill>
                  <a:srgbClr val="FF0000"/>
                </a:solidFill>
              </a:rPr>
              <a:t>the</a:t>
            </a:r>
            <a:r>
              <a:rPr lang="en-US" altLang="ja-JP" sz="4000" dirty="0"/>
              <a:t> initial state of the generator.</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774875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The </a:t>
            </a:r>
            <a:r>
              <a:rPr lang="en-US" altLang="ja-JP" sz="4000" dirty="0"/>
              <a:t>typical example is that of a coin toss.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3485194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On </a:t>
            </a:r>
            <a:r>
              <a:rPr lang="en-US" altLang="ja-JP" sz="4000" dirty="0"/>
              <a:t>every toss, we can obtain heads with probability p, and tails with probability (1-p</a:t>
            </a:r>
            <a:r>
              <a:rPr lang="en-US" altLang="ja-JP" sz="4000" dirty="0" smtClean="0"/>
              <a:t>).</a:t>
            </a:r>
          </a:p>
          <a:p>
            <a:r>
              <a:rPr lang="en-US" altLang="ja-JP" sz="4000" dirty="0" smtClean="0"/>
              <a:t>If </a:t>
            </a:r>
            <a:r>
              <a:rPr lang="en-US" altLang="ja-JP" sz="4000" dirty="0"/>
              <a:t>the coin is fair, then we of course </a:t>
            </a:r>
            <a:r>
              <a:rPr lang="en-US" altLang="ja-JP" sz="4000" dirty="0" smtClean="0"/>
              <a:t>expect both </a:t>
            </a:r>
            <a:r>
              <a:rPr lang="en-US" altLang="ja-JP" sz="4000" dirty="0"/>
              <a:t>p </a:t>
            </a:r>
            <a:r>
              <a:rPr lang="en-US" altLang="ja-JP" sz="4000" dirty="0" smtClean="0"/>
              <a:t>and </a:t>
            </a:r>
            <a:r>
              <a:rPr lang="en-US" altLang="ja-JP" sz="4000" dirty="0"/>
              <a:t>1-p = 0.5.</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This </a:t>
            </a:r>
            <a:r>
              <a:rPr lang="en-US" altLang="ja-JP" sz="4000" dirty="0"/>
              <a:t>is the case we will consider.</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482424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Here</a:t>
            </a:r>
            <a:r>
              <a:rPr lang="en-US" altLang="ja-JP" sz="4000" dirty="0"/>
              <a:t>, we are interested in looking at the number of head or success results after </a:t>
            </a:r>
            <a:r>
              <a:rPr lang="en-US" altLang="ja-JP" sz="4000" dirty="0" smtClean="0"/>
              <a:t>100 coin </a:t>
            </a:r>
            <a:r>
              <a:rPr lang="en-US" altLang="ja-JP" sz="4000" dirty="0"/>
              <a:t>tosses.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482424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To </a:t>
            </a:r>
            <a:r>
              <a:rPr lang="en-US" altLang="ja-JP" sz="4000" dirty="0"/>
              <a:t>obtain reliable statistics, we perform this experiment one hundred thousand times, and each time we count the number of times head appears.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482424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The </a:t>
            </a:r>
            <a:r>
              <a:rPr lang="en-US" altLang="ja-JP" sz="4000" dirty="0"/>
              <a:t>code shown here generates the results of the experiment, "number of heads after 100 coin </a:t>
            </a:r>
            <a:r>
              <a:rPr lang="en-US" altLang="ja-JP" sz="4000" dirty="0" smtClean="0"/>
              <a:t>tosses</a:t>
            </a:r>
            <a:r>
              <a:rPr lang="en-US" altLang="ja-JP" sz="4000" dirty="0"/>
              <a:t>,</a:t>
            </a:r>
            <a:r>
              <a:rPr lang="en-US" altLang="ja-JP" sz="4000" dirty="0" smtClean="0"/>
              <a:t>" </a:t>
            </a:r>
            <a:r>
              <a:rPr lang="en-US" altLang="ja-JP" sz="4000" dirty="0"/>
              <a:t>for 100,000 trials, using the single command "</a:t>
            </a:r>
            <a:r>
              <a:rPr lang="en-US" altLang="ja-JP" sz="4000" dirty="0" smtClean="0"/>
              <a:t>binomial</a:t>
            </a:r>
            <a:r>
              <a:rPr lang="en-US" altLang="ja-JP" sz="4000" dirty="0"/>
              <a:t>.</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44334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552728" cy="4092493"/>
          </a:xfrm>
        </p:spPr>
        <p:txBody>
          <a:bodyPr>
            <a:noAutofit/>
          </a:bodyPr>
          <a:lstStyle/>
          <a:p>
            <a:r>
              <a:rPr lang="en-US" altLang="ja-JP" sz="4000" dirty="0" smtClean="0"/>
              <a:t>The </a:t>
            </a:r>
            <a:r>
              <a:rPr lang="en-US" altLang="ja-JP" sz="4000" dirty="0"/>
              <a:t>results are then stored in X and plotted.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444334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As </a:t>
            </a:r>
            <a:r>
              <a:rPr lang="en-US" altLang="ja-JP" sz="4000" dirty="0"/>
              <a:t>you can see, all the results are scattered around an average of 50, and are almost all contained within the range between 30 and 70.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7</a:t>
            </a:r>
            <a:endParaRPr kumimoji="1" lang="ja-JP" altLang="en-US" sz="2800" dirty="0"/>
          </a:p>
        </p:txBody>
      </p:sp>
      <p:sp>
        <p:nvSpPr>
          <p:cNvPr id="7" name="右矢印 6"/>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
        <p:nvSpPr>
          <p:cNvPr id="6" name="右矢印 5"/>
          <p:cNvSpPr/>
          <p:nvPr/>
        </p:nvSpPr>
        <p:spPr>
          <a:xfrm>
            <a:off x="6588224" y="69710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2616170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27534"/>
            <a:ext cx="7200800" cy="4092493"/>
          </a:xfrm>
        </p:spPr>
        <p:txBody>
          <a:bodyPr>
            <a:noAutofit/>
          </a:bodyPr>
          <a:lstStyle/>
          <a:p>
            <a:r>
              <a:rPr lang="en-US" altLang="ja-JP" sz="4000" dirty="0" smtClean="0"/>
              <a:t>We </a:t>
            </a:r>
            <a:r>
              <a:rPr lang="en-US" altLang="ja-JP" sz="4000" dirty="0"/>
              <a:t>again compare the distribution with </a:t>
            </a:r>
            <a:r>
              <a:rPr lang="en-US" altLang="ja-JP" sz="4000" dirty="0">
                <a:solidFill>
                  <a:srgbClr val="FF0000"/>
                </a:solidFill>
              </a:rPr>
              <a:t>the</a:t>
            </a:r>
            <a:r>
              <a:rPr lang="en-US" altLang="ja-JP" sz="4000" dirty="0"/>
              <a:t> expected theoretical result.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1780215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The </a:t>
            </a:r>
            <a:r>
              <a:rPr lang="en-US" altLang="ja-JP" sz="4000" dirty="0"/>
              <a:t>histogram is calculated and plotted by calling </a:t>
            </a:r>
            <a:r>
              <a:rPr lang="en-US" altLang="ja-JP" sz="4000" dirty="0" smtClean="0"/>
              <a:t>“</a:t>
            </a:r>
            <a:r>
              <a:rPr lang="en-US" altLang="ja-JP" sz="4000" dirty="0" err="1" smtClean="0"/>
              <a:t>hist</a:t>
            </a:r>
            <a:r>
              <a:rPr lang="en-US" altLang="ja-JP" sz="4000" dirty="0" smtClean="0"/>
              <a:t>,”</a:t>
            </a:r>
            <a:r>
              <a:rPr lang="ja-JP" altLang="en-US" sz="4000" dirty="0"/>
              <a:t> </a:t>
            </a:r>
            <a:r>
              <a:rPr lang="en-US" altLang="ja-JP" sz="4000" dirty="0" smtClean="0"/>
              <a:t>command</a:t>
            </a:r>
            <a:r>
              <a:rPr lang="en-US" altLang="ja-JP" sz="4000" dirty="0" smtClean="0"/>
              <a:t> </a:t>
            </a:r>
            <a:r>
              <a:rPr lang="en-US" altLang="ja-JP" sz="4000" dirty="0"/>
              <a:t>and then we compute </a:t>
            </a:r>
            <a:r>
              <a:rPr lang="en-US" altLang="ja-JP" sz="4000" dirty="0">
                <a:solidFill>
                  <a:srgbClr val="FF0000"/>
                </a:solidFill>
              </a:rPr>
              <a:t>the</a:t>
            </a:r>
            <a:r>
              <a:rPr lang="en-US" altLang="ja-JP" sz="4000" dirty="0"/>
              <a:t> exact distribution with the "binomial" function.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95613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The </a:t>
            </a:r>
            <a:r>
              <a:rPr lang="en-US" altLang="ja-JP" sz="4000" dirty="0"/>
              <a:t>2nd command "</a:t>
            </a:r>
            <a:r>
              <a:rPr lang="en-US" altLang="ja-JP" sz="4000" dirty="0" smtClean="0"/>
              <a:t>rand</a:t>
            </a:r>
            <a:r>
              <a:rPr lang="en-US" altLang="ja-JP" sz="4000" dirty="0"/>
              <a:t>,</a:t>
            </a:r>
            <a:r>
              <a:rPr lang="en-US" altLang="ja-JP" sz="4000" dirty="0" smtClean="0"/>
              <a:t>" </a:t>
            </a:r>
            <a:r>
              <a:rPr lang="en-US" altLang="ja-JP" sz="4000" dirty="0"/>
              <a:t>generates uniform random numbers between 0 and 1 </a:t>
            </a:r>
            <a:r>
              <a:rPr lang="en-US" altLang="ja-JP" sz="4000" dirty="0" smtClean="0"/>
              <a:t>in </a:t>
            </a:r>
            <a:r>
              <a:rPr lang="en-US" altLang="ja-JP" sz="4000" dirty="0"/>
              <a:t>a multi-dimensional array of the specified shape.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559252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As </a:t>
            </a:r>
            <a:r>
              <a:rPr lang="en-US" altLang="ja-JP" sz="4000" dirty="0"/>
              <a:t>you can see in the figure, </a:t>
            </a:r>
            <a:r>
              <a:rPr lang="en-US" altLang="ja-JP" sz="4000" dirty="0">
                <a:solidFill>
                  <a:srgbClr val="FF0000"/>
                </a:solidFill>
              </a:rPr>
              <a:t>the</a:t>
            </a:r>
            <a:r>
              <a:rPr lang="en-US" altLang="ja-JP" sz="4000" dirty="0"/>
              <a:t> agreement between the two is again good.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
        <p:nvSpPr>
          <p:cNvPr id="5" name="右矢印 4"/>
          <p:cNvSpPr/>
          <p:nvPr/>
        </p:nvSpPr>
        <p:spPr>
          <a:xfrm>
            <a:off x="6660232"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
        <p:nvSpPr>
          <p:cNvPr id="6" name="右矢印 5"/>
          <p:cNvSpPr/>
          <p:nvPr/>
        </p:nvSpPr>
        <p:spPr>
          <a:xfrm>
            <a:off x="5724128" y="4665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2594147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Now </a:t>
            </a:r>
            <a:r>
              <a:rPr lang="en-US" altLang="ja-JP" sz="4000" dirty="0"/>
              <a:t>let us check the correlation between the random numbers.</a:t>
            </a:r>
          </a:p>
          <a:p>
            <a:r>
              <a:rPr lang="en-US" altLang="ja-JP" sz="4000" dirty="0" smtClean="0"/>
              <a:t>We </a:t>
            </a:r>
            <a:r>
              <a:rPr lang="en-US" altLang="ja-JP" sz="4000" dirty="0"/>
              <a:t>use the same </a:t>
            </a:r>
            <a:r>
              <a:rPr lang="en-US" altLang="ja-JP" sz="4000" dirty="0" err="1"/>
              <a:t>auto_correlate</a:t>
            </a:r>
            <a:r>
              <a:rPr lang="en-US" altLang="ja-JP" sz="4000" dirty="0"/>
              <a:t> function as before.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25941472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To </a:t>
            </a:r>
            <a:r>
              <a:rPr lang="en-US" altLang="ja-JP" sz="4000" dirty="0"/>
              <a:t>compare with the theory, we compute the exact value for </a:t>
            </a:r>
            <a:r>
              <a:rPr lang="en-US" altLang="ja-JP" sz="4000" dirty="0" err="1"/>
              <a:t>i</a:t>
            </a:r>
            <a:r>
              <a:rPr lang="en-US" altLang="ja-JP" sz="4000" dirty="0"/>
              <a:t>=0, which is given by Eq. (D9), and should be equal to  </a:t>
            </a:r>
            <a:r>
              <a:rPr lang="en-US" altLang="ja-JP" sz="4000" dirty="0" smtClean="0"/>
              <a:t>the square of sigma.</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1629816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In </a:t>
            </a:r>
            <a:r>
              <a:rPr lang="en-US" altLang="ja-JP" sz="4000" dirty="0"/>
              <a:t>this case </a:t>
            </a:r>
            <a:r>
              <a:rPr lang="en-US" altLang="ja-JP" sz="4000" dirty="0" smtClean="0"/>
              <a:t>that is 25.</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
        <p:nvSpPr>
          <p:cNvPr id="5" name="右矢印 4"/>
          <p:cNvSpPr/>
          <p:nvPr/>
        </p:nvSpPr>
        <p:spPr>
          <a:xfrm>
            <a:off x="6660232"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16298166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339502"/>
            <a:ext cx="6768752" cy="4092493"/>
          </a:xfrm>
        </p:spPr>
        <p:txBody>
          <a:bodyPr>
            <a:noAutofit/>
          </a:bodyPr>
          <a:lstStyle/>
          <a:p>
            <a:r>
              <a:rPr lang="en-US" altLang="ja-JP" sz="4000" dirty="0" smtClean="0"/>
              <a:t>Let us run the code example shown here to calculate the correlation function.</a:t>
            </a:r>
          </a:p>
          <a:p>
            <a:r>
              <a:rPr lang="en-US" altLang="ja-JP" sz="4000" dirty="0" smtClean="0"/>
              <a:t>For </a:t>
            </a:r>
            <a:r>
              <a:rPr lang="en-US" altLang="ja-JP" sz="4000" dirty="0" err="1" smtClean="0"/>
              <a:t>i</a:t>
            </a:r>
            <a:r>
              <a:rPr lang="en-US" altLang="ja-JP" sz="4000" dirty="0" smtClean="0"/>
              <a:t>=0, we can confirm that the variance of the random numbers agrees with </a:t>
            </a:r>
            <a:r>
              <a:rPr lang="en-US" altLang="ja-JP" sz="4000" dirty="0" smtClean="0">
                <a:solidFill>
                  <a:srgbClr val="FF0000"/>
                </a:solidFill>
              </a:rPr>
              <a:t>the</a:t>
            </a:r>
            <a:r>
              <a:rPr lang="en-US" altLang="ja-JP" sz="4000" dirty="0" smtClean="0"/>
              <a:t> expected theoretical value 25.</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2589336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In </a:t>
            </a:r>
            <a:r>
              <a:rPr lang="en-US" altLang="ja-JP" sz="4000" dirty="0"/>
              <a:t>addition, we see that there is no correlation between different random numbers.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
        <p:nvSpPr>
          <p:cNvPr id="6" name="右矢印 5"/>
          <p:cNvSpPr/>
          <p:nvPr/>
        </p:nvSpPr>
        <p:spPr>
          <a:xfrm>
            <a:off x="6660232"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946991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Finally</a:t>
            </a:r>
            <a:r>
              <a:rPr lang="en-US" altLang="ja-JP" sz="4000" dirty="0"/>
              <a:t>, let us perform the experiment using the Poisson distribution.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Tree>
    <p:extLst>
      <p:ext uri="{BB962C8B-B14F-4D97-AF65-F5344CB8AC3E}">
        <p14:creationId xmlns:p14="http://schemas.microsoft.com/office/powerpoint/2010/main" val="27411424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As </a:t>
            </a:r>
            <a:r>
              <a:rPr lang="en-US" altLang="ja-JP" sz="4000" dirty="0"/>
              <a:t>discussed before, this can be used to describe the probability of n "events" occurring within some time interval, assuming </a:t>
            </a:r>
            <a:r>
              <a:rPr lang="en-US" altLang="ja-JP" sz="4000" dirty="0">
                <a:solidFill>
                  <a:srgbClr val="FF0000"/>
                </a:solidFill>
              </a:rPr>
              <a:t>the</a:t>
            </a:r>
            <a:r>
              <a:rPr lang="en-US" altLang="ja-JP" sz="4000" dirty="0"/>
              <a:t> expected value is  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Tree>
    <p:extLst>
      <p:ext uri="{BB962C8B-B14F-4D97-AF65-F5344CB8AC3E}">
        <p14:creationId xmlns:p14="http://schemas.microsoft.com/office/powerpoint/2010/main" val="888022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The </a:t>
            </a:r>
            <a:r>
              <a:rPr lang="en-US" altLang="ja-JP" sz="4000" dirty="0"/>
              <a:t>typical example would be the number of requests received by a website within a one hour time period.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Tree>
    <p:extLst>
      <p:ext uri="{BB962C8B-B14F-4D97-AF65-F5344CB8AC3E}">
        <p14:creationId xmlns:p14="http://schemas.microsoft.com/office/powerpoint/2010/main" val="888022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Here</a:t>
            </a:r>
            <a:r>
              <a:rPr lang="en-US" altLang="ja-JP" sz="4000" dirty="0"/>
              <a:t>, we set </a:t>
            </a:r>
            <a:r>
              <a:rPr lang="en-US" altLang="ja-JP" sz="4000" dirty="0">
                <a:solidFill>
                  <a:srgbClr val="FF0000"/>
                </a:solidFill>
              </a:rPr>
              <a:t>the</a:t>
            </a:r>
            <a:r>
              <a:rPr lang="en-US" altLang="ja-JP" sz="4000" dirty="0"/>
              <a:t> expected value, or average value </a:t>
            </a:r>
            <a:r>
              <a:rPr lang="en-US" altLang="ja-JP" sz="4000" dirty="0" smtClean="0"/>
              <a:t>“a” to </a:t>
            </a:r>
            <a:r>
              <a:rPr lang="en-US" altLang="ja-JP" sz="4000" dirty="0"/>
              <a:t>be </a:t>
            </a:r>
            <a:r>
              <a:rPr lang="en-US" altLang="ja-JP" sz="4000" dirty="0" smtClean="0"/>
              <a:t>10</a:t>
            </a:r>
            <a:r>
              <a:rPr lang="en-US" altLang="ja-JP" sz="4000" dirty="0"/>
              <a:t>, and we generate one hundred thousand random numbers.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Tree>
    <p:extLst>
      <p:ext uri="{BB962C8B-B14F-4D97-AF65-F5344CB8AC3E}">
        <p14:creationId xmlns:p14="http://schemas.microsoft.com/office/powerpoint/2010/main" val="88802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The </a:t>
            </a:r>
            <a:r>
              <a:rPr lang="en-US" altLang="ja-JP" sz="4000" dirty="0"/>
              <a:t>3rd command "</a:t>
            </a:r>
            <a:r>
              <a:rPr lang="en-US" altLang="ja-JP" sz="4000" dirty="0" err="1"/>
              <a:t>randn</a:t>
            </a:r>
            <a:r>
              <a:rPr lang="en-US" altLang="ja-JP" sz="4000" dirty="0"/>
              <a:t>", works like "rand" but draws the </a:t>
            </a:r>
            <a:r>
              <a:rPr lang="en-US" altLang="ja-JP" sz="4000" dirty="0" smtClean="0"/>
              <a:t>random numbers </a:t>
            </a:r>
            <a:r>
              <a:rPr lang="en-US" altLang="ja-JP" sz="4000" dirty="0"/>
              <a:t>from a </a:t>
            </a:r>
            <a:r>
              <a:rPr lang="en-US" altLang="ja-JP" sz="4000" dirty="0" smtClean="0"/>
              <a:t>standard normal </a:t>
            </a:r>
            <a:r>
              <a:rPr lang="en-US" altLang="ja-JP" sz="4000" dirty="0"/>
              <a:t>distribution.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5592520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As </a:t>
            </a:r>
            <a:r>
              <a:rPr lang="en-US" altLang="ja-JP" sz="4000" dirty="0"/>
              <a:t>before, this can all be done in a single line, using the "</a:t>
            </a:r>
            <a:r>
              <a:rPr lang="en-US" altLang="ja-JP" sz="4000" dirty="0" err="1"/>
              <a:t>numpy</a:t>
            </a:r>
            <a:r>
              <a:rPr lang="en-US" altLang="ja-JP" sz="4000" dirty="0"/>
              <a:t>" </a:t>
            </a:r>
            <a:r>
              <a:rPr lang="en-US" altLang="ja-JP" sz="4000" dirty="0" smtClean="0"/>
              <a:t>library functions.</a:t>
            </a:r>
          </a:p>
          <a:p>
            <a:r>
              <a:rPr lang="en-US" altLang="ja-JP" sz="4000" dirty="0" smtClean="0"/>
              <a:t>The </a:t>
            </a:r>
            <a:r>
              <a:rPr lang="en-US" altLang="ja-JP" sz="4000" dirty="0"/>
              <a:t>results are stored in X and plotted.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Tree>
    <p:extLst>
      <p:ext uri="{BB962C8B-B14F-4D97-AF65-F5344CB8AC3E}">
        <p14:creationId xmlns:p14="http://schemas.microsoft.com/office/powerpoint/2010/main" val="888022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a:t>As you can see, all the results are scattered around an average of 10, and fall within </a:t>
            </a:r>
            <a:r>
              <a:rPr lang="en-US" altLang="ja-JP" sz="4000" dirty="0">
                <a:solidFill>
                  <a:srgbClr val="FF0000"/>
                </a:solidFill>
              </a:rPr>
              <a:t>the</a:t>
            </a:r>
            <a:r>
              <a:rPr lang="en-US" altLang="ja-JP" sz="4000" dirty="0"/>
              <a:t> interval between 0 and 20.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10</a:t>
            </a:r>
            <a:endParaRPr kumimoji="1" lang="ja-JP" altLang="en-US" sz="2800" dirty="0"/>
          </a:p>
        </p:txBody>
      </p:sp>
      <p:sp>
        <p:nvSpPr>
          <p:cNvPr id="5" name="右矢印 4"/>
          <p:cNvSpPr/>
          <p:nvPr/>
        </p:nvSpPr>
        <p:spPr>
          <a:xfrm>
            <a:off x="6660232"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
        <p:nvSpPr>
          <p:cNvPr id="6" name="右矢印 5"/>
          <p:cNvSpPr/>
          <p:nvPr/>
        </p:nvSpPr>
        <p:spPr>
          <a:xfrm>
            <a:off x="5786680" y="4665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4228299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768752" cy="4092493"/>
          </a:xfrm>
        </p:spPr>
        <p:txBody>
          <a:bodyPr>
            <a:noAutofit/>
          </a:bodyPr>
          <a:lstStyle/>
          <a:p>
            <a:r>
              <a:rPr lang="en-US" altLang="ja-JP" sz="4000" dirty="0" smtClean="0"/>
              <a:t>Again</a:t>
            </a:r>
            <a:r>
              <a:rPr lang="en-US" altLang="ja-JP" sz="4000" dirty="0"/>
              <a:t>, we compare the distribution with </a:t>
            </a:r>
            <a:r>
              <a:rPr lang="en-US" altLang="ja-JP" sz="4000" dirty="0">
                <a:solidFill>
                  <a:srgbClr val="FF0000"/>
                </a:solidFill>
              </a:rPr>
              <a:t>the</a:t>
            </a:r>
            <a:r>
              <a:rPr lang="en-US" altLang="ja-JP" sz="4000" dirty="0"/>
              <a:t> expected theoretical result.</a:t>
            </a:r>
          </a:p>
          <a:p>
            <a:r>
              <a:rPr lang="en-US" altLang="ja-JP" sz="4000" dirty="0" smtClean="0"/>
              <a:t>As </a:t>
            </a:r>
            <a:r>
              <a:rPr lang="en-US" altLang="ja-JP" sz="4000" dirty="0"/>
              <a:t>you can see, </a:t>
            </a:r>
            <a:r>
              <a:rPr lang="en-US" altLang="ja-JP" sz="4000" dirty="0" smtClean="0"/>
              <a:t/>
            </a:r>
            <a:br>
              <a:rPr lang="en-US" altLang="ja-JP" sz="4000" dirty="0" smtClean="0"/>
            </a:br>
            <a:r>
              <a:rPr lang="en-US" altLang="ja-JP" sz="4000" dirty="0" smtClean="0">
                <a:solidFill>
                  <a:srgbClr val="FF0000"/>
                </a:solidFill>
              </a:rPr>
              <a:t>the</a:t>
            </a:r>
            <a:r>
              <a:rPr lang="en-US" altLang="ja-JP" sz="4000" dirty="0" smtClean="0"/>
              <a:t> </a:t>
            </a:r>
            <a:r>
              <a:rPr lang="en-US" altLang="ja-JP" sz="4000" dirty="0"/>
              <a:t>agreement is </a:t>
            </a:r>
            <a:r>
              <a:rPr lang="en-US" altLang="ja-JP" sz="4000" dirty="0" smtClean="0"/>
              <a:t>excellent!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11</a:t>
            </a:r>
            <a:endParaRPr kumimoji="1" lang="ja-JP" altLang="en-US" sz="2800" dirty="0"/>
          </a:p>
        </p:txBody>
      </p:sp>
      <p:sp>
        <p:nvSpPr>
          <p:cNvPr id="5" name="フローチャート : 端子 4"/>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静止してください</a:t>
            </a:r>
            <a:endParaRPr kumimoji="1" lang="ja-JP" altLang="en-US" dirty="0">
              <a:solidFill>
                <a:schemeClr val="tx1"/>
              </a:solidFill>
            </a:endParaRPr>
          </a:p>
        </p:txBody>
      </p:sp>
      <p:sp>
        <p:nvSpPr>
          <p:cNvPr id="6" name="右矢印 5"/>
          <p:cNvSpPr/>
          <p:nvPr/>
        </p:nvSpPr>
        <p:spPr>
          <a:xfrm>
            <a:off x="5004048" y="2604749"/>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259414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The </a:t>
            </a:r>
            <a:r>
              <a:rPr lang="en-US" altLang="ja-JP" sz="4000" dirty="0"/>
              <a:t>4th and 5th commands, "binomial" and </a:t>
            </a:r>
            <a:r>
              <a:rPr lang="en-US" altLang="ja-JP" sz="4000" dirty="0" smtClean="0"/>
              <a:t>“</a:t>
            </a:r>
            <a:r>
              <a:rPr lang="en-US" altLang="ja-JP" sz="4000" dirty="0" err="1" smtClean="0"/>
              <a:t>poisson</a:t>
            </a:r>
            <a:r>
              <a:rPr lang="en-US" altLang="ja-JP" sz="4000" dirty="0"/>
              <a:t>,</a:t>
            </a:r>
            <a:r>
              <a:rPr lang="en-US" altLang="ja-JP" sz="4000" dirty="0" smtClean="0"/>
              <a:t>" </a:t>
            </a:r>
            <a:r>
              <a:rPr lang="en-US" altLang="ja-JP" sz="4000" dirty="0"/>
              <a:t>generate random numbers from the binomial and </a:t>
            </a:r>
            <a:r>
              <a:rPr lang="en-US" altLang="ja-JP" sz="4000" dirty="0" smtClean="0"/>
              <a:t>Poisson </a:t>
            </a:r>
            <a:r>
              <a:rPr lang="en-US" altLang="ja-JP" sz="4000" dirty="0"/>
              <a:t>distributions.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559252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The </a:t>
            </a:r>
            <a:r>
              <a:rPr lang="en-US" altLang="ja-JP" sz="4000" dirty="0"/>
              <a:t>6th command "</a:t>
            </a:r>
            <a:r>
              <a:rPr lang="en-US" altLang="ja-JP" sz="4000" dirty="0" smtClean="0"/>
              <a:t>choice</a:t>
            </a:r>
            <a:r>
              <a:rPr lang="en-US" altLang="ja-JP" sz="4000" dirty="0"/>
              <a:t>,</a:t>
            </a:r>
            <a:r>
              <a:rPr lang="en-US" altLang="ja-JP" sz="4000" dirty="0" smtClean="0"/>
              <a:t>" </a:t>
            </a:r>
            <a:r>
              <a:rPr lang="en-US" altLang="ja-JP" sz="4000" dirty="0"/>
              <a:t>generates random samples from the specified set.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355925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r>
              <a:rPr lang="en-US" altLang="ja-JP" sz="4000" dirty="0" smtClean="0"/>
              <a:t>We </a:t>
            </a:r>
            <a:r>
              <a:rPr lang="en-US" altLang="ja-JP" sz="4000" dirty="0"/>
              <a:t>will use this function to perform a random walk simulation later.</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000814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8270</TotalTime>
  <Words>1605</Words>
  <Application>Microsoft Office PowerPoint</Application>
  <PresentationFormat>画面に合わせる (16:9)</PresentationFormat>
  <Paragraphs>216</Paragraphs>
  <Slides>62</Slides>
  <Notes>0</Notes>
  <HiddenSlides>0</HiddenSlides>
  <MMClips>0</MMClips>
  <ScaleCrop>false</ScaleCrop>
  <HeadingPairs>
    <vt:vector size="4" baseType="variant">
      <vt:variant>
        <vt:lpstr>テーマ</vt:lpstr>
      </vt:variant>
      <vt:variant>
        <vt:i4>1</vt:i4>
      </vt:variant>
      <vt:variant>
        <vt:lpstr>スライド タイトル</vt:lpstr>
      </vt:variant>
      <vt:variant>
        <vt:i4>62</vt:i4>
      </vt:variant>
    </vt:vector>
  </HeadingPairs>
  <TitlesOfParts>
    <vt:vector size="63"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207</cp:revision>
  <dcterms:created xsi:type="dcterms:W3CDTF">2015-07-01T01:44:32Z</dcterms:created>
  <dcterms:modified xsi:type="dcterms:W3CDTF">2017-02-15T02:40:07Z</dcterms:modified>
</cp:coreProperties>
</file>