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74" r:id="rId2"/>
    <p:sldId id="570" r:id="rId3"/>
    <p:sldId id="571" r:id="rId4"/>
    <p:sldId id="572" r:id="rId5"/>
    <p:sldId id="474" r:id="rId6"/>
    <p:sldId id="544" r:id="rId7"/>
    <p:sldId id="549" r:id="rId8"/>
    <p:sldId id="475" r:id="rId9"/>
    <p:sldId id="511" r:id="rId10"/>
    <p:sldId id="510" r:id="rId11"/>
    <p:sldId id="468" r:id="rId12"/>
    <p:sldId id="304" r:id="rId13"/>
    <p:sldId id="264" r:id="rId14"/>
    <p:sldId id="517" r:id="rId15"/>
    <p:sldId id="516" r:id="rId16"/>
    <p:sldId id="515" r:id="rId17"/>
    <p:sldId id="514" r:id="rId18"/>
    <p:sldId id="513" r:id="rId19"/>
    <p:sldId id="551" r:id="rId20"/>
    <p:sldId id="550" r:id="rId21"/>
    <p:sldId id="552" r:id="rId22"/>
    <p:sldId id="471" r:id="rId23"/>
    <p:sldId id="344" r:id="rId24"/>
    <p:sldId id="345" r:id="rId25"/>
    <p:sldId id="553" r:id="rId26"/>
    <p:sldId id="481" r:id="rId27"/>
    <p:sldId id="556" r:id="rId28"/>
    <p:sldId id="557" r:id="rId29"/>
    <p:sldId id="558" r:id="rId30"/>
    <p:sldId id="555" r:id="rId31"/>
    <p:sldId id="554" r:id="rId32"/>
    <p:sldId id="426" r:id="rId33"/>
    <p:sldId id="457" r:id="rId34"/>
    <p:sldId id="456" r:id="rId35"/>
    <p:sldId id="455" r:id="rId36"/>
    <p:sldId id="524" r:id="rId37"/>
    <p:sldId id="523" r:id="rId38"/>
    <p:sldId id="518" r:id="rId39"/>
    <p:sldId id="465" r:id="rId40"/>
    <p:sldId id="507" r:id="rId41"/>
    <p:sldId id="506" r:id="rId42"/>
    <p:sldId id="421" r:id="rId43"/>
    <p:sldId id="559" r:id="rId44"/>
    <p:sldId id="531" r:id="rId45"/>
    <p:sldId id="530" r:id="rId46"/>
    <p:sldId id="529" r:id="rId47"/>
    <p:sldId id="484" r:id="rId48"/>
    <p:sldId id="488" r:id="rId49"/>
    <p:sldId id="501" r:id="rId50"/>
    <p:sldId id="562" r:id="rId51"/>
    <p:sldId id="561" r:id="rId52"/>
    <p:sldId id="560" r:id="rId53"/>
    <p:sldId id="563" r:id="rId54"/>
    <p:sldId id="491" r:id="rId55"/>
    <p:sldId id="490" r:id="rId56"/>
    <p:sldId id="536" r:id="rId57"/>
    <p:sldId id="567" r:id="rId58"/>
    <p:sldId id="566" r:id="rId59"/>
    <p:sldId id="565" r:id="rId60"/>
    <p:sldId id="568" r:id="rId61"/>
    <p:sldId id="564" r:id="rId62"/>
    <p:sldId id="569" r:id="rId63"/>
    <p:sldId id="535" r:id="rId64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93" autoAdjust="0"/>
  </p:normalViewPr>
  <p:slideViewPr>
    <p:cSldViewPr>
      <p:cViewPr varScale="1">
        <p:scale>
          <a:sx n="66" d="100"/>
          <a:sy n="66" d="100"/>
        </p:scale>
        <p:origin x="-7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plot, we will introduce the "Central Limit </a:t>
            </a:r>
            <a:r>
              <a:rPr lang="en-US" altLang="ja-JP" sz="4000" dirty="0">
                <a:cs typeface="Corbel"/>
              </a:rPr>
              <a:t>Theorem," </a:t>
            </a:r>
            <a:r>
              <a:rPr lang="en-US" altLang="ja-JP" sz="4000" dirty="0">
                <a:cs typeface="Corbel"/>
              </a:rPr>
              <a:t>which is probably the single most important theorem in the theory of probability.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will see that this is a trivial application of the central limit theorem.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33670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It </a:t>
            </a:r>
            <a:r>
              <a:rPr lang="en-US" altLang="ja-JP" sz="4000" dirty="0">
                <a:cs typeface="Corbel"/>
              </a:rPr>
              <a:t>works, because the result of each coin toss is given by an independent random process with a well defined average and variance.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483518"/>
            <a:ext cx="6768752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the proof for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equivalence has been given in the supplemental note, let us examine this by performing numerical experiments for various values of M using Python.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always, we begin by importing the necessary numerical and graphical </a:t>
            </a:r>
            <a:r>
              <a:rPr lang="en-US" altLang="ja-JP" sz="4000" dirty="0" smtClean="0"/>
              <a:t>libraries.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94826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9542"/>
            <a:ext cx="6696744" cy="4219883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code example, we assume we are using a fair coin, such that p </a:t>
            </a:r>
            <a:r>
              <a:rPr lang="en-US" altLang="ja-JP" sz="4000" dirty="0" smtClean="0"/>
              <a:t>= </a:t>
            </a:r>
            <a:r>
              <a:rPr lang="en-US" altLang="ja-JP" sz="4000" dirty="0"/>
              <a:t>0.5.</a:t>
            </a:r>
          </a:p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experiment consists in performing M coin tosses and counting the number of heads.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408712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get reliable </a:t>
            </a:r>
            <a:r>
              <a:rPr lang="en-US" altLang="ja-JP" sz="4000" dirty="0" smtClean="0"/>
              <a:t>statistics,</a:t>
            </a:r>
            <a:br>
              <a:rPr lang="en-US" altLang="ja-JP" sz="4000" dirty="0" smtClean="0"/>
            </a:br>
            <a:r>
              <a:rPr lang="en-US" altLang="ja-JP" sz="4000" dirty="0" smtClean="0"/>
              <a:t>we </a:t>
            </a:r>
            <a:r>
              <a:rPr lang="en-US" altLang="ja-JP" sz="4000" dirty="0"/>
              <a:t>repeat this for N = 100,000 times, and calculate the histogram of the data.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984776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sampling is performed in one line, using </a:t>
            </a:r>
            <a:r>
              <a:rPr lang="en-US" altLang="ja-JP" sz="4000" dirty="0" err="1"/>
              <a:t>numpy's</a:t>
            </a:r>
            <a:r>
              <a:rPr lang="en-US" altLang="ja-JP" sz="4000" dirty="0"/>
              <a:t> built-in binomial function, and the sampled data is stored as an array X of size 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843558"/>
            <a:ext cx="6264696" cy="4176464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Remember</a:t>
            </a:r>
            <a:r>
              <a:rPr lang="en-US" altLang="ja-JP" sz="4000" dirty="0"/>
              <a:t>, each element of the X array contains the number of heads after M coin-tosses.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plot the histogram using the "</a:t>
            </a:r>
            <a:r>
              <a:rPr lang="en-US" altLang="ja-JP" sz="4000" dirty="0" err="1"/>
              <a:t>hist</a:t>
            </a:r>
            <a:r>
              <a:rPr lang="en-US" altLang="ja-JP" sz="4000" dirty="0"/>
              <a:t>"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408712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Finally</a:t>
            </a:r>
            <a:r>
              <a:rPr lang="en-US" altLang="ja-JP" sz="4000" dirty="0"/>
              <a:t>, we compare the results of our experiment with the corresponding Gaussian distribution shown in Eq.(C1).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5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9542"/>
            <a:ext cx="6624736" cy="4219883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this, we generate an array of x values in a range 5 standard deviations to the right and left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value, and calculate the theoretical Gaussian distribution over this array.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The theorem helps to explain why the Gaussian or Normal distribution finds such widespread applications in natural and social sciences.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64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408712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you run this code example, the results are plotted and overlaid on the histogram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9542"/>
            <a:ext cx="6624736" cy="421988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should repeat this experiment for several values of </a:t>
            </a:r>
            <a:r>
              <a:rPr lang="en-US" altLang="ja-JP" sz="4000" dirty="0" smtClean="0"/>
              <a:t>M=1,2,4,10,50,100</a:t>
            </a:r>
            <a:r>
              <a:rPr lang="en-US" altLang="ja-JP" sz="4000" dirty="0"/>
              <a:t>, and 1000, to see how the histogram converges towards the Gauss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61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9542"/>
            <a:ext cx="6912768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convergence is assured in the limit of large n and M. </a:t>
            </a:r>
          </a:p>
          <a:p>
            <a:r>
              <a:rPr lang="en-US" altLang="ja-JP" sz="4000" dirty="0" smtClean="0"/>
              <a:t>In </a:t>
            </a:r>
            <a:r>
              <a:rPr lang="en-US" altLang="ja-JP" sz="4000" dirty="0"/>
              <a:t>practice, you will see that a value of M = </a:t>
            </a:r>
            <a:r>
              <a:rPr lang="en-US" altLang="ja-JP" sz="4000" dirty="0" smtClean="0"/>
              <a:t>50 </a:t>
            </a:r>
            <a:r>
              <a:rPr lang="en-US" altLang="ja-JP" sz="4000" dirty="0"/>
              <a:t>already gives quite good agreement between the two distributions.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discuss what we have seen 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experiments.</a:t>
            </a:r>
          </a:p>
          <a:p>
            <a:r>
              <a:rPr lang="en-US" altLang="ja-JP" sz="4000" dirty="0" smtClean="0"/>
              <a:t>First </a:t>
            </a:r>
            <a:r>
              <a:rPr lang="en-US" altLang="ja-JP" sz="4000" dirty="0"/>
              <a:t>we define a stochastic variable "s" which gives the result of </a:t>
            </a:r>
            <a:r>
              <a:rPr lang="en-US" altLang="ja-JP" sz="4000" dirty="0" smtClean="0"/>
              <a:t>a single </a:t>
            </a:r>
            <a:r>
              <a:rPr lang="en-US" altLang="ja-JP" sz="4000" dirty="0"/>
              <a:t>binary choice that can be either 0 or 1.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total number of heads, after M tosses, is given by the sum of all "s", from the 1st to the M-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choice. </a:t>
            </a:r>
          </a:p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defines a new stochastic variable </a:t>
            </a:r>
            <a:r>
              <a:rPr lang="en-US" altLang="ja-JP" sz="4000" dirty="0" smtClean="0"/>
              <a:t>n </a:t>
            </a:r>
            <a:r>
              <a:rPr lang="en-US" altLang="ja-JP" sz="4000" dirty="0" smtClean="0"/>
              <a:t>of </a:t>
            </a:r>
            <a:r>
              <a:rPr lang="en-US" altLang="ja-JP" sz="4000" dirty="0" smtClean="0"/>
              <a:t>M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First</a:t>
            </a:r>
            <a:r>
              <a:rPr lang="en-US" altLang="ja-JP" sz="4000" dirty="0"/>
              <a:t>, consider the case of a single coin toss for M=1, for which n of M is the same as a single binary choice s, as shown in Eq.(D1</a:t>
            </a:r>
            <a:r>
              <a:rPr lang="en-US" altLang="ja-JP" sz="4000" dirty="0" smtClean="0"/>
              <a:t>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0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Since </a:t>
            </a:r>
            <a:r>
              <a:rPr lang="en-US" altLang="ja-JP" sz="4000" dirty="0"/>
              <a:t>this random variable is drawn from a binomial distribution,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are given by equations (D2) and (D3).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Namely</a:t>
            </a:r>
            <a:r>
              <a:rPr lang="en-US" altLang="ja-JP" sz="4000" dirty="0"/>
              <a:t>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number of heads, from one coin toss is equal to p, and the variance is equal to p*(1-p</a:t>
            </a:r>
            <a:r>
              <a:rPr lang="en-US" altLang="ja-JP" sz="4000" dirty="0" smtClean="0"/>
              <a:t>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consider the case for arbitrary M.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09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we already discussed </a:t>
            </a:r>
            <a:r>
              <a:rPr lang="en-US" altLang="ja-JP" sz="4000" dirty="0" smtClean="0"/>
              <a:t>before, </a:t>
            </a:r>
            <a:r>
              <a:rPr lang="en-US" altLang="ja-JP" sz="4000" dirty="0"/>
              <a:t>n of M is given by the sum all "</a:t>
            </a:r>
            <a:r>
              <a:rPr lang="en-US" altLang="ja-JP" sz="4000" dirty="0"/>
              <a:t>s," </a:t>
            </a:r>
            <a:r>
              <a:rPr lang="en-US" altLang="ja-JP" sz="4000" dirty="0"/>
              <a:t>up to the M-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choice,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Briefly stated, it says that the sum of N independent random variables, which can be drawn from any arbitrary,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or </a:t>
            </a:r>
            <a:r>
              <a:rPr lang="en-US" altLang="ja-JP" sz="4000" dirty="0"/>
              <a:t>equivalently, as the sum of M independent single coin toss results, n of M=1, as shown in Eq.(D4).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6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limit when M is very large, we have already proven that this converges to a Gaussian.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6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6308" y="758850"/>
            <a:ext cx="6768752" cy="394847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average and variance of this distribution, is just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of the distribution for a single coin toss, multiplied by M, as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.(D5) and (D6).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68388" y="4359457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previous relation between binomial and Gaussian distributions is in fact an example of the Central </a:t>
            </a:r>
            <a:r>
              <a:rPr lang="en-US" altLang="ja-JP" sz="4000" dirty="0" smtClean="0"/>
              <a:t>Limit </a:t>
            </a:r>
            <a:r>
              <a:rPr lang="en-US" altLang="ja-JP" sz="4000" dirty="0"/>
              <a:t>Theorem.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13943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valid not only for the sum of random variables drawn from binomial distributions, but is applicable to any distributions with finite variance.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7128792" cy="416206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assume we have a set of M independent random variables, which are drawn from the same distribution, given by n of M=1, with average and variance </a:t>
            </a:r>
            <a:r>
              <a:rPr lang="en-US" altLang="ja-JP" sz="4000" dirty="0" smtClean="0"/>
              <a:t>μ_1 </a:t>
            </a:r>
            <a:r>
              <a:rPr lang="en-US" altLang="ja-JP" sz="4000" dirty="0"/>
              <a:t>and </a:t>
            </a:r>
            <a:r>
              <a:rPr lang="en-US" altLang="ja-JP" sz="4000" dirty="0" smtClean="0"/>
              <a:t>σ^2 </a:t>
            </a:r>
            <a:r>
              <a:rPr lang="en-US" altLang="ja-JP" sz="4000" dirty="0"/>
              <a:t>of M=1.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sum of these random variables is itself a random variable, and in the limit when M is very large, it converges to a Gaussian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average and variance of n of M &gt;&gt; </a:t>
            </a:r>
            <a:r>
              <a:rPr lang="en-US" altLang="ja-JP" sz="4000" dirty="0" smtClean="0"/>
              <a:t>1 are </a:t>
            </a:r>
            <a:r>
              <a:rPr lang="en-US" altLang="ja-JP" sz="4000" dirty="0"/>
              <a:t>given by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.(D8) and (D9), which are </a:t>
            </a:r>
            <a:r>
              <a:rPr lang="en-US" altLang="ja-JP" sz="4000" dirty="0" smtClean="0"/>
              <a:t>indeed generalizations </a:t>
            </a:r>
            <a:r>
              <a:rPr lang="en-US" altLang="ja-JP" sz="4000" dirty="0"/>
              <a:t>of </a:t>
            </a:r>
            <a:r>
              <a:rPr lang="en-US" altLang="ja-JP" sz="4000" dirty="0" err="1" smtClean="0"/>
              <a:t>Eqs</a:t>
            </a:r>
            <a:r>
              <a:rPr lang="en-US" altLang="ja-JP" sz="4000" dirty="0" smtClean="0"/>
              <a:t>.(</a:t>
            </a:r>
            <a:r>
              <a:rPr lang="en-US" altLang="ja-JP" sz="4000" dirty="0"/>
              <a:t>D5) and (D6).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average and variance of this sum are then M times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of the individual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One </a:t>
            </a:r>
            <a:r>
              <a:rPr lang="en-US" altLang="ja-JP" sz="4000" dirty="0"/>
              <a:t>of the most useful forms of the CLT appears when considering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a series of stochastic variables, not just the sum.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but well behaved distributions, will converge to a Gaussian distribution in the limit of large 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2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before, let </a:t>
            </a:r>
            <a:r>
              <a:rPr lang="en-US" altLang="ja-JP" sz="4000" dirty="0" smtClean="0"/>
              <a:t>n </a:t>
            </a:r>
            <a:r>
              <a:rPr lang="en-US" altLang="ja-JP" sz="4000" dirty="0"/>
              <a:t>of M=1 be a series of stochastic variables. 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assume they have average and variance of </a:t>
            </a:r>
            <a:r>
              <a:rPr lang="en-US" altLang="ja-JP" sz="4000" dirty="0" smtClean="0"/>
              <a:t>μ_1 </a:t>
            </a:r>
            <a:r>
              <a:rPr lang="en-US" altLang="ja-JP" sz="4000" dirty="0"/>
              <a:t>and </a:t>
            </a:r>
            <a:r>
              <a:rPr lang="en-US" altLang="ja-JP" sz="4000" dirty="0" smtClean="0"/>
              <a:t>σ^2 </a:t>
            </a:r>
            <a:r>
              <a:rPr lang="en-US" altLang="ja-JP" sz="4000" dirty="0"/>
              <a:t>of M=1.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They </a:t>
            </a:r>
            <a:r>
              <a:rPr lang="en-US" altLang="ja-JP" sz="4000" dirty="0"/>
              <a:t>should be independent and identically distributed, but other </a:t>
            </a:r>
            <a:r>
              <a:rPr lang="en-US" altLang="ja-JP" sz="4000" dirty="0" smtClean="0"/>
              <a:t>than </a:t>
            </a:r>
            <a:r>
              <a:rPr lang="en-US" altLang="ja-JP" sz="4000" dirty="0"/>
              <a:t>that they can be drawn from any distribution with a finite variance.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average of these stochastic variables is given by the weighted sum in Eq.(D10).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Apart </a:t>
            </a:r>
            <a:r>
              <a:rPr lang="en-US" altLang="ja-JP" sz="4000" dirty="0"/>
              <a:t>from the factor of 1/M, this is exactly the same as we considered in the previous example.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2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we know that in the limit of very large M, the distribution of this variable converges to a Gaussian.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4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However</a:t>
            </a:r>
            <a:r>
              <a:rPr lang="en-US" altLang="ja-JP" sz="4000" dirty="0"/>
              <a:t>, because of the 1/M factor in Eq.(D10),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are now given by Eq.(D11) and (D12).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4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value of n of M is now equal to the average value of n of M=1.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4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More </a:t>
            </a:r>
            <a:r>
              <a:rPr lang="en-US" altLang="ja-JP" sz="4000" dirty="0"/>
              <a:t>importantly, the variance of n of M is the variance of n of M=1 divided by 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840760" cy="402292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see another example of the CLT in practice.</a:t>
            </a:r>
          </a:p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instead of a binomial distribution, let us consider a continuous uniform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define a stochastic variable "x" of M=1, which is uniformly distributed between the unit interval.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will discuss this in more detail later, but first we will begin by working out some practical examples that show the central limit theorem in practice.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the probability density of observing any value x is constant and equal to one, if x lies in the unit interval, and zero if it is outside.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13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average and </a:t>
            </a:r>
            <a:r>
              <a:rPr lang="en-US" altLang="ja-JP" sz="4000" dirty="0" smtClean="0"/>
              <a:t>variance </a:t>
            </a:r>
            <a:r>
              <a:rPr lang="en-US" altLang="ja-JP" sz="4000" dirty="0"/>
              <a:t>can be easily calculated analytically, and are given by 1/2 and 1/12, respectively.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define a new stochastic variable x of M, which is the sum of M of these uniform random variables.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13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limit when M is very large, x of M is described by a Gaussian distribution with average and mean given by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(D8) and (D9</a:t>
            </a:r>
            <a:r>
              <a:rPr lang="en-US" altLang="ja-JP" sz="4000" dirty="0" smtClean="0"/>
              <a:t>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66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case,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is just M/2 and the </a:t>
            </a:r>
            <a:r>
              <a:rPr lang="en-US" altLang="ja-JP" sz="4000" dirty="0" smtClean="0"/>
              <a:t>variance is </a:t>
            </a:r>
            <a:r>
              <a:rPr lang="en-US" altLang="ja-JP" sz="4000" dirty="0"/>
              <a:t>M/12.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0232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7272808" cy="432048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numerical experiment, we will verify that the sum of uniformly distributed random numbers converges to a Gaussian distribution with average and variance defined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.(D17) and (D18).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code example, we first set M, the number of random variables to add.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should try with several values of M, such as M=1, 2, 4, 10, and 100 to see how the distribution converges to a Gaussian.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5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one experimental run consists of generating M random variables, and adding them to generate a sample for the cumulative variable.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5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62473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store these in the array X. </a:t>
            </a:r>
          </a:p>
          <a:p>
            <a:r>
              <a:rPr lang="en-US" altLang="ja-JP" sz="4000" dirty="0" smtClean="0"/>
              <a:t>To </a:t>
            </a:r>
            <a:r>
              <a:rPr lang="en-US" altLang="ja-JP" sz="4000" dirty="0"/>
              <a:t>obtain reliable statistics, we repeat this experiment N = 100,000 times.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5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a previous lesson, we introduced the binomial distribution P(</a:t>
            </a:r>
            <a:r>
              <a:rPr lang="en-US" altLang="ja-JP" sz="4000" dirty="0" err="1"/>
              <a:t>n,M</a:t>
            </a:r>
            <a:r>
              <a:rPr lang="en-US" altLang="ja-JP" sz="4000" dirty="0"/>
              <a:t>), which describes a random process with two possible outcomes.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</a:t>
            </a:r>
            <a:r>
              <a:rPr lang="en-US" altLang="ja-JP" sz="4000" dirty="0"/>
              <a:t>, we plot the histogram of X, together with the corresponding theoretical Gaussian distribution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two should be equal in the limit when M is very large.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5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264696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practice, how many uniform random variables must you add to obtain a Gaussian random variable?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5287737" y="3579862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05678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should see for yourselves, adding just 10 uniform random variables is already enough to reproduce a distribution which is very close to a Gaussian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standard example is that of a coin toss, which can come up heads with probability p, and tails with probability (1-p).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probability to observe n heads after M throws is given by equation (C6).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55526"/>
            <a:ext cx="6912768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limit when both n and M are very large, we have seen that the binomial distribution converges to the Gaussian distribution with average </a:t>
            </a:r>
            <a:r>
              <a:rPr lang="en-US" altLang="ja-JP" sz="4000" dirty="0" smtClean="0"/>
              <a:t>μ_1=</a:t>
            </a:r>
            <a:r>
              <a:rPr lang="en-US" altLang="ja-JP" sz="4000" dirty="0" err="1" smtClean="0"/>
              <a:t>Mp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and variance </a:t>
            </a:r>
            <a:r>
              <a:rPr lang="en-US" altLang="ja-JP" sz="4000" dirty="0" smtClean="0"/>
              <a:t>σ^2=</a:t>
            </a:r>
            <a:r>
              <a:rPr lang="en-US" altLang="ja-JP" sz="4000" dirty="0" err="1" smtClean="0"/>
              <a:t>Mp</a:t>
            </a:r>
            <a:r>
              <a:rPr lang="en-US" altLang="ja-JP" sz="4000" dirty="0" smtClean="0"/>
              <a:t>(1</a:t>
            </a:r>
            <a:r>
              <a:rPr lang="en-US" altLang="ja-JP" sz="4000" dirty="0"/>
              <a:t>−p).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1809</Words>
  <Application>Microsoft Office PowerPoint</Application>
  <PresentationFormat>画面に合わせる (16:9)</PresentationFormat>
  <Paragraphs>220</Paragraphs>
  <Slides>63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64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224</cp:revision>
  <dcterms:created xsi:type="dcterms:W3CDTF">2015-07-01T01:44:32Z</dcterms:created>
  <dcterms:modified xsi:type="dcterms:W3CDTF">2017-02-24T02:35:28Z</dcterms:modified>
</cp:coreProperties>
</file>