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4" r:id="rId2"/>
    <p:sldId id="570" r:id="rId3"/>
    <p:sldId id="571" r:id="rId4"/>
    <p:sldId id="474" r:id="rId5"/>
    <p:sldId id="544" r:id="rId6"/>
    <p:sldId id="549" r:id="rId7"/>
    <p:sldId id="572" r:id="rId8"/>
    <p:sldId id="475" r:id="rId9"/>
    <p:sldId id="573" r:id="rId10"/>
    <p:sldId id="511" r:id="rId11"/>
    <p:sldId id="574" r:id="rId12"/>
    <p:sldId id="575" r:id="rId13"/>
    <p:sldId id="510" r:id="rId14"/>
    <p:sldId id="468" r:id="rId15"/>
    <p:sldId id="304" r:id="rId16"/>
    <p:sldId id="580" r:id="rId17"/>
    <p:sldId id="579" r:id="rId18"/>
    <p:sldId id="578" r:id="rId19"/>
    <p:sldId id="577" r:id="rId20"/>
    <p:sldId id="264" r:id="rId21"/>
    <p:sldId id="517" r:id="rId22"/>
    <p:sldId id="516" r:id="rId23"/>
    <p:sldId id="515" r:id="rId24"/>
    <p:sldId id="471" r:id="rId25"/>
    <p:sldId id="344" r:id="rId26"/>
    <p:sldId id="426" r:id="rId27"/>
    <p:sldId id="457" r:id="rId28"/>
    <p:sldId id="581" r:id="rId29"/>
    <p:sldId id="456" r:id="rId30"/>
    <p:sldId id="455" r:id="rId31"/>
    <p:sldId id="524" r:id="rId32"/>
    <p:sldId id="523" r:id="rId33"/>
    <p:sldId id="585" r:id="rId34"/>
    <p:sldId id="584" r:id="rId35"/>
    <p:sldId id="583" r:id="rId36"/>
    <p:sldId id="586" r:id="rId37"/>
    <p:sldId id="582" r:id="rId38"/>
    <p:sldId id="587" r:id="rId39"/>
    <p:sldId id="518" r:id="rId40"/>
    <p:sldId id="465" r:id="rId41"/>
    <p:sldId id="588" r:id="rId42"/>
    <p:sldId id="507" r:id="rId43"/>
    <p:sldId id="506" r:id="rId44"/>
    <p:sldId id="421" r:id="rId45"/>
    <p:sldId id="559" r:id="rId46"/>
    <p:sldId id="484" r:id="rId47"/>
    <p:sldId id="488" r:id="rId48"/>
    <p:sldId id="501" r:id="rId49"/>
    <p:sldId id="562" r:id="rId50"/>
    <p:sldId id="561" r:id="rId51"/>
    <p:sldId id="491" r:id="rId52"/>
    <p:sldId id="535" r:id="rId53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66" d="100"/>
          <a:sy n="66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plot, you will learn about the random walk, and see how it is a very basic but illuminating example of a stochastic process.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90465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 </a:t>
            </a:r>
            <a:r>
              <a:rPr lang="en-US" altLang="ja-JP" sz="4000" dirty="0"/>
              <a:t>Thus, at each step the drunken man has two options, he can either take a step to the left, or to the right.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83264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 </a:t>
            </a:r>
            <a:r>
              <a:rPr lang="en-US" altLang="ja-JP" sz="4000" dirty="0"/>
              <a:t>At each step he is basically flipping a coin to determine in which direction to move.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97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we set </a:t>
            </a:r>
            <a:r>
              <a:rPr lang="en-US" altLang="ja-JP" sz="4000" dirty="0" err="1"/>
              <a:t>si</a:t>
            </a:r>
            <a:r>
              <a:rPr lang="en-US" altLang="ja-JP" sz="4000" dirty="0"/>
              <a:t>=−1or 1, to be the stochastic variable that determines the </a:t>
            </a:r>
            <a:r>
              <a:rPr lang="en-US" altLang="ja-JP" sz="4000" dirty="0" err="1"/>
              <a:t>i-th</a:t>
            </a:r>
            <a:r>
              <a:rPr lang="en-US" altLang="ja-JP" sz="4000" dirty="0"/>
              <a:t> step, where </a:t>
            </a:r>
            <a:r>
              <a:rPr lang="en-US" altLang="ja-JP" sz="4000" dirty="0" err="1"/>
              <a:t>si</a:t>
            </a:r>
            <a:r>
              <a:rPr lang="en-US" altLang="ja-JP" sz="4000" dirty="0"/>
              <a:t>=−1 means a step to the left and +1 to the right.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4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After </a:t>
            </a:r>
            <a:r>
              <a:rPr lang="en-US" altLang="ja-JP" sz="4000" dirty="0"/>
              <a:t>m such steps, the location of the man is given by “l,” and is equal to the sum of </a:t>
            </a:r>
            <a:r>
              <a:rPr lang="en-US" altLang="ja-JP" sz="4000" dirty="0" smtClean="0"/>
              <a:t>all </a:t>
            </a:r>
            <a:r>
              <a:rPr lang="en-US" altLang="ja-JP" sz="4000" dirty="0" err="1" smtClean="0"/>
              <a:t>si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from </a:t>
            </a:r>
            <a:r>
              <a:rPr lang="en-US" altLang="ja-JP" sz="4000" dirty="0" err="1"/>
              <a:t>i</a:t>
            </a:r>
            <a:r>
              <a:rPr lang="en-US" altLang="ja-JP" sz="4000" dirty="0"/>
              <a:t>=0 to 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Assuming </a:t>
            </a:r>
            <a:r>
              <a:rPr lang="en-US" altLang="ja-JP" sz="4000" dirty="0">
                <a:cs typeface="Corbel"/>
              </a:rPr>
              <a:t>he was initially at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origin, i.e., l=0 at m=0, our aim is to calculate the probability distribution function P(</a:t>
            </a:r>
            <a:r>
              <a:rPr lang="en-US" altLang="ja-JP" sz="4000" dirty="0" err="1">
                <a:cs typeface="Corbel"/>
              </a:rPr>
              <a:t>l,m</a:t>
            </a:r>
            <a:r>
              <a:rPr lang="en-US" altLang="ja-JP" sz="4000" dirty="0">
                <a:cs typeface="Corbel"/>
              </a:rPr>
              <a:t>) of finding the drunken man at a location </a:t>
            </a:r>
            <a:r>
              <a:rPr lang="en-US" altLang="ja-JP" sz="4000" dirty="0" smtClean="0">
                <a:cs typeface="Corbel"/>
              </a:rPr>
              <a:t>l </a:t>
            </a:r>
            <a:r>
              <a:rPr lang="en-US" altLang="ja-JP" sz="4000" dirty="0">
                <a:cs typeface="Corbel"/>
              </a:rPr>
              <a:t>after </a:t>
            </a:r>
            <a:r>
              <a:rPr lang="en-US" altLang="ja-JP" sz="4000" dirty="0" smtClean="0">
                <a:cs typeface="Corbel"/>
              </a:rPr>
              <a:t>m </a:t>
            </a:r>
            <a:r>
              <a:rPr lang="en-US" altLang="ja-JP" sz="4000" dirty="0">
                <a:cs typeface="Corbel"/>
              </a:rPr>
              <a:t>steps.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probably realized, we can evaluate P(</a:t>
            </a:r>
            <a:r>
              <a:rPr lang="en-US" altLang="ja-JP" sz="4000" dirty="0" err="1"/>
              <a:t>l,m</a:t>
            </a:r>
            <a:r>
              <a:rPr lang="en-US" altLang="ja-JP" sz="4000" dirty="0"/>
              <a:t>) in terms of the binomial distribution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this end, we introduce two new variables, namely n+, the total number of steps to the right, and n−</a:t>
            </a:r>
            <a:r>
              <a:rPr lang="en-US" altLang="ja-JP" sz="4000"/>
              <a:t>, </a:t>
            </a:r>
            <a:r>
              <a:rPr lang="en-US" altLang="ja-JP" sz="4000" smtClean="0"/>
              <a:t>the </a:t>
            </a:r>
            <a:r>
              <a:rPr lang="en-US" altLang="ja-JP" sz="4000" dirty="0"/>
              <a:t>total number of steps to the left.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 </a:t>
            </a:r>
            <a:r>
              <a:rPr lang="en-US" altLang="ja-JP" sz="4000" dirty="0"/>
              <a:t>the total number of steps m is represented as “n+” + “n</a:t>
            </a:r>
            <a:r>
              <a:rPr lang="en-US" altLang="ja-JP" sz="4000" dirty="0" smtClean="0"/>
              <a:t>−,” and </a:t>
            </a:r>
            <a:r>
              <a:rPr lang="en-US" altLang="ja-JP" sz="4000" dirty="0"/>
              <a:t>the current location l is represented as “n+” – “n</a:t>
            </a:r>
            <a:r>
              <a:rPr lang="en-US" altLang="ja-JP" sz="4000" dirty="0" smtClean="0"/>
              <a:t>−.“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Solving </a:t>
            </a:r>
            <a:r>
              <a:rPr lang="en-US" altLang="ja-JP" sz="4000" dirty="0"/>
              <a:t>for n+ and n− in terms of m and l, we obtain Eq.(E1).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368305"/>
            <a:ext cx="7920880" cy="450770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Using  </a:t>
            </a:r>
            <a:r>
              <a:rPr lang="en-US" altLang="ja-JP" sz="4000" dirty="0"/>
              <a:t>n+ or n−, the probability distribution function P(</a:t>
            </a:r>
            <a:r>
              <a:rPr lang="en-US" altLang="ja-JP" sz="4000" dirty="0" err="1"/>
              <a:t>l,m</a:t>
            </a:r>
            <a:r>
              <a:rPr lang="en-US" altLang="ja-JP" sz="4000" dirty="0"/>
              <a:t>) can be estimated using the binomial distribution function </a:t>
            </a:r>
            <a:r>
              <a:rPr lang="en-US" altLang="ja-JP" sz="4000" dirty="0" err="1"/>
              <a:t>P_Binomial</a:t>
            </a:r>
            <a:r>
              <a:rPr lang="en-US" altLang="ja-JP" sz="4000" dirty="0"/>
              <a:t> of obtaining n+ right steps in “m” total steps or equivalently, of obtaining n− </a:t>
            </a:r>
            <a:r>
              <a:rPr lang="en-US" altLang="ja-JP" sz="4000" dirty="0" smtClean="0"/>
              <a:t>left steps </a:t>
            </a:r>
            <a:r>
              <a:rPr lang="en-US" altLang="ja-JP" sz="4000" dirty="0"/>
              <a:t>in “m” steps.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After </a:t>
            </a:r>
            <a:r>
              <a:rPr lang="en-US" altLang="ja-JP" sz="4000" dirty="0">
                <a:cs typeface="Corbel"/>
              </a:rPr>
              <a:t>summarizing the necessary theoretical knowledge that we have already learned in the course,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already know that such probabilities are given explicitly by the form of Eq.(E3).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55526"/>
            <a:ext cx="6696744" cy="4363899"/>
          </a:xfrm>
        </p:spPr>
        <p:txBody>
          <a:bodyPr>
            <a:normAutofit fontScale="92500"/>
          </a:bodyPr>
          <a:lstStyle/>
          <a:p>
            <a:r>
              <a:rPr lang="en-US" altLang="ja-JP" sz="4000" dirty="0" smtClean="0"/>
              <a:t>When </a:t>
            </a:r>
            <a:r>
              <a:rPr lang="en-US" altLang="ja-JP" sz="4000" dirty="0"/>
              <a:t>n+ and m are much larger than 1, we know that the binomial distribution function converges to the normal distribution given in Eq.(E4), with the average and variance of n+ given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.(E5) and (E6).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Recall </a:t>
            </a:r>
            <a:r>
              <a:rPr lang="en-US" altLang="ja-JP" sz="4000" dirty="0"/>
              <a:t>that n+ is equal to (</a:t>
            </a:r>
            <a:r>
              <a:rPr lang="en-US" altLang="ja-JP" sz="4000" dirty="0" err="1"/>
              <a:t>m+l</a:t>
            </a:r>
            <a:r>
              <a:rPr lang="en-US" altLang="ja-JP" sz="4000" dirty="0"/>
              <a:t>) divided by 2.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9542"/>
            <a:ext cx="6984776" cy="406845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Thus, the binomial distribution function appearing in Eq.(E4) can be rewritten as Eq.(E7), this time as a function of 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9542"/>
            <a:ext cx="6912768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Therefore </a:t>
            </a:r>
            <a:r>
              <a:rPr lang="en-US" altLang="ja-JP" sz="4000" dirty="0"/>
              <a:t>the desired probability distribution function P(</a:t>
            </a:r>
            <a:r>
              <a:rPr lang="en-US" altLang="ja-JP" sz="4000" dirty="0" err="1"/>
              <a:t>l,m</a:t>
            </a:r>
            <a:r>
              <a:rPr lang="en-US" altLang="ja-JP" sz="4000" dirty="0"/>
              <a:t>) is obtained as Eq.(E9), with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</a:t>
            </a:r>
            <a:r>
              <a:rPr lang="en-US" altLang="ja-JP" sz="4000" dirty="0" smtClean="0"/>
              <a:t>variance </a:t>
            </a:r>
            <a:r>
              <a:rPr lang="en-US" altLang="ja-JP" sz="4000" dirty="0"/>
              <a:t>for </a:t>
            </a:r>
            <a:r>
              <a:rPr lang="en-US" altLang="ja-JP" sz="4000" dirty="0" smtClean="0"/>
              <a:t>“l” </a:t>
            </a:r>
            <a:r>
              <a:rPr lang="en-US" altLang="ja-JP" sz="4000" dirty="0"/>
              <a:t>given by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.(E10) and (E11).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 </a:t>
            </a:r>
            <a:r>
              <a:rPr lang="en-US" altLang="ja-JP" sz="4000" dirty="0"/>
              <a:t>let us perform computer simulations for a random walk using a random number generator to generate the steps of the walk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First import the numerical and graphical libraries as usual.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main part of the simulation code is shown here.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13943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beginning, we set p=0.5, which represents a drunken man with equal probability for moving right or left.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36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13943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</a:t>
            </a:r>
            <a:r>
              <a:rPr lang="en-US" altLang="ja-JP" sz="4000" dirty="0"/>
              <a:t>, set the number of total steps M=1,000 and the number of independent random walkers N=100,000.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we will conduct computer simulations of a random walk and perform a stochastic analysis of the results.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8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average and the standard deviation for the final location </a:t>
            </a:r>
            <a:r>
              <a:rPr lang="en-US" altLang="ja-JP" sz="4000" dirty="0" smtClean="0"/>
              <a:t>“l” </a:t>
            </a:r>
            <a:r>
              <a:rPr lang="en-US" altLang="ja-JP" sz="4000" dirty="0"/>
              <a:t>after M steps are calculated using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.(E10) and (E11).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create a location array "L," of size N, which will contain the final position for all of the N independent drunken men.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After </a:t>
            </a:r>
            <a:r>
              <a:rPr lang="en-US" altLang="ja-JP" sz="4000" dirty="0"/>
              <a:t>initializing the location array L to zero, assuming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initial position is the same for all of them, we generate a random sampling of steps for each of the men.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M steps for each walk are randomly chosen from -1 or +1, and stored as a variable "step" in the 10th line.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</a:t>
            </a:r>
            <a:r>
              <a:rPr lang="en-US" altLang="ja-JP" sz="4000" dirty="0"/>
              <a:t>, we calculate the final location l by accumulating all of the steps, and storing the result in the L array, at line 11 of the code.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720080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procedure, of generating the M steps, and then adding them to obtain the final location is repeated N times, once for each drunken man.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720080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achieved by the for loop which starts at line 9. </a:t>
            </a:r>
            <a:endParaRPr lang="en-US" altLang="ja-JP" sz="4000" dirty="0" smtClean="0"/>
          </a:p>
          <a:p>
            <a:r>
              <a:rPr lang="en-US" altLang="ja-JP" sz="4000" dirty="0" smtClean="0"/>
              <a:t>Notice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indentation of the code for lines 10 and 11, to indicate that they are performed inside the for loop.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53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remaining part of the code is just used to draw the plots of the histogram for </a:t>
            </a:r>
            <a:r>
              <a:rPr lang="en-US" altLang="ja-JP" sz="4000" dirty="0" smtClean="0"/>
              <a:t>“l,” </a:t>
            </a:r>
            <a:r>
              <a:rPr lang="en-US" altLang="ja-JP" sz="4000" dirty="0"/>
              <a:t>as well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expected Gaussian distribution.</a:t>
            </a:r>
          </a:p>
          <a:p>
            <a:r>
              <a:rPr lang="en-US" altLang="ja-JP" sz="4000" dirty="0"/>
              <a:t>(Run cell)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7216" y="697104"/>
            <a:ext cx="65951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running this code example, you see that the probability distribution function P(</a:t>
            </a:r>
            <a:r>
              <a:rPr lang="en-US" altLang="ja-JP" sz="4000" dirty="0" err="1"/>
              <a:t>l,m</a:t>
            </a:r>
            <a:r>
              <a:rPr lang="en-US" altLang="ja-JP" sz="4000" dirty="0"/>
              <a:t>) is perfectly represented by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.(E9) to (E11).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36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697104"/>
            <a:ext cx="720080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may repeat the same simulation by choosing different values of total steps, for example M=100, 1,000, 10,000, and 100,000 to see how the distribution changes with the total number of steps.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end of this plot, we will understand the close relationship between a random walk and the diffusion process.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next discuss how the random walk can be connected to the diffusion constant D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this end, we define two constants, namely the length of a single step "a" and the time between subsequent steps </a:t>
            </a:r>
            <a:r>
              <a:rPr lang="en-US" altLang="ja-JP" sz="4000" dirty="0" err="1"/>
              <a:t>ts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we consider a drift free case where p=0.5 and thus the average of </a:t>
            </a:r>
            <a:r>
              <a:rPr lang="en-US" altLang="ja-JP" sz="4000" dirty="0" smtClean="0"/>
              <a:t>“l” </a:t>
            </a:r>
            <a:r>
              <a:rPr lang="en-US" altLang="ja-JP" sz="4000" dirty="0"/>
              <a:t>is 0.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Using </a:t>
            </a:r>
            <a:r>
              <a:rPr lang="en-US" altLang="ja-JP" sz="4000" dirty="0"/>
              <a:t>"a" and </a:t>
            </a:r>
            <a:r>
              <a:rPr lang="en-US" altLang="ja-JP" sz="4000" dirty="0" err="1"/>
              <a:t>ts</a:t>
            </a:r>
            <a:r>
              <a:rPr lang="en-US" altLang="ja-JP" sz="4000" dirty="0"/>
              <a:t>, we define the position of the random walker as x, which is equal to "a" multiplied with the current location "l,"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and the duration of time for making m steps as </a:t>
            </a:r>
            <a:r>
              <a:rPr lang="en-US" altLang="ja-JP" sz="4000" dirty="0" smtClean="0"/>
              <a:t>“t,” </a:t>
            </a:r>
            <a:r>
              <a:rPr lang="en-US" altLang="ja-JP" sz="4000" dirty="0"/>
              <a:t>which is equal to </a:t>
            </a:r>
            <a:r>
              <a:rPr lang="en-US" altLang="ja-JP" sz="4000" dirty="0" err="1"/>
              <a:t>ts</a:t>
            </a:r>
            <a:r>
              <a:rPr lang="en-US" altLang="ja-JP" sz="4000" dirty="0"/>
              <a:t> multiplied with the number of total steps "</a:t>
            </a:r>
            <a:r>
              <a:rPr lang="en-US" altLang="ja-JP" sz="4000" dirty="0" smtClean="0"/>
              <a:t>m."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Taking </a:t>
            </a:r>
            <a:r>
              <a:rPr lang="en-US" altLang="ja-JP" sz="4000" dirty="0"/>
              <a:t>care of the normalization as shown in Eq.(E12), the probability distribution function P(</a:t>
            </a:r>
            <a:r>
              <a:rPr lang="en-US" altLang="ja-JP" sz="4000" dirty="0" err="1"/>
              <a:t>l,m</a:t>
            </a:r>
            <a:r>
              <a:rPr lang="en-US" altLang="ja-JP" sz="4000" dirty="0"/>
              <a:t>) can be converted to P(</a:t>
            </a:r>
            <a:r>
              <a:rPr lang="en-US" altLang="ja-JP" sz="4000" dirty="0" err="1"/>
              <a:t>x,t</a:t>
            </a:r>
            <a:r>
              <a:rPr lang="en-US" altLang="ja-JP" sz="4000" dirty="0"/>
              <a:t>) as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.(E13) to (E16).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2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Note </a:t>
            </a:r>
            <a:r>
              <a:rPr lang="en-US" altLang="ja-JP" sz="4000" dirty="0"/>
              <a:t>that the variance of the position x is now given as a function of time t, and not in terms of the number of steps 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840760" cy="402292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let us turn our attention to the diffusion equation shown in Eq.(E17) with a diffusion constant 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initial condition we assume a delta distribution centered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origin. </a:t>
            </a:r>
            <a:endParaRPr lang="en-US" altLang="ja-JP" sz="4000" dirty="0" smtClean="0"/>
          </a:p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means that all the walkers or diffusing particles are located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we solve this diffusion equation using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initial condition shown in Eq.(18), the solution is given by Eq.(E19), which has an identical form to Eq.(E14).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13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Because </a:t>
            </a:r>
            <a:r>
              <a:rPr lang="en-US" altLang="ja-JP" sz="4000" dirty="0"/>
              <a:t>a "random walk" is translated in Japanese as "drunken steps," I will use this analogy to explain the random walk process.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705678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convince yourselves that this is indeed a solution, by computing the time derivative and the second spatial derivative, and verifying that Eq. (E17) is satisfied.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13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12879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comparing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.(E14) and (E19), we finally obtain the following general formula which relates the diffusion constant D and the variance of the position of random </a:t>
            </a:r>
            <a:r>
              <a:rPr lang="en-US" altLang="ja-JP" sz="4000"/>
              <a:t>walkers </a:t>
            </a:r>
            <a:r>
              <a:rPr lang="en-US" altLang="ja-JP" sz="4000" smtClean="0"/>
              <a:t>σ^2</a:t>
            </a:r>
            <a:r>
              <a:rPr lang="en-US" altLang="ja-JP" sz="4000" dirty="0"/>
              <a:t>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6" name="フローチャート : 他ページ結合子 5"/>
          <p:cNvSpPr/>
          <p:nvPr/>
        </p:nvSpPr>
        <p:spPr>
          <a:xfrm>
            <a:off x="3782235" y="443444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05678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which is also referred to as the mean square displacement.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Imagine that a drunken man is wandering around town after a heavy night of drinking.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 </a:t>
            </a:r>
            <a:r>
              <a:rPr lang="en-US" altLang="ja-JP" sz="4000" dirty="0"/>
              <a:t>is completely disoriented, with no clue as to how to get home.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7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At each step, he loses memory of which direction he was going, and chooses a new random direction in which to move.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simplicity, we will consider the 1−D version of this random walk.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1583</Words>
  <Application>Microsoft Office PowerPoint</Application>
  <PresentationFormat>画面に合わせる (16:9)</PresentationFormat>
  <Paragraphs>174</Paragraphs>
  <Slides>52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222</cp:revision>
  <dcterms:created xsi:type="dcterms:W3CDTF">2015-07-01T01:44:32Z</dcterms:created>
  <dcterms:modified xsi:type="dcterms:W3CDTF">2017-02-24T03:01:15Z</dcterms:modified>
</cp:coreProperties>
</file>