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3.xml" ContentType="application/vnd.openxmlformats-officedocument.presentationml.notesSlide+xml"/>
  <Override PartName="/ppt/embeddings/oleObject4.bin" ContentType="application/vnd.openxmlformats-officedocument.oleObject"/>
  <Override PartName="/ppt/notesSlides/notesSlide4.xml" ContentType="application/vnd.openxmlformats-officedocument.presentationml.notesSlide+xml"/>
  <Override PartName="/ppt/embeddings/oleObject5.bin" ContentType="application/vnd.openxmlformats-officedocument.oleObject"/>
  <Override PartName="/ppt/notesSlides/notesSlide5.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6.xml" ContentType="application/vnd.openxmlformats-officedocument.presentationml.notesSlide+xml"/>
  <Override PartName="/ppt/embeddings/oleObject14.bin" ContentType="application/vnd.openxmlformats-officedocument.oleObject"/>
  <Override PartName="/ppt/notesSlides/notesSlide7.xml" ContentType="application/vnd.openxmlformats-officedocument.presentationml.notesSlide+xml"/>
  <Override PartName="/ppt/embeddings/oleObject15.bin" ContentType="application/vnd.openxmlformats-officedocument.oleObject"/>
  <Override PartName="/ppt/notesSlides/notesSlide8.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9.xml" ContentType="application/vnd.openxmlformats-officedocument.presentationml.notesSlide+xml"/>
  <Override PartName="/ppt/embeddings/oleObject23.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12.xml" ContentType="application/vnd.openxmlformats-officedocument.presentationml.notesSlide+xml"/>
  <Override PartName="/ppt/embeddings/oleObject3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79" r:id="rId4"/>
    <p:sldId id="280" r:id="rId5"/>
    <p:sldId id="290" r:id="rId6"/>
    <p:sldId id="281" r:id="rId7"/>
    <p:sldId id="287" r:id="rId8"/>
    <p:sldId id="291" r:id="rId9"/>
    <p:sldId id="283" r:id="rId10"/>
    <p:sldId id="284" r:id="rId11"/>
    <p:sldId id="292" r:id="rId12"/>
    <p:sldId id="285" r:id="rId1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7"/>
    <p:restoredTop sz="76364" autoAdjust="0"/>
  </p:normalViewPr>
  <p:slideViewPr>
    <p:cSldViewPr>
      <p:cViewPr>
        <p:scale>
          <a:sx n="76" d="100"/>
          <a:sy n="76" d="100"/>
        </p:scale>
        <p:origin x="-1072" y="-2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 Id="rId3"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5" Type="http://schemas.openxmlformats.org/officeDocument/2006/relationships/image" Target="../media/image31.emf"/><Relationship Id="rId6" Type="http://schemas.openxmlformats.org/officeDocument/2006/relationships/image" Target="../media/image32.emf"/><Relationship Id="rId1" Type="http://schemas.openxmlformats.org/officeDocument/2006/relationships/image" Target="../media/image27.emf"/><Relationship Id="rId2"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14.emf"/><Relationship Id="rId8" Type="http://schemas.openxmlformats.org/officeDocument/2006/relationships/image" Target="../media/image15.emf"/><Relationship Id="rId1" Type="http://schemas.openxmlformats.org/officeDocument/2006/relationships/image" Target="../media/image8.emf"/><Relationship Id="rId2"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12.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1" Type="http://schemas.openxmlformats.org/officeDocument/2006/relationships/image" Target="../media/image18.emf"/><Relationship Id="rId2"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18/01/07</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18/01/07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dirty="0" smtClean="0"/>
              <a:t>In this plot, we study basic theories </a:t>
            </a:r>
            <a:r>
              <a:rPr kumimoji="1" lang="en-US" altLang="ja-JP" baseline="0" dirty="0" smtClean="0"/>
              <a:t>of</a:t>
            </a:r>
            <a:r>
              <a:rPr kumimoji="1" lang="en-US" altLang="ja-JP" dirty="0" smtClean="0"/>
              <a:t> Brownian motion.</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dirty="0" smtClean="0"/>
              <a:t>Let us start with writing down the celebrated </a:t>
            </a:r>
            <a:r>
              <a:rPr kumimoji="1" lang="en-US" altLang="ja-JP" dirty="0" err="1" smtClean="0"/>
              <a:t>Langevin</a:t>
            </a:r>
            <a:r>
              <a:rPr kumimoji="1" lang="en-US" altLang="ja-JP" dirty="0" smtClean="0"/>
              <a:t> equation that</a:t>
            </a:r>
            <a:r>
              <a:rPr kumimoji="1" lang="en-US" altLang="ja-JP" baseline="0" dirty="0" smtClean="0"/>
              <a:t> describes the Brownian motion of a particle diffusing in a fluid.</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fontScale="85000" lnSpcReduction="10000"/>
          </a:bodyPr>
          <a:lstStyle/>
          <a:p>
            <a:pPr marL="171450" indent="-171450">
              <a:buFont typeface="Arial"/>
              <a:buChar char="•"/>
            </a:pPr>
            <a:r>
              <a:rPr kumimoji="1" lang="en-US" altLang="ja-JP" baseline="0" dirty="0" smtClean="0"/>
              <a:t>Let us now turn our attention to looking at the temporal particle positions or displacements, in order to characterize its diffusive motion. </a:t>
            </a:r>
          </a:p>
          <a:p>
            <a:pPr marL="171450" indent="-171450">
              <a:buFont typeface="Arial"/>
              <a:buChar char="•"/>
            </a:pPr>
            <a:r>
              <a:rPr kumimoji="1" lang="en-US" altLang="ja-JP" baseline="0" dirty="0" smtClean="0"/>
              <a:t>By definition, the displacement of the particle after some time $t$ can be expressed as the time integral of the velocity V from 0 to t.</a:t>
            </a:r>
          </a:p>
          <a:p>
            <a:pPr marL="171450" indent="-171450">
              <a:buFont typeface="Arial"/>
              <a:buChar char="•"/>
            </a:pPr>
            <a:r>
              <a:rPr kumimoji="1" lang="en-US" altLang="ja-JP" baseline="0" dirty="0" smtClean="0"/>
              <a:t>The mean square displacement of the particle is defined as in this equation. </a:t>
            </a:r>
          </a:p>
          <a:p>
            <a:pPr marL="171450" indent="-171450">
              <a:buFont typeface="Arial"/>
              <a:buChar char="•"/>
            </a:pPr>
            <a:r>
              <a:rPr kumimoji="1" lang="en-US" altLang="ja-JP" baseline="0" dirty="0" smtClean="0"/>
              <a:t>By rewriting the displacement as a time integral of the velocity, we are left with a double integral of the auto-correlation of the velocity, which has been calculated in Eq.(26), at two distinct times, t_1 and t_2.</a:t>
            </a:r>
          </a:p>
          <a:p>
            <a:pPr marL="171450" indent="-171450">
              <a:buFont typeface="Arial"/>
              <a:buChar char="•"/>
            </a:pPr>
            <a:r>
              <a:rPr kumimoji="1" lang="en-US" altLang="ja-JP" baseline="0" dirty="0" smtClean="0"/>
              <a:t>The integral can be performed analytically, but care must be taken to properly handle the absolute value that appears in the exponential.</a:t>
            </a:r>
          </a:p>
          <a:p>
            <a:pPr marL="171450" indent="-171450">
              <a:buFont typeface="Arial"/>
              <a:buChar char="•"/>
            </a:pPr>
            <a:r>
              <a:rPr kumimoji="1" lang="en-US" altLang="ja-JP" baseline="0" dirty="0" smtClean="0"/>
              <a:t>We have drawn the integration domain on the right. </a:t>
            </a:r>
          </a:p>
          <a:p>
            <a:pPr marL="171450" indent="-171450">
              <a:buFont typeface="Arial"/>
              <a:buChar char="•"/>
            </a:pPr>
            <a:r>
              <a:rPr kumimoji="1" lang="en-US" altLang="ja-JP" baseline="0" dirty="0" smtClean="0"/>
              <a:t>The blue outline gives the original integration limits for t1 and t2, which is represented by a square domain of side length t.</a:t>
            </a:r>
          </a:p>
          <a:p>
            <a:pPr marL="171450" indent="-171450">
              <a:buFont typeface="Arial"/>
              <a:buChar char="•"/>
            </a:pPr>
            <a:r>
              <a:rPr kumimoji="1" lang="en-US" altLang="ja-JP" baseline="0" dirty="0" smtClean="0"/>
              <a:t>Since the function we are integrating depends only on the absolute value of $t_2 – t_1$, we can divide this domain into an upper triangular part, the red region, where t_2 is larger than t_1, and a lower triangular part where t_1 is larger than t2. </a:t>
            </a:r>
          </a:p>
          <a:p>
            <a:pPr marL="171450" indent="-171450">
              <a:buFont typeface="Arial"/>
              <a:buChar char="•"/>
            </a:pPr>
            <a:r>
              <a:rPr kumimoji="1" lang="en-US" altLang="ja-JP" baseline="0" dirty="0" smtClean="0"/>
              <a:t>Note that the value of the integral over the upper triangular domain must be equal to the value of the integral over the lower domain, and it should be half of the integral over the square domain.</a:t>
            </a:r>
          </a:p>
          <a:p>
            <a:pPr marL="171450" indent="-171450">
              <a:buFont typeface="Arial"/>
              <a:buChar char="•"/>
            </a:pPr>
            <a:r>
              <a:rPr kumimoji="1" lang="en-US" altLang="ja-JP" baseline="0" dirty="0" smtClean="0"/>
              <a:t>Thus, we can rearrange the integration limits to go only over the red domain, where t_2 is larger than t1. </a:t>
            </a:r>
          </a:p>
          <a:p>
            <a:pPr marL="171450" indent="-171450">
              <a:buFont typeface="Arial"/>
              <a:buChar char="•"/>
            </a:pPr>
            <a:r>
              <a:rPr kumimoji="1" lang="en-US" altLang="ja-JP" baseline="0" dirty="0" smtClean="0"/>
              <a:t>With this, we can get rid of the annoying absolute value from the equation, and the integrals over t1 and t2 can now be separated and easily performed. </a:t>
            </a:r>
          </a:p>
          <a:p>
            <a:pPr marL="171450" indent="-171450">
              <a:buFont typeface="Arial"/>
              <a:buChar char="•"/>
            </a:pPr>
            <a:r>
              <a:rPr kumimoji="1" lang="en-US" altLang="ja-JP" baseline="0" dirty="0" smtClean="0"/>
              <a:t>After doing all this, we see that the mean square displacement is increasing lineally with time 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fontScale="85000" lnSpcReduction="10000"/>
          </a:bodyPr>
          <a:lstStyle/>
          <a:p>
            <a:pPr marL="171450" indent="-171450">
              <a:buFont typeface="Arial"/>
              <a:buChar char="•"/>
            </a:pPr>
            <a:r>
              <a:rPr kumimoji="1" lang="en-US" altLang="ja-JP" baseline="0" dirty="0" smtClean="0"/>
              <a:t>Let us now turn our attention to looking at the temporal particle positions or displacements, in order to characterize its diffusive motion. </a:t>
            </a:r>
          </a:p>
          <a:p>
            <a:pPr marL="171450" indent="-171450">
              <a:buFont typeface="Arial"/>
              <a:buChar char="•"/>
            </a:pPr>
            <a:r>
              <a:rPr kumimoji="1" lang="en-US" altLang="ja-JP" baseline="0" dirty="0" smtClean="0"/>
              <a:t>By definition, the displacement of the particle after some time $t$ can be expressed as the time integral of the velocity V from 0 to t.</a:t>
            </a:r>
          </a:p>
          <a:p>
            <a:pPr marL="171450" indent="-171450">
              <a:buFont typeface="Arial"/>
              <a:buChar char="•"/>
            </a:pPr>
            <a:r>
              <a:rPr kumimoji="1" lang="en-US" altLang="ja-JP" baseline="0" dirty="0" smtClean="0"/>
              <a:t>The mean square displacement of the particle is defined as in this equation. </a:t>
            </a:r>
          </a:p>
          <a:p>
            <a:pPr marL="171450" indent="-171450">
              <a:buFont typeface="Arial"/>
              <a:buChar char="•"/>
            </a:pPr>
            <a:r>
              <a:rPr kumimoji="1" lang="en-US" altLang="ja-JP" baseline="0" dirty="0" smtClean="0"/>
              <a:t>By rewriting the displacement as a time integral of the velocity, we are left with a double integral of the auto-correlation of the velocity, which has been calculated in Eq.(26), at two distinct times, t_1 and t_2.</a:t>
            </a:r>
          </a:p>
          <a:p>
            <a:pPr marL="171450" indent="-171450">
              <a:buFont typeface="Arial"/>
              <a:buChar char="•"/>
            </a:pPr>
            <a:r>
              <a:rPr kumimoji="1" lang="en-US" altLang="ja-JP" baseline="0" dirty="0" smtClean="0"/>
              <a:t>The integral can be performed analytically, but care must be taken to properly handle the absolute value that appears in the exponential.</a:t>
            </a:r>
          </a:p>
          <a:p>
            <a:pPr marL="171450" indent="-171450">
              <a:buFont typeface="Arial"/>
              <a:buChar char="•"/>
            </a:pPr>
            <a:r>
              <a:rPr kumimoji="1" lang="en-US" altLang="ja-JP" baseline="0" dirty="0" smtClean="0"/>
              <a:t>We have drawn the integration domain on the right. </a:t>
            </a:r>
          </a:p>
          <a:p>
            <a:pPr marL="171450" indent="-171450">
              <a:buFont typeface="Arial"/>
              <a:buChar char="•"/>
            </a:pPr>
            <a:r>
              <a:rPr kumimoji="1" lang="en-US" altLang="ja-JP" baseline="0" dirty="0" smtClean="0"/>
              <a:t>The blue outline gives the original integration limits for t1 and t2, which is represented by a square domain of side length t.</a:t>
            </a:r>
          </a:p>
          <a:p>
            <a:pPr marL="171450" indent="-171450">
              <a:buFont typeface="Arial"/>
              <a:buChar char="•"/>
            </a:pPr>
            <a:r>
              <a:rPr kumimoji="1" lang="en-US" altLang="ja-JP" baseline="0" dirty="0" smtClean="0"/>
              <a:t>Since the function we are integrating depends only on the absolute value of $t_2 – t_1$, we can divide this domain into an upper triangular part, the red region, where t_2 is larger than t_1, and a lower triangular part where t_1 is larger than t2. </a:t>
            </a:r>
          </a:p>
          <a:p>
            <a:pPr marL="171450" indent="-171450">
              <a:buFont typeface="Arial"/>
              <a:buChar char="•"/>
            </a:pPr>
            <a:r>
              <a:rPr kumimoji="1" lang="en-US" altLang="ja-JP" baseline="0" dirty="0" smtClean="0"/>
              <a:t>Note that the value of the integral over the upper triangular domain must be equal to the value of the integral over the lower domain, and it should be half of the integral over the square domain.</a:t>
            </a:r>
          </a:p>
          <a:p>
            <a:pPr marL="171450" indent="-171450">
              <a:buFont typeface="Arial"/>
              <a:buChar char="•"/>
            </a:pPr>
            <a:r>
              <a:rPr kumimoji="1" lang="en-US" altLang="ja-JP" baseline="0" dirty="0" smtClean="0"/>
              <a:t>Thus, we can rearrange the integration limits to go only over the red domain, where t_2 is larger than t1. </a:t>
            </a:r>
          </a:p>
          <a:p>
            <a:pPr marL="171450" indent="-171450">
              <a:buFont typeface="Arial"/>
              <a:buChar char="•"/>
            </a:pPr>
            <a:r>
              <a:rPr kumimoji="1" lang="en-US" altLang="ja-JP" baseline="0" dirty="0" smtClean="0"/>
              <a:t>With this, we can get rid of the annoying absolute value from the equation, and the integrals over t1 and t2 can now be separated and easily performed. </a:t>
            </a:r>
          </a:p>
          <a:p>
            <a:pPr marL="171450" indent="-171450">
              <a:buFont typeface="Arial"/>
              <a:buChar char="•"/>
            </a:pPr>
            <a:r>
              <a:rPr kumimoji="1" lang="en-US" altLang="ja-JP" baseline="0" dirty="0" smtClean="0"/>
              <a:t>After doing all this, we see that the mean square displacement is increasing lineally with time 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At the end of the plot, we</a:t>
            </a:r>
            <a:r>
              <a:rPr kumimoji="1" lang="en-US" altLang="ja-JP" baseline="0" dirty="0" smtClean="0"/>
              <a:t> will define the self-diffusion constant of Brownian particles, as the long-time limit of the mean-square displacement divided by 6 t.</a:t>
            </a:r>
          </a:p>
          <a:p>
            <a:pPr marL="171450" indent="-171450">
              <a:buFont typeface="Arial"/>
              <a:buChar char="•"/>
            </a:pPr>
            <a:r>
              <a:rPr kumimoji="1" lang="en-US" altLang="ja-JP" baseline="0" dirty="0" smtClean="0"/>
              <a:t>We then obtain that the Diffusion constant is D tilde divided by \zeta^2 as shown in Eq.(30).</a:t>
            </a:r>
          </a:p>
          <a:p>
            <a:pPr marL="171450" indent="-171450">
              <a:buFont typeface="Arial"/>
              <a:buChar char="•"/>
            </a:pPr>
            <a:r>
              <a:rPr kumimoji="1" lang="en-US" altLang="ja-JP" baseline="0" dirty="0" smtClean="0"/>
              <a:t>Using the fluctuation-dissipation theorem Eq.(29), we arrive at the Einstein relation shown as Eq.(31).</a:t>
            </a:r>
          </a:p>
          <a:p>
            <a:pPr marL="171450" indent="-171450">
              <a:buFont typeface="Arial"/>
              <a:buChar char="•"/>
            </a:pPr>
            <a:r>
              <a:rPr kumimoji="1" lang="en-US" altLang="ja-JP" baseline="0" dirty="0" smtClean="0"/>
              <a:t>Finally, from the Einstein relation, together with Stokes law, we obtain the Stokes-Einstein relation shown as Eq.(32), which gives a good estimate for the self diffusion </a:t>
            </a:r>
            <a:r>
              <a:rPr kumimoji="1" lang="en-US" altLang="ja-JP" baseline="0" smtClean="0"/>
              <a:t>constant of spherical </a:t>
            </a:r>
            <a:r>
              <a:rPr kumimoji="1" lang="en-US" altLang="ja-JP" baseline="0" dirty="0" smtClean="0"/>
              <a:t>particles of radius a, diffusing in a fluid of viscosity \eta at temperature T. </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fontScale="92500" lnSpcReduction="20000"/>
          </a:bodyPr>
          <a:lstStyle/>
          <a:p>
            <a:pPr marL="171450" indent="-171450">
              <a:buFont typeface="Arial"/>
              <a:buChar char="•"/>
            </a:pPr>
            <a:r>
              <a:rPr kumimoji="1" lang="en-US" altLang="ja-JP" baseline="0" dirty="0" smtClean="0"/>
              <a:t>Consider a spherical particle of radius $a$ and mass $m$ in a solvent fluid.</a:t>
            </a:r>
          </a:p>
          <a:p>
            <a:pPr marL="171450" indent="-171450">
              <a:buFont typeface="Arial"/>
              <a:buChar char="•"/>
            </a:pPr>
            <a:r>
              <a:rPr kumimoji="1" lang="en-US" altLang="ja-JP" baseline="0" dirty="0" smtClean="0"/>
              <a:t>Assuming the size of the Brownian particle is much larger than the size of the fluid molecules, we can treat the fluid as a continuum medium with viscosity $\eta$. </a:t>
            </a:r>
          </a:p>
          <a:p>
            <a:pPr marL="171450" indent="-171450">
              <a:buFont typeface="Arial"/>
              <a:buChar char="•"/>
            </a:pPr>
            <a:r>
              <a:rPr kumimoji="1" lang="en-US" altLang="ja-JP" baseline="0" dirty="0" smtClean="0"/>
              <a:t>Let $R(t)$ be the temporal position of the particle at time $t$ and $V$ its velocity.</a:t>
            </a:r>
          </a:p>
          <a:p>
            <a:pPr marL="171450" indent="-171450">
              <a:buFont typeface="Arial"/>
              <a:buChar char="•"/>
            </a:pPr>
            <a:r>
              <a:rPr kumimoji="1" lang="en-US" altLang="ja-JP" baseline="0" dirty="0" smtClean="0"/>
              <a:t>To write down Newton’s equation of motion for the Brownian particle, the mass times acceleration should equal the total force acting on the particle.</a:t>
            </a:r>
          </a:p>
          <a:p>
            <a:pPr marL="171450" indent="-171450">
              <a:buFont typeface="Arial"/>
              <a:buChar char="•"/>
            </a:pPr>
            <a:r>
              <a:rPr kumimoji="1" lang="en-US" altLang="ja-JP" baseline="0" dirty="0" smtClean="0"/>
              <a:t>First, if a body is moving relative to a fluid, it experiences a friction force, colored in blue, which will be proportional to the velocity with the constant of proportionality called the friction constant $\zeta$. </a:t>
            </a:r>
          </a:p>
          <a:p>
            <a:pPr marL="171450" indent="-171450">
              <a:buFont typeface="Arial"/>
              <a:buChar char="•"/>
            </a:pPr>
            <a:r>
              <a:rPr kumimoji="1" lang="en-US" altLang="ja-JP" baseline="0" dirty="0" smtClean="0"/>
              <a:t>For a spherical particle the friction constant $\zeta$ is given by $6\pi\eta a$, known as Stokes law.</a:t>
            </a:r>
          </a:p>
          <a:p>
            <a:pPr marL="171450" indent="-171450">
              <a:buFont typeface="Arial"/>
              <a:buChar char="•"/>
            </a:pPr>
            <a:r>
              <a:rPr kumimoji="1" lang="en-US" altLang="ja-JP" baseline="0" dirty="0" smtClean="0"/>
              <a:t>And second, in addition to the friction force, we know that there must be another type of force which gives rise to the irregular motion of the Brownian particle.</a:t>
            </a:r>
          </a:p>
          <a:p>
            <a:pPr marL="171450" indent="-171450">
              <a:buFont typeface="Arial"/>
              <a:buChar char="•"/>
            </a:pPr>
            <a:r>
              <a:rPr kumimoji="1" lang="en-US" altLang="ja-JP" baseline="0" dirty="0" smtClean="0"/>
              <a:t>We call this the random force $F(t)$ colored in red, which represents the effects of the many collisions taking place between the Brownian particle and the fluid molecules.</a:t>
            </a:r>
          </a:p>
          <a:p>
            <a:pPr marL="171450" indent="-171450">
              <a:buFont typeface="Arial"/>
              <a:buChar char="•"/>
            </a:pPr>
            <a:r>
              <a:rPr kumimoji="1" lang="en-US" altLang="ja-JP" baseline="0" dirty="0" smtClean="0"/>
              <a:t>Finally, by putting all of this together, we can write down the </a:t>
            </a:r>
            <a:r>
              <a:rPr kumimoji="1" lang="en-US" altLang="ja-JP" baseline="0" dirty="0" err="1" smtClean="0"/>
              <a:t>Langevin</a:t>
            </a:r>
            <a:r>
              <a:rPr kumimoji="1" lang="en-US" altLang="ja-JP" baseline="0" dirty="0" smtClean="0"/>
              <a:t> equation shown here as Eq.(21).</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lnSpcReduction="10000"/>
          </a:bodyPr>
          <a:lstStyle/>
          <a:p>
            <a:pPr marL="171450" indent="-171450">
              <a:buFont typeface="Arial"/>
              <a:buChar char="•"/>
            </a:pPr>
            <a:r>
              <a:rPr kumimoji="1" lang="en-US" altLang="ja-JP" dirty="0" smtClean="0"/>
              <a:t>Now,</a:t>
            </a:r>
            <a:r>
              <a:rPr kumimoji="1" lang="en-US" altLang="ja-JP" baseline="0" dirty="0" smtClean="0"/>
              <a:t> let us characterize this random force in more detail.</a:t>
            </a:r>
          </a:p>
          <a:p>
            <a:pPr marL="171450" indent="-171450">
              <a:buFont typeface="Arial"/>
              <a:buChar char="•"/>
            </a:pPr>
            <a:r>
              <a:rPr kumimoji="1" lang="en-US" altLang="ja-JP" baseline="0" dirty="0" smtClean="0"/>
              <a:t>Assuming three-dimensional Cartesian coordinates, the random force has three components along the x, y, and z directions.</a:t>
            </a:r>
          </a:p>
          <a:p>
            <a:pPr marL="171450" indent="-171450">
              <a:buFont typeface="Arial"/>
              <a:buChar char="•"/>
            </a:pPr>
            <a:r>
              <a:rPr kumimoji="1" lang="en-US" altLang="ja-JP" baseline="0" dirty="0" smtClean="0"/>
              <a:t>Without loss of generality, we can assume that the average of the force along any direction is zero as shown in </a:t>
            </a:r>
            <a:r>
              <a:rPr kumimoji="1" lang="en-US" altLang="ja-JP" baseline="0" dirty="0" err="1" smtClean="0"/>
              <a:t>Eq</a:t>
            </a:r>
            <a:r>
              <a:rPr kumimoji="1" lang="en-US" altLang="ja-JP" baseline="0" dirty="0" smtClean="0"/>
              <a:t>,(22).</a:t>
            </a:r>
          </a:p>
          <a:p>
            <a:pPr marL="171450" indent="-171450">
              <a:buFont typeface="Arial"/>
              <a:buChar char="•"/>
            </a:pPr>
            <a:r>
              <a:rPr kumimoji="1" lang="en-US" altLang="ja-JP" baseline="0" dirty="0" smtClean="0"/>
              <a:t>If this was not the case, we could always separate the non-zero part as an extra drift force to be added separately in the </a:t>
            </a:r>
            <a:r>
              <a:rPr kumimoji="1" lang="en-US" altLang="ja-JP" baseline="0" dirty="0" err="1" smtClean="0"/>
              <a:t>Langevin</a:t>
            </a:r>
            <a:r>
              <a:rPr kumimoji="1" lang="en-US" altLang="ja-JP" baseline="0" dirty="0" smtClean="0"/>
              <a:t> equation.</a:t>
            </a:r>
          </a:p>
          <a:p>
            <a:pPr marL="171450" indent="-171450">
              <a:buFont typeface="Arial"/>
              <a:buChar char="•"/>
            </a:pPr>
            <a:r>
              <a:rPr kumimoji="1" lang="en-US" altLang="ja-JP" baseline="0" dirty="0" smtClean="0"/>
              <a:t>We still need to specify how the forces at different times, or along different directions are correlated.</a:t>
            </a:r>
          </a:p>
          <a:p>
            <a:pPr marL="171450" indent="-171450">
              <a:buFont typeface="Arial"/>
              <a:buChar char="•"/>
            </a:pPr>
            <a:r>
              <a:rPr kumimoji="1" lang="en-US" altLang="ja-JP" baseline="0" dirty="0" smtClean="0"/>
              <a:t>We note that we are interested in the dynamics of the Brownian particle at time scales much larger than the time-scales of the collisions with the fluid molecules.</a:t>
            </a:r>
          </a:p>
          <a:p>
            <a:pPr marL="171450" indent="-171450">
              <a:buFont typeface="Arial"/>
              <a:buChar char="•"/>
            </a:pPr>
            <a:r>
              <a:rPr kumimoji="1" lang="en-US" altLang="ja-JP" baseline="0" dirty="0" smtClean="0"/>
              <a:t>Therefore, we can assume that the successive random forces are uncorrelated on the time scale of the Brownian particle.</a:t>
            </a:r>
          </a:p>
          <a:p>
            <a:pPr marL="171450" indent="-171450">
              <a:buFont typeface="Arial"/>
              <a:buChar char="•"/>
            </a:pPr>
            <a:r>
              <a:rPr kumimoji="1" lang="en-US" altLang="ja-JP" baseline="0" dirty="0" smtClean="0"/>
              <a:t>This is expressed mathematically in Eq.(23) using the auto-correlation function for the random force. </a:t>
            </a:r>
          </a:p>
          <a:p>
            <a:pPr marL="171450" indent="-171450">
              <a:buFont typeface="Arial"/>
              <a:buChar char="•"/>
            </a:pPr>
            <a:r>
              <a:rPr kumimoji="1" lang="en-US" altLang="ja-JP" baseline="0" dirty="0" smtClean="0"/>
              <a:t>Here, $\delta of \alpha\beta$ is the </a:t>
            </a:r>
            <a:r>
              <a:rPr kumimoji="1" lang="en-US" altLang="ja-JP" baseline="0" dirty="0" err="1" smtClean="0"/>
              <a:t>Kroenecker’s</a:t>
            </a:r>
            <a:r>
              <a:rPr kumimoji="1" lang="en-US" altLang="ja-JP" baseline="0" dirty="0" smtClean="0"/>
              <a:t> delta, it is $1$ if $\alpha = \beta$ and zero otherwise. </a:t>
            </a:r>
          </a:p>
          <a:p>
            <a:pPr marL="171450" indent="-171450">
              <a:buFont typeface="Arial"/>
              <a:buChar char="•"/>
            </a:pPr>
            <a:r>
              <a:rPr kumimoji="1" lang="en-US" altLang="ja-JP" baseline="0" dirty="0" smtClean="0"/>
              <a:t>$\delta(t)$ is the Dirac delta function, it is zero everywhere except at the origin t=0, where it diverges. </a:t>
            </a:r>
          </a:p>
          <a:p>
            <a:pPr marL="171450" indent="-171450">
              <a:buFont typeface="Arial"/>
              <a:buChar char="•"/>
            </a:pPr>
            <a:r>
              <a:rPr kumimoji="1" lang="en-US" altLang="ja-JP" baseline="0" dirty="0" smtClean="0"/>
              <a:t>The crucial point is that the integral of the delta function equals to one.</a:t>
            </a:r>
          </a:p>
          <a:p>
            <a:pPr marL="171450" indent="-171450">
              <a:buFont typeface="Arial"/>
              <a:buChar char="•"/>
            </a:pPr>
            <a:r>
              <a:rPr kumimoji="1" lang="en-US" altLang="ja-JP" baseline="0" dirty="0" smtClean="0"/>
              <a:t>Noise which obeys equations (22) and (23) is called white noise or the Gaussian noise.</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Now, let us calculate the power spectrum</a:t>
            </a:r>
            <a:r>
              <a:rPr kumimoji="1" lang="en-US" altLang="ja-JP" baseline="0" dirty="0" smtClean="0"/>
              <a:t> of the random force $F(t)$.</a:t>
            </a:r>
          </a:p>
          <a:p>
            <a:pPr marL="171450" indent="-171450">
              <a:buFont typeface="Arial"/>
              <a:buChar char="•"/>
            </a:pPr>
            <a:r>
              <a:rPr kumimoji="1" lang="en-US" altLang="ja-JP" baseline="0" dirty="0" smtClean="0"/>
              <a:t>Using the Wiener-</a:t>
            </a:r>
            <a:r>
              <a:rPr kumimoji="1" lang="en-US" altLang="ja-JP" baseline="0" dirty="0" err="1" smtClean="0"/>
              <a:t>Kintchine</a:t>
            </a:r>
            <a:r>
              <a:rPr kumimoji="1" lang="en-US" altLang="ja-JP" baseline="0" dirty="0" smtClean="0"/>
              <a:t> theorem, we can write the power spectrum S_F (\omega) in terms of the random force auto-correlation function ¥</a:t>
            </a:r>
            <a:r>
              <a:rPr kumimoji="1" lang="en-US" altLang="ja-JP" baseline="0" dirty="0" err="1" smtClean="0"/>
              <a:t>phi_F</a:t>
            </a:r>
            <a:r>
              <a:rPr kumimoji="1" lang="en-US" altLang="ja-JP" baseline="0" dirty="0" smtClean="0"/>
              <a:t>(t).</a:t>
            </a:r>
            <a:endParaRPr kumimoji="1" lang="en-US" altLang="ja-JP" dirty="0" smtClean="0"/>
          </a:p>
          <a:p>
            <a:pPr marL="171450" indent="-171450">
              <a:buFont typeface="Arial"/>
              <a:buChar char="•"/>
            </a:pPr>
            <a:r>
              <a:rPr kumimoji="1" lang="en-US" altLang="ja-JP" baseline="0" dirty="0" smtClean="0"/>
              <a:t>Using the properties of the white noise, this auto-correlation Eq.(23) is proportional to a delta function, which kills the integral.</a:t>
            </a:r>
          </a:p>
          <a:p>
            <a:pPr marL="171450" indent="-171450">
              <a:buFont typeface="Arial"/>
              <a:buChar char="•"/>
            </a:pPr>
            <a:r>
              <a:rPr kumimoji="1" lang="en-US" altLang="ja-JP" baseline="0" dirty="0" smtClean="0"/>
              <a:t>Thus, we arrive at the simple result that the power spectrum is a constant proportional to D tilde, which determines the amplitude of the random force in Eq. (23).</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a:t>
            </a:r>
            <a:r>
              <a:rPr kumimoji="1" lang="en-US" altLang="ja-JP" baseline="0" dirty="0" smtClean="0"/>
              <a:t> us try and see what the power spectrum and correlation functions look like.</a:t>
            </a:r>
          </a:p>
          <a:p>
            <a:pPr marL="171450" indent="-171450">
              <a:buFont typeface="Arial"/>
              <a:buChar char="•"/>
            </a:pPr>
            <a:r>
              <a:rPr kumimoji="1" lang="en-US" altLang="ja-JP" baseline="0" dirty="0" smtClean="0"/>
              <a:t>On the left, we plot the power spectrum of the random force, on the right the auto-correlation function.</a:t>
            </a:r>
          </a:p>
          <a:p>
            <a:pPr marL="171450" indent="-171450">
              <a:buFont typeface="Arial"/>
              <a:buChar char="•"/>
            </a:pPr>
            <a:r>
              <a:rPr kumimoji="1" lang="en-US" altLang="ja-JP" baseline="0" dirty="0" smtClean="0"/>
              <a:t>S_F(\omega) is a constant, as we have just proved, and \phi(t) is proportional to a delta function.</a:t>
            </a:r>
          </a:p>
          <a:p>
            <a:pPr marL="171450" indent="-171450">
              <a:buFont typeface="Arial"/>
              <a:buChar char="•"/>
            </a:pPr>
            <a:endParaRPr kumimoji="1" lang="en-US" altLang="ja-JP" baseline="0"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Next, let us characterize the properties of the particle velocity $V$.</a:t>
            </a:r>
          </a:p>
          <a:p>
            <a:pPr marL="171450" indent="-171450">
              <a:buFont typeface="Arial"/>
              <a:buChar char="•"/>
            </a:pPr>
            <a:r>
              <a:rPr kumimoji="1" lang="en-US" altLang="ja-JP" baseline="0" dirty="0" smtClean="0"/>
              <a:t>Taking the Fourier transform of the </a:t>
            </a:r>
            <a:r>
              <a:rPr kumimoji="1" lang="en-US" altLang="ja-JP" baseline="0" dirty="0" err="1" smtClean="0"/>
              <a:t>Langevin</a:t>
            </a:r>
            <a:r>
              <a:rPr kumimoji="1" lang="en-US" altLang="ja-JP" baseline="0" dirty="0" smtClean="0"/>
              <a:t> equation </a:t>
            </a:r>
            <a:r>
              <a:rPr kumimoji="1" lang="en-US" altLang="ja-JP" baseline="0" dirty="0" err="1" smtClean="0"/>
              <a:t>Eq</a:t>
            </a:r>
            <a:r>
              <a:rPr kumimoji="1" lang="en-US" altLang="ja-JP" baseline="0" dirty="0" smtClean="0"/>
              <a:t> (1), we obtain a simple algebraic equation for V(\omega).</a:t>
            </a:r>
          </a:p>
          <a:p>
            <a:pPr marL="171450" indent="-171450">
              <a:buFont typeface="Arial"/>
              <a:buChar char="•"/>
            </a:pPr>
            <a:r>
              <a:rPr kumimoji="1" lang="en-US" altLang="ja-JP" baseline="0" dirty="0" smtClean="0"/>
              <a:t>This can be easily solved, to give the following equation for V(\omega) as a function of F(\omega).</a:t>
            </a:r>
          </a:p>
          <a:p>
            <a:pPr marL="171450" indent="-171450">
              <a:buFont typeface="Arial"/>
              <a:buChar char="•"/>
            </a:pPr>
            <a:r>
              <a:rPr kumimoji="1" lang="en-US" altLang="ja-JP" baseline="0" dirty="0" smtClean="0"/>
              <a:t>Now, we are in a position to calculate the power spectrum of the velocity.</a:t>
            </a:r>
          </a:p>
          <a:p>
            <a:pPr marL="171450" indent="-171450">
              <a:buFont typeface="Arial"/>
              <a:buChar char="•"/>
            </a:pPr>
            <a:r>
              <a:rPr kumimoji="1" lang="en-US" altLang="ja-JP" baseline="0" dirty="0" smtClean="0"/>
              <a:t>By definition, S_V(\omega) is given by the square norm of the Fourier transform of the velocity.</a:t>
            </a:r>
          </a:p>
          <a:p>
            <a:pPr marL="171450" indent="-171450">
              <a:buFont typeface="Arial"/>
              <a:buChar char="•"/>
            </a:pPr>
            <a:r>
              <a:rPr kumimoji="1" lang="en-US" altLang="ja-JP" baseline="0" dirty="0" smtClean="0"/>
              <a:t>Writing $V(\omega)$ in terms of $F(\omega)$, and using Eq.(24) for the power spectrum of the random forces, we obtain Eq.(25).</a:t>
            </a:r>
          </a:p>
          <a:p>
            <a:pPr marL="171450" indent="-171450">
              <a:buFont typeface="Arial"/>
              <a:buChar char="•"/>
            </a:pPr>
            <a:r>
              <a:rPr kumimoji="1" lang="en-US" altLang="ja-JP" baseline="0" dirty="0" smtClean="0"/>
              <a:t>We note that the form of this equation appears so often in Physics and Mathematics that it has its own name. It is the </a:t>
            </a:r>
            <a:r>
              <a:rPr kumimoji="1" lang="en-US" altLang="ja-JP" baseline="0" dirty="0" err="1" smtClean="0"/>
              <a:t>Lorentzian</a:t>
            </a:r>
            <a:r>
              <a:rPr kumimoji="1" lang="en-US" altLang="ja-JP" baseline="0" dirty="0" smtClean="0"/>
              <a:t> function. </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Once</a:t>
            </a:r>
            <a:r>
              <a:rPr kumimoji="1" lang="en-US" altLang="ja-JP" baseline="0" dirty="0" smtClean="0"/>
              <a:t> we have computed the power spectrum, we can use the Wiener-</a:t>
            </a:r>
            <a:r>
              <a:rPr kumimoji="1" lang="en-US" altLang="ja-JP" baseline="0" dirty="0" err="1" smtClean="0"/>
              <a:t>Khintchine</a:t>
            </a:r>
            <a:r>
              <a:rPr kumimoji="1" lang="en-US" altLang="ja-JP" baseline="0" dirty="0" smtClean="0"/>
              <a:t> theorem to obtain the velocity auto-correlation function.</a:t>
            </a:r>
            <a:endParaRPr kumimoji="1" lang="en-US" altLang="ja-JP" dirty="0" smtClean="0"/>
          </a:p>
          <a:p>
            <a:pPr marL="171450" indent="-171450">
              <a:buFont typeface="Arial"/>
              <a:buChar char="•"/>
            </a:pPr>
            <a:r>
              <a:rPr kumimoji="1" lang="en-US" altLang="ja-JP" dirty="0" smtClean="0"/>
              <a:t>In the last step, we have used a well known-result,</a:t>
            </a:r>
            <a:r>
              <a:rPr kumimoji="1" lang="en-US" altLang="ja-JP" baseline="0" dirty="0" smtClean="0"/>
              <a:t> that the Fourier transform of a </a:t>
            </a:r>
            <a:r>
              <a:rPr kumimoji="1" lang="en-US" altLang="ja-JP" baseline="0" dirty="0" err="1" smtClean="0"/>
              <a:t>Lorentzian</a:t>
            </a:r>
            <a:r>
              <a:rPr kumimoji="1" lang="en-US" altLang="ja-JP" baseline="0" dirty="0" smtClean="0"/>
              <a:t> is a two-sided decaying exponential.</a:t>
            </a:r>
          </a:p>
          <a:p>
            <a:pPr marL="171450" indent="-171450">
              <a:buFont typeface="Arial"/>
              <a:buChar char="•"/>
            </a:pPr>
            <a:r>
              <a:rPr kumimoji="1" lang="en-US" altLang="ja-JP" baseline="0" dirty="0" smtClean="0"/>
              <a:t>This means that it is an even function of time t, and therefore depends only on the absolute value of t.</a:t>
            </a:r>
          </a:p>
          <a:p>
            <a:pPr marL="171450" indent="-171450">
              <a:buFont typeface="Arial"/>
              <a:buChar char="•"/>
            </a:pPr>
            <a:r>
              <a:rPr kumimoji="1" lang="en-US" altLang="ja-JP" baseline="0" dirty="0" smtClean="0"/>
              <a:t>You can look this up in any table of integrals, use a computer algebra system, or do it yourself by hand using Cauchy’s integral formula.</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a:t>
            </a:r>
            <a:r>
              <a:rPr kumimoji="1" lang="en-US" altLang="ja-JP" baseline="0" dirty="0" smtClean="0"/>
              <a:t> us now visualize the previously derived results for the velocity of the Brownian particle.</a:t>
            </a:r>
          </a:p>
          <a:p>
            <a:pPr marL="171450" indent="-171450">
              <a:buFont typeface="Arial"/>
              <a:buChar char="•"/>
            </a:pPr>
            <a:r>
              <a:rPr kumimoji="1" lang="en-US" altLang="ja-JP" baseline="0" dirty="0" smtClean="0"/>
              <a:t>On the left, we have the </a:t>
            </a:r>
            <a:r>
              <a:rPr kumimoji="1" lang="en-US" altLang="ja-JP" baseline="0" dirty="0" err="1" smtClean="0"/>
              <a:t>Lorentzian</a:t>
            </a:r>
            <a:r>
              <a:rPr kumimoji="1" lang="en-US" altLang="ja-JP" baseline="0" dirty="0" smtClean="0"/>
              <a:t> function describing the Power spectrum, and on the right we have the two-sided decaying exponential which gives us the auto-correlation of the velocities.</a:t>
            </a:r>
          </a:p>
          <a:p>
            <a:pPr marL="171450" indent="-171450">
              <a:buFont typeface="Arial"/>
              <a:buChar char="•"/>
            </a:pPr>
            <a:endParaRPr kumimoji="1" lang="en-US" altLang="ja-JP" baseline="0"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With</a:t>
            </a:r>
            <a:r>
              <a:rPr kumimoji="1" lang="en-US" altLang="ja-JP" baseline="0" dirty="0" smtClean="0"/>
              <a:t> the results we have obtained so far, we are in a position to derive a useful relation named the fluctuation-dissipation theorem.</a:t>
            </a:r>
          </a:p>
          <a:p>
            <a:pPr marL="171450" indent="-171450">
              <a:buFont typeface="Arial"/>
              <a:buChar char="•"/>
            </a:pPr>
            <a:r>
              <a:rPr kumimoji="1" lang="en-US" altLang="ja-JP" baseline="0" dirty="0" smtClean="0"/>
              <a:t>Setting t=0 in Eq.(26), we obtain a simple expression for the average squared velocity: it is proportional to D tilde, and inversely proportional to \zeta and m.</a:t>
            </a:r>
          </a:p>
          <a:p>
            <a:pPr marL="171450" indent="-171450">
              <a:buFont typeface="Arial"/>
              <a:buChar char="•"/>
            </a:pPr>
            <a:r>
              <a:rPr kumimoji="1" lang="en-US" altLang="ja-JP" baseline="0" dirty="0" smtClean="0"/>
              <a:t>Furthermore, using the </a:t>
            </a:r>
            <a:r>
              <a:rPr kumimoji="1" lang="en-US" altLang="ja-JP" baseline="0" dirty="0" err="1" smtClean="0"/>
              <a:t>equipartition</a:t>
            </a:r>
            <a:r>
              <a:rPr kumimoji="1" lang="en-US" altLang="ja-JP" baseline="0" dirty="0" smtClean="0"/>
              <a:t> theorem of classical statistical mechanics, we also know that this average should be equal to 3 times </a:t>
            </a:r>
            <a:r>
              <a:rPr kumimoji="1" lang="en-US" altLang="ja-JP" baseline="0" dirty="0" err="1" smtClean="0"/>
              <a:t>kbT</a:t>
            </a:r>
            <a:r>
              <a:rPr kumimoji="1" lang="en-US" altLang="ja-JP" baseline="0" dirty="0" smtClean="0"/>
              <a:t> divided by m.</a:t>
            </a:r>
          </a:p>
          <a:p>
            <a:pPr marL="171450" indent="-171450">
              <a:buFont typeface="Arial"/>
              <a:buChar char="•"/>
            </a:pPr>
            <a:r>
              <a:rPr kumimoji="1" lang="en-US" altLang="ja-JP" baseline="0" dirty="0" smtClean="0"/>
              <a:t>Solving for D tilde, we finally obtain the fluctuation-dissipation theorem, which relates the amplitude of the fluctuating random forces with the magnitude of the dissipative friction forces.</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18/01/07</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18/01/07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18/01/07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18/01/07</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18/01/07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18/01/07</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18/01/07</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18/01/07</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18/01/07</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18/01/07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18/01/07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18/01/07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package" Target="../embeddings/Microsoft_Word___11.docx"/><Relationship Id="rId5" Type="http://schemas.openxmlformats.org/officeDocument/2006/relationships/image" Target="../media/image26.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27.bin"/><Relationship Id="rId12" Type="http://schemas.openxmlformats.org/officeDocument/2006/relationships/image" Target="../media/image30.emf"/><Relationship Id="rId13" Type="http://schemas.openxmlformats.org/officeDocument/2006/relationships/oleObject" Target="../embeddings/oleObject28.bin"/><Relationship Id="rId14" Type="http://schemas.openxmlformats.org/officeDocument/2006/relationships/image" Target="../media/image31.emf"/><Relationship Id="rId15" Type="http://schemas.openxmlformats.org/officeDocument/2006/relationships/oleObject" Target="../embeddings/oleObject29.bin"/><Relationship Id="rId16" Type="http://schemas.openxmlformats.org/officeDocument/2006/relationships/image" Target="../media/image32.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package" Target="../embeddings/Microsoft_Word___12.docx"/><Relationship Id="rId5" Type="http://schemas.openxmlformats.org/officeDocument/2006/relationships/image" Target="../media/image27.emf"/><Relationship Id="rId6" Type="http://schemas.openxmlformats.org/officeDocument/2006/relationships/oleObject" Target="../embeddings/oleObject24.bin"/><Relationship Id="rId7" Type="http://schemas.openxmlformats.org/officeDocument/2006/relationships/image" Target="../media/image28.emf"/><Relationship Id="rId8" Type="http://schemas.openxmlformats.org/officeDocument/2006/relationships/oleObject" Target="../embeddings/oleObject25.bin"/><Relationship Id="rId9" Type="http://schemas.openxmlformats.org/officeDocument/2006/relationships/oleObject" Target="../embeddings/oleObject26.bin"/><Relationship Id="rId10" Type="http://schemas.openxmlformats.org/officeDocument/2006/relationships/image" Target="../media/image29.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30.bin"/><Relationship Id="rId5" Type="http://schemas.openxmlformats.org/officeDocument/2006/relationships/package" Target="../embeddings/Microsoft_Word___13.docx"/><Relationship Id="rId6" Type="http://schemas.openxmlformats.org/officeDocument/2006/relationships/image" Target="../media/image33.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package" Target="../embeddings/Microsoft_Word___3.docx"/><Relationship Id="rId12"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package" Target="../embeddings/Microsoft_Word___1.docx"/><Relationship Id="rId6" Type="http://schemas.openxmlformats.org/officeDocument/2006/relationships/image" Target="../media/image3.emf"/><Relationship Id="rId7" Type="http://schemas.openxmlformats.org/officeDocument/2006/relationships/oleObject" Target="../embeddings/oleObject2.bin"/><Relationship Id="rId8" Type="http://schemas.openxmlformats.org/officeDocument/2006/relationships/package" Target="../embeddings/Microsoft_Word___2.docx"/><Relationship Id="rId9" Type="http://schemas.openxmlformats.org/officeDocument/2006/relationships/image" Target="../media/image4.emf"/><Relationship Id="rId10"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4.bin"/><Relationship Id="rId5" Type="http://schemas.openxmlformats.org/officeDocument/2006/relationships/package" Target="../embeddings/Microsoft_Word___4.docx"/><Relationship Id="rId6"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package" Target="../embeddings/Microsoft_Word___5.docx"/><Relationship Id="rId6"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8.bin"/><Relationship Id="rId20" Type="http://schemas.openxmlformats.org/officeDocument/2006/relationships/image" Target="../media/image15.emf"/><Relationship Id="rId10" Type="http://schemas.openxmlformats.org/officeDocument/2006/relationships/image" Target="../media/image10.emf"/><Relationship Id="rId11" Type="http://schemas.openxmlformats.org/officeDocument/2006/relationships/oleObject" Target="../embeddings/oleObject9.bin"/><Relationship Id="rId12" Type="http://schemas.openxmlformats.org/officeDocument/2006/relationships/image" Target="../media/image11.emf"/><Relationship Id="rId13" Type="http://schemas.openxmlformats.org/officeDocument/2006/relationships/oleObject" Target="../embeddings/oleObject10.bin"/><Relationship Id="rId14" Type="http://schemas.openxmlformats.org/officeDocument/2006/relationships/image" Target="../media/image12.emf"/><Relationship Id="rId15" Type="http://schemas.openxmlformats.org/officeDocument/2006/relationships/oleObject" Target="../embeddings/oleObject11.bin"/><Relationship Id="rId16" Type="http://schemas.openxmlformats.org/officeDocument/2006/relationships/image" Target="../media/image13.emf"/><Relationship Id="rId17" Type="http://schemas.openxmlformats.org/officeDocument/2006/relationships/oleObject" Target="../embeddings/oleObject12.bin"/><Relationship Id="rId18" Type="http://schemas.openxmlformats.org/officeDocument/2006/relationships/image" Target="../media/image14.emf"/><Relationship Id="rId19" Type="http://schemas.openxmlformats.org/officeDocument/2006/relationships/oleObject" Target="../embeddings/oleObject13.bin"/><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package" Target="../embeddings/Microsoft_Word___6.docx"/><Relationship Id="rId6" Type="http://schemas.openxmlformats.org/officeDocument/2006/relationships/image" Target="../media/image8.emf"/><Relationship Id="rId7" Type="http://schemas.openxmlformats.org/officeDocument/2006/relationships/oleObject" Target="../embeddings/oleObject7.bin"/><Relationship Id="rId8"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4.bin"/><Relationship Id="rId5" Type="http://schemas.openxmlformats.org/officeDocument/2006/relationships/package" Target="../embeddings/Microsoft_Word___7.docx"/><Relationship Id="rId6"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5.bin"/><Relationship Id="rId5" Type="http://schemas.openxmlformats.org/officeDocument/2006/relationships/package" Target="../embeddings/Microsoft_Word___8.docx"/><Relationship Id="rId6" Type="http://schemas.openxmlformats.org/officeDocument/2006/relationships/image" Target="../media/image1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8.bin"/><Relationship Id="rId20" Type="http://schemas.openxmlformats.org/officeDocument/2006/relationships/image" Target="../media/image24.png"/><Relationship Id="rId10" Type="http://schemas.openxmlformats.org/officeDocument/2006/relationships/image" Target="../media/image19.emf"/><Relationship Id="rId11" Type="http://schemas.openxmlformats.org/officeDocument/2006/relationships/oleObject" Target="../embeddings/oleObject19.bin"/><Relationship Id="rId12" Type="http://schemas.openxmlformats.org/officeDocument/2006/relationships/image" Target="../media/image12.emf"/><Relationship Id="rId13" Type="http://schemas.openxmlformats.org/officeDocument/2006/relationships/oleObject" Target="../embeddings/oleObject20.bin"/><Relationship Id="rId14" Type="http://schemas.openxmlformats.org/officeDocument/2006/relationships/image" Target="../media/image20.emf"/><Relationship Id="rId15" Type="http://schemas.openxmlformats.org/officeDocument/2006/relationships/oleObject" Target="../embeddings/oleObject21.bin"/><Relationship Id="rId16" Type="http://schemas.openxmlformats.org/officeDocument/2006/relationships/image" Target="../media/image21.emf"/><Relationship Id="rId17" Type="http://schemas.openxmlformats.org/officeDocument/2006/relationships/oleObject" Target="../embeddings/oleObject22.bin"/><Relationship Id="rId18" Type="http://schemas.openxmlformats.org/officeDocument/2006/relationships/image" Target="../media/image22.emf"/><Relationship Id="rId19" Type="http://schemas.openxmlformats.org/officeDocument/2006/relationships/image" Target="../media/image23.png"/><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16.bin"/><Relationship Id="rId5" Type="http://schemas.openxmlformats.org/officeDocument/2006/relationships/package" Target="../embeddings/Microsoft_Word___9.docx"/><Relationship Id="rId6" Type="http://schemas.openxmlformats.org/officeDocument/2006/relationships/image" Target="../media/image18.emf"/><Relationship Id="rId7" Type="http://schemas.openxmlformats.org/officeDocument/2006/relationships/oleObject" Target="../embeddings/oleObject17.bin"/><Relationship Id="rId8"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3.bin"/><Relationship Id="rId5" Type="http://schemas.openxmlformats.org/officeDocument/2006/relationships/package" Target="../embeddings/Microsoft_Word___10.docx"/><Relationship Id="rId6" Type="http://schemas.openxmlformats.org/officeDocument/2006/relationships/image" Target="../media/image25.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p:txBody>
          <a:bodyPr/>
          <a:lstStyle/>
          <a:p>
            <a:r>
              <a:rPr lang="en-US" dirty="0" smtClean="0"/>
              <a:t>Brownian </a:t>
            </a:r>
            <a:r>
              <a:rPr lang="en-US" dirty="0"/>
              <a:t>motion 1: basic </a:t>
            </a:r>
            <a:r>
              <a:rPr lang="en-US" dirty="0" smtClean="0"/>
              <a:t>theories</a:t>
            </a:r>
          </a:p>
        </p:txBody>
      </p:sp>
      <p:sp>
        <p:nvSpPr>
          <p:cNvPr id="17" name="Subtitle 16"/>
          <p:cNvSpPr>
            <a:spLocks noGrp="1"/>
          </p:cNvSpPr>
          <p:nvPr>
            <p:ph type="subTitle" idx="1"/>
          </p:nvPr>
        </p:nvSpPr>
        <p:spPr/>
        <p:txBody>
          <a:bodyPr rtlCol="0">
            <a:normAutofit fontScale="92500"/>
          </a:bodyPr>
          <a:lstStyle/>
          <a:p>
            <a:pPr fontAlgn="auto">
              <a:spcAft>
                <a:spcPts val="0"/>
              </a:spcAft>
              <a:defRPr/>
            </a:pPr>
            <a:r>
              <a:rPr lang="en-US" dirty="0"/>
              <a:t>Brownian motion and the </a:t>
            </a:r>
            <a:r>
              <a:rPr lang="en-US" dirty="0" err="1"/>
              <a:t>Langevin</a:t>
            </a:r>
            <a:r>
              <a:rPr lang="en-US" dirty="0"/>
              <a:t> equation</a:t>
            </a:r>
          </a:p>
          <a:p>
            <a:pPr fontAlgn="auto">
              <a:spcAft>
                <a:spcPts val="0"/>
              </a:spcAft>
              <a:defRPr/>
            </a:pPr>
            <a:endParaRPr lang="en-US" dirty="0"/>
          </a:p>
          <a:p>
            <a:pPr fontAlgn="auto">
              <a:spcAft>
                <a:spcPts val="0"/>
              </a:spcAft>
              <a:defRPr/>
            </a:pPr>
            <a:endParaRPr lang="en-US" dirty="0"/>
          </a:p>
          <a:p>
            <a:pPr fontAlgn="auto">
              <a:spcAft>
                <a:spcPts val="0"/>
              </a:spcAft>
              <a:defRPr/>
            </a:pPr>
            <a:endParaRPr lang="en-US"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1655728100"/>
              </p:ext>
            </p:extLst>
          </p:nvPr>
        </p:nvGraphicFramePr>
        <p:xfrm>
          <a:off x="479376" y="908720"/>
          <a:ext cx="11239500" cy="5143500"/>
        </p:xfrm>
        <a:graphic>
          <a:graphicData uri="http://schemas.openxmlformats.org/presentationml/2006/ole">
            <mc:AlternateContent xmlns:mc="http://schemas.openxmlformats.org/markup-compatibility/2006">
              <mc:Choice xmlns:v="urn:schemas-microsoft-com:vml" Requires="v">
                <p:oleObj spid="_x0000_s48875" name="文書" r:id="rId4" imgW="4495800" imgH="2057400" progId="Word.Document.12">
                  <p:embed/>
                </p:oleObj>
              </mc:Choice>
              <mc:Fallback>
                <p:oleObj name="文書" r:id="rId4" imgW="4495800" imgH="2057400" progId="Word.Document.12">
                  <p:embed/>
                  <p:pic>
                    <p:nvPicPr>
                      <p:cNvPr id="0" name=""/>
                      <p:cNvPicPr/>
                      <p:nvPr/>
                    </p:nvPicPr>
                    <p:blipFill>
                      <a:blip r:embed="rId5"/>
                      <a:stretch>
                        <a:fillRect/>
                      </a:stretch>
                    </p:blipFill>
                    <p:spPr>
                      <a:xfrm>
                        <a:off x="479376" y="908720"/>
                        <a:ext cx="11239500" cy="51435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10601675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4021709316"/>
              </p:ext>
            </p:extLst>
          </p:nvPr>
        </p:nvGraphicFramePr>
        <p:xfrm>
          <a:off x="479376" y="908720"/>
          <a:ext cx="11239500" cy="5143500"/>
        </p:xfrm>
        <a:graphic>
          <a:graphicData uri="http://schemas.openxmlformats.org/presentationml/2006/ole">
            <mc:AlternateContent xmlns:mc="http://schemas.openxmlformats.org/markup-compatibility/2006">
              <mc:Choice xmlns:v="urn:schemas-microsoft-com:vml" Requires="v">
                <p:oleObj spid="_x0000_s61456" name="文書" r:id="rId4" imgW="4495800" imgH="2057400" progId="Word.Document.12">
                  <p:embed/>
                </p:oleObj>
              </mc:Choice>
              <mc:Fallback>
                <p:oleObj name="文書" r:id="rId4" imgW="4495800" imgH="2057400" progId="Word.Document.12">
                  <p:embed/>
                  <p:pic>
                    <p:nvPicPr>
                      <p:cNvPr id="0" name=""/>
                      <p:cNvPicPr/>
                      <p:nvPr/>
                    </p:nvPicPr>
                    <p:blipFill>
                      <a:blip r:embed="rId5"/>
                      <a:stretch>
                        <a:fillRect/>
                      </a:stretch>
                    </p:blipFill>
                    <p:spPr>
                      <a:xfrm>
                        <a:off x="479376" y="908720"/>
                        <a:ext cx="11239500" cy="51435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cxnSp>
        <p:nvCxnSpPr>
          <p:cNvPr id="7" name="直線矢印コネクタ 6"/>
          <p:cNvCxnSpPr/>
          <p:nvPr/>
        </p:nvCxnSpPr>
        <p:spPr>
          <a:xfrm flipV="1">
            <a:off x="8700155" y="4437112"/>
            <a:ext cx="3156485"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直線矢印コネクタ 8"/>
          <p:cNvCxnSpPr/>
          <p:nvPr/>
        </p:nvCxnSpPr>
        <p:spPr>
          <a:xfrm flipV="1">
            <a:off x="8976320" y="1484784"/>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1" name="オブジェクト 10"/>
          <p:cNvGraphicFramePr>
            <a:graphicFrameLocks noChangeAspect="1"/>
          </p:cNvGraphicFramePr>
          <p:nvPr>
            <p:extLst>
              <p:ext uri="{D42A27DB-BD31-4B8C-83A1-F6EECF244321}">
                <p14:modId xmlns:p14="http://schemas.microsoft.com/office/powerpoint/2010/main" val="788013608"/>
              </p:ext>
            </p:extLst>
          </p:nvPr>
        </p:nvGraphicFramePr>
        <p:xfrm>
          <a:off x="11352584" y="4509120"/>
          <a:ext cx="160338" cy="250825"/>
        </p:xfrm>
        <a:graphic>
          <a:graphicData uri="http://schemas.openxmlformats.org/presentationml/2006/ole">
            <mc:AlternateContent xmlns:mc="http://schemas.openxmlformats.org/markup-compatibility/2006">
              <mc:Choice xmlns:v="urn:schemas-microsoft-com:vml" Requires="v">
                <p:oleObj spid="_x0000_s61457" name="Equation" r:id="rId6" imgW="88900" imgH="139700" progId="Equation.DSMT4">
                  <p:embed/>
                </p:oleObj>
              </mc:Choice>
              <mc:Fallback>
                <p:oleObj name="Equation" r:id="rId6" imgW="88900" imgH="139700" progId="Equation.DSMT4">
                  <p:embed/>
                  <p:pic>
                    <p:nvPicPr>
                      <p:cNvPr id="0" name=""/>
                      <p:cNvPicPr/>
                      <p:nvPr/>
                    </p:nvPicPr>
                    <p:blipFill>
                      <a:blip r:embed="rId7"/>
                      <a:stretch>
                        <a:fillRect/>
                      </a:stretch>
                    </p:blipFill>
                    <p:spPr>
                      <a:xfrm>
                        <a:off x="11352584" y="4509120"/>
                        <a:ext cx="160338" cy="250825"/>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866070223"/>
              </p:ext>
            </p:extLst>
          </p:nvPr>
        </p:nvGraphicFramePr>
        <p:xfrm>
          <a:off x="8760296" y="1844824"/>
          <a:ext cx="160338" cy="250825"/>
        </p:xfrm>
        <a:graphic>
          <a:graphicData uri="http://schemas.openxmlformats.org/presentationml/2006/ole">
            <mc:AlternateContent xmlns:mc="http://schemas.openxmlformats.org/markup-compatibility/2006">
              <mc:Choice xmlns:v="urn:schemas-microsoft-com:vml" Requires="v">
                <p:oleObj spid="_x0000_s61458" name="Equation" r:id="rId8" imgW="88900" imgH="139700" progId="Equation.DSMT4">
                  <p:embed/>
                </p:oleObj>
              </mc:Choice>
              <mc:Fallback>
                <p:oleObj name="Equation" r:id="rId8" imgW="88900" imgH="139700" progId="Equation.DSMT4">
                  <p:embed/>
                  <p:pic>
                    <p:nvPicPr>
                      <p:cNvPr id="0" name=""/>
                      <p:cNvPicPr/>
                      <p:nvPr/>
                    </p:nvPicPr>
                    <p:blipFill>
                      <a:blip r:embed="rId7"/>
                      <a:stretch>
                        <a:fillRect/>
                      </a:stretch>
                    </p:blipFill>
                    <p:spPr>
                      <a:xfrm>
                        <a:off x="8760296" y="1844824"/>
                        <a:ext cx="160338" cy="250825"/>
                      </a:xfrm>
                      <a:prstGeom prst="rect">
                        <a:avLst/>
                      </a:prstGeom>
                    </p:spPr>
                  </p:pic>
                </p:oleObj>
              </mc:Fallback>
            </mc:AlternateContent>
          </a:graphicData>
        </a:graphic>
      </p:graphicFrame>
      <p:graphicFrame>
        <p:nvGraphicFramePr>
          <p:cNvPr id="13" name="オブジェクト 12"/>
          <p:cNvGraphicFramePr>
            <a:graphicFrameLocks noChangeAspect="1"/>
          </p:cNvGraphicFramePr>
          <p:nvPr>
            <p:extLst>
              <p:ext uri="{D42A27DB-BD31-4B8C-83A1-F6EECF244321}">
                <p14:modId xmlns:p14="http://schemas.microsoft.com/office/powerpoint/2010/main" val="4278425762"/>
              </p:ext>
            </p:extLst>
          </p:nvPr>
        </p:nvGraphicFramePr>
        <p:xfrm>
          <a:off x="11866289" y="4202113"/>
          <a:ext cx="206375" cy="431800"/>
        </p:xfrm>
        <a:graphic>
          <a:graphicData uri="http://schemas.openxmlformats.org/presentationml/2006/ole">
            <mc:AlternateContent xmlns:mc="http://schemas.openxmlformats.org/markup-compatibility/2006">
              <mc:Choice xmlns:v="urn:schemas-microsoft-com:vml" Requires="v">
                <p:oleObj spid="_x0000_s61459" name="Equation" r:id="rId9" imgW="114300" imgH="241300" progId="Equation.DSMT4">
                  <p:embed/>
                </p:oleObj>
              </mc:Choice>
              <mc:Fallback>
                <p:oleObj name="Equation" r:id="rId9" imgW="114300" imgH="241300" progId="Equation.DSMT4">
                  <p:embed/>
                  <p:pic>
                    <p:nvPicPr>
                      <p:cNvPr id="0" name=""/>
                      <p:cNvPicPr/>
                      <p:nvPr/>
                    </p:nvPicPr>
                    <p:blipFill>
                      <a:blip r:embed="rId10"/>
                      <a:stretch>
                        <a:fillRect/>
                      </a:stretch>
                    </p:blipFill>
                    <p:spPr>
                      <a:xfrm>
                        <a:off x="11866289" y="4202113"/>
                        <a:ext cx="206375" cy="431800"/>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ext uri="{D42A27DB-BD31-4B8C-83A1-F6EECF244321}">
                <p14:modId xmlns:p14="http://schemas.microsoft.com/office/powerpoint/2010/main" val="3332518381"/>
              </p:ext>
            </p:extLst>
          </p:nvPr>
        </p:nvGraphicFramePr>
        <p:xfrm>
          <a:off x="8882063" y="1052513"/>
          <a:ext cx="252412" cy="431800"/>
        </p:xfrm>
        <a:graphic>
          <a:graphicData uri="http://schemas.openxmlformats.org/presentationml/2006/ole">
            <mc:AlternateContent xmlns:mc="http://schemas.openxmlformats.org/markup-compatibility/2006">
              <mc:Choice xmlns:v="urn:schemas-microsoft-com:vml" Requires="v">
                <p:oleObj spid="_x0000_s61460" name="Equation" r:id="rId11" imgW="139700" imgH="241300" progId="Equation.DSMT4">
                  <p:embed/>
                </p:oleObj>
              </mc:Choice>
              <mc:Fallback>
                <p:oleObj name="Equation" r:id="rId11" imgW="139700" imgH="241300" progId="Equation.DSMT4">
                  <p:embed/>
                  <p:pic>
                    <p:nvPicPr>
                      <p:cNvPr id="0" name=""/>
                      <p:cNvPicPr/>
                      <p:nvPr/>
                    </p:nvPicPr>
                    <p:blipFill>
                      <a:blip r:embed="rId12"/>
                      <a:stretch>
                        <a:fillRect/>
                      </a:stretch>
                    </p:blipFill>
                    <p:spPr>
                      <a:xfrm>
                        <a:off x="8882063" y="1052513"/>
                        <a:ext cx="252412" cy="431800"/>
                      </a:xfrm>
                      <a:prstGeom prst="rect">
                        <a:avLst/>
                      </a:prstGeom>
                    </p:spPr>
                  </p:pic>
                </p:oleObj>
              </mc:Fallback>
            </mc:AlternateContent>
          </a:graphicData>
        </a:graphic>
      </p:graphicFrame>
      <p:sp>
        <p:nvSpPr>
          <p:cNvPr id="2" name="正方形/長方形 1"/>
          <p:cNvSpPr>
            <a:spLocks noChangeAspect="1"/>
          </p:cNvSpPr>
          <p:nvPr/>
        </p:nvSpPr>
        <p:spPr>
          <a:xfrm>
            <a:off x="8976320" y="1989160"/>
            <a:ext cx="2447952" cy="2447952"/>
          </a:xfrm>
          <a:prstGeom prst="rect">
            <a:avLst/>
          </a:prstGeom>
          <a:solidFill>
            <a:schemeClr val="accent1">
              <a:lumMod val="40000"/>
              <a:lumOff val="60000"/>
            </a:schemeClr>
          </a:solid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直角三角形 14"/>
          <p:cNvSpPr/>
          <p:nvPr/>
        </p:nvSpPr>
        <p:spPr>
          <a:xfrm rot="5400000">
            <a:off x="8984650" y="1980510"/>
            <a:ext cx="2436758" cy="2453418"/>
          </a:xfrm>
          <a:prstGeom prst="rtTriangl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aphicFrame>
        <p:nvGraphicFramePr>
          <p:cNvPr id="16" name="オブジェクト 15"/>
          <p:cNvGraphicFramePr>
            <a:graphicFrameLocks noChangeAspect="1"/>
          </p:cNvGraphicFramePr>
          <p:nvPr>
            <p:extLst>
              <p:ext uri="{D42A27DB-BD31-4B8C-83A1-F6EECF244321}">
                <p14:modId xmlns:p14="http://schemas.microsoft.com/office/powerpoint/2010/main" val="2429806361"/>
              </p:ext>
            </p:extLst>
          </p:nvPr>
        </p:nvGraphicFramePr>
        <p:xfrm>
          <a:off x="9391278" y="2492896"/>
          <a:ext cx="665162" cy="433387"/>
        </p:xfrm>
        <a:graphic>
          <a:graphicData uri="http://schemas.openxmlformats.org/presentationml/2006/ole">
            <mc:AlternateContent xmlns:mc="http://schemas.openxmlformats.org/markup-compatibility/2006">
              <mc:Choice xmlns:v="urn:schemas-microsoft-com:vml" Requires="v">
                <p:oleObj spid="_x0000_s61461" name="Equation" r:id="rId13" imgW="368300" imgH="241300" progId="Equation.DSMT4">
                  <p:embed/>
                </p:oleObj>
              </mc:Choice>
              <mc:Fallback>
                <p:oleObj name="Equation" r:id="rId13" imgW="368300" imgH="241300" progId="Equation.DSMT4">
                  <p:embed/>
                  <p:pic>
                    <p:nvPicPr>
                      <p:cNvPr id="0" name=""/>
                      <p:cNvPicPr/>
                      <p:nvPr/>
                    </p:nvPicPr>
                    <p:blipFill>
                      <a:blip r:embed="rId14"/>
                      <a:stretch>
                        <a:fillRect/>
                      </a:stretch>
                    </p:blipFill>
                    <p:spPr>
                      <a:xfrm>
                        <a:off x="9391278" y="2492896"/>
                        <a:ext cx="6651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512435936"/>
              </p:ext>
            </p:extLst>
          </p:nvPr>
        </p:nvGraphicFramePr>
        <p:xfrm>
          <a:off x="10255374" y="3499669"/>
          <a:ext cx="665162" cy="433387"/>
        </p:xfrm>
        <a:graphic>
          <a:graphicData uri="http://schemas.openxmlformats.org/presentationml/2006/ole">
            <mc:AlternateContent xmlns:mc="http://schemas.openxmlformats.org/markup-compatibility/2006">
              <mc:Choice xmlns:v="urn:schemas-microsoft-com:vml" Requires="v">
                <p:oleObj spid="_x0000_s61462" name="Equation" r:id="rId15" imgW="368300" imgH="241300" progId="Equation.DSMT4">
                  <p:embed/>
                </p:oleObj>
              </mc:Choice>
              <mc:Fallback>
                <p:oleObj name="Equation" r:id="rId15" imgW="368300" imgH="241300" progId="Equation.DSMT4">
                  <p:embed/>
                  <p:pic>
                    <p:nvPicPr>
                      <p:cNvPr id="0" name=""/>
                      <p:cNvPicPr/>
                      <p:nvPr/>
                    </p:nvPicPr>
                    <p:blipFill>
                      <a:blip r:embed="rId16"/>
                      <a:stretch>
                        <a:fillRect/>
                      </a:stretch>
                    </p:blipFill>
                    <p:spPr>
                      <a:xfrm>
                        <a:off x="10255374" y="3499669"/>
                        <a:ext cx="665162" cy="433387"/>
                      </a:xfrm>
                      <a:prstGeom prst="rect">
                        <a:avLst/>
                      </a:prstGeom>
                    </p:spPr>
                  </p:pic>
                </p:oleObj>
              </mc:Fallback>
            </mc:AlternateContent>
          </a:graphicData>
        </a:graphic>
      </p:graphicFrame>
    </p:spTree>
    <p:extLst>
      <p:ext uri="{BB962C8B-B14F-4D97-AF65-F5344CB8AC3E}">
        <p14:creationId xmlns:p14="http://schemas.microsoft.com/office/powerpoint/2010/main" val="13240023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4062003326"/>
              </p:ext>
            </p:extLst>
          </p:nvPr>
        </p:nvGraphicFramePr>
        <p:xfrm>
          <a:off x="550863" y="765175"/>
          <a:ext cx="11239500" cy="5715000"/>
        </p:xfrm>
        <a:graphic>
          <a:graphicData uri="http://schemas.openxmlformats.org/presentationml/2006/ole">
            <mc:AlternateContent xmlns:mc="http://schemas.openxmlformats.org/markup-compatibility/2006">
              <mc:Choice xmlns:v="urn:schemas-microsoft-com:vml" Requires="v">
                <p:oleObj spid="_x0000_s49272" name="文書" r:id="rId5" imgW="4495800" imgH="2286000" progId="Word.Document.12">
                  <p:embed/>
                </p:oleObj>
              </mc:Choice>
              <mc:Fallback>
                <p:oleObj name="文書" r:id="rId5" imgW="4495800" imgH="2286000" progId="Word.Document.12">
                  <p:embed/>
                  <p:pic>
                    <p:nvPicPr>
                      <p:cNvPr id="0" name=""/>
                      <p:cNvPicPr/>
                      <p:nvPr/>
                    </p:nvPicPr>
                    <p:blipFill>
                      <a:blip r:embed="rId6"/>
                      <a:stretch>
                        <a:fillRect/>
                      </a:stretch>
                    </p:blipFill>
                    <p:spPr>
                      <a:xfrm>
                        <a:off x="550863" y="765175"/>
                        <a:ext cx="11239500" cy="57150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4539363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1091325648"/>
              </p:ext>
            </p:extLst>
          </p:nvPr>
        </p:nvGraphicFramePr>
        <p:xfrm>
          <a:off x="473075" y="1125538"/>
          <a:ext cx="11239500" cy="5365750"/>
        </p:xfrm>
        <a:graphic>
          <a:graphicData uri="http://schemas.openxmlformats.org/presentationml/2006/ole">
            <mc:AlternateContent xmlns:mc="http://schemas.openxmlformats.org/markup-compatibility/2006">
              <mc:Choice xmlns:v="urn:schemas-microsoft-com:vml" Requires="v">
                <p:oleObj spid="_x0000_s1641" name="文書" r:id="rId5" imgW="4495800" imgH="2146300" progId="Word.Document.12">
                  <p:embed/>
                </p:oleObj>
              </mc:Choice>
              <mc:Fallback>
                <p:oleObj name="文書" r:id="rId5" imgW="4495800" imgH="2146300" progId="Word.Document.12">
                  <p:embed/>
                  <p:pic>
                    <p:nvPicPr>
                      <p:cNvPr id="0" name=""/>
                      <p:cNvPicPr/>
                      <p:nvPr/>
                    </p:nvPicPr>
                    <p:blipFill>
                      <a:blip r:embed="rId6"/>
                      <a:stretch>
                        <a:fillRect/>
                      </a:stretch>
                    </p:blipFill>
                    <p:spPr>
                      <a:xfrm>
                        <a:off x="473075" y="1125538"/>
                        <a:ext cx="11239500" cy="536575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926759564"/>
              </p:ext>
            </p:extLst>
          </p:nvPr>
        </p:nvGraphicFramePr>
        <p:xfrm>
          <a:off x="695325" y="1811338"/>
          <a:ext cx="8991600" cy="3327400"/>
        </p:xfrm>
        <a:graphic>
          <a:graphicData uri="http://schemas.openxmlformats.org/presentationml/2006/ole">
            <mc:AlternateContent xmlns:mc="http://schemas.openxmlformats.org/markup-compatibility/2006">
              <mc:Choice xmlns:v="urn:schemas-microsoft-com:vml" Requires="v">
                <p:oleObj spid="_x0000_s1642" name="Document" r:id="rId8" imgW="4495800" imgH="1663700" progId="Word.Document.12">
                  <p:embed/>
                </p:oleObj>
              </mc:Choice>
              <mc:Fallback>
                <p:oleObj name="Document" r:id="rId8" imgW="4495800" imgH="1663700" progId="Word.Document.12">
                  <p:embed/>
                  <p:pic>
                    <p:nvPicPr>
                      <p:cNvPr id="0" name=""/>
                      <p:cNvPicPr/>
                      <p:nvPr/>
                    </p:nvPicPr>
                    <p:blipFill>
                      <a:blip r:embed="rId9"/>
                      <a:stretch>
                        <a:fillRect/>
                      </a:stretch>
                    </p:blipFill>
                    <p:spPr>
                      <a:xfrm>
                        <a:off x="695325" y="1811338"/>
                        <a:ext cx="8991600" cy="3327400"/>
                      </a:xfrm>
                      <a:prstGeom prst="rect">
                        <a:avLst/>
                      </a:prstGeom>
                    </p:spPr>
                  </p:pic>
                </p:oleObj>
              </mc:Fallback>
            </mc:AlternateContent>
          </a:graphicData>
        </a:graphic>
      </p:graphicFrame>
      <p:graphicFrame>
        <p:nvGraphicFramePr>
          <p:cNvPr id="4" name="オブジェクト 3"/>
          <p:cNvGraphicFramePr>
            <a:graphicFrameLocks noChangeAspect="1"/>
          </p:cNvGraphicFramePr>
          <p:nvPr>
            <p:extLst>
              <p:ext uri="{D42A27DB-BD31-4B8C-83A1-F6EECF244321}">
                <p14:modId xmlns:p14="http://schemas.microsoft.com/office/powerpoint/2010/main" val="1372829597"/>
              </p:ext>
            </p:extLst>
          </p:nvPr>
        </p:nvGraphicFramePr>
        <p:xfrm>
          <a:off x="3171825" y="2564904"/>
          <a:ext cx="7027863" cy="2198688"/>
        </p:xfrm>
        <a:graphic>
          <a:graphicData uri="http://schemas.openxmlformats.org/presentationml/2006/ole">
            <mc:AlternateContent xmlns:mc="http://schemas.openxmlformats.org/markup-compatibility/2006">
              <mc:Choice xmlns:v="urn:schemas-microsoft-com:vml" Requires="v">
                <p:oleObj spid="_x0000_s1643" name="文書" r:id="rId11" imgW="5397500" imgH="1689100" progId="Word.Document.12">
                  <p:embed/>
                </p:oleObj>
              </mc:Choice>
              <mc:Fallback>
                <p:oleObj name="文書" r:id="rId11" imgW="5397500" imgH="1689100" progId="Word.Document.12">
                  <p:embed/>
                  <p:pic>
                    <p:nvPicPr>
                      <p:cNvPr id="0" name=""/>
                      <p:cNvPicPr/>
                      <p:nvPr/>
                    </p:nvPicPr>
                    <p:blipFill>
                      <a:blip r:embed="rId12"/>
                      <a:stretch>
                        <a:fillRect/>
                      </a:stretch>
                    </p:blipFill>
                    <p:spPr>
                      <a:xfrm>
                        <a:off x="3171825" y="2564904"/>
                        <a:ext cx="7027863" cy="2198688"/>
                      </a:xfrm>
                      <a:prstGeom prst="rect">
                        <a:avLst/>
                      </a:prstGeom>
                      <a:noFill/>
                    </p:spPr>
                  </p:pic>
                </p:oleObj>
              </mc:Fallback>
            </mc:AlternateContent>
          </a:graphicData>
        </a:graphic>
      </p:graphicFrame>
    </p:spTree>
    <p:extLst>
      <p:ext uri="{BB962C8B-B14F-4D97-AF65-F5344CB8AC3E}">
        <p14:creationId xmlns:p14="http://schemas.microsoft.com/office/powerpoint/2010/main" val="7548401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3380969920"/>
              </p:ext>
            </p:extLst>
          </p:nvPr>
        </p:nvGraphicFramePr>
        <p:xfrm>
          <a:off x="479425" y="1196752"/>
          <a:ext cx="11239500" cy="5016500"/>
        </p:xfrm>
        <a:graphic>
          <a:graphicData uri="http://schemas.openxmlformats.org/presentationml/2006/ole">
            <mc:AlternateContent xmlns:mc="http://schemas.openxmlformats.org/markup-compatibility/2006">
              <mc:Choice xmlns:v="urn:schemas-microsoft-com:vml" Requires="v">
                <p:oleObj spid="_x0000_s43146" name="文書" r:id="rId5" imgW="4495800" imgH="2006600" progId="Word.Document.12">
                  <p:embed/>
                </p:oleObj>
              </mc:Choice>
              <mc:Fallback>
                <p:oleObj name="文書" r:id="rId5" imgW="4495800" imgH="2006600" progId="Word.Document.12">
                  <p:embed/>
                  <p:pic>
                    <p:nvPicPr>
                      <p:cNvPr id="0" name=""/>
                      <p:cNvPicPr/>
                      <p:nvPr/>
                    </p:nvPicPr>
                    <p:blipFill>
                      <a:blip r:embed="rId6"/>
                      <a:stretch>
                        <a:fillRect/>
                      </a:stretch>
                    </p:blipFill>
                    <p:spPr>
                      <a:xfrm>
                        <a:off x="479425" y="1196752"/>
                        <a:ext cx="11239500" cy="50165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16871463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3867599896"/>
              </p:ext>
            </p:extLst>
          </p:nvPr>
        </p:nvGraphicFramePr>
        <p:xfrm>
          <a:off x="479425" y="1052736"/>
          <a:ext cx="11239500" cy="5143500"/>
        </p:xfrm>
        <a:graphic>
          <a:graphicData uri="http://schemas.openxmlformats.org/presentationml/2006/ole">
            <mc:AlternateContent xmlns:mc="http://schemas.openxmlformats.org/markup-compatibility/2006">
              <mc:Choice xmlns:v="urn:schemas-microsoft-com:vml" Requires="v">
                <p:oleObj spid="_x0000_s44159" name="文書" r:id="rId5" imgW="4495800" imgH="2057400" progId="Word.Document.12">
                  <p:embed/>
                </p:oleObj>
              </mc:Choice>
              <mc:Fallback>
                <p:oleObj name="文書" r:id="rId5" imgW="4495800" imgH="2057400" progId="Word.Document.12">
                  <p:embed/>
                  <p:pic>
                    <p:nvPicPr>
                      <p:cNvPr id="0" name=""/>
                      <p:cNvPicPr/>
                      <p:nvPr/>
                    </p:nvPicPr>
                    <p:blipFill>
                      <a:blip r:embed="rId6"/>
                      <a:stretch>
                        <a:fillRect/>
                      </a:stretch>
                    </p:blipFill>
                    <p:spPr>
                      <a:xfrm>
                        <a:off x="479425" y="1052736"/>
                        <a:ext cx="11239500" cy="51435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33640846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22" name="オブジェクト 21"/>
          <p:cNvGraphicFramePr>
            <a:graphicFrameLocks noChangeAspect="1"/>
          </p:cNvGraphicFramePr>
          <p:nvPr>
            <p:extLst>
              <p:ext uri="{D42A27DB-BD31-4B8C-83A1-F6EECF244321}">
                <p14:modId xmlns:p14="http://schemas.microsoft.com/office/powerpoint/2010/main" val="3176663794"/>
              </p:ext>
            </p:extLst>
          </p:nvPr>
        </p:nvGraphicFramePr>
        <p:xfrm>
          <a:off x="479425" y="1052736"/>
          <a:ext cx="11239500" cy="539750"/>
        </p:xfrm>
        <a:graphic>
          <a:graphicData uri="http://schemas.openxmlformats.org/presentationml/2006/ole">
            <mc:AlternateContent xmlns:mc="http://schemas.openxmlformats.org/markup-compatibility/2006">
              <mc:Choice xmlns:v="urn:schemas-microsoft-com:vml" Requires="v">
                <p:oleObj spid="_x0000_s55071" name="文書" r:id="rId5" imgW="4495800" imgH="215900" progId="Word.Document.12">
                  <p:embed/>
                </p:oleObj>
              </mc:Choice>
              <mc:Fallback>
                <p:oleObj name="文書" r:id="rId5" imgW="4495800" imgH="215900" progId="Word.Document.12">
                  <p:embed/>
                  <p:pic>
                    <p:nvPicPr>
                      <p:cNvPr id="0" name=""/>
                      <p:cNvPicPr/>
                      <p:nvPr/>
                    </p:nvPicPr>
                    <p:blipFill>
                      <a:blip r:embed="rId6"/>
                      <a:stretch>
                        <a:fillRect/>
                      </a:stretch>
                    </p:blipFill>
                    <p:spPr>
                      <a:xfrm>
                        <a:off x="479425" y="1052736"/>
                        <a:ext cx="11239500" cy="539750"/>
                      </a:xfrm>
                      <a:prstGeom prst="rect">
                        <a:avLst/>
                      </a:prstGeom>
                    </p:spPr>
                  </p:pic>
                </p:oleObj>
              </mc:Fallback>
            </mc:AlternateContent>
          </a:graphicData>
        </a:graphic>
      </p:graphicFrame>
      <p:cxnSp>
        <p:nvCxnSpPr>
          <p:cNvPr id="25" name="直線矢印コネクタ 24"/>
          <p:cNvCxnSpPr/>
          <p:nvPr/>
        </p:nvCxnSpPr>
        <p:spPr>
          <a:xfrm>
            <a:off x="1271464"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rot="16200000">
            <a:off x="1703672"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271464" y="3357392"/>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8" name="オブジェクト 27"/>
          <p:cNvGraphicFramePr>
            <a:graphicFrameLocks noChangeAspect="1"/>
          </p:cNvGraphicFramePr>
          <p:nvPr>
            <p:extLst>
              <p:ext uri="{D42A27DB-BD31-4B8C-83A1-F6EECF244321}">
                <p14:modId xmlns:p14="http://schemas.microsoft.com/office/powerpoint/2010/main" val="2276927559"/>
              </p:ext>
            </p:extLst>
          </p:nvPr>
        </p:nvGraphicFramePr>
        <p:xfrm>
          <a:off x="1271464" y="3068960"/>
          <a:ext cx="547687" cy="433388"/>
        </p:xfrm>
        <a:graphic>
          <a:graphicData uri="http://schemas.openxmlformats.org/presentationml/2006/ole">
            <mc:AlternateContent xmlns:mc="http://schemas.openxmlformats.org/markup-compatibility/2006">
              <mc:Choice xmlns:v="urn:schemas-microsoft-com:vml" Requires="v">
                <p:oleObj spid="_x0000_s55072" name="Equation" r:id="rId7" imgW="241300" imgH="190500" progId="Equation.DSMT4">
                  <p:embed/>
                </p:oleObj>
              </mc:Choice>
              <mc:Fallback>
                <p:oleObj name="Equation" r:id="rId7" imgW="241300" imgH="190500" progId="Equation.DSMT4">
                  <p:embed/>
                  <p:pic>
                    <p:nvPicPr>
                      <p:cNvPr id="0" name=""/>
                      <p:cNvPicPr/>
                      <p:nvPr/>
                    </p:nvPicPr>
                    <p:blipFill>
                      <a:blip r:embed="rId8"/>
                      <a:stretch>
                        <a:fillRect/>
                      </a:stretch>
                    </p:blipFill>
                    <p:spPr>
                      <a:xfrm>
                        <a:off x="1271464" y="3068960"/>
                        <a:ext cx="547687" cy="433388"/>
                      </a:xfrm>
                      <a:prstGeom prst="rect">
                        <a:avLst/>
                      </a:prstGeom>
                      <a:solidFill>
                        <a:schemeClr val="bg1"/>
                      </a:solidFill>
                    </p:spPr>
                  </p:pic>
                </p:oleObj>
              </mc:Fallback>
            </mc:AlternateContent>
          </a:graphicData>
        </a:graphic>
      </p:graphicFrame>
      <p:graphicFrame>
        <p:nvGraphicFramePr>
          <p:cNvPr id="29" name="オブジェクト 28"/>
          <p:cNvGraphicFramePr>
            <a:graphicFrameLocks noChangeAspect="1"/>
          </p:cNvGraphicFramePr>
          <p:nvPr>
            <p:extLst>
              <p:ext uri="{D42A27DB-BD31-4B8C-83A1-F6EECF244321}">
                <p14:modId xmlns:p14="http://schemas.microsoft.com/office/powerpoint/2010/main" val="2477568694"/>
              </p:ext>
            </p:extLst>
          </p:nvPr>
        </p:nvGraphicFramePr>
        <p:xfrm>
          <a:off x="4943872" y="4509520"/>
          <a:ext cx="376237" cy="317500"/>
        </p:xfrm>
        <a:graphic>
          <a:graphicData uri="http://schemas.openxmlformats.org/presentationml/2006/ole">
            <mc:AlternateContent xmlns:mc="http://schemas.openxmlformats.org/markup-compatibility/2006">
              <mc:Choice xmlns:v="urn:schemas-microsoft-com:vml" Requires="v">
                <p:oleObj spid="_x0000_s55073" name="Equation" r:id="rId9" imgW="165100" imgH="139700" progId="Equation.DSMT4">
                  <p:embed/>
                </p:oleObj>
              </mc:Choice>
              <mc:Fallback>
                <p:oleObj name="Equation" r:id="rId9" imgW="165100" imgH="139700" progId="Equation.DSMT4">
                  <p:embed/>
                  <p:pic>
                    <p:nvPicPr>
                      <p:cNvPr id="0" name=""/>
                      <p:cNvPicPr/>
                      <p:nvPr/>
                    </p:nvPicPr>
                    <p:blipFill>
                      <a:blip r:embed="rId10"/>
                      <a:stretch>
                        <a:fillRect/>
                      </a:stretch>
                    </p:blipFill>
                    <p:spPr>
                      <a:xfrm>
                        <a:off x="4943872" y="4509520"/>
                        <a:ext cx="376237" cy="317500"/>
                      </a:xfrm>
                      <a:prstGeom prst="rect">
                        <a:avLst/>
                      </a:prstGeom>
                    </p:spPr>
                  </p:pic>
                </p:oleObj>
              </mc:Fallback>
            </mc:AlternateContent>
          </a:graphicData>
        </a:graphic>
      </p:graphicFrame>
      <p:graphicFrame>
        <p:nvGraphicFramePr>
          <p:cNvPr id="34" name="オブジェクト 33"/>
          <p:cNvGraphicFramePr>
            <a:graphicFrameLocks noChangeAspect="1"/>
          </p:cNvGraphicFramePr>
          <p:nvPr>
            <p:extLst>
              <p:ext uri="{D42A27DB-BD31-4B8C-83A1-F6EECF244321}">
                <p14:modId xmlns:p14="http://schemas.microsoft.com/office/powerpoint/2010/main" val="4097806798"/>
              </p:ext>
            </p:extLst>
          </p:nvPr>
        </p:nvGraphicFramePr>
        <p:xfrm>
          <a:off x="2989263" y="1844675"/>
          <a:ext cx="365125" cy="434975"/>
        </p:xfrm>
        <a:graphic>
          <a:graphicData uri="http://schemas.openxmlformats.org/presentationml/2006/ole">
            <mc:AlternateContent xmlns:mc="http://schemas.openxmlformats.org/markup-compatibility/2006">
              <mc:Choice xmlns:v="urn:schemas-microsoft-com:vml" Requires="v">
                <p:oleObj spid="_x0000_s55074" name="Equation" r:id="rId11" imgW="203200" imgH="241300" progId="Equation.DSMT4">
                  <p:embed/>
                </p:oleObj>
              </mc:Choice>
              <mc:Fallback>
                <p:oleObj name="Equation" r:id="rId11" imgW="203200" imgH="241300" progId="Equation.DSMT4">
                  <p:embed/>
                  <p:pic>
                    <p:nvPicPr>
                      <p:cNvPr id="0" name=""/>
                      <p:cNvPicPr/>
                      <p:nvPr/>
                    </p:nvPicPr>
                    <p:blipFill>
                      <a:blip r:embed="rId12"/>
                      <a:stretch>
                        <a:fillRect/>
                      </a:stretch>
                    </p:blipFill>
                    <p:spPr>
                      <a:xfrm>
                        <a:off x="2989263" y="1844675"/>
                        <a:ext cx="365125" cy="434975"/>
                      </a:xfrm>
                      <a:prstGeom prst="rect">
                        <a:avLst/>
                      </a:prstGeom>
                    </p:spPr>
                  </p:pic>
                </p:oleObj>
              </mc:Fallback>
            </mc:AlternateContent>
          </a:graphicData>
        </a:graphic>
      </p:graphicFrame>
      <p:cxnSp>
        <p:nvCxnSpPr>
          <p:cNvPr id="12" name="直線矢印コネクタ 11"/>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rot="162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rot="16200000">
            <a:off x="7230256" y="3519280"/>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3626914389"/>
              </p:ext>
            </p:extLst>
          </p:nvPr>
        </p:nvGraphicFramePr>
        <p:xfrm>
          <a:off x="10285487" y="4509024"/>
          <a:ext cx="203200" cy="317500"/>
        </p:xfrm>
        <a:graphic>
          <a:graphicData uri="http://schemas.openxmlformats.org/presentationml/2006/ole">
            <mc:AlternateContent xmlns:mc="http://schemas.openxmlformats.org/markup-compatibility/2006">
              <mc:Choice xmlns:v="urn:schemas-microsoft-com:vml" Requires="v">
                <p:oleObj spid="_x0000_s55075" name="Equation" r:id="rId13" imgW="88900" imgH="139700" progId="Equation.DSMT4">
                  <p:embed/>
                </p:oleObj>
              </mc:Choice>
              <mc:Fallback>
                <p:oleObj name="Equation" r:id="rId13" imgW="88900" imgH="139700" progId="Equation.DSMT4">
                  <p:embed/>
                  <p:pic>
                    <p:nvPicPr>
                      <p:cNvPr id="0" name=""/>
                      <p:cNvPicPr/>
                      <p:nvPr/>
                    </p:nvPicPr>
                    <p:blipFill>
                      <a:blip r:embed="rId14"/>
                      <a:stretch>
                        <a:fillRect/>
                      </a:stretch>
                    </p:blipFill>
                    <p:spPr>
                      <a:xfrm>
                        <a:off x="10285487" y="4509024"/>
                        <a:ext cx="203200" cy="317500"/>
                      </a:xfrm>
                      <a:prstGeom prst="rect">
                        <a:avLst/>
                      </a:prstGeom>
                    </p:spPr>
                  </p:pic>
                </p:oleObj>
              </mc:Fallback>
            </mc:AlternateContent>
          </a:graphicData>
        </a:graphic>
      </p:graphicFrame>
      <p:cxnSp>
        <p:nvCxnSpPr>
          <p:cNvPr id="16" name="直線矢印コネクタ 15"/>
          <p:cNvCxnSpPr/>
          <p:nvPr/>
        </p:nvCxnSpPr>
        <p:spPr>
          <a:xfrm>
            <a:off x="6528048" y="46535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7" name="オブジェクト 16"/>
          <p:cNvGraphicFramePr>
            <a:graphicFrameLocks noChangeAspect="1"/>
          </p:cNvGraphicFramePr>
          <p:nvPr>
            <p:extLst>
              <p:ext uri="{D42A27DB-BD31-4B8C-83A1-F6EECF244321}">
                <p14:modId xmlns:p14="http://schemas.microsoft.com/office/powerpoint/2010/main" val="1200497581"/>
              </p:ext>
            </p:extLst>
          </p:nvPr>
        </p:nvGraphicFramePr>
        <p:xfrm>
          <a:off x="8251155" y="1844824"/>
          <a:ext cx="365125" cy="434975"/>
        </p:xfrm>
        <a:graphic>
          <a:graphicData uri="http://schemas.openxmlformats.org/presentationml/2006/ole">
            <mc:AlternateContent xmlns:mc="http://schemas.openxmlformats.org/markup-compatibility/2006">
              <mc:Choice xmlns:v="urn:schemas-microsoft-com:vml" Requires="v">
                <p:oleObj spid="_x0000_s55076" name="Equation" r:id="rId15" imgW="203200" imgH="241300" progId="Equation.DSMT4">
                  <p:embed/>
                </p:oleObj>
              </mc:Choice>
              <mc:Fallback>
                <p:oleObj name="Equation" r:id="rId15" imgW="203200" imgH="241300" progId="Equation.DSMT4">
                  <p:embed/>
                  <p:pic>
                    <p:nvPicPr>
                      <p:cNvPr id="0" name=""/>
                      <p:cNvPicPr/>
                      <p:nvPr/>
                    </p:nvPicPr>
                    <p:blipFill>
                      <a:blip r:embed="rId16"/>
                      <a:stretch>
                        <a:fillRect/>
                      </a:stretch>
                    </p:blipFill>
                    <p:spPr>
                      <a:xfrm>
                        <a:off x="8251155" y="1844824"/>
                        <a:ext cx="365125" cy="434975"/>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2215887061"/>
              </p:ext>
            </p:extLst>
          </p:nvPr>
        </p:nvGraphicFramePr>
        <p:xfrm>
          <a:off x="2209800" y="5370513"/>
          <a:ext cx="1968500" cy="603250"/>
        </p:xfrm>
        <a:graphic>
          <a:graphicData uri="http://schemas.openxmlformats.org/presentationml/2006/ole">
            <mc:AlternateContent xmlns:mc="http://schemas.openxmlformats.org/markup-compatibility/2006">
              <mc:Choice xmlns:v="urn:schemas-microsoft-com:vml" Requires="v">
                <p:oleObj spid="_x0000_s55077" name="Equation" r:id="rId17" imgW="787400" imgH="241300" progId="Equation.DSMT4">
                  <p:embed/>
                </p:oleObj>
              </mc:Choice>
              <mc:Fallback>
                <p:oleObj name="Equation" r:id="rId17" imgW="787400" imgH="241300" progId="Equation.DSMT4">
                  <p:embed/>
                  <p:pic>
                    <p:nvPicPr>
                      <p:cNvPr id="0" name=""/>
                      <p:cNvPicPr/>
                      <p:nvPr/>
                    </p:nvPicPr>
                    <p:blipFill>
                      <a:blip r:embed="rId18"/>
                      <a:stretch>
                        <a:fillRect/>
                      </a:stretch>
                    </p:blipFill>
                    <p:spPr>
                      <a:xfrm>
                        <a:off x="2209800" y="5370513"/>
                        <a:ext cx="1968500" cy="603250"/>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999606843"/>
              </p:ext>
            </p:extLst>
          </p:nvPr>
        </p:nvGraphicFramePr>
        <p:xfrm>
          <a:off x="7402513" y="5373688"/>
          <a:ext cx="2413000" cy="603250"/>
        </p:xfrm>
        <a:graphic>
          <a:graphicData uri="http://schemas.openxmlformats.org/presentationml/2006/ole">
            <mc:AlternateContent xmlns:mc="http://schemas.openxmlformats.org/markup-compatibility/2006">
              <mc:Choice xmlns:v="urn:schemas-microsoft-com:vml" Requires="v">
                <p:oleObj spid="_x0000_s55078" name="Equation" r:id="rId19" imgW="965200" imgH="241300" progId="Equation.DSMT4">
                  <p:embed/>
                </p:oleObj>
              </mc:Choice>
              <mc:Fallback>
                <p:oleObj name="Equation" r:id="rId19" imgW="965200" imgH="241300" progId="Equation.DSMT4">
                  <p:embed/>
                  <p:pic>
                    <p:nvPicPr>
                      <p:cNvPr id="0" name=""/>
                      <p:cNvPicPr/>
                      <p:nvPr/>
                    </p:nvPicPr>
                    <p:blipFill>
                      <a:blip r:embed="rId20"/>
                      <a:stretch>
                        <a:fillRect/>
                      </a:stretch>
                    </p:blipFill>
                    <p:spPr>
                      <a:xfrm>
                        <a:off x="7402513" y="5373688"/>
                        <a:ext cx="2413000" cy="603250"/>
                      </a:xfrm>
                      <a:prstGeom prst="rect">
                        <a:avLst/>
                      </a:prstGeom>
                    </p:spPr>
                  </p:pic>
                </p:oleObj>
              </mc:Fallback>
            </mc:AlternateContent>
          </a:graphicData>
        </a:graphic>
      </p:graphicFrame>
    </p:spTree>
    <p:extLst>
      <p:ext uri="{BB962C8B-B14F-4D97-AF65-F5344CB8AC3E}">
        <p14:creationId xmlns:p14="http://schemas.microsoft.com/office/powerpoint/2010/main" val="9382403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1678594720"/>
              </p:ext>
            </p:extLst>
          </p:nvPr>
        </p:nvGraphicFramePr>
        <p:xfrm>
          <a:off x="550863" y="1124744"/>
          <a:ext cx="11239500" cy="4953000"/>
        </p:xfrm>
        <a:graphic>
          <a:graphicData uri="http://schemas.openxmlformats.org/presentationml/2006/ole">
            <mc:AlternateContent xmlns:mc="http://schemas.openxmlformats.org/markup-compatibility/2006">
              <mc:Choice xmlns:v="urn:schemas-microsoft-com:vml" Requires="v">
                <p:oleObj spid="_x0000_s45182" name="文書" r:id="rId5" imgW="4495800" imgH="1981200" progId="Word.Document.12">
                  <p:embed/>
                </p:oleObj>
              </mc:Choice>
              <mc:Fallback>
                <p:oleObj name="文書" r:id="rId5" imgW="4495800" imgH="1981200" progId="Word.Document.12">
                  <p:embed/>
                  <p:pic>
                    <p:nvPicPr>
                      <p:cNvPr id="0" name=""/>
                      <p:cNvPicPr/>
                      <p:nvPr/>
                    </p:nvPicPr>
                    <p:blipFill>
                      <a:blip r:embed="rId6"/>
                      <a:stretch>
                        <a:fillRect/>
                      </a:stretch>
                    </p:blipFill>
                    <p:spPr>
                      <a:xfrm>
                        <a:off x="550863" y="1124744"/>
                        <a:ext cx="11239500" cy="49530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20922908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2697226568"/>
              </p:ext>
            </p:extLst>
          </p:nvPr>
        </p:nvGraphicFramePr>
        <p:xfrm>
          <a:off x="550863" y="1196752"/>
          <a:ext cx="11239500" cy="4794250"/>
        </p:xfrm>
        <a:graphic>
          <a:graphicData uri="http://schemas.openxmlformats.org/presentationml/2006/ole">
            <mc:AlternateContent xmlns:mc="http://schemas.openxmlformats.org/markup-compatibility/2006">
              <mc:Choice xmlns:v="urn:schemas-microsoft-com:vml" Requires="v">
                <p:oleObj spid="_x0000_s51313" name="文書" r:id="rId5" imgW="4495800" imgH="1917700" progId="Word.Document.12">
                  <p:embed/>
                </p:oleObj>
              </mc:Choice>
              <mc:Fallback>
                <p:oleObj name="文書" r:id="rId5" imgW="4495800" imgH="1917700" progId="Word.Document.12">
                  <p:embed/>
                  <p:pic>
                    <p:nvPicPr>
                      <p:cNvPr id="0" name=""/>
                      <p:cNvPicPr/>
                      <p:nvPr/>
                    </p:nvPicPr>
                    <p:blipFill>
                      <a:blip r:embed="rId6"/>
                      <a:stretch>
                        <a:fillRect/>
                      </a:stretch>
                    </p:blipFill>
                    <p:spPr>
                      <a:xfrm>
                        <a:off x="550863" y="1196752"/>
                        <a:ext cx="11239500" cy="479425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34282199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22" name="オブジェクト 21"/>
          <p:cNvGraphicFramePr>
            <a:graphicFrameLocks noChangeAspect="1"/>
          </p:cNvGraphicFramePr>
          <p:nvPr>
            <p:extLst>
              <p:ext uri="{D42A27DB-BD31-4B8C-83A1-F6EECF244321}">
                <p14:modId xmlns:p14="http://schemas.microsoft.com/office/powerpoint/2010/main" val="3478932338"/>
              </p:ext>
            </p:extLst>
          </p:nvPr>
        </p:nvGraphicFramePr>
        <p:xfrm>
          <a:off x="479425" y="1052736"/>
          <a:ext cx="11239500" cy="539750"/>
        </p:xfrm>
        <a:graphic>
          <a:graphicData uri="http://schemas.openxmlformats.org/presentationml/2006/ole">
            <mc:AlternateContent xmlns:mc="http://schemas.openxmlformats.org/markup-compatibility/2006">
              <mc:Choice xmlns:v="urn:schemas-microsoft-com:vml" Requires="v">
                <p:oleObj spid="_x0000_s56007" name="文書" r:id="rId5" imgW="4495800" imgH="215900" progId="Word.Document.12">
                  <p:embed/>
                </p:oleObj>
              </mc:Choice>
              <mc:Fallback>
                <p:oleObj name="文書" r:id="rId5" imgW="4495800" imgH="215900" progId="Word.Document.12">
                  <p:embed/>
                  <p:pic>
                    <p:nvPicPr>
                      <p:cNvPr id="0" name=""/>
                      <p:cNvPicPr/>
                      <p:nvPr/>
                    </p:nvPicPr>
                    <p:blipFill>
                      <a:blip r:embed="rId6"/>
                      <a:stretch>
                        <a:fillRect/>
                      </a:stretch>
                    </p:blipFill>
                    <p:spPr>
                      <a:xfrm>
                        <a:off x="479425" y="1052736"/>
                        <a:ext cx="11239500" cy="539750"/>
                      </a:xfrm>
                      <a:prstGeom prst="rect">
                        <a:avLst/>
                      </a:prstGeom>
                    </p:spPr>
                  </p:pic>
                </p:oleObj>
              </mc:Fallback>
            </mc:AlternateContent>
          </a:graphicData>
        </a:graphic>
      </p:graphicFrame>
      <p:cxnSp>
        <p:nvCxnSpPr>
          <p:cNvPr id="25" name="直線矢印コネクタ 24"/>
          <p:cNvCxnSpPr/>
          <p:nvPr/>
        </p:nvCxnSpPr>
        <p:spPr>
          <a:xfrm>
            <a:off x="1271464"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rot="16200000">
            <a:off x="1703672"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オブジェクト 28"/>
          <p:cNvGraphicFramePr>
            <a:graphicFrameLocks noChangeAspect="1"/>
          </p:cNvGraphicFramePr>
          <p:nvPr>
            <p:extLst>
              <p:ext uri="{D42A27DB-BD31-4B8C-83A1-F6EECF244321}">
                <p14:modId xmlns:p14="http://schemas.microsoft.com/office/powerpoint/2010/main" val="3304273098"/>
              </p:ext>
            </p:extLst>
          </p:nvPr>
        </p:nvGraphicFramePr>
        <p:xfrm>
          <a:off x="4943872" y="4509520"/>
          <a:ext cx="376237" cy="317500"/>
        </p:xfrm>
        <a:graphic>
          <a:graphicData uri="http://schemas.openxmlformats.org/presentationml/2006/ole">
            <mc:AlternateContent xmlns:mc="http://schemas.openxmlformats.org/markup-compatibility/2006">
              <mc:Choice xmlns:v="urn:schemas-microsoft-com:vml" Requires="v">
                <p:oleObj spid="_x0000_s56008" name="Equation" r:id="rId7" imgW="165100" imgH="139700" progId="Equation.DSMT4">
                  <p:embed/>
                </p:oleObj>
              </mc:Choice>
              <mc:Fallback>
                <p:oleObj name="Equation" r:id="rId7" imgW="165100" imgH="139700" progId="Equation.DSMT4">
                  <p:embed/>
                  <p:pic>
                    <p:nvPicPr>
                      <p:cNvPr id="0" name=""/>
                      <p:cNvPicPr/>
                      <p:nvPr/>
                    </p:nvPicPr>
                    <p:blipFill>
                      <a:blip r:embed="rId8"/>
                      <a:stretch>
                        <a:fillRect/>
                      </a:stretch>
                    </p:blipFill>
                    <p:spPr>
                      <a:xfrm>
                        <a:off x="4943872" y="4509520"/>
                        <a:ext cx="376237" cy="317500"/>
                      </a:xfrm>
                      <a:prstGeom prst="rect">
                        <a:avLst/>
                      </a:prstGeom>
                    </p:spPr>
                  </p:pic>
                </p:oleObj>
              </mc:Fallback>
            </mc:AlternateContent>
          </a:graphicData>
        </a:graphic>
      </p:graphicFrame>
      <p:graphicFrame>
        <p:nvGraphicFramePr>
          <p:cNvPr id="34" name="オブジェクト 33"/>
          <p:cNvGraphicFramePr>
            <a:graphicFrameLocks noChangeAspect="1"/>
          </p:cNvGraphicFramePr>
          <p:nvPr>
            <p:extLst>
              <p:ext uri="{D42A27DB-BD31-4B8C-83A1-F6EECF244321}">
                <p14:modId xmlns:p14="http://schemas.microsoft.com/office/powerpoint/2010/main" val="621898738"/>
              </p:ext>
            </p:extLst>
          </p:nvPr>
        </p:nvGraphicFramePr>
        <p:xfrm>
          <a:off x="3000375" y="1844675"/>
          <a:ext cx="342900" cy="434975"/>
        </p:xfrm>
        <a:graphic>
          <a:graphicData uri="http://schemas.openxmlformats.org/presentationml/2006/ole">
            <mc:AlternateContent xmlns:mc="http://schemas.openxmlformats.org/markup-compatibility/2006">
              <mc:Choice xmlns:v="urn:schemas-microsoft-com:vml" Requires="v">
                <p:oleObj spid="_x0000_s56009" name="Equation" r:id="rId9" imgW="190500" imgH="241300" progId="Equation.DSMT4">
                  <p:embed/>
                </p:oleObj>
              </mc:Choice>
              <mc:Fallback>
                <p:oleObj name="Equation" r:id="rId9" imgW="190500" imgH="241300" progId="Equation.DSMT4">
                  <p:embed/>
                  <p:pic>
                    <p:nvPicPr>
                      <p:cNvPr id="0" name=""/>
                      <p:cNvPicPr/>
                      <p:nvPr/>
                    </p:nvPicPr>
                    <p:blipFill>
                      <a:blip r:embed="rId10"/>
                      <a:stretch>
                        <a:fillRect/>
                      </a:stretch>
                    </p:blipFill>
                    <p:spPr>
                      <a:xfrm>
                        <a:off x="3000375" y="1844675"/>
                        <a:ext cx="342900" cy="434975"/>
                      </a:xfrm>
                      <a:prstGeom prst="rect">
                        <a:avLst/>
                      </a:prstGeom>
                    </p:spPr>
                  </p:pic>
                </p:oleObj>
              </mc:Fallback>
            </mc:AlternateContent>
          </a:graphicData>
        </a:graphic>
      </p:graphicFrame>
      <p:cxnSp>
        <p:nvCxnSpPr>
          <p:cNvPr id="12" name="直線矢印コネクタ 11"/>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rot="162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3303962936"/>
              </p:ext>
            </p:extLst>
          </p:nvPr>
        </p:nvGraphicFramePr>
        <p:xfrm>
          <a:off x="10285487" y="4509024"/>
          <a:ext cx="203200" cy="317500"/>
        </p:xfrm>
        <a:graphic>
          <a:graphicData uri="http://schemas.openxmlformats.org/presentationml/2006/ole">
            <mc:AlternateContent xmlns:mc="http://schemas.openxmlformats.org/markup-compatibility/2006">
              <mc:Choice xmlns:v="urn:schemas-microsoft-com:vml" Requires="v">
                <p:oleObj spid="_x0000_s56010" name="Equation" r:id="rId11" imgW="88900" imgH="139700" progId="Equation.DSMT4">
                  <p:embed/>
                </p:oleObj>
              </mc:Choice>
              <mc:Fallback>
                <p:oleObj name="Equation" r:id="rId11" imgW="88900" imgH="139700" progId="Equation.DSMT4">
                  <p:embed/>
                  <p:pic>
                    <p:nvPicPr>
                      <p:cNvPr id="0" name=""/>
                      <p:cNvPicPr/>
                      <p:nvPr/>
                    </p:nvPicPr>
                    <p:blipFill>
                      <a:blip r:embed="rId12"/>
                      <a:stretch>
                        <a:fillRect/>
                      </a:stretch>
                    </p:blipFill>
                    <p:spPr>
                      <a:xfrm>
                        <a:off x="10285487" y="4509024"/>
                        <a:ext cx="203200" cy="317500"/>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622218158"/>
              </p:ext>
            </p:extLst>
          </p:nvPr>
        </p:nvGraphicFramePr>
        <p:xfrm>
          <a:off x="8251155" y="1844824"/>
          <a:ext cx="365125" cy="434975"/>
        </p:xfrm>
        <a:graphic>
          <a:graphicData uri="http://schemas.openxmlformats.org/presentationml/2006/ole">
            <mc:AlternateContent xmlns:mc="http://schemas.openxmlformats.org/markup-compatibility/2006">
              <mc:Choice xmlns:v="urn:schemas-microsoft-com:vml" Requires="v">
                <p:oleObj spid="_x0000_s56011" name="Equation" r:id="rId13" imgW="203200" imgH="241300" progId="Equation.DSMT4">
                  <p:embed/>
                </p:oleObj>
              </mc:Choice>
              <mc:Fallback>
                <p:oleObj name="Equation" r:id="rId13" imgW="203200" imgH="241300" progId="Equation.DSMT4">
                  <p:embed/>
                  <p:pic>
                    <p:nvPicPr>
                      <p:cNvPr id="0" name=""/>
                      <p:cNvPicPr/>
                      <p:nvPr/>
                    </p:nvPicPr>
                    <p:blipFill>
                      <a:blip r:embed="rId14"/>
                      <a:stretch>
                        <a:fillRect/>
                      </a:stretch>
                    </p:blipFill>
                    <p:spPr>
                      <a:xfrm>
                        <a:off x="8251155" y="1844824"/>
                        <a:ext cx="365125" cy="434975"/>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356496043"/>
              </p:ext>
            </p:extLst>
          </p:nvPr>
        </p:nvGraphicFramePr>
        <p:xfrm>
          <a:off x="1939925" y="5100638"/>
          <a:ext cx="2508250" cy="1143000"/>
        </p:xfrm>
        <a:graphic>
          <a:graphicData uri="http://schemas.openxmlformats.org/presentationml/2006/ole">
            <mc:AlternateContent xmlns:mc="http://schemas.openxmlformats.org/markup-compatibility/2006">
              <mc:Choice xmlns:v="urn:schemas-microsoft-com:vml" Requires="v">
                <p:oleObj spid="_x0000_s56012" name="Equation" r:id="rId15" imgW="1003300" imgH="457200" progId="Equation.DSMT4">
                  <p:embed/>
                </p:oleObj>
              </mc:Choice>
              <mc:Fallback>
                <p:oleObj name="Equation" r:id="rId15" imgW="1003300" imgH="457200" progId="Equation.DSMT4">
                  <p:embed/>
                  <p:pic>
                    <p:nvPicPr>
                      <p:cNvPr id="0" name=""/>
                      <p:cNvPicPr/>
                      <p:nvPr/>
                    </p:nvPicPr>
                    <p:blipFill>
                      <a:blip r:embed="rId16"/>
                      <a:stretch>
                        <a:fillRect/>
                      </a:stretch>
                    </p:blipFill>
                    <p:spPr>
                      <a:xfrm>
                        <a:off x="1939925" y="5100638"/>
                        <a:ext cx="2508250" cy="1143000"/>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1252756925"/>
              </p:ext>
            </p:extLst>
          </p:nvPr>
        </p:nvGraphicFramePr>
        <p:xfrm>
          <a:off x="6942138" y="5087938"/>
          <a:ext cx="3333750" cy="1174750"/>
        </p:xfrm>
        <a:graphic>
          <a:graphicData uri="http://schemas.openxmlformats.org/presentationml/2006/ole">
            <mc:AlternateContent xmlns:mc="http://schemas.openxmlformats.org/markup-compatibility/2006">
              <mc:Choice xmlns:v="urn:schemas-microsoft-com:vml" Requires="v">
                <p:oleObj spid="_x0000_s56013" name="Equation" r:id="rId17" imgW="1333500" imgH="469900" progId="Equation.DSMT4">
                  <p:embed/>
                </p:oleObj>
              </mc:Choice>
              <mc:Fallback>
                <p:oleObj name="Equation" r:id="rId17" imgW="1333500" imgH="469900" progId="Equation.DSMT4">
                  <p:embed/>
                  <p:pic>
                    <p:nvPicPr>
                      <p:cNvPr id="0" name=""/>
                      <p:cNvPicPr/>
                      <p:nvPr/>
                    </p:nvPicPr>
                    <p:blipFill>
                      <a:blip r:embed="rId18"/>
                      <a:stretch>
                        <a:fillRect/>
                      </a:stretch>
                    </p:blipFill>
                    <p:spPr>
                      <a:xfrm>
                        <a:off x="6942138" y="5087938"/>
                        <a:ext cx="3333750" cy="1174750"/>
                      </a:xfrm>
                      <a:prstGeom prst="rect">
                        <a:avLst/>
                      </a:prstGeom>
                    </p:spPr>
                  </p:pic>
                </p:oleObj>
              </mc:Fallback>
            </mc:AlternateContent>
          </a:graphicData>
        </a:graphic>
      </p:graphicFrame>
      <p:pic>
        <p:nvPicPr>
          <p:cNvPr id="4" name="図 3"/>
          <p:cNvPicPr>
            <a:picLocks noChangeAspect="1"/>
          </p:cNvPicPr>
          <p:nvPr/>
        </p:nvPicPr>
        <p:blipFill rotWithShape="1">
          <a:blip r:embed="rId19"/>
          <a:srcRect l="24899" t="35165" r="10629" b="22286"/>
          <a:stretch/>
        </p:blipFill>
        <p:spPr>
          <a:xfrm>
            <a:off x="8413085" y="2900752"/>
            <a:ext cx="1798441" cy="1677600"/>
          </a:xfrm>
          <a:prstGeom prst="rect">
            <a:avLst/>
          </a:prstGeom>
        </p:spPr>
      </p:pic>
      <p:pic>
        <p:nvPicPr>
          <p:cNvPr id="23" name="図 22"/>
          <p:cNvPicPr>
            <a:picLocks noChangeAspect="1"/>
          </p:cNvPicPr>
          <p:nvPr/>
        </p:nvPicPr>
        <p:blipFill rotWithShape="1">
          <a:blip r:embed="rId19"/>
          <a:srcRect l="24899" t="35165" r="10629" b="22286"/>
          <a:stretch/>
        </p:blipFill>
        <p:spPr>
          <a:xfrm flipH="1">
            <a:off x="6587427" y="2924944"/>
            <a:ext cx="1800000" cy="1656184"/>
          </a:xfrm>
          <a:prstGeom prst="rect">
            <a:avLst/>
          </a:prstGeom>
        </p:spPr>
      </p:pic>
      <p:pic>
        <p:nvPicPr>
          <p:cNvPr id="7" name="図 6"/>
          <p:cNvPicPr>
            <a:picLocks noChangeAspect="1"/>
          </p:cNvPicPr>
          <p:nvPr/>
        </p:nvPicPr>
        <p:blipFill rotWithShape="1">
          <a:blip r:embed="rId20"/>
          <a:srcRect l="12179" t="28805" r="36465" b="11280"/>
          <a:stretch/>
        </p:blipFill>
        <p:spPr>
          <a:xfrm>
            <a:off x="3143672" y="2708921"/>
            <a:ext cx="1628575" cy="1899996"/>
          </a:xfrm>
          <a:prstGeom prst="rect">
            <a:avLst/>
          </a:prstGeom>
        </p:spPr>
      </p:pic>
      <p:pic>
        <p:nvPicPr>
          <p:cNvPr id="30" name="図 29"/>
          <p:cNvPicPr>
            <a:picLocks noChangeAspect="1"/>
          </p:cNvPicPr>
          <p:nvPr/>
        </p:nvPicPr>
        <p:blipFill rotWithShape="1">
          <a:blip r:embed="rId20"/>
          <a:srcRect l="12179" t="28805" r="36465" b="11280"/>
          <a:stretch/>
        </p:blipFill>
        <p:spPr>
          <a:xfrm flipH="1">
            <a:off x="1559496" y="2708920"/>
            <a:ext cx="1584176" cy="1899996"/>
          </a:xfrm>
          <a:prstGeom prst="rect">
            <a:avLst/>
          </a:prstGeom>
        </p:spPr>
      </p:pic>
    </p:spTree>
    <p:extLst>
      <p:ext uri="{BB962C8B-B14F-4D97-AF65-F5344CB8AC3E}">
        <p14:creationId xmlns:p14="http://schemas.microsoft.com/office/powerpoint/2010/main" val="38842207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835802436"/>
              </p:ext>
            </p:extLst>
          </p:nvPr>
        </p:nvGraphicFramePr>
        <p:xfrm>
          <a:off x="550863" y="1161256"/>
          <a:ext cx="11239500" cy="4572000"/>
        </p:xfrm>
        <a:graphic>
          <a:graphicData uri="http://schemas.openxmlformats.org/presentationml/2006/ole">
            <mc:AlternateContent xmlns:mc="http://schemas.openxmlformats.org/markup-compatibility/2006">
              <mc:Choice xmlns:v="urn:schemas-microsoft-com:vml" Requires="v">
                <p:oleObj spid="_x0000_s47229" name="文書" r:id="rId5" imgW="4495800" imgH="1828800" progId="Word.Document.12">
                  <p:embed/>
                </p:oleObj>
              </mc:Choice>
              <mc:Fallback>
                <p:oleObj name="文書" r:id="rId5" imgW="4495800" imgH="1828800" progId="Word.Document.12">
                  <p:embed/>
                  <p:pic>
                    <p:nvPicPr>
                      <p:cNvPr id="0" name=""/>
                      <p:cNvPicPr/>
                      <p:nvPr/>
                    </p:nvPicPr>
                    <p:blipFill>
                      <a:blip r:embed="rId6"/>
                      <a:stretch>
                        <a:fillRect/>
                      </a:stretch>
                    </p:blipFill>
                    <p:spPr>
                      <a:xfrm>
                        <a:off x="550863" y="1161256"/>
                        <a:ext cx="11239500" cy="45720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19438515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プレゼンテーション7" id="{423002E4-7FD9-6640-9BE1-02790D05BA1E}" vid="{82099355-738F-7B4C-8B1D-DB529BAB3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2033</TotalTime>
  <Words>2224</Words>
  <Application>Microsoft Macintosh PowerPoint</Application>
  <PresentationFormat>ユーザー設定</PresentationFormat>
  <Paragraphs>125</Paragraphs>
  <Slides>12</Slides>
  <Notes>12</Notes>
  <HiddenSlides>0</HiddenSlides>
  <MMClips>0</MMClips>
  <ScaleCrop>false</ScaleCrop>
  <HeadingPairs>
    <vt:vector size="6" baseType="variant">
      <vt:variant>
        <vt:lpstr>テーマ</vt:lpstr>
      </vt:variant>
      <vt:variant>
        <vt:i4>1</vt:i4>
      </vt:variant>
      <vt:variant>
        <vt:lpstr>埋め込まれた OLE サーバー</vt:lpstr>
      </vt:variant>
      <vt:variant>
        <vt:i4>4</vt:i4>
      </vt:variant>
      <vt:variant>
        <vt:lpstr>スライド タイトル</vt:lpstr>
      </vt:variant>
      <vt:variant>
        <vt:i4>12</vt:i4>
      </vt:variant>
    </vt:vector>
  </HeadingPairs>
  <TitlesOfParts>
    <vt:vector size="17" baseType="lpstr">
      <vt:lpstr>Beamer</vt:lpstr>
      <vt:lpstr>文書</vt:lpstr>
      <vt:lpstr>Document</vt:lpstr>
      <vt:lpstr>Equation</vt:lpstr>
      <vt:lpstr>Microsoft Word 文書</vt:lpstr>
      <vt:lpstr>Brownian motion 1: basic theories</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Yamamoto Ryoichi</cp:lastModifiedBy>
  <cp:revision>190</cp:revision>
  <dcterms:created xsi:type="dcterms:W3CDTF">2017-01-13T09:37:35Z</dcterms:created>
  <dcterms:modified xsi:type="dcterms:W3CDTF">2018-01-07T02:19:56Z</dcterms:modified>
</cp:coreProperties>
</file>