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374" r:id="rId2"/>
    <p:sldId id="375" r:id="rId3"/>
    <p:sldId id="260" r:id="rId4"/>
    <p:sldId id="385" r:id="rId5"/>
    <p:sldId id="384" r:id="rId6"/>
    <p:sldId id="383" r:id="rId7"/>
    <p:sldId id="388" r:id="rId8"/>
    <p:sldId id="389" r:id="rId9"/>
    <p:sldId id="387" r:id="rId10"/>
    <p:sldId id="386" r:id="rId11"/>
    <p:sldId id="390" r:id="rId12"/>
    <p:sldId id="262" r:id="rId13"/>
    <p:sldId id="304" r:id="rId14"/>
    <p:sldId id="305" r:id="rId15"/>
    <p:sldId id="303" r:id="rId16"/>
    <p:sldId id="343" r:id="rId17"/>
    <p:sldId id="342" r:id="rId18"/>
    <p:sldId id="393" r:id="rId19"/>
    <p:sldId id="392" r:id="rId20"/>
    <p:sldId id="391" r:id="rId21"/>
    <p:sldId id="396" r:id="rId22"/>
    <p:sldId id="395" r:id="rId23"/>
    <p:sldId id="394" r:id="rId24"/>
    <p:sldId id="264" r:id="rId25"/>
    <p:sldId id="300" r:id="rId26"/>
    <p:sldId id="398" r:id="rId27"/>
    <p:sldId id="397" r:id="rId28"/>
    <p:sldId id="309" r:id="rId29"/>
    <p:sldId id="344" r:id="rId30"/>
    <p:sldId id="345" r:id="rId31"/>
    <p:sldId id="306" r:id="rId32"/>
    <p:sldId id="313" r:id="rId33"/>
    <p:sldId id="378" r:id="rId34"/>
    <p:sldId id="402" r:id="rId35"/>
    <p:sldId id="401" r:id="rId36"/>
    <p:sldId id="400" r:id="rId37"/>
    <p:sldId id="399" r:id="rId38"/>
    <p:sldId id="349" r:id="rId39"/>
    <p:sldId id="316" r:id="rId40"/>
    <p:sldId id="351" r:id="rId41"/>
    <p:sldId id="379" r:id="rId42"/>
    <p:sldId id="315" r:id="rId43"/>
    <p:sldId id="318" r:id="rId44"/>
    <p:sldId id="352" r:id="rId45"/>
    <p:sldId id="317" r:id="rId46"/>
    <p:sldId id="356" r:id="rId47"/>
    <p:sldId id="416" r:id="rId48"/>
    <p:sldId id="355" r:id="rId49"/>
    <p:sldId id="362" r:id="rId50"/>
    <p:sldId id="321" r:id="rId51"/>
    <p:sldId id="381" r:id="rId52"/>
    <p:sldId id="380" r:id="rId53"/>
    <p:sldId id="408" r:id="rId54"/>
    <p:sldId id="407" r:id="rId55"/>
    <p:sldId id="406" r:id="rId56"/>
    <p:sldId id="405" r:id="rId57"/>
    <p:sldId id="404" r:id="rId58"/>
    <p:sldId id="403" r:id="rId59"/>
    <p:sldId id="409" r:id="rId60"/>
    <p:sldId id="411" r:id="rId61"/>
    <p:sldId id="412" r:id="rId62"/>
    <p:sldId id="410" r:id="rId63"/>
    <p:sldId id="413" r:id="rId64"/>
    <p:sldId id="363" r:id="rId65"/>
    <p:sldId id="364" r:id="rId66"/>
    <p:sldId id="365" r:id="rId67"/>
    <p:sldId id="414" r:id="rId68"/>
    <p:sldId id="415" r:id="rId69"/>
    <p:sldId id="322" r:id="rId70"/>
  </p:sldIdLst>
  <p:sldSz cx="9144000" cy="5143500" type="screen16x9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93" autoAdjust="0"/>
  </p:normalViewPr>
  <p:slideViewPr>
    <p:cSldViewPr>
      <p:cViewPr varScale="1">
        <p:scale>
          <a:sx n="85" d="100"/>
          <a:sy n="85" d="100"/>
        </p:scale>
        <p:origin x="-643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75B08-2F3B-46AF-8C6B-8CE7990FAF83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42B0E-3E87-4776-AAD5-4A6A9C409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AB90-0EED-4191-80E3-B95538637E9A}" type="datetime1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9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3AC0-0F88-469C-B7E8-234014D4E448}" type="datetime1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3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D36-7324-429A-8DEE-8D0BCCDF9993}" type="datetime1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83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497919"/>
            <a:ext cx="5976664" cy="4406890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366944" y="4406557"/>
            <a:ext cx="720000" cy="720000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366944" y="4645581"/>
            <a:ext cx="720000" cy="27384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B30B5-CBF4-4B2F-B75D-B112E83238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733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88CB-9D3E-472B-8C83-C33DAFA14439}" type="datetime1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1870-C5D4-4974-B7FA-4F907EB392B1}" type="datetime1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96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D39-F6BE-42B4-BCD0-3264BF2B5E1A}" type="datetime1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17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5D8-323F-4F67-93E8-10DAE3584813}" type="datetime1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71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FCB-10B6-406A-88A9-CFD485344614}" type="datetime1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47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583D-6700-47A4-92D6-3CCE3A3E4ECF}" type="datetime1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73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1C7B-9E4E-4059-96D1-83234B750861}" type="datetime1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81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305B-18EE-4954-A6AA-DE0C1A58DB8D}" type="datetime1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32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497920"/>
            <a:ext cx="5688632" cy="4558107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In this plot, we study basic theories of Brownian motion</a:t>
            </a:r>
            <a:r>
              <a:rPr lang="en-US" altLang="ja-JP" sz="4000" dirty="0" smtClean="0">
                <a:cs typeface="Corbel"/>
              </a:rPr>
              <a:t>.</a:t>
            </a:r>
            <a:endParaRPr lang="en-US" altLang="ja-JP" sz="4000" dirty="0">
              <a:cs typeface="Corbel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6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497920"/>
            <a:ext cx="5688632" cy="4558107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And second, in addition to the friction force, we know that there must be another type of force which gives rise to the irregular motion of the Brownian particle.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dirty="0" smtClean="0"/>
              <a:t>3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29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497920"/>
            <a:ext cx="6408712" cy="4558107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We call this the random force $F(t)$ colored in red, which represents the effects of the many collisions taking place between the Brownian particle and the fluid molecules.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dirty="0" smtClean="0"/>
              <a:t>3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18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497920"/>
            <a:ext cx="6480720" cy="4558107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cs typeface="Corbel"/>
              </a:rPr>
              <a:t>Finally, by putting </a:t>
            </a:r>
            <a:r>
              <a:rPr lang="en-US" altLang="ja-JP" sz="4000" dirty="0" smtClean="0">
                <a:cs typeface="Corbel"/>
              </a:rPr>
              <a:t>all </a:t>
            </a:r>
            <a:r>
              <a:rPr lang="en-US" altLang="ja-JP" sz="4000" dirty="0">
                <a:cs typeface="Corbel"/>
              </a:rPr>
              <a:t>of </a:t>
            </a:r>
            <a:r>
              <a:rPr lang="en-US" altLang="ja-JP" sz="4000" dirty="0" smtClean="0">
                <a:cs typeface="Corbel"/>
              </a:rPr>
              <a:t>them </a:t>
            </a:r>
            <a:r>
              <a:rPr lang="en-US" altLang="ja-JP" sz="4000" dirty="0">
                <a:cs typeface="Corbel"/>
              </a:rPr>
              <a:t>together, we can write down the </a:t>
            </a:r>
            <a:r>
              <a:rPr lang="en-US" altLang="ja-JP" sz="4000" dirty="0" err="1">
                <a:cs typeface="Corbel"/>
              </a:rPr>
              <a:t>Langevin</a:t>
            </a:r>
            <a:r>
              <a:rPr lang="en-US" altLang="ja-JP" sz="4000" dirty="0">
                <a:cs typeface="Corbel"/>
              </a:rPr>
              <a:t> equation shown here as Eq.(21).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649300" y="4316625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6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688632" cy="4363685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Now, let us characterize this random force in more detail</a:t>
            </a:r>
            <a:r>
              <a:rPr lang="en-US" altLang="ja-JP" sz="4000" dirty="0" smtClean="0"/>
              <a:t>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04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688632" cy="4363685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Assuming three-dimensional Cartesian coordinates, the random force has three components along the x, y, and z directions.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14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688632" cy="4363685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Without loss of generality, we can assume that the average of the force along any direction is zero as shown in </a:t>
            </a:r>
            <a:r>
              <a:rPr lang="en-US" altLang="ja-JP" sz="4000" dirty="0" err="1"/>
              <a:t>Eq</a:t>
            </a:r>
            <a:r>
              <a:rPr lang="en-US" altLang="ja-JP" sz="4000" dirty="0"/>
              <a:t>,(22).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04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976664" cy="4363685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If this was not the case, we could always separate the non-zero part as an extra drift force to be added separately in the </a:t>
            </a:r>
            <a:r>
              <a:rPr lang="en-US" altLang="ja-JP" sz="4000" dirty="0" err="1"/>
              <a:t>Langevin</a:t>
            </a:r>
            <a:r>
              <a:rPr lang="en-US" altLang="ja-JP" sz="4000" dirty="0"/>
              <a:t> equation.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85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688632" cy="4363685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We still need to specify how the forces at different times, or along different directions are correlated.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85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688632" cy="4363685"/>
          </a:xfrm>
        </p:spPr>
        <p:txBody>
          <a:bodyPr>
            <a:normAutofit fontScale="92500"/>
          </a:bodyPr>
          <a:lstStyle/>
          <a:p>
            <a:r>
              <a:rPr lang="en-US" altLang="ja-JP" sz="4000" dirty="0"/>
              <a:t>We note that we are interested in the dynamics of the Brownian particle at time scales much larger than the time-scales of the collisions with the fluid molecules.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42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688632" cy="4363685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Therefore, we can assume that the successive random forces are uncorrelated on the time scale of the Brownian particle.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42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497920"/>
            <a:ext cx="5688632" cy="4558107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Let us start with writing down the celebrated </a:t>
            </a:r>
            <a:r>
              <a:rPr lang="en-US" altLang="ja-JP" sz="4000" dirty="0" err="1">
                <a:cs typeface="Corbel"/>
              </a:rPr>
              <a:t>Langevin</a:t>
            </a:r>
            <a:r>
              <a:rPr lang="en-US" altLang="ja-JP" sz="4000" dirty="0">
                <a:cs typeface="Corbel"/>
              </a:rPr>
              <a:t> equation that describes the Brownian motion of a particle diffusing in a fluid.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49300" y="4316625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8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688632" cy="4363685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This is expressed mathematically in Eq.(23) using the auto-correlation function for the random force.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42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688632" cy="4363685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Here, $\delta of \alpha\beta$ is the </a:t>
            </a:r>
            <a:r>
              <a:rPr lang="en-US" altLang="ja-JP" sz="4000" dirty="0" err="1"/>
              <a:t>Kroenecker’s</a:t>
            </a:r>
            <a:r>
              <a:rPr lang="en-US" altLang="ja-JP" sz="4000" dirty="0"/>
              <a:t> delta, it is $1$ if $\alpha = \beta$ and zero otherwise.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59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688632" cy="4363685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$\delta(t)$ is the Dirac delta function, it is zero everywhere except at the origin t=0, where it diverges.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59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688632" cy="4363685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The crucial point is that the integral of the delta function equals to one.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59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692342"/>
            <a:ext cx="5976664" cy="4363685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Noise which obeys equations (22) and (23) is called white noise or the Gaussian noise.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ja-JP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372200" y="4191930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57149"/>
            <a:ext cx="5976664" cy="4298878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Now, let us calculate the power spectrum of the random force $F(t)$.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8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57149"/>
            <a:ext cx="6192688" cy="4298878"/>
          </a:xfrm>
        </p:spPr>
        <p:txBody>
          <a:bodyPr>
            <a:normAutofit lnSpcReduction="10000"/>
          </a:bodyPr>
          <a:lstStyle/>
          <a:p>
            <a:r>
              <a:rPr lang="en-US" altLang="ja-JP" sz="4000" dirty="0"/>
              <a:t>Using the Wiener-</a:t>
            </a:r>
            <a:r>
              <a:rPr lang="en-US" altLang="ja-JP" sz="4000" dirty="0" err="1"/>
              <a:t>Kintchine</a:t>
            </a:r>
            <a:r>
              <a:rPr lang="en-US" altLang="ja-JP" sz="4000" dirty="0"/>
              <a:t> theorem, we can write the power spectrum S_F (\omega) in terms of the random force auto-correlation function ¥</a:t>
            </a:r>
            <a:r>
              <a:rPr lang="en-US" altLang="ja-JP" sz="4000" dirty="0" err="1"/>
              <a:t>phi_F</a:t>
            </a:r>
            <a:r>
              <a:rPr lang="en-US" altLang="ja-JP" sz="4000" dirty="0"/>
              <a:t>(t).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14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57149"/>
            <a:ext cx="5976664" cy="4298878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Using the properties of the white noise, this auto-correlation Eq.(23) is proportional to a delta function, which kills the integral.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14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27534"/>
            <a:ext cx="6264696" cy="4428493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Thus, we arrive at the simple result that the power spectrum is a constant proportional to D tilde, which determines the amplitude of the random force in Eq. (23).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36581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Let us try and see what the power spectrum and correlation functions look like.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82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497920"/>
            <a:ext cx="5688632" cy="4558107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Consider a spherical particle of radius $a$ and mass $m$ in a solvent fluid</a:t>
            </a:r>
            <a:r>
              <a:rPr lang="en-US" altLang="ja-JP" sz="4000" dirty="0" smtClean="0">
                <a:cs typeface="Corbel"/>
              </a:rPr>
              <a:t>.</a:t>
            </a:r>
            <a:endParaRPr lang="en-US" altLang="ja-JP" sz="4000" dirty="0">
              <a:cs typeface="Corbel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dirty="0" smtClean="0"/>
              <a:t>3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7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771550"/>
            <a:ext cx="6120680" cy="4018047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On the left, we plot the power spectrum of the random force, on the right the auto-correlation function.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54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048672" cy="4092493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S_F(\omega) is a constant, as we have just proved, and \phi(t) is proportional to a delta function.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5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624228" y="436581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43558"/>
            <a:ext cx="6120680" cy="4104456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Next, let us characterize the properties of the particle velocity $V$.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69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120680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Taking the Fourier transform of the </a:t>
            </a:r>
            <a:r>
              <a:rPr lang="en-US" altLang="ja-JP" sz="4000" dirty="0" err="1"/>
              <a:t>Langevin</a:t>
            </a:r>
            <a:r>
              <a:rPr lang="en-US" altLang="ja-JP" sz="4000" dirty="0"/>
              <a:t> equation </a:t>
            </a:r>
            <a:r>
              <a:rPr lang="en-US" altLang="ja-JP" sz="4000" dirty="0" err="1"/>
              <a:t>Eq</a:t>
            </a:r>
            <a:r>
              <a:rPr lang="en-US" altLang="ja-JP" sz="4000" dirty="0"/>
              <a:t> (1), we obtain a simple algebraic equation for V(\omega).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30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120680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This can be easily solved, to give the following equation for V(\omega) as a function of F(\omega).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39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120680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Now, we are in a position to calculate the power spectrum of the velocity.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39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120680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By definition, S_V(\omega) is given by the square norm of the Fourier transform of the velocity.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39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120680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Writing $V(\omega)$ in terms of $F(\omega)$, and using Eq.(24) for the power spectrum of the random forces, we obtain Eq.(25).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39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120680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We note that the form of this equation appears so often in Physics and Mathematics that it has its own name. It is the Lorentzian function.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6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372200" y="4191930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48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264696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Once we have computed the power spectrum, we can use the Wiener-</a:t>
            </a:r>
            <a:r>
              <a:rPr lang="en-US" altLang="ja-JP" sz="4000" dirty="0" err="1"/>
              <a:t>Khintchine</a:t>
            </a:r>
            <a:r>
              <a:rPr lang="en-US" altLang="ja-JP" sz="4000" dirty="0"/>
              <a:t> theorem to obtain the velocity auto-correlation function.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483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497920"/>
            <a:ext cx="5976664" cy="4558107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Assuming the size of the Brownian particle is much larger than the size of the fluid molecules, we can treat the fluid as a continuum medium with viscosity $\eta$.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dirty="0" smtClean="0"/>
              <a:t>3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60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120680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In the last step, we have used a well known-result, that the Fourier transform of a Lorentzian is a two-sided decaying exponential.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721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192688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This means that it is an even function of time t, and therefore depends only on the absolute value of 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18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408712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You can look this up in any table of integrals, use a computer algebra system, or do it yourself by hand using Cauchy’s integral formula.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7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372200" y="4191930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05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264696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Let us now visualize the previously derived results for the velocity of the Brownian particle.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39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43558"/>
            <a:ext cx="6048672" cy="396044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On the left, we have the Lorentzian function describing the Power spectrum,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8</a:t>
            </a:r>
            <a:endParaRPr kumimoji="1" lang="ja-JP" altLang="en-US" sz="2800" dirty="0"/>
          </a:p>
        </p:txBody>
      </p:sp>
      <p:sp>
        <p:nvSpPr>
          <p:cNvPr id="5" name="フローチャート : 他ページ結合子 4"/>
          <p:cNvSpPr/>
          <p:nvPr/>
        </p:nvSpPr>
        <p:spPr>
          <a:xfrm>
            <a:off x="3581600" y="3978984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5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43558"/>
            <a:ext cx="6264696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and on the right we have the two-sided decaying exponential which gives us the auto-correlation of the velocities.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8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372200" y="4283901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6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336704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With the results we have obtained so far, we are in a position to derive a useful relation named the fluctuation-dissipation theorem.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38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336704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Setting t=0 in Eq.(26), we obtain a simple expression for the average squared velocity: it is proportional to D tilde, and inversely proportional to \zeta and m.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41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840760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Furthermore, using the equipartition theorem of classical statistical mechanics, we also know that this average should be equal to 3 times </a:t>
            </a:r>
            <a:r>
              <a:rPr lang="en-US" altLang="ja-JP" sz="4000" dirty="0" err="1"/>
              <a:t>kbT</a:t>
            </a:r>
            <a:r>
              <a:rPr lang="en-US" altLang="ja-JP" sz="4000" dirty="0"/>
              <a:t> divided by </a:t>
            </a:r>
            <a:r>
              <a:rPr lang="en-US" altLang="ja-JP" sz="4000" dirty="0" smtClean="0"/>
              <a:t>m, where kb is the Boltzmann constant.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38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555526"/>
            <a:ext cx="6984776" cy="4248472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Solving for D tilde, we finally obtain the fluctuation-dissipation theorem, which relates the amplitude of the fluctuating random forces with the magnitude of the dissipative friction forces.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9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32240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9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497920"/>
            <a:ext cx="5688632" cy="4558107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Let $R(t)$ be the temporal position of the particle at time $t$ and $V$ its velocity.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dirty="0" smtClean="0"/>
              <a:t>3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60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192688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Let us now turn our attention to looking at the temporal particle positions or displacements, in order to characterize its diffusive motion.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08304" y="173884"/>
            <a:ext cx="1728192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164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886763"/>
            <a:ext cx="6984776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By definition, the displacement of the particle after some time $t$ can be expressed as the time integral of the velocity V from 0 to 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08304" y="173884"/>
            <a:ext cx="1728192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34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833919"/>
            <a:ext cx="6552728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mean square displacement of the particle is defined as in this equation.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08304" y="173884"/>
            <a:ext cx="1728192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34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833919"/>
            <a:ext cx="6552728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By rewriting the displacement as a time integral of the velocity,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08304" y="173884"/>
            <a:ext cx="1728192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  <p:sp>
        <p:nvSpPr>
          <p:cNvPr id="5" name="フローチャート : 他ページ結合子 4"/>
          <p:cNvSpPr/>
          <p:nvPr/>
        </p:nvSpPr>
        <p:spPr>
          <a:xfrm>
            <a:off x="3581600" y="3978984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05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833919"/>
            <a:ext cx="6552728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we are left with a double integral of the auto-correlation </a:t>
            </a:r>
            <a:r>
              <a:rPr lang="en-US" altLang="ja-JP" sz="4000" dirty="0" smtClean="0"/>
              <a:t>function of </a:t>
            </a:r>
            <a:r>
              <a:rPr lang="en-US" altLang="ja-JP" sz="4000" dirty="0"/>
              <a:t>the </a:t>
            </a:r>
            <a:r>
              <a:rPr lang="en-US" altLang="ja-JP" sz="4000" dirty="0" smtClean="0"/>
              <a:t>velocity, </a:t>
            </a:r>
            <a:r>
              <a:rPr lang="en-US" altLang="ja-JP" sz="4000" dirty="0"/>
              <a:t>which has been calculated in Eq.(26), at two distinct times, t_1 and t_2.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08304" y="173884"/>
            <a:ext cx="1728192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405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833919"/>
            <a:ext cx="6552728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integral can be performed analytically, but care must be taken to properly handle the absolute value that appears in the exponential.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08304" y="173884"/>
            <a:ext cx="1728192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32240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05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833919"/>
            <a:ext cx="6552728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We have drawn the integration domain on the right.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08304" y="173884"/>
            <a:ext cx="1728192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405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833919"/>
            <a:ext cx="6912768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The blue outline gives the original integration limits for t1 and t2, which is represented by a square domain of side length 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08304" y="173884"/>
            <a:ext cx="1728192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405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833919"/>
            <a:ext cx="6552728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Since the function we are integrating depends only on the absolute value of $t_2 – t_1$,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08304" y="173884"/>
            <a:ext cx="1728192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11</a:t>
            </a:r>
            <a:endParaRPr kumimoji="1" lang="ja-JP" altLang="en-US" sz="2800" dirty="0"/>
          </a:p>
        </p:txBody>
      </p:sp>
      <p:sp>
        <p:nvSpPr>
          <p:cNvPr id="5" name="フローチャート : 他ページ結合子 4"/>
          <p:cNvSpPr/>
          <p:nvPr/>
        </p:nvSpPr>
        <p:spPr>
          <a:xfrm>
            <a:off x="3581600" y="3978984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05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833919"/>
            <a:ext cx="6552728" cy="3970079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we can divide this domain into an upper triangular part, the red region, where t_2 is larger than t_1, and a lower triangular part where t_1 is larger than t2. 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08304" y="173884"/>
            <a:ext cx="1728192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497920"/>
            <a:ext cx="5688632" cy="4558107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To write down Newton’s equation of motion for the Brownian particle, the mass times acceleration should equal the total force acting on the particle.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dirty="0" smtClean="0"/>
              <a:t>3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60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833919"/>
            <a:ext cx="6552728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Note that the value of the integral over the upper triangular domain must be equal to the value of the integral over the lower domain,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08304" y="173884"/>
            <a:ext cx="1728192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11</a:t>
            </a:r>
            <a:endParaRPr kumimoji="1" lang="ja-JP" altLang="en-US" sz="2800" dirty="0"/>
          </a:p>
        </p:txBody>
      </p:sp>
      <p:sp>
        <p:nvSpPr>
          <p:cNvPr id="5" name="フローチャート : 他ページ結合子 4"/>
          <p:cNvSpPr/>
          <p:nvPr/>
        </p:nvSpPr>
        <p:spPr>
          <a:xfrm>
            <a:off x="3581600" y="4267016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3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833919"/>
            <a:ext cx="6552728" cy="3970079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and </a:t>
            </a:r>
            <a:r>
              <a:rPr lang="en-US" altLang="ja-JP" sz="4000" dirty="0"/>
              <a:t>it should be half of the integral over the square domain.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08304" y="173884"/>
            <a:ext cx="1728192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8735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833919"/>
            <a:ext cx="6552728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Thus, we can rearrange the integration limits to go only over the red domain, where t_2 is larger than t1.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08304" y="173884"/>
            <a:ext cx="1728192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03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833919"/>
            <a:ext cx="6552728" cy="3970079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With this, we can get rid of the annoying absolute value from the equation, and the integrals over t1 and t2 can now be separated and easily performed.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08304" y="173884"/>
            <a:ext cx="1728192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215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7104"/>
            <a:ext cx="6131897" cy="4034886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After doing all this, we see that the mean square displacement is increasing lineally with time 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08304" y="173884"/>
            <a:ext cx="1728192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11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635445" y="4328199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次のスライドへ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7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27534"/>
            <a:ext cx="6264696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At the end of the plot, we will define the self-diffusion constant of Brownian particles, as the long-time limit of the mean-square displacement divided by 6 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08304" y="173884"/>
            <a:ext cx="1728192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21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27534"/>
            <a:ext cx="6264696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We then obtain </a:t>
            </a:r>
            <a:r>
              <a:rPr lang="en-US" altLang="ja-JP" sz="4000"/>
              <a:t>that </a:t>
            </a:r>
            <a:r>
              <a:rPr lang="en-US" altLang="ja-JP" sz="4000"/>
              <a:t/>
            </a:r>
            <a:br>
              <a:rPr lang="en-US" altLang="ja-JP" sz="4000"/>
            </a:br>
            <a:r>
              <a:rPr lang="en-US" altLang="ja-JP" sz="4000" smtClean="0"/>
              <a:t>the </a:t>
            </a:r>
            <a:r>
              <a:rPr lang="en-US" altLang="ja-JP" sz="4000" dirty="0"/>
              <a:t>Diffusion </a:t>
            </a:r>
            <a:r>
              <a:rPr lang="en-US" altLang="ja-JP" sz="4000"/>
              <a:t>constant </a:t>
            </a:r>
            <a:r>
              <a:rPr lang="en-US" altLang="ja-JP" sz="4000" smtClean="0"/>
              <a:t>is </a:t>
            </a:r>
            <a:br>
              <a:rPr lang="en-US" altLang="ja-JP" sz="4000" smtClean="0"/>
            </a:br>
            <a:r>
              <a:rPr lang="en-US" altLang="ja-JP" sz="4000" smtClean="0"/>
              <a:t>D </a:t>
            </a:r>
            <a:r>
              <a:rPr lang="en-US" altLang="ja-JP" sz="4000" dirty="0"/>
              <a:t>tilde divided by \zeta^2 as shown in Eq.(30).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08304" y="173884"/>
            <a:ext cx="1728192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58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27534"/>
            <a:ext cx="6264696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Using the fluctuation-dissipation theorem Eq.(29), we arrive at the Einstein relation shown as Eq.(31).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08304" y="173884"/>
            <a:ext cx="1728192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647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27534"/>
            <a:ext cx="6984776" cy="3780420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Finally, from the Einstein relation, together with </a:t>
            </a:r>
            <a:r>
              <a:rPr lang="en-US" altLang="ja-JP" sz="4000" dirty="0" smtClean="0"/>
              <a:t>the Stokes </a:t>
            </a:r>
            <a:r>
              <a:rPr lang="en-US" altLang="ja-JP" sz="4000" dirty="0"/>
              <a:t>law, we obtain the Stokes-Einstein relation shown as Eq.(32),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08304" y="173884"/>
            <a:ext cx="1728192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27534"/>
            <a:ext cx="6984776" cy="378042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which </a:t>
            </a:r>
            <a:r>
              <a:rPr lang="en-US" altLang="ja-JP" sz="4000" dirty="0"/>
              <a:t>gives a good estimate for the self diffusion constant of spherical particles of radius a, diffusing in a fluid of viscosity \eta at temperature T.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08304" y="173884"/>
            <a:ext cx="1728192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kumimoji="1" lang="en-US" altLang="ja-JP" sz="2800" dirty="0" smtClean="0"/>
              <a:t>12</a:t>
            </a:r>
            <a:endParaRPr kumimoji="1" lang="ja-JP" altLang="en-US" sz="2800" dirty="0"/>
          </a:p>
        </p:txBody>
      </p:sp>
      <p:sp>
        <p:nvSpPr>
          <p:cNvPr id="7" name="フローチャート : 端子 6"/>
          <p:cNvSpPr/>
          <p:nvPr/>
        </p:nvSpPr>
        <p:spPr>
          <a:xfrm>
            <a:off x="5990340" y="4451159"/>
            <a:ext cx="2182061" cy="64807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静止してください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8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497920"/>
            <a:ext cx="6264696" cy="4558107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First, if a body is moving relative to a fluid, it experiences a friction force, colored in blue,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dirty="0" smtClean="0"/>
              <a:t>3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5" name="フローチャート : 他ページ結合子 4"/>
          <p:cNvSpPr/>
          <p:nvPr/>
        </p:nvSpPr>
        <p:spPr>
          <a:xfrm>
            <a:off x="3581600" y="3978984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497920"/>
            <a:ext cx="5904656" cy="4558107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which </a:t>
            </a:r>
            <a:r>
              <a:rPr lang="en-US" altLang="ja-JP" sz="4000" dirty="0">
                <a:cs typeface="Corbel"/>
              </a:rPr>
              <a:t>will be proportional to the velocity with the constant of proportionality called the friction constant $\zeta$.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dirty="0" smtClean="0"/>
              <a:t>3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63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497920"/>
            <a:ext cx="5688632" cy="4558107"/>
          </a:xfrm>
        </p:spPr>
        <p:txBody>
          <a:bodyPr>
            <a:noAutofit/>
          </a:bodyPr>
          <a:lstStyle/>
          <a:p>
            <a:r>
              <a:rPr lang="en-US" altLang="ja-JP" sz="4000" dirty="0">
                <a:cs typeface="Corbel"/>
              </a:rPr>
              <a:t>For a spherical particle the friction constant $\zeta$ is given by $6\pi\eta a$, known as </a:t>
            </a:r>
            <a:r>
              <a:rPr lang="en-US" altLang="ja-JP" sz="4000" dirty="0" smtClean="0">
                <a:cs typeface="Corbel"/>
              </a:rPr>
              <a:t>the Stokes law</a:t>
            </a:r>
            <a:r>
              <a:rPr lang="en-US" altLang="ja-JP" sz="4000" dirty="0">
                <a:cs typeface="Corbel"/>
              </a:rPr>
              <a:t>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ja-JP" altLang="en-US" dirty="0" smtClean="0"/>
              <a:t>3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 smtClean="0"/>
              <a:t>スライド</a:t>
            </a:r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29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7695</TotalTime>
  <Words>1861</Words>
  <Application>Microsoft Office PowerPoint</Application>
  <PresentationFormat>画面に合わせる (16:9)</PresentationFormat>
  <Paragraphs>224</Paragraphs>
  <Slides>69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69</vt:i4>
      </vt:variant>
    </vt:vector>
  </HeadingPairs>
  <TitlesOfParts>
    <vt:vector size="70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125</cp:revision>
  <dcterms:created xsi:type="dcterms:W3CDTF">2015-07-01T01:44:32Z</dcterms:created>
  <dcterms:modified xsi:type="dcterms:W3CDTF">2017-01-18T05:45:57Z</dcterms:modified>
</cp:coreProperties>
</file>