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374" r:id="rId2"/>
    <p:sldId id="417" r:id="rId3"/>
    <p:sldId id="375" r:id="rId4"/>
    <p:sldId id="260" r:id="rId5"/>
    <p:sldId id="385" r:id="rId6"/>
    <p:sldId id="384" r:id="rId7"/>
    <p:sldId id="383" r:id="rId8"/>
    <p:sldId id="262" r:id="rId9"/>
    <p:sldId id="304" r:id="rId10"/>
    <p:sldId id="305" r:id="rId11"/>
    <p:sldId id="303" r:id="rId12"/>
    <p:sldId id="343" r:id="rId13"/>
    <p:sldId id="342" r:id="rId14"/>
    <p:sldId id="264" r:id="rId15"/>
    <p:sldId id="300" r:id="rId16"/>
    <p:sldId id="398" r:id="rId17"/>
    <p:sldId id="397" r:id="rId18"/>
    <p:sldId id="419" r:id="rId19"/>
    <p:sldId id="418" r:id="rId20"/>
    <p:sldId id="309" r:id="rId21"/>
    <p:sldId id="344" r:id="rId22"/>
    <p:sldId id="345" r:id="rId23"/>
    <p:sldId id="426" r:id="rId24"/>
    <p:sldId id="425" r:id="rId25"/>
    <p:sldId id="424" r:id="rId26"/>
    <p:sldId id="423" r:id="rId27"/>
    <p:sldId id="422" r:id="rId28"/>
    <p:sldId id="421" r:id="rId29"/>
    <p:sldId id="420" r:id="rId30"/>
    <p:sldId id="427" r:id="rId31"/>
    <p:sldId id="306" r:id="rId32"/>
    <p:sldId id="428" r:id="rId33"/>
    <p:sldId id="429" r:id="rId34"/>
    <p:sldId id="313" r:id="rId35"/>
    <p:sldId id="378" r:id="rId36"/>
    <p:sldId id="402" r:id="rId37"/>
    <p:sldId id="401" r:id="rId38"/>
    <p:sldId id="400" r:id="rId39"/>
    <p:sldId id="349" r:id="rId40"/>
    <p:sldId id="316" r:id="rId41"/>
    <p:sldId id="351" r:id="rId42"/>
    <p:sldId id="430" r:id="rId43"/>
    <p:sldId id="379" r:id="rId44"/>
    <p:sldId id="433" r:id="rId45"/>
    <p:sldId id="434" r:id="rId46"/>
    <p:sldId id="432" r:id="rId47"/>
    <p:sldId id="435" r:id="rId48"/>
    <p:sldId id="431" r:id="rId49"/>
    <p:sldId id="315" r:id="rId50"/>
    <p:sldId id="318" r:id="rId51"/>
    <p:sldId id="436" r:id="rId52"/>
    <p:sldId id="352" r:id="rId53"/>
    <p:sldId id="317" r:id="rId54"/>
    <p:sldId id="356" r:id="rId55"/>
    <p:sldId id="437" r:id="rId56"/>
    <p:sldId id="416" r:id="rId57"/>
    <p:sldId id="355" r:id="rId58"/>
    <p:sldId id="362" r:id="rId59"/>
  </p:sldIdLst>
  <p:sldSz cx="9144000" cy="5143500" type="screen16x9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CCC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93" autoAdjust="0"/>
  </p:normalViewPr>
  <p:slideViewPr>
    <p:cSldViewPr>
      <p:cViewPr varScale="1">
        <p:scale>
          <a:sx n="76" d="100"/>
          <a:sy n="76" d="100"/>
        </p:scale>
        <p:origin x="-102" y="-12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75B08-2F3B-46AF-8C6B-8CE7990FAF83}" type="datetimeFigureOut">
              <a:rPr kumimoji="1" lang="ja-JP" altLang="en-US" smtClean="0"/>
              <a:t>2017/1/30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42B0E-3E87-4776-AAD5-4A6A9C409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AB90-0EED-4191-80E3-B95538637E9A}" type="datetime1">
              <a:rPr kumimoji="1" lang="ja-JP" altLang="en-US" smtClean="0"/>
              <a:t>2017/1/30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59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3AC0-0F88-469C-B7E8-234014D4E448}" type="datetime1">
              <a:rPr kumimoji="1" lang="ja-JP" altLang="en-US" smtClean="0"/>
              <a:t>2017/1/30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53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FD36-7324-429A-8DEE-8D0BCCDF9993}" type="datetime1">
              <a:rPr kumimoji="1" lang="ja-JP" altLang="en-US" smtClean="0"/>
              <a:t>2017/1/30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83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497919"/>
            <a:ext cx="5976664" cy="4406890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366944" y="4406557"/>
            <a:ext cx="720000" cy="720000"/>
          </a:xfrm>
          <a:prstGeom prst="ellipse">
            <a:avLst/>
          </a:prstGeom>
          <a:solidFill>
            <a:srgbClr val="CCECFF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366944" y="4645581"/>
            <a:ext cx="720000" cy="27384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B30B5-CBF4-4B2F-B75D-B112E832388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733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88CB-9D3E-472B-8C83-C33DAFA14439}" type="datetime1">
              <a:rPr kumimoji="1" lang="ja-JP" altLang="en-US" smtClean="0"/>
              <a:t>2017/1/30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44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1870-C5D4-4974-B7FA-4F907EB392B1}" type="datetime1">
              <a:rPr kumimoji="1" lang="ja-JP" altLang="en-US" smtClean="0"/>
              <a:t>2017/1/30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96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3D39-F6BE-42B4-BCD0-3264BF2B5E1A}" type="datetime1">
              <a:rPr kumimoji="1" lang="ja-JP" altLang="en-US" smtClean="0"/>
              <a:t>2017/1/30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17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35D8-323F-4F67-93E8-10DAE3584813}" type="datetime1">
              <a:rPr kumimoji="1" lang="ja-JP" altLang="en-US" smtClean="0"/>
              <a:t>2017/1/30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71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7FCB-10B6-406A-88A9-CFD485344614}" type="datetime1">
              <a:rPr kumimoji="1" lang="ja-JP" altLang="en-US" smtClean="0"/>
              <a:t>2017/1/30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47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583D-6700-47A4-92D6-3CCE3A3E4ECF}" type="datetime1">
              <a:rPr kumimoji="1" lang="ja-JP" altLang="en-US" smtClean="0"/>
              <a:t>2017/1/30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73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1C7B-9E4E-4059-96D1-83234B750861}" type="datetime1">
              <a:rPr kumimoji="1" lang="ja-JP" altLang="en-US" smtClean="0"/>
              <a:t>2017/1/30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81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6305B-18EE-4954-A6AA-DE0C1A58DB8D}" type="datetime1">
              <a:rPr kumimoji="1" lang="ja-JP" altLang="en-US" smtClean="0"/>
              <a:t>2017/1/30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32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497920"/>
            <a:ext cx="6336704" cy="4558107"/>
          </a:xfrm>
        </p:spPr>
        <p:txBody>
          <a:bodyPr>
            <a:noAutofit/>
          </a:bodyPr>
          <a:lstStyle/>
          <a:p>
            <a:r>
              <a:rPr lang="en-US" altLang="ja-JP" sz="4000" dirty="0">
                <a:cs typeface="Corbel"/>
              </a:rPr>
              <a:t>In the previous plot, </a:t>
            </a:r>
            <a:r>
              <a:rPr lang="en-US" altLang="ja-JP" sz="4000" dirty="0" smtClean="0">
                <a:cs typeface="Corbel"/>
              </a:rPr>
              <a:t/>
            </a:r>
            <a:br>
              <a:rPr lang="en-US" altLang="ja-JP" sz="4000" dirty="0" smtClean="0">
                <a:cs typeface="Corbel"/>
              </a:rPr>
            </a:br>
            <a:r>
              <a:rPr lang="en-US" altLang="ja-JP" sz="4000" dirty="0" smtClean="0">
                <a:cs typeface="Corbel"/>
              </a:rPr>
              <a:t>we </a:t>
            </a:r>
            <a:r>
              <a:rPr lang="en-US" altLang="ja-JP" sz="4000" dirty="0">
                <a:cs typeface="Corbel"/>
              </a:rPr>
              <a:t>already see that </a:t>
            </a:r>
            <a:r>
              <a:rPr lang="en-US" altLang="ja-JP" sz="4000" dirty="0" smtClean="0">
                <a:cs typeface="Corbel"/>
              </a:rPr>
              <a:t/>
            </a:r>
            <a:br>
              <a:rPr lang="en-US" altLang="ja-JP" sz="4000" dirty="0" smtClean="0">
                <a:cs typeface="Corbel"/>
              </a:rPr>
            </a:br>
            <a:r>
              <a:rPr lang="en-US" altLang="ja-JP" sz="4000" dirty="0" smtClean="0">
                <a:cs typeface="Corbel"/>
              </a:rPr>
              <a:t>the </a:t>
            </a:r>
            <a:r>
              <a:rPr lang="en-US" altLang="ja-JP" sz="4000" dirty="0">
                <a:cs typeface="Corbel"/>
              </a:rPr>
              <a:t>self-diffusion constant of Brownian particles is determined through the long-time limit of the mean square displacements</a:t>
            </a:r>
            <a:r>
              <a:rPr lang="en-US" altLang="ja-JP" sz="4000" dirty="0" smtClean="0">
                <a:cs typeface="Corbel"/>
              </a:rPr>
              <a:t>.</a:t>
            </a:r>
            <a:endParaRPr lang="en-US" altLang="ja-JP" sz="4000" dirty="0">
              <a:cs typeface="Corbel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65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692342"/>
            <a:ext cx="5688632" cy="4363685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Thus, we take the steady state average of Eq.(41), in the limit where the force is held constant for infinitely long time.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ja-JP" altLang="ja-JP" sz="2800" dirty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5142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692342"/>
            <a:ext cx="5688632" cy="4363685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The limit of each term in Eq.(41) is given by the following equations.</a:t>
            </a:r>
          </a:p>
          <a:p>
            <a:r>
              <a:rPr lang="en-US" altLang="ja-JP" sz="4000" dirty="0"/>
              <a:t>By definition, the change in velocity should be zero in the steady state.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ja-JP" altLang="ja-JP" sz="2800" dirty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404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692342"/>
            <a:ext cx="5976664" cy="4363685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This means that the velocity is constant, and it should be exactly zero along the y and z directions.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ja-JP" altLang="ja-JP" sz="2800" dirty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6858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692342"/>
            <a:ext cx="5688632" cy="4363685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Thanks to the properties of the random force, its average should also be zero.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ja-JP" altLang="ja-JP" sz="2800" dirty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6858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692342"/>
            <a:ext cx="5976664" cy="4363685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Finally, since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external force is constant, </a:t>
            </a:r>
            <a:r>
              <a:rPr lang="en-US" altLang="ja-JP" sz="4000" dirty="0" smtClean="0"/>
              <a:t>its </a:t>
            </a:r>
            <a:r>
              <a:rPr lang="en-US" altLang="ja-JP" sz="4000" dirty="0"/>
              <a:t>average is simply F_0 in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x direction (zero along y and z).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ja-JP" altLang="ja-JP" sz="2800" dirty="0"/>
              <a:t>3</a:t>
            </a:r>
            <a:endParaRPr kumimoji="1" lang="ja-JP" altLang="en-US" sz="2800" dirty="0"/>
          </a:p>
        </p:txBody>
      </p:sp>
      <p:sp>
        <p:nvSpPr>
          <p:cNvPr id="6" name="右矢印 5"/>
          <p:cNvSpPr/>
          <p:nvPr/>
        </p:nvSpPr>
        <p:spPr>
          <a:xfrm>
            <a:off x="6660298" y="4011910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次のスライドへ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757149"/>
            <a:ext cx="5976664" cy="4298878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Thus, we see that we only need to consider the dynamics along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x direction since motion along y and z will average out to zero.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4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68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757149"/>
            <a:ext cx="6192688" cy="4298878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Taking the long time average of Eq.(41) on both sides, we see that the steady-state drift velocity is given by F_0 divided by the friction constant ¥zeta.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4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145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757149"/>
            <a:ext cx="5976664" cy="4298878"/>
          </a:xfrm>
        </p:spPr>
        <p:txBody>
          <a:bodyPr>
            <a:normAutofit lnSpcReduction="10000"/>
          </a:bodyPr>
          <a:lstStyle/>
          <a:p>
            <a:r>
              <a:rPr lang="en-US" altLang="ja-JP" sz="4000" dirty="0"/>
              <a:t>Then, using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Einstein relation, we can rewrite the steady state velocity in terms of the diffusion coefficient and the thermal energy, as shown in Eq.(42).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4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145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757149"/>
            <a:ext cx="5976664" cy="4298878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Finally, solving for D we obtain Eq.(43).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4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0035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757149"/>
            <a:ext cx="5976664" cy="4298878"/>
          </a:xfrm>
        </p:spPr>
        <p:txBody>
          <a:bodyPr>
            <a:normAutofit lnSpcReduction="10000"/>
          </a:bodyPr>
          <a:lstStyle/>
          <a:p>
            <a:r>
              <a:rPr lang="en-US" altLang="ja-JP" sz="4000" dirty="0"/>
              <a:t>This tells us that the diffusion constant can also be obtained from the steady-state velocity of a particle driven by an external force trough a fluid.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4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0035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497920"/>
            <a:ext cx="5688632" cy="4558107"/>
          </a:xfrm>
        </p:spPr>
        <p:txBody>
          <a:bodyPr>
            <a:noAutofit/>
          </a:bodyPr>
          <a:lstStyle/>
          <a:p>
            <a:r>
              <a:rPr lang="en-US" altLang="ja-JP" sz="4000" dirty="0" smtClean="0">
                <a:cs typeface="Corbel"/>
              </a:rPr>
              <a:t>In </a:t>
            </a:r>
            <a:r>
              <a:rPr lang="en-US" altLang="ja-JP" sz="4000" dirty="0">
                <a:cs typeface="Corbel"/>
              </a:rPr>
              <a:t>this plot, we derive the definition of the diffusion constant in an alternative way using the linear response theory</a:t>
            </a:r>
            <a:r>
              <a:rPr lang="en-US" altLang="ja-JP" sz="4000" dirty="0" smtClean="0">
                <a:cs typeface="Corbel"/>
              </a:rPr>
              <a:t>.</a:t>
            </a:r>
            <a:endParaRPr lang="en-US" altLang="ja-JP" sz="4000" dirty="0">
              <a:cs typeface="Corbel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763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27534"/>
            <a:ext cx="6264696" cy="4428493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In contrast, in the previous plot we derived the diffusion coefficient in terms of the mean-squared displacement of a particle diffusing in a fluid</a:t>
            </a:r>
            <a:r>
              <a:rPr lang="en-US" altLang="ja-JP" sz="4000" dirty="0" smtClean="0"/>
              <a:t>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4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624228" y="422793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次のスライドへ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57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Let us now introduce the basics of linear response theory.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82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771550"/>
            <a:ext cx="6120680" cy="4018047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Its formal derivation is not treated in this course, but can be found in several text books including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5</a:t>
            </a:r>
            <a:endParaRPr kumimoji="1" lang="ja-JP" altLang="en-US" sz="2800" dirty="0"/>
          </a:p>
        </p:txBody>
      </p:sp>
      <p:sp>
        <p:nvSpPr>
          <p:cNvPr id="5" name="フローチャート : 他ページ結合子 4"/>
          <p:cNvSpPr/>
          <p:nvPr/>
        </p:nvSpPr>
        <p:spPr>
          <a:xfrm>
            <a:off x="3581600" y="3435846"/>
            <a:ext cx="2070520" cy="680998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次のページに続く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47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“Basic concepts for simple and complex liquids”, </a:t>
            </a:r>
            <a:r>
              <a:rPr lang="en-US" altLang="ja-JP" sz="4000" dirty="0" smtClean="0"/>
              <a:t>and</a:t>
            </a:r>
          </a:p>
          <a:p>
            <a:r>
              <a:rPr lang="en-US" altLang="ja-JP" sz="4000" dirty="0"/>
              <a:t>“Non-equilibrium statistical mechanics</a:t>
            </a:r>
            <a:r>
              <a:rPr lang="en-US" altLang="ja-JP" sz="4000" dirty="0" smtClean="0"/>
              <a:t>”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5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624228" y="422793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次のスライドへ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In the linear response theory,</a:t>
            </a:r>
          </a:p>
          <a:p>
            <a:r>
              <a:rPr lang="en-US" altLang="ja-JP" sz="4000" dirty="0" smtClean="0"/>
              <a:t>we </a:t>
            </a:r>
            <a:r>
              <a:rPr lang="en-US" altLang="ja-JP" sz="4000" dirty="0"/>
              <a:t>assume that the system is evolving in time with an equilibrium Hamiltonian H_0.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28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Then, an external force F(t), is applied to the system, which gives rise to change in the </a:t>
            </a:r>
            <a:r>
              <a:rPr lang="en-US" altLang="ja-JP" sz="4000" dirty="0" err="1"/>
              <a:t>Hamiltinan</a:t>
            </a:r>
            <a:r>
              <a:rPr lang="en-US" altLang="ja-JP" sz="4000" dirty="0"/>
              <a:t>, from H_0 to H_0+H’(t).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28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H’(t) is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energy gain describing the coupling of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external force to the system.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28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By definition, H’ is written as – A F(t), and A is said to be the conjugate variable to F.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6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624228" y="422793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次のスライドへ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Now, consider how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average of a dynamical variable B changes under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external perturbation H’.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28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Let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average of B at </a:t>
            </a:r>
            <a:r>
              <a:rPr lang="en-US" altLang="ja-JP" sz="4000" dirty="0" err="1"/>
              <a:t>equilibirum</a:t>
            </a:r>
            <a:r>
              <a:rPr lang="en-US" altLang="ja-JP" sz="4000" dirty="0"/>
              <a:t>, </a:t>
            </a:r>
            <a:r>
              <a:rPr lang="en-US" altLang="ja-JP" sz="4000" dirty="0" smtClean="0"/>
              <a:t>under H_0</a:t>
            </a:r>
            <a:r>
              <a:rPr lang="en-US" altLang="ja-JP" sz="4000" dirty="0"/>
              <a:t>, be denoted as B_0.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en-US" altLang="ja-JP" sz="2800" dirty="0"/>
              <a:t>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28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6484" y="389907"/>
            <a:ext cx="6048672" cy="4558107"/>
          </a:xfrm>
        </p:spPr>
        <p:txBody>
          <a:bodyPr>
            <a:noAutofit/>
          </a:bodyPr>
          <a:lstStyle/>
          <a:p>
            <a:r>
              <a:rPr lang="en-US" altLang="ja-JP" sz="4000" dirty="0">
                <a:cs typeface="Corbel"/>
              </a:rPr>
              <a:t>The result is an example of the so-called Green-Kubo formula, which can define transport coefficients in terms of equilibrium correlation functions of corresponding variables.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732240" y="4366729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次のスライドへ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82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Under the perturbed Hamiltonian, H_0 + H’,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average of B at time t will deviate from B_0 by an amount ¥Delta B.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7146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843558"/>
            <a:ext cx="6048672" cy="3744979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Here, we stress that B_0 is calculated as an average over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original Hamiltonian H_0,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7</a:t>
            </a:r>
            <a:endParaRPr kumimoji="1" lang="ja-JP" altLang="en-US" sz="2800" dirty="0"/>
          </a:p>
        </p:txBody>
      </p:sp>
      <p:sp>
        <p:nvSpPr>
          <p:cNvPr id="7" name="フローチャート : 他ページ結合子 6"/>
          <p:cNvSpPr/>
          <p:nvPr/>
        </p:nvSpPr>
        <p:spPr>
          <a:xfrm>
            <a:off x="3581600" y="3474928"/>
            <a:ext cx="2070520" cy="680998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次のページに続く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57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843558"/>
            <a:ext cx="6048672" cy="3744979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whereas </a:t>
            </a:r>
            <a:r>
              <a:rPr lang="en-US" altLang="ja-JP" sz="4000" dirty="0"/>
              <a:t>the deviation ¥Delta B is calculated over the perturbed Hamiltonian.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7</a:t>
            </a:r>
            <a:endParaRPr kumimoji="1" lang="ja-JP" altLang="en-US" sz="2800" dirty="0"/>
          </a:p>
        </p:txBody>
      </p:sp>
      <p:sp>
        <p:nvSpPr>
          <p:cNvPr id="6" name="右矢印 5"/>
          <p:cNvSpPr/>
          <p:nvPr/>
        </p:nvSpPr>
        <p:spPr>
          <a:xfrm>
            <a:off x="6732240" y="4299942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次のスライドへ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05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86763"/>
            <a:ext cx="6120680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Using linear response theory, we can compute the time evolution of ¥Delta B, provided that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external force is “small” enough.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3701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43558"/>
            <a:ext cx="6120680" cy="4104456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Then, to the first order in the perturbation, the time evolution of ¥Delta B, under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external force F, is given by a convolution of ¥</a:t>
            </a:r>
            <a:r>
              <a:rPr lang="en-US" altLang="ja-JP" sz="4000" dirty="0" err="1"/>
              <a:t>Phi_BA</a:t>
            </a:r>
            <a:r>
              <a:rPr lang="en-US" altLang="ja-JP" sz="4000" dirty="0"/>
              <a:t> and F.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696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86763"/>
            <a:ext cx="6120680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Where ¥</a:t>
            </a:r>
            <a:r>
              <a:rPr lang="en-US" altLang="ja-JP" sz="4000" dirty="0" err="1"/>
              <a:t>Phi_BA</a:t>
            </a:r>
            <a:r>
              <a:rPr lang="en-US" altLang="ja-JP" sz="4000" dirty="0"/>
              <a:t> is the response function, and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integral is taken from -\</a:t>
            </a:r>
            <a:r>
              <a:rPr lang="en-US" altLang="ja-JP" sz="4000" dirty="0" err="1"/>
              <a:t>infty</a:t>
            </a:r>
            <a:r>
              <a:rPr lang="en-US" altLang="ja-JP" sz="4000" dirty="0"/>
              <a:t> to t.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4303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03648" y="699542"/>
            <a:ext cx="6120680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This result is extremely useful, because Eq.(44) predicts the temporal value of </a:t>
            </a:r>
            <a:r>
              <a:rPr lang="en-US" altLang="ja-JP" sz="4000" dirty="0" smtClean="0"/>
              <a:t>B </a:t>
            </a:r>
            <a:r>
              <a:rPr lang="en-US" altLang="ja-JP" sz="4000" dirty="0"/>
              <a:t>under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influence of an external force solely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8</a:t>
            </a:r>
            <a:endParaRPr kumimoji="1" lang="ja-JP" altLang="en-US" sz="2800" dirty="0"/>
          </a:p>
        </p:txBody>
      </p:sp>
      <p:sp>
        <p:nvSpPr>
          <p:cNvPr id="5" name="フローチャート : 他ページ結合子 4"/>
          <p:cNvSpPr/>
          <p:nvPr/>
        </p:nvSpPr>
        <p:spPr>
          <a:xfrm>
            <a:off x="4572000" y="3977913"/>
            <a:ext cx="2070520" cy="680998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次のページに続く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91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86763"/>
            <a:ext cx="6120680" cy="3780420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from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equilibrium properties of the system in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absence of any external forces!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391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86763"/>
            <a:ext cx="6120680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Notice that, as given in Eq.(45), the response function is defined as the cross correlation function of A dot and B under equilibrium Hamiltonian.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391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43558"/>
            <a:ext cx="6408712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We see that linear response theory allows us to connect averages at equilibrium, under H_0, with averages out of equilibrium, under H_0 + H’.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8</a:t>
            </a:r>
            <a:endParaRPr kumimoji="1" lang="ja-JP" altLang="en-US" sz="2800" dirty="0"/>
          </a:p>
        </p:txBody>
      </p:sp>
      <p:sp>
        <p:nvSpPr>
          <p:cNvPr id="6" name="右矢印 5"/>
          <p:cNvSpPr/>
          <p:nvPr/>
        </p:nvSpPr>
        <p:spPr>
          <a:xfrm>
            <a:off x="6372200" y="4191930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次のスライドへ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48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497920"/>
            <a:ext cx="5688632" cy="4558107"/>
          </a:xfrm>
        </p:spPr>
        <p:txBody>
          <a:bodyPr>
            <a:noAutofit/>
          </a:bodyPr>
          <a:lstStyle/>
          <a:p>
            <a:r>
              <a:rPr lang="en-US" altLang="ja-JP" sz="4000" dirty="0">
                <a:cs typeface="Corbel"/>
              </a:rPr>
              <a:t>Let us consider a Brownian particle under </a:t>
            </a:r>
            <a:r>
              <a:rPr lang="en-US" altLang="ja-JP" sz="4000" dirty="0">
                <a:solidFill>
                  <a:srgbClr val="FF0000"/>
                </a:solidFill>
                <a:cs typeface="Corbel"/>
              </a:rPr>
              <a:t>the</a:t>
            </a:r>
            <a:r>
              <a:rPr lang="en-US" altLang="ja-JP" sz="4000" dirty="0">
                <a:cs typeface="Corbel"/>
              </a:rPr>
              <a:t> influence of an external drift force in </a:t>
            </a:r>
            <a:r>
              <a:rPr lang="en-US" altLang="ja-JP" sz="4000" dirty="0">
                <a:solidFill>
                  <a:srgbClr val="FF0000"/>
                </a:solidFill>
                <a:cs typeface="Corbel"/>
              </a:rPr>
              <a:t>the</a:t>
            </a:r>
            <a:r>
              <a:rPr lang="en-US" altLang="ja-JP" sz="4000" dirty="0">
                <a:cs typeface="Corbel"/>
              </a:rPr>
              <a:t> x-direction.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ja-JP" altLang="en-US" dirty="0" smtClean="0"/>
              <a:t>3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en-US" altLang="ja-JP" sz="2800" dirty="0"/>
              <a:t>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774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86763"/>
            <a:ext cx="6264696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As an example, let us revisit the problem of calculating the self-diffusion constant of a particle, now using linear response theory.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483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86763"/>
            <a:ext cx="6552728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Assume that we have a single particle at equilibrium in a fluid. </a:t>
            </a:r>
            <a:endParaRPr lang="en-US" altLang="ja-JP" sz="4000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721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86763"/>
            <a:ext cx="6552728" cy="3780420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At </a:t>
            </a:r>
            <a:r>
              <a:rPr lang="en-US" altLang="ja-JP" sz="4000" dirty="0"/>
              <a:t>time t=0, we turn on an external potential, which applies a constant external force on the particle.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223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86763"/>
            <a:ext cx="6192688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Without loss of </a:t>
            </a:r>
            <a:r>
              <a:rPr lang="en-US" altLang="ja-JP" sz="4000" u="sng" dirty="0"/>
              <a:t>generality</a:t>
            </a:r>
            <a:r>
              <a:rPr lang="en-US" altLang="ja-JP" sz="4000" dirty="0"/>
              <a:t>, we can set the force to act along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x-direction and define the coordinates such that </a:t>
            </a:r>
            <a:r>
              <a:rPr lang="en-US" altLang="ja-JP" sz="4000" dirty="0" smtClean="0"/>
              <a:t>R </a:t>
            </a:r>
            <a:r>
              <a:rPr lang="en-US" altLang="ja-JP" sz="4000" dirty="0"/>
              <a:t>= </a:t>
            </a:r>
            <a:r>
              <a:rPr lang="en-US" altLang="ja-JP" sz="4000" dirty="0" smtClean="0"/>
              <a:t>0 at t=0</a:t>
            </a:r>
            <a:r>
              <a:rPr lang="en-US" altLang="ja-JP" sz="4000" dirty="0"/>
              <a:t>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718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86763"/>
            <a:ext cx="6192688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Mathematically, this force is represented as a constant amplitude F_0 multiplied with the Heaviside step function ¥Theta(t</a:t>
            </a:r>
            <a:r>
              <a:rPr lang="en-US" altLang="ja-JP" sz="4000" dirty="0" smtClean="0"/>
              <a:t>)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9</a:t>
            </a:r>
            <a:endParaRPr kumimoji="1" lang="ja-JP" altLang="en-US" sz="2800" dirty="0"/>
          </a:p>
        </p:txBody>
      </p:sp>
      <p:sp>
        <p:nvSpPr>
          <p:cNvPr id="5" name="フローチャート : 他ページ結合子 4"/>
          <p:cNvSpPr/>
          <p:nvPr/>
        </p:nvSpPr>
        <p:spPr>
          <a:xfrm>
            <a:off x="4067944" y="4155926"/>
            <a:ext cx="2070520" cy="680998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次のページに続く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97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86763"/>
            <a:ext cx="6192688" cy="3780420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which </a:t>
            </a:r>
            <a:r>
              <a:rPr lang="en-US" altLang="ja-JP" sz="4000" dirty="0"/>
              <a:t>equals to 1 for t larger than 0, and 0 otherwise, as illustrated in the figure.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53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43558"/>
            <a:ext cx="6552728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The change in energy, the perturbation Hamiltonian H’, is given by the work done on the system by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external </a:t>
            </a:r>
            <a:r>
              <a:rPr lang="en-US" altLang="ja-JP" sz="4000" dirty="0" smtClean="0"/>
              <a:t>force. 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9997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43558"/>
            <a:ext cx="6552728" cy="3780420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By </a:t>
            </a:r>
            <a:r>
              <a:rPr lang="en-US" altLang="ja-JP" sz="4000" dirty="0"/>
              <a:t>definition this is equal to the force times the distance travelled.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4169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86763"/>
            <a:ext cx="6192688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Thus, A = </a:t>
            </a:r>
            <a:r>
              <a:rPr lang="en-US" altLang="ja-JP" sz="4000" dirty="0" err="1"/>
              <a:t>R_x</a:t>
            </a:r>
            <a:r>
              <a:rPr lang="en-US" altLang="ja-JP" sz="4000" dirty="0"/>
              <a:t>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9997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1328" y="886763"/>
            <a:ext cx="6991072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Since the response function depends on </a:t>
            </a:r>
            <a:r>
              <a:rPr lang="en-US" altLang="ja-JP" sz="4000" dirty="0" smtClean="0"/>
              <a:t>A-dot which is </a:t>
            </a:r>
            <a:br>
              <a:rPr lang="en-US" altLang="ja-JP" sz="4000" dirty="0" smtClean="0"/>
            </a:br>
            <a:r>
              <a:rPr lang="en-US" altLang="ja-JP" sz="4000" dirty="0" smtClean="0"/>
              <a:t>R-dot thus </a:t>
            </a:r>
            <a:r>
              <a:rPr lang="en-US" altLang="ja-JP" sz="4000" dirty="0"/>
              <a:t>V, lets take B </a:t>
            </a:r>
            <a:r>
              <a:rPr lang="en-US" altLang="ja-JP" sz="4000" dirty="0" smtClean="0"/>
              <a:t>equals to </a:t>
            </a:r>
            <a:r>
              <a:rPr lang="en-US" altLang="ja-JP" sz="4000" dirty="0"/>
              <a:t>V, </a:t>
            </a:r>
            <a:r>
              <a:rPr lang="en-US" altLang="ja-JP" sz="4000" dirty="0" smtClean="0"/>
              <a:t>to </a:t>
            </a:r>
            <a:r>
              <a:rPr lang="en-US" altLang="ja-JP" sz="4000" dirty="0"/>
              <a:t>obtain the response in terms of the velocity autocorrelation function.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9</a:t>
            </a:r>
            <a:endParaRPr kumimoji="1" lang="ja-JP" altLang="en-US" sz="2800" dirty="0"/>
          </a:p>
        </p:txBody>
      </p:sp>
      <p:sp>
        <p:nvSpPr>
          <p:cNvPr id="6" name="右矢印 5"/>
          <p:cNvSpPr/>
          <p:nvPr/>
        </p:nvSpPr>
        <p:spPr>
          <a:xfrm>
            <a:off x="6372200" y="431434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次のスライドへ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05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497920"/>
            <a:ext cx="5976664" cy="4558107"/>
          </a:xfrm>
        </p:spPr>
        <p:txBody>
          <a:bodyPr>
            <a:noAutofit/>
          </a:bodyPr>
          <a:lstStyle/>
          <a:p>
            <a:r>
              <a:rPr lang="en-US" altLang="ja-JP" sz="4000" dirty="0">
                <a:cs typeface="Corbel"/>
              </a:rPr>
              <a:t>The </a:t>
            </a:r>
            <a:r>
              <a:rPr lang="en-US" altLang="ja-JP" sz="4000" dirty="0" err="1">
                <a:cs typeface="Corbel"/>
              </a:rPr>
              <a:t>Langevin</a:t>
            </a:r>
            <a:r>
              <a:rPr lang="en-US" altLang="ja-JP" sz="4000" dirty="0">
                <a:cs typeface="Corbel"/>
              </a:rPr>
              <a:t> equation we introduced in the previous plot is simply modified by adding </a:t>
            </a:r>
            <a:r>
              <a:rPr lang="en-US" altLang="ja-JP" sz="4000" dirty="0">
                <a:solidFill>
                  <a:srgbClr val="FF0000"/>
                </a:solidFill>
                <a:cs typeface="Corbel"/>
              </a:rPr>
              <a:t>the</a:t>
            </a:r>
            <a:r>
              <a:rPr lang="en-US" altLang="ja-JP" sz="4000" dirty="0">
                <a:cs typeface="Corbel"/>
              </a:rPr>
              <a:t> external force on the right hand side, as shown in Eq.(41).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ja-JP" altLang="en-US" dirty="0" smtClean="0"/>
              <a:t>3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en-US" altLang="ja-JP" sz="2800" dirty="0"/>
              <a:t>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60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86763"/>
            <a:ext cx="6264696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From the linear response function </a:t>
            </a:r>
            <a:r>
              <a:rPr lang="en-US" altLang="ja-JP" sz="4000" dirty="0" err="1"/>
              <a:t>Eqs</a:t>
            </a:r>
            <a:r>
              <a:rPr lang="en-US" altLang="ja-JP" sz="4000" dirty="0"/>
              <a:t>.(44) and (45),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10</a:t>
            </a:r>
            <a:endParaRPr kumimoji="1" lang="ja-JP" altLang="en-US" sz="2800" dirty="0"/>
          </a:p>
        </p:txBody>
      </p:sp>
      <p:sp>
        <p:nvSpPr>
          <p:cNvPr id="6" name="フローチャート : 他ページ結合子 5"/>
          <p:cNvSpPr/>
          <p:nvPr/>
        </p:nvSpPr>
        <p:spPr>
          <a:xfrm>
            <a:off x="3581600" y="2499742"/>
            <a:ext cx="2070520" cy="680998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次のページに続く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90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52844" y="861711"/>
            <a:ext cx="6984776" cy="3780420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 </a:t>
            </a:r>
            <a:r>
              <a:rPr lang="en-US" altLang="ja-JP" sz="4000" dirty="0"/>
              <a:t>drift velocity under the perturbed Hamiltonian H_0+H’ is represented by the time integral of the velocity autocorrelation function from </a:t>
            </a:r>
            <a:r>
              <a:rPr lang="en-US" altLang="ja-JP" sz="4000" dirty="0" smtClean="0"/>
              <a:t>zero </a:t>
            </a:r>
            <a:r>
              <a:rPr lang="en-US" altLang="ja-JP" sz="4000" dirty="0"/>
              <a:t>to t since F=0 for t less than 0.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51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9173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69010" y="768402"/>
            <a:ext cx="6552728" cy="3960440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Even though we assumed a constant force along </a:t>
            </a:r>
            <a:r>
              <a:rPr lang="en-US" altLang="ja-JP" sz="4000" dirty="0" smtClean="0">
                <a:solidFill>
                  <a:srgbClr val="FF0000"/>
                </a:solidFill>
              </a:rPr>
              <a:t>the</a:t>
            </a:r>
            <a:r>
              <a:rPr lang="en-US" altLang="ja-JP" sz="4000" dirty="0" smtClean="0"/>
              <a:t> x-direction, this can be generalized to an arbitrary direction, to give the general form in expression (46).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52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305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43558"/>
            <a:ext cx="6264696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In the figure we have illustrated the time evolution of the drift velocity after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application of external drift force at t=0.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53</a:t>
            </a:fld>
            <a:endParaRPr lang="ja-JP" altLang="en-US"/>
          </a:p>
        </p:txBody>
      </p:sp>
      <p:sp>
        <p:nvSpPr>
          <p:cNvPr id="6" name="右矢印 5"/>
          <p:cNvSpPr/>
          <p:nvPr/>
        </p:nvSpPr>
        <p:spPr>
          <a:xfrm>
            <a:off x="6372200" y="4283901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次のスライドへ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6965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86763"/>
            <a:ext cx="6336704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Finally, from </a:t>
            </a:r>
            <a:r>
              <a:rPr lang="en-US" altLang="ja-JP" sz="4000" dirty="0" err="1"/>
              <a:t>Eqs</a:t>
            </a:r>
            <a:r>
              <a:rPr lang="en-US" altLang="ja-JP" sz="4000" dirty="0"/>
              <a:t>.(43) </a:t>
            </a:r>
            <a:r>
              <a:rPr lang="en-US" altLang="ja-JP" sz="4000" dirty="0" smtClean="0"/>
              <a:t>and (46</a:t>
            </a:r>
            <a:r>
              <a:rPr lang="en-US" altLang="ja-JP" sz="4000" dirty="0"/>
              <a:t>), the self diffusion constant of the Brownian particle is obtained by taking the limit when t goes to infinity.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54</a:t>
            </a:fld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389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86763"/>
            <a:ext cx="6336704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Linear response theory allows us to replace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average over the perturbed system, with a different average over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unperturbed system.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55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4435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86763"/>
            <a:ext cx="6336704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The final result is shown as Eq.(47). This is an example of the so-called Green-Kubo formula,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56</a:t>
            </a:fld>
            <a:endParaRPr lang="ja-JP" altLang="en-US"/>
          </a:p>
        </p:txBody>
      </p:sp>
      <p:sp>
        <p:nvSpPr>
          <p:cNvPr id="5" name="フローチャート : 他ページ結合子 4"/>
          <p:cNvSpPr/>
          <p:nvPr/>
        </p:nvSpPr>
        <p:spPr>
          <a:xfrm>
            <a:off x="3581600" y="3474928"/>
            <a:ext cx="2070520" cy="680998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次のページに続く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414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97104"/>
            <a:ext cx="6840760" cy="3970079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which can define transport coefficients in terms of equilibrium correlation functions of corresponding variables.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57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389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00150" y="771550"/>
            <a:ext cx="6252170" cy="3888432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Here we have computed the Diffusion coefficient in terms of the velocity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auto-correlation </a:t>
            </a:r>
            <a:r>
              <a:rPr lang="en-US" altLang="ja-JP" sz="4000" dirty="0"/>
              <a:t>function of an equilibrium system!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58</a:t>
            </a:fld>
            <a:endParaRPr lang="ja-JP" altLang="en-US"/>
          </a:p>
        </p:txBody>
      </p:sp>
      <p:sp>
        <p:nvSpPr>
          <p:cNvPr id="6" name="フローチャート : 端子 5"/>
          <p:cNvSpPr/>
          <p:nvPr/>
        </p:nvSpPr>
        <p:spPr>
          <a:xfrm>
            <a:off x="5990340" y="4451159"/>
            <a:ext cx="2182061" cy="648072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静止してください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9994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497920"/>
            <a:ext cx="5688632" cy="4558107"/>
          </a:xfrm>
        </p:spPr>
        <p:txBody>
          <a:bodyPr>
            <a:noAutofit/>
          </a:bodyPr>
          <a:lstStyle/>
          <a:p>
            <a:r>
              <a:rPr lang="en-US" altLang="ja-JP" sz="4000" dirty="0">
                <a:cs typeface="Corbel"/>
              </a:rPr>
              <a:t>Understanding how a system “responds” to such an external force or perturbation provides valuable information on the dynamical properties of the system.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ja-JP" altLang="en-US" dirty="0" smtClean="0"/>
              <a:t>3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en-US" altLang="ja-JP" sz="2800" dirty="0"/>
              <a:t>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60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497920"/>
            <a:ext cx="5688632" cy="4558107"/>
          </a:xfrm>
        </p:spPr>
        <p:txBody>
          <a:bodyPr>
            <a:noAutofit/>
          </a:bodyPr>
          <a:lstStyle/>
          <a:p>
            <a:r>
              <a:rPr lang="en-US" altLang="ja-JP" sz="4000" dirty="0">
                <a:cs typeface="Corbel"/>
              </a:rPr>
              <a:t>This is precisely what linear response theory allows us to do.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ja-JP" altLang="en-US" dirty="0" smtClean="0"/>
              <a:t>3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en-US" altLang="ja-JP" sz="2800" dirty="0"/>
              <a:t>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60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03648" y="497920"/>
            <a:ext cx="6048672" cy="4558107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cs typeface="Corbel"/>
              </a:rPr>
              <a:t>It measures the response of the system to an external perturbation, under </a:t>
            </a:r>
            <a:r>
              <a:rPr lang="en-US" altLang="ja-JP" sz="4000" dirty="0">
                <a:solidFill>
                  <a:srgbClr val="FF0000"/>
                </a:solidFill>
                <a:cs typeface="Corbel"/>
              </a:rPr>
              <a:t>the</a:t>
            </a:r>
            <a:r>
              <a:rPr lang="en-US" altLang="ja-JP" sz="4000" dirty="0">
                <a:cs typeface="Corbel"/>
              </a:rPr>
              <a:t> assumption that the response is linear in this perturbation.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ja-JP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6" name="右矢印 5"/>
          <p:cNvSpPr/>
          <p:nvPr/>
        </p:nvSpPr>
        <p:spPr>
          <a:xfrm>
            <a:off x="6649300" y="4155926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次のスライドへ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65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692342"/>
            <a:ext cx="5688632" cy="4363685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The first question we want to ask, is how does the system reach a steady state under this external force.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ja-JP" altLang="ja-JP" sz="2800" dirty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404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7830</TotalTime>
  <Words>1492</Words>
  <Application>Microsoft Office PowerPoint</Application>
  <PresentationFormat>画面に合わせる (16:9)</PresentationFormat>
  <Paragraphs>194</Paragraphs>
  <Slides>58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58</vt:i4>
      </vt:variant>
    </vt:vector>
  </HeadingPairs>
  <TitlesOfParts>
    <vt:vector size="59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Okamoto</cp:lastModifiedBy>
  <cp:revision>143</cp:revision>
  <dcterms:created xsi:type="dcterms:W3CDTF">2015-07-01T01:44:32Z</dcterms:created>
  <dcterms:modified xsi:type="dcterms:W3CDTF">2017-01-30T06:15:05Z</dcterms:modified>
</cp:coreProperties>
</file>