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74" r:id="rId2"/>
    <p:sldId id="592" r:id="rId3"/>
    <p:sldId id="591" r:id="rId4"/>
    <p:sldId id="590" r:id="rId5"/>
    <p:sldId id="474" r:id="rId6"/>
    <p:sldId id="544" r:id="rId7"/>
    <p:sldId id="549" r:id="rId8"/>
    <p:sldId id="572" r:id="rId9"/>
    <p:sldId id="593" r:id="rId10"/>
    <p:sldId id="475" r:id="rId11"/>
    <p:sldId id="573" r:id="rId12"/>
    <p:sldId id="511" r:id="rId13"/>
    <p:sldId id="468" r:id="rId14"/>
    <p:sldId id="594" r:id="rId15"/>
    <p:sldId id="304" r:id="rId16"/>
    <p:sldId id="580" r:id="rId17"/>
    <p:sldId id="579" r:id="rId18"/>
    <p:sldId id="578" r:id="rId19"/>
    <p:sldId id="577" r:id="rId20"/>
    <p:sldId id="264" r:id="rId21"/>
    <p:sldId id="517" r:id="rId22"/>
    <p:sldId id="516" r:id="rId23"/>
    <p:sldId id="471" r:id="rId24"/>
    <p:sldId id="344" r:id="rId25"/>
    <p:sldId id="595" r:id="rId26"/>
    <p:sldId id="596" r:id="rId27"/>
    <p:sldId id="598" r:id="rId28"/>
    <p:sldId id="597" r:id="rId29"/>
    <p:sldId id="599" r:id="rId30"/>
    <p:sldId id="426" r:id="rId31"/>
    <p:sldId id="600" r:id="rId32"/>
    <p:sldId id="457" r:id="rId33"/>
    <p:sldId id="604" r:id="rId34"/>
    <p:sldId id="601" r:id="rId35"/>
    <p:sldId id="581" r:id="rId36"/>
    <p:sldId id="602" r:id="rId37"/>
    <p:sldId id="456" r:id="rId38"/>
    <p:sldId id="455" r:id="rId39"/>
    <p:sldId id="603" r:id="rId40"/>
    <p:sldId id="518" r:id="rId41"/>
    <p:sldId id="465" r:id="rId42"/>
    <p:sldId id="588" r:id="rId43"/>
    <p:sldId id="535" r:id="rId44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93" autoAdjust="0"/>
  </p:normalViewPr>
  <p:slideViewPr>
    <p:cSldViewPr>
      <p:cViewPr varScale="1">
        <p:scale>
          <a:sx n="67" d="100"/>
          <a:sy n="67" d="100"/>
        </p:scale>
        <p:origin x="-68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497920"/>
            <a:ext cx="6336704" cy="4558107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In </a:t>
            </a:r>
            <a:r>
              <a:rPr lang="en-US" altLang="ja-JP" sz="4000" dirty="0">
                <a:cs typeface="Corbel"/>
              </a:rPr>
              <a:t>the previous lesson, we learned how to simulate the motion of a damped harmonic oscillator using Python.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which </a:t>
            </a:r>
            <a:r>
              <a:rPr lang="en-US" altLang="ja-JP" sz="4000" dirty="0"/>
              <a:t>is on the left hand side of Eq</a:t>
            </a:r>
            <a:r>
              <a:rPr lang="en-US" altLang="ja-JP" sz="4000" dirty="0" smtClean="0"/>
              <a:t>.(21), </a:t>
            </a:r>
            <a:r>
              <a:rPr lang="en-US" altLang="ja-JP" sz="4000" dirty="0"/>
              <a:t>must be balanced with the total force acting on the particle.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4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Here </a:t>
            </a:r>
            <a:r>
              <a:rPr lang="en-US" altLang="ja-JP" sz="4000" dirty="0"/>
              <a:t>we assume that the total force is composed of two distinct components, namely the friction force and the random force.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1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619268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former is proportional, but in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opposite direction, to the particle's velocity, with the friction constant ζ the constant of proportionality.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92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later represents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effects of the many collisions taking place between </a:t>
            </a:r>
            <a:br>
              <a:rPr lang="en-US" altLang="ja-JP" sz="4000" dirty="0">
                <a:cs typeface="Corbel"/>
              </a:rPr>
            </a:br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Brownian particle and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>
                <a:cs typeface="Corbel"/>
              </a:rPr>
              <a:t>fluid molecules as a series of random events.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By </a:t>
            </a:r>
            <a:r>
              <a:rPr lang="en-US" altLang="ja-JP" sz="4000" dirty="0"/>
              <a:t>putting all of this together, we obtain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given </a:t>
            </a:r>
            <a:r>
              <a:rPr lang="en-US" altLang="ja-JP" sz="4000" dirty="0" smtClean="0"/>
              <a:t>again in </a:t>
            </a:r>
            <a:r>
              <a:rPr lang="en-US" altLang="ja-JP" sz="4000" dirty="0"/>
              <a:t>Eq.(F2),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36270" y="3281458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which </a:t>
            </a:r>
            <a:r>
              <a:rPr lang="en-US" altLang="ja-JP" sz="4000" dirty="0"/>
              <a:t>determines the time evolution of particle's velocity together with Eq.(F1), which determines its temporal position.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04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For </a:t>
            </a:r>
            <a:r>
              <a:rPr lang="en-US" altLang="ja-JP" sz="4000" dirty="0"/>
              <a:t>the random force, it is assumed that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average of the force along any direction, x, y, or z, is zero as shown in Eq.(F3).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we have seen already, each component of the random force is considered to be a white noise random variable.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264696" cy="4150099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Therefore </a:t>
            </a:r>
            <a:r>
              <a:rPr lang="en-US" altLang="ja-JP" sz="4000" dirty="0"/>
              <a:t>the successive forces are completely uncorrelated, and also independent of the forces in different directions.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984776" cy="417890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is expressed mathematically as Eq.(F4), which defines </a:t>
            </a: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auto-correlation </a:t>
            </a:r>
            <a:r>
              <a:rPr lang="en-US" altLang="ja-JP" sz="4000" dirty="0"/>
              <a:t>function for the random force as proportional to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unit tensor I and the Dirac delta function δ(t).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We </a:t>
            </a:r>
            <a:r>
              <a:rPr lang="en-US" altLang="ja-JP" sz="4000" dirty="0">
                <a:cs typeface="Corbel"/>
              </a:rPr>
              <a:t>have also tested a few different numerical integration schemes, such as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Euler and </a:t>
            </a:r>
            <a:r>
              <a:rPr lang="en-US" altLang="ja-JP" sz="4000" dirty="0" err="1">
                <a:cs typeface="Corbel"/>
              </a:rPr>
              <a:t>Runge-Kutta</a:t>
            </a:r>
            <a:r>
              <a:rPr lang="en-US" altLang="ja-JP" sz="4000" dirty="0">
                <a:cs typeface="Corbel"/>
              </a:rPr>
              <a:t> method,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491880" y="3965387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pre-factor 2kBTζ is determined to satisfy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fluctuation dissipation theorem, which we have also learned about previously.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27534"/>
            <a:ext cx="6552728" cy="4291891"/>
          </a:xfrm>
        </p:spPr>
        <p:txBody>
          <a:bodyPr>
            <a:normAutofit fontScale="92500"/>
          </a:bodyPr>
          <a:lstStyle/>
          <a:p>
            <a:r>
              <a:rPr lang="en-US" altLang="ja-JP" sz="4000" dirty="0"/>
              <a:t>Let me first summarize what we have done for the damped harmonic oscillator, whose equations of motion are represented as usual ordinary differential equations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.(B1) and (B2).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696744" cy="406845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Euler method allows us to numerically solve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.(B1) and (B2) by discretizing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integral over a small time increment  </a:t>
            </a:r>
            <a:r>
              <a:rPr lang="en-US" altLang="ja-JP" sz="4000" dirty="0" err="1" smtClean="0"/>
              <a:t>Δt</a:t>
            </a:r>
            <a:r>
              <a:rPr lang="en-US" altLang="ja-JP" sz="4000" dirty="0" smtClean="0"/>
              <a:t>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070891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approximated difference equations shown in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 (B3) and (B4) are correct to first order in  </a:t>
            </a:r>
            <a:r>
              <a:rPr lang="en-US" altLang="ja-JP" sz="4000" dirty="0" err="1"/>
              <a:t>Δt</a:t>
            </a:r>
            <a:r>
              <a:rPr lang="en-US" altLang="ja-JP" sz="4000" dirty="0" smtClean="0"/>
              <a:t>.</a:t>
            </a:r>
            <a:endParaRPr lang="en-US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Although </a:t>
            </a:r>
            <a:r>
              <a:rPr lang="en-US" altLang="ja-JP" sz="4000" dirty="0"/>
              <a:t>it is not suitable in the present case, for solving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with a random force,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36270" y="3281458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 </a:t>
            </a:r>
            <a:r>
              <a:rPr lang="en-US" altLang="ja-JP" sz="4000" dirty="0"/>
              <a:t>a simple application of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Euler method leads to the set of difference equations shown here as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.(F5) and (F6).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1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As </a:t>
            </a:r>
            <a:r>
              <a:rPr lang="en-US" altLang="ja-JP" sz="4000" dirty="0"/>
              <a:t>you can see, they are very similar to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.(B3) and (B4) for the damped harmonic oscillator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 smtClean="0"/>
              <a:t>While </a:t>
            </a:r>
            <a:r>
              <a:rPr lang="en-US" altLang="ja-JP" sz="4000" dirty="0"/>
              <a:t>Eq.(F5) is OK, Eq.(6) is completely wrong.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incorrect to approximate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integral of the random force F over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interval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, from </a:t>
            </a:r>
            <a:r>
              <a:rPr lang="en-US" altLang="ja-JP" sz="4000" dirty="0" err="1"/>
              <a:t>ti</a:t>
            </a:r>
            <a:r>
              <a:rPr lang="en-US" altLang="ja-JP" sz="4000" dirty="0"/>
              <a:t> to ti+1, as Fi times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, 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given in Eq.(F7).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5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91276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This </a:t>
            </a:r>
            <a:r>
              <a:rPr lang="en-US" altLang="ja-JP" sz="4000" dirty="0"/>
              <a:t>approximation is valid only when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integrand is a smooth continuous function of t, such that the Taylor expansion in terms of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 can be truncated to first order.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5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9542"/>
            <a:ext cx="6192688" cy="396044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 </a:t>
            </a:r>
            <a:r>
              <a:rPr lang="en-US" altLang="ja-JP" sz="4000" dirty="0"/>
              <a:t>random force is, however, not continuous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 smtClean="0"/>
              <a:t>Although </a:t>
            </a:r>
            <a:r>
              <a:rPr lang="en-US" altLang="ja-JP" sz="4000" dirty="0"/>
              <a:t>we do assume that its integral is continuous.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59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and </a:t>
            </a:r>
            <a:r>
              <a:rPr lang="en-US" altLang="ja-JP" sz="4000" dirty="0">
                <a:cs typeface="Corbel"/>
              </a:rPr>
              <a:t>examined their numerical accuracy by calculating the total energy of the system for </a:t>
            </a:r>
            <a:r>
              <a:rPr lang="en-US" altLang="ja-JP" sz="4000" dirty="0">
                <a:solidFill>
                  <a:srgbClr val="FF0000"/>
                </a:solidFill>
                <a:cs typeface="Corbel"/>
              </a:rPr>
              <a:t>the</a:t>
            </a:r>
            <a:r>
              <a:rPr lang="en-US" altLang="ja-JP" sz="4000" dirty="0">
                <a:cs typeface="Corbel"/>
              </a:rPr>
              <a:t> undamped case.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26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It </a:t>
            </a:r>
            <a:r>
              <a:rPr lang="en-US" altLang="ja-JP" sz="4000" dirty="0"/>
              <a:t>is a stochastic variable, rapidly fluctuating around its mean, and there exist no correlations between subsequent values.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Since </a:t>
            </a:r>
            <a:r>
              <a:rPr lang="en-US" altLang="ja-JP" sz="4000" dirty="0"/>
              <a:t>approximate integration methods based on a Taylor expansion are not applicable when we have a random force,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36270" y="386789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555526"/>
            <a:ext cx="7128792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introduce a new stochastic variable </a:t>
            </a:r>
            <a:r>
              <a:rPr lang="en-US" altLang="ja-JP" sz="4000" dirty="0" err="1"/>
              <a:t>ΔWi</a:t>
            </a:r>
            <a:r>
              <a:rPr lang="en-US" altLang="ja-JP" sz="4000" dirty="0"/>
              <a:t>, which represents the cumulative impulse </a:t>
            </a:r>
            <a:r>
              <a:rPr lang="en-US" altLang="ja-JP" sz="4000" dirty="0" smtClean="0"/>
              <a:t>exerted </a:t>
            </a:r>
            <a:r>
              <a:rPr lang="en-US" altLang="ja-JP" sz="4000" dirty="0"/>
              <a:t>on the particle over a time interval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, from </a:t>
            </a:r>
            <a:r>
              <a:rPr lang="en-US" altLang="ja-JP" sz="4000" dirty="0" err="1"/>
              <a:t>ti</a:t>
            </a:r>
            <a:r>
              <a:rPr lang="en-US" altLang="ja-JP" sz="4000" dirty="0"/>
              <a:t> to ti+1.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7104"/>
            <a:ext cx="583264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literature, this is referred to as a Wiener process.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555526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From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.(F3) and (F4) we see that the temporal values of the random force along each direction are sampled by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series of random numbers drawn from a well-defined distribution,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4355976" y="4299942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713943"/>
            <a:ext cx="6840760" cy="4234071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with </a:t>
            </a:r>
            <a:r>
              <a:rPr lang="en-US" altLang="ja-JP" sz="4000" dirty="0"/>
              <a:t>an average and variance equal to zero and  2kBTζ, respectively.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36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555527"/>
            <a:ext cx="7560840" cy="4392488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Because </a:t>
            </a:r>
            <a:r>
              <a:rPr lang="en-US" altLang="ja-JP" sz="4000" dirty="0" err="1"/>
              <a:t>ΔWi</a:t>
            </a:r>
            <a:r>
              <a:rPr lang="en-US" altLang="ja-JP" sz="4000" dirty="0"/>
              <a:t> is defined as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cumulative impulse of F(t) over </a:t>
            </a:r>
            <a:r>
              <a:rPr lang="en-US" altLang="ja-JP" sz="4000" dirty="0" smtClean="0"/>
              <a:t>a </a:t>
            </a:r>
            <a:r>
              <a:rPr lang="en-US" altLang="ja-JP" sz="4000" dirty="0"/>
              <a:t>time interval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, it is expected that the </a:t>
            </a:r>
            <a:r>
              <a:rPr lang="en-US" altLang="ja-JP" sz="4000" dirty="0" err="1"/>
              <a:t>ΔWi</a:t>
            </a:r>
            <a:r>
              <a:rPr lang="en-US" altLang="ja-JP" sz="4000" dirty="0"/>
              <a:t> along each direction are sampled by a series of random numbers drawn from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Gaussian distribution,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6245896" y="4371950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5"/>
            <a:ext cx="6264696" cy="4250910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with </a:t>
            </a:r>
            <a:r>
              <a:rPr lang="en-US" altLang="ja-JP" sz="4000" dirty="0"/>
              <a:t>a well-defined average and variance, consequence of the central limit theorem.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6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Theoretical </a:t>
            </a:r>
            <a:r>
              <a:rPr lang="en-US" altLang="ja-JP" sz="4000" dirty="0"/>
              <a:t>considerations based on the properties of random variables indeed show that </a:t>
            </a:r>
            <a:r>
              <a:rPr lang="en-US" altLang="ja-JP" sz="4000" dirty="0" err="1"/>
              <a:t>ΔWi</a:t>
            </a:r>
            <a:r>
              <a:rPr lang="en-US" altLang="ja-JP" sz="4000" dirty="0"/>
              <a:t> is given by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"Gaussian distribution",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28332" y="3867894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697104"/>
            <a:ext cx="626469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with </a:t>
            </a:r>
            <a:r>
              <a:rPr lang="en-US" altLang="ja-JP" sz="4000" dirty="0"/>
              <a:t>average and variance equal to zero and  2kBTζ times </a:t>
            </a:r>
            <a:r>
              <a:rPr lang="en-US" altLang="ja-JP" sz="4000" dirty="0" err="1"/>
              <a:t>Δt</a:t>
            </a:r>
            <a:r>
              <a:rPr lang="en-US" altLang="ja-JP" sz="4000" dirty="0"/>
              <a:t>, respectively.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34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>
                <a:cs typeface="Corbel"/>
              </a:rPr>
              <a:t>Now</a:t>
            </a:r>
            <a:r>
              <a:rPr lang="en-US" altLang="ja-JP" sz="4000" dirty="0">
                <a:cs typeface="Corbel"/>
              </a:rPr>
              <a:t>, we will try to perform a similar simulation for the motion of a Brownian particle,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by </a:t>
            </a:r>
            <a:r>
              <a:rPr lang="en-US" altLang="ja-JP" sz="4000" dirty="0">
                <a:cs typeface="Corbel"/>
              </a:rPr>
              <a:t>numerically solving </a:t>
            </a:r>
            <a:r>
              <a:rPr lang="en-US" altLang="ja-JP" sz="4000" dirty="0" smtClean="0">
                <a:cs typeface="Corbel"/>
              </a:rPr>
              <a:t/>
            </a:r>
            <a:br>
              <a:rPr lang="en-US" altLang="ja-JP" sz="4000" dirty="0" smtClean="0">
                <a:cs typeface="Corbel"/>
              </a:rPr>
            </a:br>
            <a:r>
              <a:rPr lang="en-US" altLang="ja-JP" sz="4000" dirty="0" smtClean="0">
                <a:cs typeface="Corbel"/>
              </a:rPr>
              <a:t>the </a:t>
            </a:r>
            <a:r>
              <a:rPr lang="en-US" altLang="ja-JP" sz="4000" dirty="0" err="1">
                <a:cs typeface="Corbel"/>
              </a:rPr>
              <a:t>Langevin</a:t>
            </a:r>
            <a:r>
              <a:rPr lang="en-US" altLang="ja-JP" sz="4000" dirty="0">
                <a:cs typeface="Corbel"/>
              </a:rPr>
              <a:t> Equation.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78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24736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While </a:t>
            </a:r>
            <a:r>
              <a:rPr lang="en-US" altLang="ja-JP" sz="4000" dirty="0"/>
              <a:t>this result is what one would intuitively expect from the central limit theorem, you are encouraged to refer to the supplemental note for a detailed derivation.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27534"/>
            <a:ext cx="6552728" cy="416206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Instead </a:t>
            </a:r>
            <a:r>
              <a:rPr lang="en-US" altLang="ja-JP" sz="4000" dirty="0"/>
              <a:t>of the naive and incorrect approximation of Eq.(F6), a correct set of modified equations for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/>
              <a:t>velocity update are shown here as </a:t>
            </a:r>
            <a:r>
              <a:rPr lang="en-US" altLang="ja-JP" sz="4000" dirty="0" err="1"/>
              <a:t>Eqs</a:t>
            </a:r>
            <a:r>
              <a:rPr lang="en-US" altLang="ja-JP" sz="4000" dirty="0"/>
              <a:t>.(F9) to (F11).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6552728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Simulations </a:t>
            </a:r>
            <a:r>
              <a:rPr lang="en-US" altLang="ja-JP" sz="4000" dirty="0"/>
              <a:t>for the motions of a Brownian particle can thus be performed by solving the coupled set of equations (F5), (F9), (F10) and (F11).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7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the next lesson, I will show you how to do exactly this using Python.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静止してください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394926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In </a:t>
            </a:r>
            <a:r>
              <a:rPr lang="en-US" altLang="ja-JP" sz="4000" dirty="0"/>
              <a:t>this lesson, to prepare for performing the simulations, we will first learn how to deal with the stochastic random force when we numerically solve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14484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000000"/>
                </a:solidFill>
              </a:rPr>
              <a:t>次の</a:t>
            </a:r>
            <a:r>
              <a:rPr kumimoji="1" lang="en-US" altLang="ja-JP" sz="1400" dirty="0" smtClean="0">
                <a:solidFill>
                  <a:srgbClr val="000000"/>
                </a:solidFill>
              </a:rPr>
              <a:t>Note </a:t>
            </a:r>
            <a:r>
              <a:rPr kumimoji="1" lang="ja-JP" altLang="en-US" sz="1400" dirty="0" smtClean="0">
                <a:solidFill>
                  <a:srgbClr val="000000"/>
                </a:solidFill>
              </a:rPr>
              <a:t>へ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Let </a:t>
            </a:r>
            <a:r>
              <a:rPr lang="en-US" altLang="ja-JP" sz="4000" dirty="0"/>
              <a:t>us start by recalling the </a:t>
            </a:r>
            <a:r>
              <a:rPr lang="en-US" altLang="ja-JP" sz="4000" dirty="0" err="1"/>
              <a:t>Langevin</a:t>
            </a:r>
            <a:r>
              <a:rPr lang="en-US" altLang="ja-JP" sz="4000" dirty="0"/>
              <a:t> equation which we introduced last week as Eq.(21).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322918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We </a:t>
            </a:r>
            <a:r>
              <a:rPr lang="en-US" altLang="ja-JP" sz="4000" dirty="0"/>
              <a:t>consider </a:t>
            </a:r>
            <a:r>
              <a:rPr lang="en-US" altLang="ja-JP" sz="4000" dirty="0">
                <a:solidFill>
                  <a:srgbClr val="FF0000"/>
                </a:solidFill>
              </a:rPr>
              <a:t>the</a:t>
            </a:r>
            <a:r>
              <a:rPr lang="en-US" altLang="ja-JP" sz="4000" dirty="0"/>
              <a:t> equation of motion of a spherical particle of radius </a:t>
            </a:r>
            <a:r>
              <a:rPr lang="en-US" altLang="ja-JP" sz="4000" dirty="0" smtClean="0"/>
              <a:t>“a” </a:t>
            </a:r>
            <a:r>
              <a:rPr lang="en-US" altLang="ja-JP" sz="4000" dirty="0"/>
              <a:t>and mass m in a solvent fluid, which we treat as </a:t>
            </a:r>
            <a:r>
              <a:rPr lang="en-US" altLang="ja-JP" sz="4000" dirty="0" smtClean="0"/>
              <a:t>a continuum </a:t>
            </a:r>
            <a:r>
              <a:rPr lang="en-US" altLang="ja-JP" sz="4000" dirty="0"/>
              <a:t>medium with viscosity η.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3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R(t</a:t>
            </a:r>
            <a:r>
              <a:rPr lang="en-US" altLang="ja-JP" sz="4000" dirty="0"/>
              <a:t>) and V(t) are the position and velocity of the particle at time t.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7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5656" y="697104"/>
            <a:ext cx="5976664" cy="4092493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To </a:t>
            </a:r>
            <a:r>
              <a:rPr lang="en-US" altLang="ja-JP" sz="4000" dirty="0"/>
              <a:t>construct Newton's equation of motion for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a </a:t>
            </a:r>
            <a:r>
              <a:rPr lang="en-US" altLang="ja-JP" sz="4000" dirty="0"/>
              <a:t>Brownian particle, 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>
                <a:solidFill>
                  <a:srgbClr val="FF0000"/>
                </a:solidFill>
              </a:rPr>
              <a:t>the</a:t>
            </a:r>
            <a:r>
              <a:rPr lang="en-US" altLang="ja-JP" sz="4000" dirty="0" smtClean="0"/>
              <a:t> inertia </a:t>
            </a:r>
            <a:r>
              <a:rPr lang="en-US" altLang="ja-JP" sz="4000" dirty="0"/>
              <a:t>force, 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2</a:t>
            </a:r>
            <a:endParaRPr kumimoji="1" lang="ja-JP" altLang="en-US" sz="2800" dirty="0"/>
          </a:p>
        </p:txBody>
      </p:sp>
      <p:sp>
        <p:nvSpPr>
          <p:cNvPr id="5" name="フローチャート : 他ページ結合子 4"/>
          <p:cNvSpPr/>
          <p:nvPr/>
        </p:nvSpPr>
        <p:spPr>
          <a:xfrm>
            <a:off x="3536270" y="3281458"/>
            <a:ext cx="2070520" cy="680998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次のページに続く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8452</TotalTime>
  <Words>1095</Words>
  <Application>Microsoft Office PowerPoint</Application>
  <PresentationFormat>画面に合わせる (16:9)</PresentationFormat>
  <Paragraphs>149</Paragraphs>
  <Slides>43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4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230</cp:revision>
  <dcterms:created xsi:type="dcterms:W3CDTF">2015-07-01T01:44:32Z</dcterms:created>
  <dcterms:modified xsi:type="dcterms:W3CDTF">2017-02-27T02:20:41Z</dcterms:modified>
</cp:coreProperties>
</file>