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74" r:id="rId2"/>
    <p:sldId id="474" r:id="rId3"/>
    <p:sldId id="544" r:id="rId4"/>
    <p:sldId id="549" r:id="rId5"/>
    <p:sldId id="572" r:id="rId6"/>
    <p:sldId id="593" r:id="rId7"/>
    <p:sldId id="475" r:id="rId8"/>
    <p:sldId id="573" r:id="rId9"/>
    <p:sldId id="511" r:id="rId10"/>
    <p:sldId id="468" r:id="rId11"/>
    <p:sldId id="594" r:id="rId12"/>
    <p:sldId id="304" r:id="rId13"/>
    <p:sldId id="580" r:id="rId14"/>
    <p:sldId id="264" r:id="rId15"/>
    <p:sldId id="517" r:id="rId16"/>
    <p:sldId id="619" r:id="rId17"/>
    <p:sldId id="516" r:id="rId18"/>
    <p:sldId id="607" r:id="rId19"/>
    <p:sldId id="606" r:id="rId20"/>
    <p:sldId id="605" r:id="rId21"/>
    <p:sldId id="609" r:id="rId22"/>
    <p:sldId id="608" r:id="rId23"/>
    <p:sldId id="471" r:id="rId24"/>
    <p:sldId id="344" r:id="rId25"/>
    <p:sldId id="595" r:id="rId26"/>
    <p:sldId id="596" r:id="rId27"/>
    <p:sldId id="610" r:id="rId28"/>
    <p:sldId id="598" r:id="rId29"/>
    <p:sldId id="611" r:id="rId30"/>
    <p:sldId id="426" r:id="rId31"/>
    <p:sldId id="620" r:id="rId32"/>
    <p:sldId id="600" r:id="rId33"/>
    <p:sldId id="612" r:id="rId34"/>
    <p:sldId id="457" r:id="rId35"/>
    <p:sldId id="604" r:id="rId36"/>
    <p:sldId id="518" r:id="rId37"/>
    <p:sldId id="465" r:id="rId38"/>
    <p:sldId id="588" r:id="rId39"/>
    <p:sldId id="615" r:id="rId40"/>
    <p:sldId id="614" r:id="rId41"/>
    <p:sldId id="613" r:id="rId42"/>
    <p:sldId id="617" r:id="rId43"/>
    <p:sldId id="618" r:id="rId44"/>
    <p:sldId id="621" r:id="rId45"/>
    <p:sldId id="616" r:id="rId46"/>
    <p:sldId id="535" r:id="rId47"/>
  </p:sldIdLst>
  <p:sldSz cx="9144000" cy="5143500" type="screen16x9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093" autoAdjust="0"/>
  </p:normalViewPr>
  <p:slideViewPr>
    <p:cSldViewPr>
      <p:cViewPr varScale="1">
        <p:scale>
          <a:sx n="67" d="100"/>
          <a:sy n="67" d="100"/>
        </p:scale>
        <p:origin x="-68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75B08-2F3B-46AF-8C6B-8CE7990FAF83}" type="datetimeFigureOut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42B0E-3E87-4776-AAD5-4A6A9C409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AB90-0EED-4191-80E3-B95538637E9A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9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3AC0-0F88-469C-B7E8-234014D4E448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3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D36-7324-429A-8DEE-8D0BCCDF9993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83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497919"/>
            <a:ext cx="5976664" cy="4406890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366944" y="4406557"/>
            <a:ext cx="720000" cy="720000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366944" y="4645581"/>
            <a:ext cx="720000" cy="27384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B30B5-CBF4-4B2F-B75D-B112E83238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733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88CB-9D3E-472B-8C83-C33DAFA14439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1870-C5D4-4974-B7FA-4F907EB392B1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96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D39-F6BE-42B4-BCD0-3264BF2B5E1A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17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5D8-323F-4F67-93E8-10DAE3584813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71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FCB-10B6-406A-88A9-CFD485344614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47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583D-6700-47A4-92D6-3CCE3A3E4ECF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73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1C7B-9E4E-4059-96D1-83234B750861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81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305B-18EE-4954-A6AA-DE0C1A58DB8D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32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497920"/>
            <a:ext cx="6336704" cy="4558107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In </a:t>
            </a:r>
            <a:r>
              <a:rPr lang="en-US" altLang="ja-JP" sz="4000" dirty="0">
                <a:cs typeface="Corbel"/>
              </a:rPr>
              <a:t>this lesson, we will try to simulate the dynamics of </a:t>
            </a:r>
            <a:r>
              <a:rPr lang="en-US" altLang="ja-JP" sz="4000" dirty="0" smtClean="0">
                <a:cs typeface="Corbel"/>
              </a:rPr>
              <a:t/>
            </a:r>
            <a:br>
              <a:rPr lang="en-US" altLang="ja-JP" sz="4000" dirty="0" smtClean="0">
                <a:cs typeface="Corbel"/>
              </a:rPr>
            </a:br>
            <a:r>
              <a:rPr lang="en-US" altLang="ja-JP" sz="4000" dirty="0" smtClean="0">
                <a:cs typeface="Corbel"/>
              </a:rPr>
              <a:t>a </a:t>
            </a:r>
            <a:r>
              <a:rPr lang="en-US" altLang="ja-JP" sz="4000" dirty="0">
                <a:cs typeface="Corbel"/>
              </a:rPr>
              <a:t>Brownian particle undergoing random thermal fluctuations, </a:t>
            </a:r>
            <a:r>
              <a:rPr lang="en-US" altLang="ja-JP" sz="4000" dirty="0" smtClean="0">
                <a:cs typeface="Corbel"/>
              </a:rPr>
              <a:t/>
            </a:r>
            <a:br>
              <a:rPr lang="en-US" altLang="ja-JP" sz="4000" dirty="0" smtClean="0">
                <a:cs typeface="Corbel"/>
              </a:rPr>
            </a:br>
            <a:r>
              <a:rPr lang="en-US" altLang="ja-JP" sz="4000" dirty="0" smtClean="0">
                <a:cs typeface="Corbel"/>
              </a:rPr>
              <a:t>as </a:t>
            </a:r>
            <a:r>
              <a:rPr lang="en-US" altLang="ja-JP" sz="4000" dirty="0">
                <a:cs typeface="Corbel"/>
              </a:rPr>
              <a:t>dictated by the </a:t>
            </a:r>
            <a:r>
              <a:rPr lang="en-US" altLang="ja-JP" sz="4000" dirty="0" err="1">
                <a:cs typeface="Corbel"/>
              </a:rPr>
              <a:t>Langevin</a:t>
            </a:r>
            <a:r>
              <a:rPr lang="en-US" altLang="ja-JP" sz="4000" dirty="0">
                <a:cs typeface="Corbel"/>
              </a:rPr>
              <a:t> Equation.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6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697104"/>
            <a:ext cx="6696744" cy="4358923"/>
          </a:xfrm>
        </p:spPr>
        <p:txBody>
          <a:bodyPr>
            <a:normAutofit/>
          </a:bodyPr>
          <a:lstStyle/>
          <a:p>
            <a:r>
              <a:rPr lang="en-US" altLang="ja-JP" sz="4000" dirty="0" smtClean="0">
                <a:cs typeface="Corbel"/>
              </a:rPr>
              <a:t>Finally</a:t>
            </a:r>
            <a:r>
              <a:rPr lang="en-US" altLang="ja-JP" sz="4000" dirty="0">
                <a:cs typeface="Corbel"/>
              </a:rPr>
              <a:t>, </a:t>
            </a:r>
            <a:r>
              <a:rPr lang="en-US" altLang="ja-JP" sz="4000" dirty="0">
                <a:solidFill>
                  <a:srgbClr val="FF0000"/>
                </a:solidFill>
                <a:cs typeface="Corbel"/>
              </a:rPr>
              <a:t>the</a:t>
            </a:r>
            <a:r>
              <a:rPr lang="en-US" altLang="ja-JP" sz="4000" dirty="0">
                <a:cs typeface="Corbel"/>
              </a:rPr>
              <a:t> only remaining information we need to start the simulation is to specify </a:t>
            </a:r>
            <a:r>
              <a:rPr lang="en-US" altLang="ja-JP" sz="4000" dirty="0">
                <a:solidFill>
                  <a:srgbClr val="FF0000"/>
                </a:solidFill>
                <a:cs typeface="Corbel"/>
              </a:rPr>
              <a:t>the</a:t>
            </a:r>
            <a:r>
              <a:rPr lang="en-US" altLang="ja-JP" sz="4000" dirty="0">
                <a:cs typeface="Corbel"/>
              </a:rPr>
              <a:t> initial conditions, that is, the position and velocity of the particles at time zero defined in Eq.(F12).</a:t>
            </a:r>
            <a:endParaRPr lang="en-US" altLang="ja-JP" sz="4000" dirty="0">
              <a:cs typeface="Corbel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7" name="右矢印 6"/>
          <p:cNvSpPr/>
          <p:nvPr/>
        </p:nvSpPr>
        <p:spPr>
          <a:xfrm>
            <a:off x="6649300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150099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So </a:t>
            </a:r>
            <a:r>
              <a:rPr lang="en-US" altLang="ja-JP" sz="4000" dirty="0"/>
              <a:t>now, let us use Python to write a program for performing simulations of Brownian particles.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435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150099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As </a:t>
            </a:r>
            <a:r>
              <a:rPr lang="en-US" altLang="ja-JP" sz="4000" dirty="0"/>
              <a:t>always, we begin by importing the necessary numerical and plotting libraries.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04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97104"/>
            <a:ext cx="6480720" cy="425091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</a:t>
            </a:r>
            <a:r>
              <a:rPr lang="en-US" altLang="ja-JP" sz="4000" dirty="0"/>
              <a:t>this plot, since we want to draw the trajectories of Brownian particles, which are evolving in 3D, we will use </a:t>
            </a:r>
            <a:r>
              <a:rPr lang="en-US" altLang="ja-JP" sz="4000" dirty="0" err="1"/>
              <a:t>matplotlib</a:t>
            </a:r>
            <a:r>
              <a:rPr lang="en-US" altLang="ja-JP" sz="4000" dirty="0"/>
              <a:t> with </a:t>
            </a:r>
            <a:r>
              <a:rPr lang="en-US" altLang="ja-JP" sz="4000" dirty="0" err="1"/>
              <a:t>nbagg</a:t>
            </a:r>
            <a:r>
              <a:rPr lang="en-US" altLang="ja-JP" sz="4000" dirty="0"/>
              <a:t> option and mplot3d module.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1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771550"/>
            <a:ext cx="5976664" cy="4248472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solidFill>
                  <a:srgbClr val="FF0000"/>
                </a:solidFill>
              </a:rPr>
              <a:t>The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other libraries and commands have already been introduced and used before.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732240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27534"/>
            <a:ext cx="6552728" cy="4392488"/>
          </a:xfrm>
        </p:spPr>
        <p:txBody>
          <a:bodyPr>
            <a:normAutofit lnSpcReduction="10000"/>
          </a:bodyPr>
          <a:lstStyle/>
          <a:p>
            <a:r>
              <a:rPr lang="en-US" altLang="ja-JP" sz="4000" dirty="0" smtClean="0"/>
              <a:t>Here </a:t>
            </a:r>
            <a:r>
              <a:rPr lang="en-US" altLang="ja-JP" sz="4000" dirty="0"/>
              <a:t>we specify the parameters of our simulation.</a:t>
            </a:r>
          </a:p>
          <a:p>
            <a:r>
              <a:rPr lang="en-US" altLang="ja-JP" sz="4000" dirty="0" smtClean="0"/>
              <a:t>We </a:t>
            </a:r>
            <a:r>
              <a:rPr lang="en-US" altLang="ja-JP" sz="4000" dirty="0"/>
              <a:t>will work in 3 dimensions, x, y, and z, and consider the dynamics of one hundred non-interacting Brownian particles.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696744" cy="4068453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We </a:t>
            </a:r>
            <a:r>
              <a:rPr lang="en-US" altLang="ja-JP" sz="4000" dirty="0"/>
              <a:t>set the number of simulations steps to 1024, with a time step of </a:t>
            </a:r>
            <a:r>
              <a:rPr lang="en-US" altLang="ja-JP" sz="4000" dirty="0" err="1"/>
              <a:t>Δt</a:t>
            </a:r>
            <a:r>
              <a:rPr lang="en-US" altLang="ja-JP" sz="4000" dirty="0"/>
              <a:t>=0.05 in simulation units</a:t>
            </a:r>
            <a:r>
              <a:rPr lang="en-US" altLang="ja-JP" sz="4000" dirty="0" smtClean="0"/>
              <a:t>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2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696744" cy="4068453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You </a:t>
            </a:r>
            <a:r>
              <a:rPr lang="en-US" altLang="ja-JP" sz="4000" dirty="0"/>
              <a:t>can change the number of steps, but for later purposes, please keep it as some power-of-two.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696744" cy="4068453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Without </a:t>
            </a:r>
            <a:r>
              <a:rPr lang="en-US" altLang="ja-JP" sz="4000" dirty="0"/>
              <a:t>loss of generality, we can set the friction constant ζ, particle mass m, and thermal energy KBT equal to unity.</a:t>
            </a:r>
            <a:endParaRPr lang="en-US" altLang="ja-JP" sz="4000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50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696744" cy="4068453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For </a:t>
            </a:r>
            <a:r>
              <a:rPr lang="en-US" altLang="ja-JP" sz="4000" dirty="0"/>
              <a:t>simplicity, we compute one additional constant, "</a:t>
            </a:r>
            <a:r>
              <a:rPr lang="en-US" altLang="ja-JP" sz="4000" dirty="0" err="1"/>
              <a:t>std</a:t>
            </a:r>
            <a:r>
              <a:rPr lang="en-US" altLang="ja-JP" sz="4000" dirty="0"/>
              <a:t>" which gives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amplitude of the </a:t>
            </a:r>
            <a:r>
              <a:rPr lang="en-US" altLang="ja-JP" sz="4000" dirty="0" smtClean="0"/>
              <a:t>cumulative </a:t>
            </a:r>
            <a:r>
              <a:rPr lang="en-US" altLang="ja-JP" sz="4000" dirty="0"/>
              <a:t>impulse, as defined in Eq. (F11).</a:t>
            </a:r>
            <a:endParaRPr lang="en-US" altLang="ja-JP" sz="4000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50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697104"/>
            <a:ext cx="6408712" cy="4394926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Today</a:t>
            </a:r>
            <a:r>
              <a:rPr lang="en-US" altLang="ja-JP" sz="4000" dirty="0"/>
              <a:t>, we will write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a </a:t>
            </a:r>
            <a:r>
              <a:rPr lang="en-US" altLang="ja-JP" sz="4000" dirty="0"/>
              <a:t>python code that is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as </a:t>
            </a:r>
            <a:r>
              <a:rPr lang="en-US" altLang="ja-JP" sz="4000" dirty="0"/>
              <a:t>simple as possible,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just </a:t>
            </a:r>
            <a:r>
              <a:rPr lang="en-US" altLang="ja-JP" sz="4000" dirty="0"/>
              <a:t>enough to produce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the </a:t>
            </a:r>
            <a:r>
              <a:rPr lang="en-US" altLang="ja-JP" sz="4000" dirty="0"/>
              <a:t>time evolution of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the </a:t>
            </a:r>
            <a:r>
              <a:rPr lang="en-US" altLang="ja-JP" sz="4000" dirty="0"/>
              <a:t>particle.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14484" y="432322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6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696744" cy="4068453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After </a:t>
            </a:r>
            <a:r>
              <a:rPr lang="en-US" altLang="ja-JP" sz="4000" dirty="0"/>
              <a:t>initializing the random number generator, we create and initialize all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arrays needed for the simulation.</a:t>
            </a:r>
            <a:endParaRPr lang="en-US" altLang="ja-JP" sz="4000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20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50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696744" cy="4068453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R</a:t>
            </a:r>
            <a:r>
              <a:rPr lang="en-US" altLang="ja-JP" sz="4000" dirty="0"/>
              <a:t>, V, W are the </a:t>
            </a:r>
            <a:r>
              <a:rPr lang="en-US" altLang="ja-JP" sz="4000" dirty="0" smtClean="0"/>
              <a:t>position</a:t>
            </a:r>
            <a:r>
              <a:rPr lang="en-US" altLang="ja-JP" sz="4000" dirty="0"/>
              <a:t>, velocity, and random forcing term at the current time step.</a:t>
            </a:r>
            <a:endParaRPr lang="en-US" altLang="ja-JP" sz="4000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21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79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696744" cy="4068453"/>
          </a:xfrm>
        </p:spPr>
        <p:txBody>
          <a:bodyPr>
            <a:normAutofit/>
          </a:bodyPr>
          <a:lstStyle/>
          <a:p>
            <a:r>
              <a:rPr lang="en-US" altLang="ja-JP" sz="4000" dirty="0" err="1" smtClean="0"/>
              <a:t>Rs</a:t>
            </a:r>
            <a:r>
              <a:rPr lang="en-US" altLang="ja-JP" sz="4000" dirty="0"/>
              <a:t>, Vs, </a:t>
            </a:r>
            <a:r>
              <a:rPr lang="en-US" altLang="ja-JP" sz="4000" dirty="0" err="1"/>
              <a:t>Ws</a:t>
            </a:r>
            <a:r>
              <a:rPr lang="en-US" altLang="ja-JP" sz="4000" dirty="0"/>
              <a:t> are the positions, velocities, and random forcing terms for the whole trajectory to be used for the data analysis.</a:t>
            </a:r>
            <a:endParaRPr lang="en-US" altLang="ja-JP" sz="4000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79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480720" cy="4070891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Time </a:t>
            </a:r>
            <a:r>
              <a:rPr lang="en-US" altLang="ja-JP" sz="4000" dirty="0"/>
              <a:t>is just an array with the time values for each </a:t>
            </a:r>
            <a:r>
              <a:rPr lang="en-US" altLang="ja-JP" sz="4000" dirty="0" smtClean="0"/>
              <a:t>step.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6732240" y="438635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912768" cy="396044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main part of the present code example is shown here</a:t>
            </a:r>
            <a:r>
              <a:rPr lang="en-US" altLang="ja-JP" sz="4000" dirty="0" smtClean="0"/>
              <a:t>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82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696744" cy="396044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To </a:t>
            </a:r>
            <a:r>
              <a:rPr lang="en-US" altLang="ja-JP" sz="4000" dirty="0"/>
              <a:t>perform the simulation, we repeatedly solve for the position, and velocities, according to equations (F5) and (F9).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616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912768" cy="4104456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This </a:t>
            </a:r>
            <a:r>
              <a:rPr lang="en-US" altLang="ja-JP" sz="4000" dirty="0"/>
              <a:t>is achieved by using a for loop from </a:t>
            </a:r>
            <a:r>
              <a:rPr lang="en-US" altLang="ja-JP" sz="4000" dirty="0" err="1"/>
              <a:t>i</a:t>
            </a:r>
            <a:r>
              <a:rPr lang="en-US" altLang="ja-JP" sz="4000" dirty="0"/>
              <a:t>=0 to nums-1</a:t>
            </a:r>
            <a:r>
              <a:rPr lang="en-US" altLang="ja-JP" sz="4000" dirty="0" smtClean="0"/>
              <a:t>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9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912768" cy="4104456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For </a:t>
            </a:r>
            <a:r>
              <a:rPr lang="en-US" altLang="ja-JP" sz="4000" dirty="0"/>
              <a:t>each iteration of the for loop, we use the current position, velocity and random force to update the particle configuration.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88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912768" cy="396044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Notice </a:t>
            </a:r>
            <a:r>
              <a:rPr lang="en-US" altLang="ja-JP" sz="4000" dirty="0"/>
              <a:t>that the random forces, for each particle and spatial direction, are drawn from a Gaussian distribution with standard deviation given by "</a:t>
            </a:r>
            <a:r>
              <a:rPr lang="en-US" altLang="ja-JP" sz="4000" dirty="0" err="1"/>
              <a:t>std</a:t>
            </a:r>
            <a:r>
              <a:rPr lang="en-US" altLang="ja-JP" sz="4000" dirty="0"/>
              <a:t>" using “</a:t>
            </a:r>
            <a:r>
              <a:rPr lang="en-US" altLang="ja-JP" sz="4000" dirty="0" err="1"/>
              <a:t>randn</a:t>
            </a:r>
            <a:r>
              <a:rPr lang="en-US" altLang="ja-JP" sz="4000" dirty="0"/>
              <a:t>” function.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454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758850"/>
            <a:ext cx="5904656" cy="3948477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After </a:t>
            </a:r>
            <a:r>
              <a:rPr lang="en-US" altLang="ja-JP" sz="4000" dirty="0"/>
              <a:t>computing the current position and velocity using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.(F5) and (F9), 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  <p:sp>
        <p:nvSpPr>
          <p:cNvPr id="6" name="フローチャート : 他ページ結合子 5"/>
          <p:cNvSpPr/>
          <p:nvPr/>
        </p:nvSpPr>
        <p:spPr>
          <a:xfrm>
            <a:off x="3536270" y="3867894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0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7200800" cy="425091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</a:t>
            </a:r>
            <a:r>
              <a:rPr lang="en-US" altLang="ja-JP" sz="4000" dirty="0"/>
              <a:t>the previous lesson,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we </a:t>
            </a:r>
            <a:r>
              <a:rPr lang="en-US" altLang="ja-JP" sz="4000" dirty="0"/>
              <a:t>learned how to properly discretize the </a:t>
            </a:r>
            <a:r>
              <a:rPr lang="en-US" altLang="ja-JP" sz="4000" dirty="0" err="1"/>
              <a:t>Langevin</a:t>
            </a:r>
            <a:r>
              <a:rPr lang="en-US" altLang="ja-JP" sz="4000" dirty="0"/>
              <a:t> equation to perform </a:t>
            </a:r>
            <a:r>
              <a:rPr lang="en-US" altLang="ja-JP" sz="4000" dirty="0" smtClean="0"/>
              <a:t>a </a:t>
            </a:r>
            <a:r>
              <a:rPr lang="en-US" altLang="ja-JP" sz="4000" dirty="0"/>
              <a:t>numerical integration of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equations of motion for a Brownian particle.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58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758850"/>
            <a:ext cx="5904656" cy="3948477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we make sure to save the values in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arrays </a:t>
            </a:r>
            <a:r>
              <a:rPr lang="en-US" altLang="ja-JP" sz="4000" dirty="0" err="1"/>
              <a:t>Rs</a:t>
            </a:r>
            <a:r>
              <a:rPr lang="en-US" altLang="ja-JP" sz="4000" dirty="0"/>
              <a:t>, Vs, and </a:t>
            </a:r>
            <a:r>
              <a:rPr lang="en-US" altLang="ja-JP" sz="4000" dirty="0" err="1"/>
              <a:t>Ws</a:t>
            </a:r>
            <a:r>
              <a:rPr lang="en-US" altLang="ja-JP" sz="4000" dirty="0"/>
              <a:t> to accumulate all past values for the data analysis we will perform later.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711505"/>
            <a:ext cx="7128792" cy="3948477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Please </a:t>
            </a:r>
            <a:r>
              <a:rPr lang="en-US" altLang="ja-JP" sz="4000" dirty="0"/>
              <a:t>run this code example.</a:t>
            </a:r>
          </a:p>
          <a:p>
            <a:r>
              <a:rPr lang="en-US" altLang="ja-JP" sz="4000" dirty="0" smtClean="0"/>
              <a:t>While </a:t>
            </a:r>
            <a:r>
              <a:rPr lang="en-US" altLang="ja-JP" sz="4000" dirty="0"/>
              <a:t>it shows no output, the present simulation of 100 Brownian particles for 1024 steps will finish within a second or at most in a few seconds.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68618" y="432322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00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120680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Let </a:t>
            </a:r>
            <a:r>
              <a:rPr lang="en-US" altLang="ja-JP" sz="4000" dirty="0"/>
              <a:t>us now visualize the simulation data just obtained</a:t>
            </a:r>
            <a:r>
              <a:rPr lang="en-US" altLang="ja-JP" sz="4000" dirty="0" smtClean="0"/>
              <a:t>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4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120680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By </a:t>
            </a:r>
            <a:r>
              <a:rPr lang="en-US" altLang="ja-JP" sz="4000" dirty="0"/>
              <a:t>definition, the particles all exhibit Brownian motion along the x, y, and z directions, independently.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20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768752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To </a:t>
            </a:r>
            <a:r>
              <a:rPr lang="en-US" altLang="ja-JP" sz="4000" dirty="0"/>
              <a:t>easily visualize this motion, we first Plot the trajectories of all the </a:t>
            </a:r>
            <a:r>
              <a:rPr lang="en-US" altLang="ja-JP" sz="4000" dirty="0" smtClean="0"/>
              <a:t>100  </a:t>
            </a:r>
            <a:r>
              <a:rPr lang="en-US" altLang="ja-JP" sz="4000" dirty="0"/>
              <a:t>particles in the x-y plane</a:t>
            </a:r>
            <a:r>
              <a:rPr lang="en-US" altLang="ja-JP" sz="4000" dirty="0" smtClean="0"/>
              <a:t>.</a:t>
            </a:r>
          </a:p>
          <a:p>
            <a:r>
              <a:rPr lang="en-US" altLang="ja-JP" sz="4000" dirty="0" smtClean="0"/>
              <a:t>Let </a:t>
            </a:r>
            <a:r>
              <a:rPr lang="en-US" altLang="ja-JP" sz="4000" dirty="0"/>
              <a:t>us run the code example shown here.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6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697104"/>
            <a:ext cx="6408712" cy="4322918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While </a:t>
            </a:r>
            <a:r>
              <a:rPr lang="en-US" altLang="ja-JP" sz="4000" dirty="0"/>
              <a:t>the motions along the z-axis are not visible in this </a:t>
            </a:r>
            <a:r>
              <a:rPr lang="en-US" altLang="ja-JP" sz="4000" dirty="0" smtClean="0"/>
              <a:t>figure, </a:t>
            </a:r>
            <a:r>
              <a:rPr lang="en-US" altLang="ja-JP" sz="4000" dirty="0"/>
              <a:t>you may examine them by plotting trajectories in the x-z or y-z planes as well.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7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480720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Notice </a:t>
            </a:r>
            <a:r>
              <a:rPr lang="en-US" altLang="ja-JP" sz="4000" dirty="0"/>
              <a:t>how the density of the trajectories shows spherical symmetry, and is highest at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origin, where the particles were initially located.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32240" y="438635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27534"/>
            <a:ext cx="6048672" cy="416206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</a:t>
            </a:r>
            <a:r>
              <a:rPr lang="en-US" altLang="ja-JP" sz="4000" dirty="0"/>
              <a:t>quite many situations, it is useful to visualize stereoscopic information in quasi 3D space on a computer screen.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92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19268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bottleneck is that such 3D graphics usually require more detailed knowledge and computer programming skills.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37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19268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 err="1"/>
              <a:t>Jupyter</a:t>
            </a:r>
            <a:r>
              <a:rPr lang="en-US" altLang="ja-JP" sz="4000" dirty="0"/>
              <a:t> notebook, however, allows us to perform this task in an extremely easy way.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873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697104"/>
            <a:ext cx="6480720" cy="4322918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</a:t>
            </a:r>
            <a:r>
              <a:rPr lang="en-US" altLang="ja-JP" sz="4000" dirty="0"/>
              <a:t>particular, we discussed that a naive application of Euler's method is not suitable. </a:t>
            </a:r>
            <a:endParaRPr lang="en-US" altLang="ja-JP" sz="4000" dirty="0" smtClean="0"/>
          </a:p>
          <a:p>
            <a:r>
              <a:rPr lang="en-US" altLang="ja-JP" sz="4000" dirty="0" smtClean="0"/>
              <a:t>We </a:t>
            </a:r>
            <a:r>
              <a:rPr lang="en-US" altLang="ja-JP" sz="4000" dirty="0"/>
              <a:t>must treat the random force term with special care.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31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19268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This </a:t>
            </a:r>
            <a:r>
              <a:rPr lang="en-US" altLang="ja-JP" sz="4000" dirty="0"/>
              <a:t>is a code example to plot the trajectories of all the 100 particles in 3D space.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873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19268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As </a:t>
            </a:r>
            <a:r>
              <a:rPr lang="en-US" altLang="ja-JP" sz="4000" dirty="0"/>
              <a:t>you may notice, the difference from the previous 2D plot is rather small.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873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19268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</a:t>
            </a:r>
            <a:r>
              <a:rPr lang="en-US" altLang="ja-JP" sz="4000" dirty="0"/>
              <a:t>the 2nd line, only the use of the </a:t>
            </a:r>
            <a:r>
              <a:rPr lang="en-US" altLang="ja-JP" sz="4000" dirty="0" err="1"/>
              <a:t>fig.add_subplot</a:t>
            </a:r>
            <a:r>
              <a:rPr lang="en-US" altLang="ja-JP" sz="4000" dirty="0"/>
              <a:t> command with the projection='3d' keyword creates an additional axis to the standard 2D axes.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83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And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</a:t>
            </a:r>
            <a:r>
              <a:rPr lang="en-US" altLang="ja-JP" sz="4000" dirty="0" err="1"/>
              <a:t>ax.view_init</a:t>
            </a:r>
            <a:r>
              <a:rPr lang="en-US" altLang="ja-JP" sz="4000" dirty="0"/>
              <a:t> command on the 10th line defines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initial view point of the camera, but the remaining part is </a:t>
            </a:r>
            <a:r>
              <a:rPr lang="en-US" altLang="ja-JP" sz="4000" dirty="0" smtClean="0"/>
              <a:t>just the </a:t>
            </a:r>
            <a:r>
              <a:rPr lang="en-US" altLang="ja-JP" sz="4000" dirty="0"/>
              <a:t>same as for creating the 2D plot.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83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If </a:t>
            </a:r>
            <a:r>
              <a:rPr lang="en-US" altLang="ja-JP" sz="4000" dirty="0"/>
              <a:t>you run this example,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you </a:t>
            </a:r>
            <a:r>
              <a:rPr lang="en-US" altLang="ja-JP" sz="4000" dirty="0"/>
              <a:t>will see the full 3D trajectories in the figure.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78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19268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By </a:t>
            </a:r>
            <a:r>
              <a:rPr lang="en-US" altLang="ja-JP" sz="4000" dirty="0"/>
              <a:t>clicking and dragging on the graph, you can pan and rotate the camera to look at the trajectories from different angles.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83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69674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Through </a:t>
            </a:r>
            <a:r>
              <a:rPr lang="en-US" altLang="ja-JP" sz="4000" dirty="0"/>
              <a:t>a careful </a:t>
            </a:r>
            <a:r>
              <a:rPr lang="en-US" altLang="ja-JP" sz="4000" dirty="0" smtClean="0"/>
              <a:t>examination </a:t>
            </a:r>
            <a:r>
              <a:rPr lang="en-US" altLang="ja-JP" sz="4000" dirty="0"/>
              <a:t>of this 3D plot, you should be convinced about the spherical symmetry of the resulting trajectories centered at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origin.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  <p:sp>
        <p:nvSpPr>
          <p:cNvPr id="6" name="フローチャート : 端子 5"/>
          <p:cNvSpPr/>
          <p:nvPr/>
        </p:nvSpPr>
        <p:spPr>
          <a:xfrm>
            <a:off x="5990340" y="4451159"/>
            <a:ext cx="2182061" cy="64807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静止してください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697104"/>
            <a:ext cx="633670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This </a:t>
            </a:r>
            <a:r>
              <a:rPr lang="en-US" altLang="ja-JP" sz="4000" dirty="0"/>
              <a:t>is done by considering the cumulative impulse felt by the particle as a Wiener process.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172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Thus</a:t>
            </a:r>
            <a:r>
              <a:rPr lang="en-US" altLang="ja-JP" sz="4000" dirty="0"/>
              <a:t>, the time evolution of the position and velocity of a given particle can be updated through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 (F5) and (F9).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03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Where </a:t>
            </a:r>
            <a:r>
              <a:rPr lang="en-US" altLang="ja-JP" sz="4000" dirty="0" err="1"/>
              <a:t>Ri</a:t>
            </a:r>
            <a:r>
              <a:rPr lang="en-US" altLang="ja-JP" sz="4000" dirty="0"/>
              <a:t> and Vi denote the position and velocity at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</a:t>
            </a:r>
            <a:r>
              <a:rPr lang="en-US" altLang="ja-JP" sz="4000" dirty="0" err="1"/>
              <a:t>i-th</a:t>
            </a:r>
            <a:r>
              <a:rPr lang="en-US" altLang="ja-JP" sz="4000" dirty="0"/>
              <a:t> time step, and </a:t>
            </a:r>
            <a:r>
              <a:rPr lang="en-US" altLang="ja-JP" sz="4000" dirty="0" err="1"/>
              <a:t>Δt</a:t>
            </a:r>
            <a:r>
              <a:rPr lang="en-US" altLang="ja-JP" sz="4000" dirty="0"/>
              <a:t> is the time interval used for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integration.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48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solidFill>
                  <a:srgbClr val="FF0000"/>
                </a:solidFill>
              </a:rPr>
              <a:t>The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effect of the random fluctuations is included as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update of the Wiener process over this time interval, </a:t>
            </a:r>
            <a:r>
              <a:rPr lang="en-US" altLang="ja-JP" sz="4000" dirty="0" err="1"/>
              <a:t>ΔWi</a:t>
            </a:r>
            <a:r>
              <a:rPr lang="en-US" altLang="ja-JP" sz="4000" dirty="0"/>
              <a:t>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31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697104"/>
            <a:ext cx="6192688" cy="425091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This </a:t>
            </a:r>
            <a:r>
              <a:rPr lang="en-US" altLang="ja-JP" sz="4000" dirty="0"/>
              <a:t>random process is described by a Gaussian random variable with zero mean and delta </a:t>
            </a:r>
            <a:r>
              <a:rPr lang="en-US" altLang="ja-JP" sz="4000" dirty="0" smtClean="0"/>
              <a:t>correlations </a:t>
            </a:r>
            <a:r>
              <a:rPr lang="en-US" altLang="ja-JP" sz="4000" dirty="0"/>
              <a:t>in time and space, as given by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 (F10) and (F11).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92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8566</TotalTime>
  <Words>1186</Words>
  <Application>Microsoft Office PowerPoint</Application>
  <PresentationFormat>画面に合わせる (16:9)</PresentationFormat>
  <Paragraphs>159</Paragraphs>
  <Slides>46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47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246</cp:revision>
  <dcterms:created xsi:type="dcterms:W3CDTF">2015-07-01T01:44:32Z</dcterms:created>
  <dcterms:modified xsi:type="dcterms:W3CDTF">2017-02-28T02:04:01Z</dcterms:modified>
</cp:coreProperties>
</file>