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74" r:id="rId2"/>
    <p:sldId id="592" r:id="rId3"/>
    <p:sldId id="591" r:id="rId4"/>
    <p:sldId id="474" r:id="rId5"/>
    <p:sldId id="544" r:id="rId6"/>
    <p:sldId id="549" r:id="rId7"/>
    <p:sldId id="468" r:id="rId8"/>
    <p:sldId id="594" r:id="rId9"/>
    <p:sldId id="304" r:id="rId10"/>
    <p:sldId id="580" r:id="rId11"/>
    <p:sldId id="579" r:id="rId12"/>
    <p:sldId id="578" r:id="rId13"/>
    <p:sldId id="577" r:id="rId14"/>
    <p:sldId id="605" r:id="rId15"/>
    <p:sldId id="607" r:id="rId16"/>
    <p:sldId id="608" r:id="rId17"/>
    <p:sldId id="606" r:id="rId18"/>
    <p:sldId id="610" r:id="rId19"/>
    <p:sldId id="609" r:id="rId20"/>
    <p:sldId id="611" r:id="rId21"/>
    <p:sldId id="264" r:id="rId22"/>
    <p:sldId id="622" r:id="rId23"/>
    <p:sldId id="517" r:id="rId24"/>
    <p:sldId id="516" r:id="rId25"/>
    <p:sldId id="614" r:id="rId26"/>
    <p:sldId id="613" r:id="rId27"/>
    <p:sldId id="612" r:id="rId28"/>
    <p:sldId id="616" r:id="rId29"/>
    <p:sldId id="615" r:id="rId30"/>
    <p:sldId id="471" r:id="rId31"/>
    <p:sldId id="344" r:id="rId32"/>
    <p:sldId id="595" r:id="rId33"/>
    <p:sldId id="596" r:id="rId34"/>
    <p:sldId id="598" r:id="rId35"/>
    <p:sldId id="597" r:id="rId36"/>
    <p:sldId id="426" r:id="rId37"/>
    <p:sldId id="600" r:id="rId38"/>
    <p:sldId id="457" r:id="rId39"/>
    <p:sldId id="604" r:id="rId40"/>
    <p:sldId id="601" r:id="rId41"/>
    <p:sldId id="581" r:id="rId42"/>
    <p:sldId id="602" r:id="rId43"/>
    <p:sldId id="456" r:id="rId44"/>
    <p:sldId id="455" r:id="rId45"/>
    <p:sldId id="603" r:id="rId46"/>
    <p:sldId id="620" r:id="rId47"/>
    <p:sldId id="619" r:id="rId48"/>
    <p:sldId id="621" r:id="rId49"/>
    <p:sldId id="618" r:id="rId50"/>
    <p:sldId id="617" r:id="rId51"/>
    <p:sldId id="518" r:id="rId52"/>
  </p:sldIdLst>
  <p:sldSz cx="9144000" cy="5143500" type="screen16x9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093" autoAdjust="0"/>
  </p:normalViewPr>
  <p:slideViewPr>
    <p:cSldViewPr>
      <p:cViewPr varScale="1">
        <p:scale>
          <a:sx n="67" d="100"/>
          <a:sy n="67" d="100"/>
        </p:scale>
        <p:origin x="-68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75B08-2F3B-46AF-8C6B-8CE7990FAF83}" type="datetimeFigureOut">
              <a:rPr kumimoji="1" lang="ja-JP" altLang="en-US" smtClean="0"/>
              <a:t>2017/3/1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42B0E-3E87-4776-AAD5-4A6A9C409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AB90-0EED-4191-80E3-B95538637E9A}" type="datetime1">
              <a:rPr kumimoji="1" lang="ja-JP" altLang="en-US" smtClean="0"/>
              <a:t>2017/3/1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9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3AC0-0F88-469C-B7E8-234014D4E448}" type="datetime1">
              <a:rPr kumimoji="1" lang="ja-JP" altLang="en-US" smtClean="0"/>
              <a:t>2017/3/1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3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D36-7324-429A-8DEE-8D0BCCDF9993}" type="datetime1">
              <a:rPr kumimoji="1" lang="ja-JP" altLang="en-US" smtClean="0"/>
              <a:t>2017/3/1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8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497919"/>
            <a:ext cx="5976664" cy="4406890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366944" y="4406557"/>
            <a:ext cx="720000" cy="720000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366944" y="4645581"/>
            <a:ext cx="720000" cy="27384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B30B5-CBF4-4B2F-B75D-B112E83238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73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88CB-9D3E-472B-8C83-C33DAFA14439}" type="datetime1">
              <a:rPr kumimoji="1" lang="ja-JP" altLang="en-US" smtClean="0"/>
              <a:t>2017/3/1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1870-C5D4-4974-B7FA-4F907EB392B1}" type="datetime1">
              <a:rPr kumimoji="1" lang="ja-JP" altLang="en-US" smtClean="0"/>
              <a:t>2017/3/1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96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D39-F6BE-42B4-BCD0-3264BF2B5E1A}" type="datetime1">
              <a:rPr kumimoji="1" lang="ja-JP" altLang="en-US" smtClean="0"/>
              <a:t>2017/3/1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17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5D8-323F-4F67-93E8-10DAE3584813}" type="datetime1">
              <a:rPr kumimoji="1" lang="ja-JP" altLang="en-US" smtClean="0"/>
              <a:t>2017/3/1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71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FCB-10B6-406A-88A9-CFD485344614}" type="datetime1">
              <a:rPr kumimoji="1" lang="ja-JP" altLang="en-US" smtClean="0"/>
              <a:t>2017/3/1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47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583D-6700-47A4-92D6-3CCE3A3E4ECF}" type="datetime1">
              <a:rPr kumimoji="1" lang="ja-JP" altLang="en-US" smtClean="0"/>
              <a:t>2017/3/1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73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1C7B-9E4E-4059-96D1-83234B750861}" type="datetime1">
              <a:rPr kumimoji="1" lang="ja-JP" altLang="en-US" smtClean="0"/>
              <a:t>2017/3/1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81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305B-18EE-4954-A6AA-DE0C1A58DB8D}" type="datetime1">
              <a:rPr kumimoji="1" lang="ja-JP" altLang="en-US" smtClean="0"/>
              <a:t>2017/3/1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32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497920"/>
            <a:ext cx="6336704" cy="4558107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In </a:t>
            </a:r>
            <a:r>
              <a:rPr lang="en-US" altLang="ja-JP" sz="4000" dirty="0">
                <a:cs typeface="Corbel"/>
              </a:rPr>
              <a:t>the previous plot, we wrote and used a very simple python code to simulate the motion of Brownian particles.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6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150099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solidFill>
                  <a:srgbClr val="FF0000"/>
                </a:solidFill>
              </a:rPr>
              <a:t>The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easiest way to animate your data in python is to use the "</a:t>
            </a:r>
            <a:r>
              <a:rPr lang="en-US" altLang="ja-JP" sz="4000" dirty="0" err="1"/>
              <a:t>FuncAnimation</a:t>
            </a:r>
            <a:r>
              <a:rPr lang="en-US" altLang="ja-JP" sz="4000" dirty="0"/>
              <a:t>" function provided by </a:t>
            </a:r>
            <a:r>
              <a:rPr lang="en-US" altLang="ja-JP" sz="4000" dirty="0" err="1"/>
              <a:t>matplotlib</a:t>
            </a:r>
            <a:r>
              <a:rPr lang="en-US" altLang="ja-JP" sz="4000" dirty="0"/>
              <a:t>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1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150099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To </a:t>
            </a:r>
            <a:r>
              <a:rPr lang="en-US" altLang="ja-JP" sz="4000" dirty="0"/>
              <a:t>use this, we must define two basic functions that tell the library how to update and animate our data.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1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150099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first of these functions is "</a:t>
            </a:r>
            <a:r>
              <a:rPr lang="en-US" altLang="ja-JP" sz="4000" dirty="0" err="1" smtClean="0"/>
              <a:t>init</a:t>
            </a:r>
            <a:r>
              <a:rPr lang="en-US" altLang="ja-JP" sz="4000" dirty="0" err="1"/>
              <a:t>.</a:t>
            </a:r>
            <a:r>
              <a:rPr lang="en-US" altLang="ja-JP" sz="4000" dirty="0" smtClean="0"/>
              <a:t>"</a:t>
            </a:r>
            <a:endParaRPr lang="en-US" altLang="ja-JP" sz="4000" dirty="0"/>
          </a:p>
          <a:p>
            <a:r>
              <a:rPr lang="en-US" altLang="ja-JP" sz="4000" dirty="0" smtClean="0"/>
              <a:t>As </a:t>
            </a:r>
            <a:r>
              <a:rPr lang="en-US" altLang="ja-JP" sz="4000" dirty="0"/>
              <a:t>its name implies,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it </a:t>
            </a:r>
            <a:r>
              <a:rPr lang="en-US" altLang="ja-JP" sz="4000" dirty="0"/>
              <a:t>is used to initialize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>
                <a:solidFill>
                  <a:srgbClr val="FF0000"/>
                </a:solidFill>
              </a:rPr>
              <a:t>the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animation.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1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984776" cy="4178902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"</a:t>
            </a:r>
            <a:r>
              <a:rPr lang="en-US" altLang="ja-JP" sz="4000" dirty="0" err="1"/>
              <a:t>init</a:t>
            </a:r>
            <a:r>
              <a:rPr lang="en-US" altLang="ja-JP" sz="4000" dirty="0"/>
              <a:t>" will only be called once, at the beginning of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>
                <a:solidFill>
                  <a:srgbClr val="FF0000"/>
                </a:solidFill>
              </a:rPr>
              <a:t>the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animation procedure.</a:t>
            </a:r>
          </a:p>
          <a:p>
            <a:r>
              <a:rPr lang="en-US" altLang="ja-JP" sz="4000" dirty="0" smtClean="0"/>
              <a:t>It </a:t>
            </a:r>
            <a:r>
              <a:rPr lang="en-US" altLang="ja-JP" sz="4000" dirty="0"/>
              <a:t>should define the different objects or "artists" that will be drawn.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1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984776" cy="4178902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Notice </a:t>
            </a:r>
            <a:r>
              <a:rPr lang="en-US" altLang="ja-JP" sz="4000" dirty="0"/>
              <a:t>how we declare global variables explicitly in the function definition.</a:t>
            </a:r>
          </a:p>
          <a:p>
            <a:r>
              <a:rPr lang="en-US" altLang="ja-JP" sz="4000" dirty="0" smtClean="0"/>
              <a:t>This </a:t>
            </a:r>
            <a:r>
              <a:rPr lang="en-US" altLang="ja-JP" sz="4000" dirty="0"/>
              <a:t>allows us to modify variables which are declared outside of the function.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09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480720" cy="4178902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R</a:t>
            </a:r>
            <a:r>
              <a:rPr lang="en-US" altLang="ja-JP" sz="4000" dirty="0"/>
              <a:t>, V, and W will contain the current position, velocity and cumulative impulse for each of the particles</a:t>
            </a:r>
            <a:r>
              <a:rPr lang="en-US" altLang="ja-JP" sz="4000" dirty="0" smtClean="0"/>
              <a:t>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74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552728" cy="4178902"/>
          </a:xfrm>
        </p:spPr>
        <p:txBody>
          <a:bodyPr>
            <a:noAutofit/>
          </a:bodyPr>
          <a:lstStyle/>
          <a:p>
            <a:r>
              <a:rPr lang="en-US" altLang="ja-JP" sz="4000" dirty="0" err="1" smtClean="0"/>
              <a:t>Rs</a:t>
            </a:r>
            <a:r>
              <a:rPr lang="en-US" altLang="ja-JP" sz="4000" dirty="0"/>
              <a:t>, Vs, and </a:t>
            </a:r>
            <a:r>
              <a:rPr lang="en-US" altLang="ja-JP" sz="4000" dirty="0" err="1"/>
              <a:t>Ws</a:t>
            </a:r>
            <a:r>
              <a:rPr lang="en-US" altLang="ja-JP" sz="4000" dirty="0"/>
              <a:t> are the corresponding values for all time steps.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938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480720" cy="4178902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An </a:t>
            </a:r>
            <a:r>
              <a:rPr lang="en-US" altLang="ja-JP" sz="4000" dirty="0"/>
              <a:t>array “time” will contain the time values.</a:t>
            </a:r>
          </a:p>
          <a:p>
            <a:r>
              <a:rPr lang="en-US" altLang="ja-JP" sz="4000" dirty="0" smtClean="0"/>
              <a:t>We </a:t>
            </a:r>
            <a:r>
              <a:rPr lang="en-US" altLang="ja-JP" sz="4000" dirty="0"/>
              <a:t>initialize all the variables to zero from the 3rd to 9th lines.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74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480720" cy="4178902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From </a:t>
            </a:r>
            <a:r>
              <a:rPr lang="en-US" altLang="ja-JP" sz="4000" dirty="0"/>
              <a:t>line </a:t>
            </a:r>
            <a:r>
              <a:rPr lang="en-US" altLang="ja-JP" sz="4000" dirty="0" smtClean="0"/>
              <a:t>10 </a:t>
            </a:r>
            <a:r>
              <a:rPr lang="en-US" altLang="ja-JP" sz="4000" dirty="0"/>
              <a:t>to </a:t>
            </a:r>
            <a:r>
              <a:rPr lang="en-US" altLang="ja-JP" sz="4000" dirty="0" smtClean="0"/>
              <a:t>14, </a:t>
            </a:r>
            <a:br>
              <a:rPr lang="en-US" altLang="ja-JP" sz="4000" dirty="0" smtClean="0"/>
            </a:br>
            <a:r>
              <a:rPr lang="en-US" altLang="ja-JP" sz="4000" dirty="0" smtClean="0"/>
              <a:t>we </a:t>
            </a:r>
            <a:r>
              <a:rPr lang="en-US" altLang="ja-JP" sz="4000" dirty="0"/>
              <a:t>define three different objects to draw, </a:t>
            </a:r>
            <a:r>
              <a:rPr lang="en-US" altLang="ja-JP" sz="4000" dirty="0" smtClean="0"/>
              <a:t>"title</a:t>
            </a:r>
            <a:r>
              <a:rPr lang="en-US" altLang="ja-JP" sz="4000" dirty="0" smtClean="0"/>
              <a:t>," </a:t>
            </a:r>
            <a:r>
              <a:rPr lang="en-US" altLang="ja-JP" sz="4000" dirty="0"/>
              <a:t>"</a:t>
            </a:r>
            <a:r>
              <a:rPr lang="en-US" altLang="ja-JP" sz="4000" dirty="0" smtClean="0"/>
              <a:t>line," </a:t>
            </a:r>
            <a:r>
              <a:rPr lang="en-US" altLang="ja-JP" sz="4000" dirty="0"/>
              <a:t>and </a:t>
            </a:r>
            <a:r>
              <a:rPr lang="en-US" altLang="ja-JP" sz="4000" dirty="0" smtClean="0"/>
              <a:t>"particles</a:t>
            </a:r>
            <a:r>
              <a:rPr lang="en-US" altLang="ja-JP" sz="4000" dirty="0"/>
              <a:t>."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22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480720" cy="4178902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"title" is used to display the current time.</a:t>
            </a:r>
          </a:p>
          <a:p>
            <a:r>
              <a:rPr lang="en-US" altLang="ja-JP" sz="4000" dirty="0" smtClean="0"/>
              <a:t>"</a:t>
            </a:r>
            <a:r>
              <a:rPr lang="en-US" altLang="ja-JP" sz="4000" dirty="0"/>
              <a:t>line" is used to display the trajectory of a given </a:t>
            </a:r>
            <a:r>
              <a:rPr lang="en-US" altLang="ja-JP" sz="4000" dirty="0" smtClean="0"/>
              <a:t>particle.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22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Although </a:t>
            </a:r>
            <a:r>
              <a:rPr lang="en-US" altLang="ja-JP" sz="4000" dirty="0">
                <a:cs typeface="Corbel"/>
              </a:rPr>
              <a:t>the code is enough to produce trajectory data that can be used for later analysis,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  <p:sp>
        <p:nvSpPr>
          <p:cNvPr id="5" name="フローチャート : 他ページ結合子 4"/>
          <p:cNvSpPr/>
          <p:nvPr/>
        </p:nvSpPr>
        <p:spPr>
          <a:xfrm>
            <a:off x="3491880" y="3965387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7272808" cy="4178902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"particles" is used to display the particles as </a:t>
            </a:r>
            <a:r>
              <a:rPr lang="en-US" altLang="ja-JP" sz="4000" dirty="0" smtClean="0"/>
              <a:t>spheres in </a:t>
            </a:r>
            <a:r>
              <a:rPr lang="en-US" altLang="ja-JP" sz="4000" dirty="0"/>
              <a:t>3d space.</a:t>
            </a:r>
          </a:p>
          <a:p>
            <a:r>
              <a:rPr lang="en-US" altLang="ja-JP" sz="4000" dirty="0" smtClean="0"/>
              <a:t>Here</a:t>
            </a:r>
            <a:r>
              <a:rPr lang="en-US" altLang="ja-JP" sz="4000" dirty="0"/>
              <a:t>, the particles and line data are created just as empty arrays and </a:t>
            </a:r>
            <a:r>
              <a:rPr lang="en-US" altLang="ja-JP" sz="4000" dirty="0" smtClean="0"/>
              <a:t>title </a:t>
            </a:r>
            <a:r>
              <a:rPr lang="en-US" altLang="ja-JP" sz="4000" dirty="0"/>
              <a:t>is set as an empty string.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14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771550"/>
            <a:ext cx="5976664" cy="4248472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These </a:t>
            </a:r>
            <a:r>
              <a:rPr lang="en-US" altLang="ja-JP" sz="4000" dirty="0"/>
              <a:t>three objects will be modified later, when we call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"animate" </a:t>
            </a:r>
            <a:r>
              <a:rPr lang="en-US" altLang="ja-JP" sz="4000" dirty="0" smtClean="0"/>
              <a:t>function.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732240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552728" cy="4446396"/>
          </a:xfrm>
        </p:spPr>
        <p:txBody>
          <a:bodyPr>
            <a:normAutofit/>
          </a:bodyPr>
          <a:lstStyle/>
          <a:p>
            <a:r>
              <a:rPr lang="en-US" altLang="ja-JP" sz="4000" dirty="0" smtClean="0">
                <a:solidFill>
                  <a:srgbClr val="FF0000"/>
                </a:solidFill>
              </a:rPr>
              <a:t>The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"animate" function is the main function used by "</a:t>
            </a:r>
            <a:r>
              <a:rPr lang="en-US" altLang="ja-JP" sz="4000" dirty="0" err="1" smtClean="0"/>
              <a:t>FuncAnimation</a:t>
            </a:r>
            <a:r>
              <a:rPr lang="en-US" altLang="ja-JP" sz="4000" dirty="0" smtClean="0"/>
              <a:t>." 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41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480720" cy="4446396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It </a:t>
            </a:r>
            <a:r>
              <a:rPr lang="en-US" altLang="ja-JP" sz="4000" dirty="0"/>
              <a:t>is called at every time step,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in </a:t>
            </a:r>
            <a:r>
              <a:rPr lang="en-US" altLang="ja-JP" sz="4000" dirty="0"/>
              <a:t>order to update the figure and create a new animation frame.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696744" cy="4068453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Thus</a:t>
            </a:r>
            <a:r>
              <a:rPr lang="en-US" altLang="ja-JP" sz="4000" dirty="0"/>
              <a:t>,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animate procedure should be responsible for performing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integration of the </a:t>
            </a:r>
            <a:r>
              <a:rPr lang="en-US" altLang="ja-JP" sz="4000" dirty="0" err="1"/>
              <a:t>Langevin</a:t>
            </a:r>
            <a:r>
              <a:rPr lang="en-US" altLang="ja-JP" sz="4000" dirty="0"/>
              <a:t> equation in time.</a:t>
            </a:r>
            <a:endParaRPr lang="en-US" altLang="ja-JP" sz="40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696744" cy="4068453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It </a:t>
            </a:r>
            <a:r>
              <a:rPr lang="en-US" altLang="ja-JP" sz="4000" dirty="0"/>
              <a:t>updates the positions and velocities by propagating the solution to the </a:t>
            </a:r>
            <a:r>
              <a:rPr lang="en-US" altLang="ja-JP" sz="4000" dirty="0" err="1"/>
              <a:t>Langevin</a:t>
            </a:r>
            <a:r>
              <a:rPr lang="en-US" altLang="ja-JP" sz="4000" dirty="0"/>
              <a:t> equation over </a:t>
            </a:r>
            <a:r>
              <a:rPr lang="en-US" altLang="ja-JP" sz="4000" dirty="0" err="1"/>
              <a:t>Δt</a:t>
            </a:r>
            <a:r>
              <a:rPr lang="en-US" altLang="ja-JP" sz="4000" dirty="0"/>
              <a:t>. </a:t>
            </a:r>
            <a:endParaRPr lang="en-US" altLang="ja-JP" sz="40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74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696744" cy="4219883"/>
          </a:xfrm>
        </p:spPr>
        <p:txBody>
          <a:bodyPr>
            <a:normAutofit fontScale="92500"/>
          </a:bodyPr>
          <a:lstStyle/>
          <a:p>
            <a:r>
              <a:rPr lang="en-US" altLang="ja-JP" sz="4000" dirty="0" smtClean="0"/>
              <a:t>After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updated configuration is calculated from the 4th to 6th lines, we accumulate the new configuration in the trajectory variables </a:t>
            </a:r>
            <a:r>
              <a:rPr lang="en-US" altLang="ja-JP" sz="4000" dirty="0" err="1"/>
              <a:t>Rs</a:t>
            </a:r>
            <a:r>
              <a:rPr lang="en-US" altLang="ja-JP" sz="4000" dirty="0"/>
              <a:t>, Vs, and </a:t>
            </a:r>
            <a:r>
              <a:rPr lang="en-US" altLang="ja-JP" sz="4000" dirty="0" err="1"/>
              <a:t>Ws</a:t>
            </a:r>
            <a:r>
              <a:rPr lang="en-US" altLang="ja-JP" sz="4000" dirty="0"/>
              <a:t> from the 7th to 9th lines.</a:t>
            </a:r>
            <a:endParaRPr lang="en-US" altLang="ja-JP" sz="40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74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696744" cy="4068453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Next</a:t>
            </a:r>
            <a:r>
              <a:rPr lang="en-US" altLang="ja-JP" sz="4000" dirty="0"/>
              <a:t>, we update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objects in our animation.</a:t>
            </a:r>
          </a:p>
          <a:p>
            <a:r>
              <a:rPr lang="en-US" altLang="ja-JP" sz="4000" dirty="0" smtClean="0"/>
              <a:t>We </a:t>
            </a:r>
            <a:r>
              <a:rPr lang="en-US" altLang="ja-JP" sz="4000" dirty="0"/>
              <a:t>set the title to display the current time at the 10th line.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74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696744" cy="4068453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At </a:t>
            </a:r>
            <a:r>
              <a:rPr lang="en-US" altLang="ja-JP" sz="4000" dirty="0"/>
              <a:t>the 11th line, we then set the line object, which displays the trajectory of a selected particle “n” to contain all the x, y, and z points until the current iteration step </a:t>
            </a:r>
            <a:r>
              <a:rPr lang="en-US" altLang="ja-JP" sz="4000" dirty="0" err="1"/>
              <a:t>i</a:t>
            </a:r>
            <a:r>
              <a:rPr lang="en-US" altLang="ja-JP" sz="4000" dirty="0"/>
              <a:t>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86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696744" cy="4068453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Finally</a:t>
            </a:r>
            <a:r>
              <a:rPr lang="en-US" altLang="ja-JP" sz="4000" dirty="0"/>
              <a:t>, we set the current position of all the particles to be R.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86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250910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the strong graphic capability of the </a:t>
            </a:r>
            <a:r>
              <a:rPr lang="en-US" altLang="ja-JP" sz="4000" dirty="0" err="1">
                <a:cs typeface="Corbel"/>
              </a:rPr>
              <a:t>Jupyter</a:t>
            </a:r>
            <a:r>
              <a:rPr lang="en-US" altLang="ja-JP" sz="4000" dirty="0">
                <a:cs typeface="Corbel"/>
              </a:rPr>
              <a:t> notebook allows us to perform simulations with on-the-fly animations and also save them as movies quite easily.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26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6912768" cy="4222321"/>
          </a:xfrm>
        </p:spPr>
        <p:txBody>
          <a:bodyPr>
            <a:normAutofit lnSpcReduction="10000"/>
          </a:bodyPr>
          <a:lstStyle/>
          <a:p>
            <a:r>
              <a:rPr lang="en-US" altLang="ja-JP" sz="4000" dirty="0" smtClean="0"/>
              <a:t>It </a:t>
            </a:r>
            <a:r>
              <a:rPr lang="en-US" altLang="ja-JP" sz="4000" dirty="0"/>
              <a:t>is important that </a:t>
            </a:r>
            <a:r>
              <a:rPr lang="en-US" altLang="ja-JP" sz="4000" dirty="0" smtClean="0">
                <a:solidFill>
                  <a:srgbClr val="FF0000"/>
                </a:solidFill>
              </a:rPr>
              <a:t>the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“animate” function, as well as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“</a:t>
            </a:r>
            <a:r>
              <a:rPr lang="en-US" altLang="ja-JP" sz="4000" dirty="0" err="1"/>
              <a:t>init</a:t>
            </a:r>
            <a:r>
              <a:rPr lang="en-US" altLang="ja-JP" sz="4000" dirty="0"/>
              <a:t>” function, return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objects, in this case “</a:t>
            </a:r>
            <a:r>
              <a:rPr lang="en-US" altLang="ja-JP" sz="4000" dirty="0" smtClean="0"/>
              <a:t>particles,” </a:t>
            </a:r>
            <a:r>
              <a:rPr lang="en-US" altLang="ja-JP" sz="4000" dirty="0"/>
              <a:t>“</a:t>
            </a:r>
            <a:r>
              <a:rPr lang="en-US" altLang="ja-JP" sz="4000" dirty="0" smtClean="0"/>
              <a:t>title,” </a:t>
            </a:r>
            <a:r>
              <a:rPr lang="en-US" altLang="ja-JP" sz="4000" dirty="0"/>
              <a:t>and “</a:t>
            </a:r>
            <a:r>
              <a:rPr lang="en-US" altLang="ja-JP" sz="4000" dirty="0" smtClean="0"/>
              <a:t>line,” </a:t>
            </a:r>
            <a:r>
              <a:rPr lang="en-US" altLang="ja-JP" sz="4000" dirty="0"/>
              <a:t>that are </a:t>
            </a:r>
            <a:r>
              <a:rPr lang="en-US" altLang="ja-JP" sz="4000" dirty="0" smtClean="0"/>
              <a:t>(re)drawn </a:t>
            </a:r>
            <a:r>
              <a:rPr lang="en-US" altLang="ja-JP" sz="4000" dirty="0"/>
              <a:t>during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animation.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912768" cy="396044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Here</a:t>
            </a:r>
            <a:r>
              <a:rPr lang="en-US" altLang="ja-JP" sz="4000" dirty="0"/>
              <a:t>, we define </a:t>
            </a:r>
            <a:r>
              <a:rPr lang="en-US" altLang="ja-JP" sz="4000" dirty="0" smtClean="0"/>
              <a:t>the </a:t>
            </a:r>
            <a:r>
              <a:rPr lang="en-US" altLang="ja-JP" sz="4000" dirty="0"/>
              <a:t>parameters of our simulations between lines 1 to 8.</a:t>
            </a:r>
          </a:p>
          <a:p>
            <a:r>
              <a:rPr lang="en-US" altLang="ja-JP" sz="4000" dirty="0" smtClean="0"/>
              <a:t>We </a:t>
            </a:r>
            <a:r>
              <a:rPr lang="en-US" altLang="ja-JP" sz="4000" dirty="0"/>
              <a:t>will work in 3d, with 1000 particles at this time.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82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912768" cy="396044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 </a:t>
            </a:r>
            <a:r>
              <a:rPr lang="en-US" altLang="ja-JP" sz="4000" dirty="0" smtClean="0"/>
              <a:t>We </a:t>
            </a:r>
            <a:r>
              <a:rPr lang="en-US" altLang="ja-JP" sz="4000" dirty="0"/>
              <a:t>use a time step of 0.05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in </a:t>
            </a:r>
            <a:r>
              <a:rPr lang="en-US" altLang="ja-JP" sz="4000" dirty="0"/>
              <a:t>simulation units and will simulate over a total of 1024 steps.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616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912768" cy="396044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We </a:t>
            </a:r>
            <a:r>
              <a:rPr lang="en-US" altLang="ja-JP" sz="4000" dirty="0"/>
              <a:t>set the friction constant \zeta, mass “</a:t>
            </a:r>
            <a:r>
              <a:rPr lang="en-US" altLang="ja-JP" sz="4000" dirty="0" smtClean="0"/>
              <a:t>m,” </a:t>
            </a:r>
            <a:r>
              <a:rPr lang="en-US" altLang="ja-JP" sz="4000" dirty="0"/>
              <a:t>and thermal energy “</a:t>
            </a:r>
            <a:r>
              <a:rPr lang="en-US" altLang="ja-JP" sz="4000" dirty="0" err="1" smtClean="0"/>
              <a:t>kBT</a:t>
            </a:r>
            <a:r>
              <a:rPr lang="en-US" altLang="ja-JP" sz="4000" dirty="0"/>
              <a:t>” all equal to one.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9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912768" cy="396044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At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8th line, we define the standard deviation “</a:t>
            </a:r>
            <a:r>
              <a:rPr lang="en-US" altLang="ja-JP" sz="4000" dirty="0" err="1"/>
              <a:t>std</a:t>
            </a:r>
            <a:r>
              <a:rPr lang="en-US" altLang="ja-JP" sz="4000" dirty="0"/>
              <a:t>” of the Wiener process in order to satisfy the fluctuation dissipation theorem.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454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912768" cy="396044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Finally</a:t>
            </a:r>
            <a:r>
              <a:rPr lang="en-US" altLang="ja-JP" sz="4000" dirty="0"/>
              <a:t>, we create the necessary arrays. </a:t>
            </a:r>
            <a:endParaRPr lang="en-US" altLang="ja-JP" sz="4000" dirty="0" smtClean="0"/>
          </a:p>
          <a:p>
            <a:r>
              <a:rPr lang="en-US" altLang="ja-JP" sz="4000" dirty="0" smtClean="0"/>
              <a:t>R</a:t>
            </a:r>
            <a:r>
              <a:rPr lang="en-US" altLang="ja-JP" sz="4000" dirty="0"/>
              <a:t>, V,  and W will store the current position, velocity, and cumulative impulse for each of the 1000 particles.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454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758850"/>
            <a:ext cx="5904656" cy="3948477"/>
          </a:xfrm>
        </p:spPr>
        <p:txBody>
          <a:bodyPr>
            <a:noAutofit/>
          </a:bodyPr>
          <a:lstStyle/>
          <a:p>
            <a:r>
              <a:rPr lang="en-US" altLang="ja-JP" sz="4000" dirty="0" err="1" smtClean="0"/>
              <a:t>Rs</a:t>
            </a:r>
            <a:r>
              <a:rPr lang="en-US" altLang="ja-JP" sz="4000" dirty="0"/>
              <a:t>, Vs, and </a:t>
            </a:r>
            <a:r>
              <a:rPr lang="en-US" altLang="ja-JP" sz="4000" dirty="0" err="1"/>
              <a:t>Ws</a:t>
            </a:r>
            <a:r>
              <a:rPr lang="en-US" altLang="ja-JP" sz="4000" dirty="0"/>
              <a:t> will store the corresponding values for all 1024 time steps.</a:t>
            </a:r>
          </a:p>
          <a:p>
            <a:r>
              <a:rPr lang="en-US" altLang="ja-JP" sz="4000" dirty="0" smtClean="0"/>
              <a:t>And </a:t>
            </a:r>
            <a:r>
              <a:rPr lang="en-US" altLang="ja-JP" sz="4000" dirty="0"/>
              <a:t>the time array will contain the time value for each </a:t>
            </a:r>
            <a:r>
              <a:rPr lang="en-US" altLang="ja-JP" sz="4000" dirty="0" smtClean="0"/>
              <a:t>step.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120680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Now </a:t>
            </a:r>
            <a:r>
              <a:rPr lang="en-US" altLang="ja-JP" sz="4000" dirty="0"/>
              <a:t>we can run the simulation code and visualize the current particle positions.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4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2414" y="697104"/>
            <a:ext cx="6552728" cy="4234071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First</a:t>
            </a:r>
            <a:r>
              <a:rPr lang="en-US" altLang="ja-JP" sz="4000" dirty="0"/>
              <a:t>, in the 1st line, we create a figure of size 10 inches by 10 inches, and we add an axis to this figure in the 2nd line 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6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697104"/>
            <a:ext cx="583264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Note </a:t>
            </a:r>
            <a:r>
              <a:rPr lang="en-US" altLang="ja-JP" sz="4000" dirty="0"/>
              <a:t>that when we draw objects, we draw them on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axis, not on the figure directly.</a:t>
            </a:r>
          </a:p>
          <a:p>
            <a:r>
              <a:rPr lang="en-US" altLang="ja-JP" sz="4000" dirty="0" smtClean="0"/>
              <a:t>Notice </a:t>
            </a:r>
            <a:r>
              <a:rPr lang="en-US" altLang="ja-JP" sz="4000" dirty="0"/>
              <a:t>how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axis was explicitly set to be </a:t>
            </a:r>
            <a:r>
              <a:rPr lang="en-US" altLang="ja-JP" sz="4000" dirty="0" smtClean="0"/>
              <a:t>'3d.'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7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697104"/>
            <a:ext cx="6408712" cy="4394926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Today</a:t>
            </a:r>
            <a:r>
              <a:rPr lang="en-US" altLang="ja-JP" sz="4000" dirty="0"/>
              <a:t>, I will show you how to take advantage of this graphics capability by modifying our previous simulation code to display the motions of Brownian particles in real time.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14484" y="432322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6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697104"/>
            <a:ext cx="6264696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Next</a:t>
            </a:r>
            <a:r>
              <a:rPr lang="en-US" altLang="ja-JP" sz="4000" dirty="0"/>
              <a:t>, we set the limits for each of the x, y, and z axis, as well as the labels from the 4th to 9th line.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70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713943"/>
            <a:ext cx="6840760" cy="4234071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Using </a:t>
            </a:r>
            <a:r>
              <a:rPr lang="en-US" altLang="ja-JP" sz="4000" dirty="0"/>
              <a:t>the </a:t>
            </a:r>
            <a:r>
              <a:rPr lang="en-US" altLang="ja-JP" sz="4000" dirty="0" err="1"/>
              <a:t>view_init</a:t>
            </a:r>
            <a:r>
              <a:rPr lang="en-US" altLang="ja-JP" sz="4000" dirty="0"/>
              <a:t> command on the 10-th line, we specify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initial position of the camera.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362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7103"/>
            <a:ext cx="5760640" cy="4250911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However</a:t>
            </a:r>
            <a:r>
              <a:rPr lang="en-US" altLang="ja-JP" sz="4000" dirty="0"/>
              <a:t>, this is not fixed, as you are able to pan and zoom by clicking on the figure.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914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697105"/>
            <a:ext cx="6264696" cy="425091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main code here is from the 11th to 13th line, where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empty objects or "</a:t>
            </a:r>
            <a:r>
              <a:rPr lang="en-US" altLang="ja-JP" sz="4000" dirty="0" smtClean="0"/>
              <a:t>artists," </a:t>
            </a:r>
            <a:r>
              <a:rPr lang="en-US" altLang="ja-JP" sz="4000" dirty="0"/>
              <a:t>that will later be updated by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animate function, are created.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6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697104"/>
            <a:ext cx="6264696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These </a:t>
            </a:r>
            <a:r>
              <a:rPr lang="en-US" altLang="ja-JP" sz="4000" dirty="0"/>
              <a:t>are particles, title, and line objects, which are all set to be empty. </a:t>
            </a:r>
          </a:p>
          <a:p>
            <a:r>
              <a:rPr lang="en-US" altLang="ja-JP" sz="4000" dirty="0" smtClean="0"/>
              <a:t>Notice </a:t>
            </a:r>
            <a:r>
              <a:rPr lang="en-US" altLang="ja-JP" sz="4000" dirty="0"/>
              <a:t>however, that we specify how these objects will be drawn.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92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697104"/>
            <a:ext cx="6264696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That </a:t>
            </a:r>
            <a:r>
              <a:rPr lang="en-US" altLang="ja-JP" sz="4000" dirty="0"/>
              <a:t>is, we can specify the line or marker type, as well as the color.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34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697104"/>
            <a:ext cx="6264696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These </a:t>
            </a:r>
            <a:r>
              <a:rPr lang="en-US" altLang="ja-JP" sz="4000" dirty="0"/>
              <a:t>parameters will be used throughout the simulation, even though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underlying data will change as the particle positions change.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50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697104"/>
            <a:ext cx="6264696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Finally</a:t>
            </a:r>
            <a:r>
              <a:rPr lang="en-US" altLang="ja-JP" sz="4000" dirty="0"/>
              <a:t>, we call the "</a:t>
            </a:r>
            <a:r>
              <a:rPr lang="en-US" altLang="ja-JP" sz="4000" dirty="0" err="1"/>
              <a:t>FuncAnimation</a:t>
            </a:r>
            <a:r>
              <a:rPr lang="en-US" altLang="ja-JP" sz="4000" dirty="0"/>
              <a:t>" function and specify where to draw, how to initialize, and how to update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animation.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50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697104"/>
            <a:ext cx="6264696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We </a:t>
            </a:r>
            <a:r>
              <a:rPr lang="en-US" altLang="ja-JP" sz="4000" dirty="0"/>
              <a:t>must also specify how many frames, or steps to take.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31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697104"/>
            <a:ext cx="6264696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Let </a:t>
            </a:r>
            <a:r>
              <a:rPr lang="en-US" altLang="ja-JP" sz="4000" dirty="0"/>
              <a:t>us now run the code. </a:t>
            </a:r>
            <a:endParaRPr lang="en-US" altLang="ja-JP" sz="4000" dirty="0" smtClean="0"/>
          </a:p>
          <a:p>
            <a:r>
              <a:rPr lang="en-US" altLang="ja-JP" sz="4000" dirty="0" smtClean="0"/>
              <a:t>You </a:t>
            </a:r>
            <a:r>
              <a:rPr lang="en-US" altLang="ja-JP" sz="4000" dirty="0"/>
              <a:t>will see an on-the-fly animation of the particles diffusing in </a:t>
            </a:r>
            <a:r>
              <a:rPr lang="en-US" altLang="ja-JP" sz="4000" dirty="0" smtClean="0"/>
              <a:t>3d space. 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50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As </a:t>
            </a:r>
            <a:r>
              <a:rPr lang="en-US" altLang="ja-JP" sz="4000" dirty="0"/>
              <a:t>always, we begin by importing the necessary numerical and plotting libraries.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58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697104"/>
            <a:ext cx="6264696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While </a:t>
            </a:r>
            <a:r>
              <a:rPr lang="en-US" altLang="ja-JP" sz="4000" dirty="0"/>
              <a:t>all the particles are set to be at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origin at t=0, the particles start expanding radially outward.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50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624736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This </a:t>
            </a:r>
            <a:r>
              <a:rPr lang="en-US" altLang="ja-JP" sz="4000" dirty="0"/>
              <a:t>is a very similar problem to how a drop of ink will diffuse through a container of water.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  <p:sp>
        <p:nvSpPr>
          <p:cNvPr id="6" name="フローチャート : 端子 5"/>
          <p:cNvSpPr/>
          <p:nvPr/>
        </p:nvSpPr>
        <p:spPr>
          <a:xfrm>
            <a:off x="5990340" y="4451159"/>
            <a:ext cx="2182061" cy="64807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静止してください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322918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Compared </a:t>
            </a:r>
            <a:r>
              <a:rPr lang="en-US" altLang="ja-JP" sz="4000" dirty="0"/>
              <a:t>to the previous code example without animation, we import two additional libraries, the “</a:t>
            </a:r>
            <a:r>
              <a:rPr lang="en-US" altLang="ja-JP" sz="4000" dirty="0" err="1"/>
              <a:t>mlab</a:t>
            </a:r>
            <a:r>
              <a:rPr lang="en-US" altLang="ja-JP" sz="4000" dirty="0"/>
              <a:t>” and “animation” modules from the “</a:t>
            </a:r>
            <a:r>
              <a:rPr lang="en-US" altLang="ja-JP" sz="4000" dirty="0" err="1"/>
              <a:t>matplotlib</a:t>
            </a:r>
            <a:r>
              <a:rPr lang="en-US" altLang="ja-JP" sz="4000" dirty="0"/>
              <a:t>” library.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31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697104"/>
            <a:ext cx="6696744" cy="4358923"/>
          </a:xfrm>
        </p:spPr>
        <p:txBody>
          <a:bodyPr>
            <a:normAutofit/>
          </a:bodyPr>
          <a:lstStyle/>
          <a:p>
            <a:r>
              <a:rPr lang="en-US" altLang="ja-JP" sz="4000" dirty="0" smtClean="0">
                <a:cs typeface="Corbel"/>
              </a:rPr>
              <a:t>The </a:t>
            </a:r>
            <a:r>
              <a:rPr lang="en-US" altLang="ja-JP" sz="4000" dirty="0">
                <a:cs typeface="Corbel"/>
              </a:rPr>
              <a:t>roles of these new modules are briefly explained in comments after #, and more detailed information can be found in </a:t>
            </a:r>
            <a:r>
              <a:rPr lang="en-US" altLang="ja-JP" sz="4000" dirty="0">
                <a:solidFill>
                  <a:srgbClr val="FF0000"/>
                </a:solidFill>
                <a:cs typeface="Corbel"/>
              </a:rPr>
              <a:t>the</a:t>
            </a:r>
            <a:r>
              <a:rPr lang="en-US" altLang="ja-JP" sz="4000" dirty="0">
                <a:cs typeface="Corbel"/>
              </a:rPr>
              <a:t> official “</a:t>
            </a:r>
            <a:r>
              <a:rPr lang="en-US" altLang="ja-JP" sz="4000" dirty="0" err="1">
                <a:cs typeface="Corbel"/>
              </a:rPr>
              <a:t>matplotlib</a:t>
            </a:r>
            <a:r>
              <a:rPr lang="en-US" altLang="ja-JP" sz="4000" dirty="0">
                <a:cs typeface="Corbel"/>
              </a:rPr>
              <a:t>” website.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7" name="右矢印 6"/>
          <p:cNvSpPr/>
          <p:nvPr/>
        </p:nvSpPr>
        <p:spPr>
          <a:xfrm>
            <a:off x="6649300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150099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For </a:t>
            </a:r>
            <a:r>
              <a:rPr lang="en-US" altLang="ja-JP" sz="4000" dirty="0"/>
              <a:t>this lesson, we will perform a simulation of Brownian particles and we wish to see how their positions evolve in time.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43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150099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</a:t>
            </a:r>
            <a:r>
              <a:rPr lang="en-US" altLang="ja-JP" sz="4000" dirty="0"/>
              <a:t>addition, we want to visualize the trajectory of one chosen particle as a line, to see how it moves in space.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04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8563</TotalTime>
  <Words>1365</Words>
  <Application>Microsoft Office PowerPoint</Application>
  <PresentationFormat>画面に合わせる (16:9)</PresentationFormat>
  <Paragraphs>182</Paragraphs>
  <Slides>51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51</vt:i4>
      </vt:variant>
    </vt:vector>
  </HeadingPairs>
  <TitlesOfParts>
    <vt:vector size="52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245</cp:revision>
  <dcterms:created xsi:type="dcterms:W3CDTF">2015-07-01T01:44:32Z</dcterms:created>
  <dcterms:modified xsi:type="dcterms:W3CDTF">2017-03-01T02:27:22Z</dcterms:modified>
</cp:coreProperties>
</file>