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74" r:id="rId2"/>
    <p:sldId id="474" r:id="rId3"/>
    <p:sldId id="544" r:id="rId4"/>
    <p:sldId id="549" r:id="rId5"/>
    <p:sldId id="468" r:id="rId6"/>
    <p:sldId id="594" r:id="rId7"/>
    <p:sldId id="304" r:id="rId8"/>
    <p:sldId id="580" r:id="rId9"/>
    <p:sldId id="605" r:id="rId10"/>
    <p:sldId id="579" r:id="rId11"/>
    <p:sldId id="578" r:id="rId12"/>
    <p:sldId id="577" r:id="rId13"/>
    <p:sldId id="607" r:id="rId14"/>
    <p:sldId id="608" r:id="rId15"/>
    <p:sldId id="606" r:id="rId16"/>
    <p:sldId id="264" r:id="rId17"/>
    <p:sldId id="517" r:id="rId18"/>
    <p:sldId id="609" r:id="rId19"/>
    <p:sldId id="516" r:id="rId20"/>
    <p:sldId id="610" r:id="rId21"/>
    <p:sldId id="611" r:id="rId22"/>
    <p:sldId id="471" r:id="rId23"/>
    <p:sldId id="344" r:id="rId24"/>
    <p:sldId id="612" r:id="rId25"/>
    <p:sldId id="595" r:id="rId26"/>
    <p:sldId id="596" r:id="rId27"/>
    <p:sldId id="613" r:id="rId28"/>
    <p:sldId id="426" r:id="rId29"/>
    <p:sldId id="600" r:id="rId30"/>
    <p:sldId id="457" r:id="rId31"/>
    <p:sldId id="604" r:id="rId32"/>
    <p:sldId id="601" r:id="rId33"/>
    <p:sldId id="518" r:id="rId34"/>
    <p:sldId id="465" r:id="rId35"/>
    <p:sldId id="588" r:id="rId36"/>
    <p:sldId id="617" r:id="rId37"/>
    <p:sldId id="616" r:id="rId38"/>
    <p:sldId id="615" r:id="rId39"/>
    <p:sldId id="620" r:id="rId40"/>
    <p:sldId id="619" r:id="rId41"/>
    <p:sldId id="618" r:id="rId42"/>
    <p:sldId id="614" r:id="rId43"/>
    <p:sldId id="623" r:id="rId44"/>
    <p:sldId id="622" r:id="rId45"/>
    <p:sldId id="621" r:id="rId46"/>
    <p:sldId id="626" r:id="rId47"/>
    <p:sldId id="625" r:id="rId48"/>
    <p:sldId id="535" r:id="rId49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3" autoAdjust="0"/>
  </p:normalViewPr>
  <p:slideViewPr>
    <p:cSldViewPr>
      <p:cViewPr varScale="1">
        <p:scale>
          <a:sx n="67" d="100"/>
          <a:sy n="67" d="100"/>
        </p:scale>
        <p:origin x="-68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previous lesson, we have developed two Python codes to simulate the motion of Brownian particles with and without on-the-fly animation capabilities.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this code example, we use red, blue, and green to represent x,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y,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and z, respectively.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t=0 all the particles were located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origin. </a:t>
            </a:r>
            <a:endParaRPr lang="en-US" altLang="ja-JP" sz="4000" dirty="0" smtClean="0"/>
          </a:p>
          <a:p>
            <a:pPr lvl="0"/>
            <a:r>
              <a:rPr lang="en-US" altLang="ja-JP" sz="4000" dirty="0" smtClean="0"/>
              <a:t>As </a:t>
            </a:r>
            <a:r>
              <a:rPr lang="en-US" altLang="ja-JP" sz="4000" dirty="0"/>
              <a:t>you can easily see, for t&gt;0 they start to move in a highly stochastic </a:t>
            </a:r>
            <a:r>
              <a:rPr lang="en-US" altLang="ja-JP" sz="4000" dirty="0" smtClean="0"/>
              <a:t>manner.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984776" cy="417890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individual paths look random, and you might question how much useful information we can actually extract from these trajectories.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as you might expect by now, the distribution of the paths obeys a well defined rule.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1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While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position is zero for all times, the variance increases as time progresses.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41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You </a:t>
            </a:r>
            <a:r>
              <a:rPr lang="en-US" altLang="ja-JP" sz="4000" dirty="0"/>
              <a:t>can see this in the way the dense central region becomes wider as time increases, but stays centered 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origin.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1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Now, let us examine these properties in more detail.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27534"/>
            <a:ext cx="6552728" cy="4291891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Here we calculate the distribution function for the probability of finding a particle at a position </a:t>
            </a:r>
            <a:r>
              <a:rPr lang="en-US" altLang="ja-JP" sz="4000" dirty="0" smtClean="0"/>
              <a:t>Rx, Ry, and </a:t>
            </a:r>
            <a:r>
              <a:rPr lang="en-US" altLang="ja-JP" sz="4000" dirty="0" err="1" smtClean="0"/>
              <a:t>Rz</a:t>
            </a:r>
            <a:r>
              <a:rPr lang="en-US" altLang="ja-JP" sz="4000" dirty="0"/>
              <a:t> at the end of the </a:t>
            </a:r>
            <a:r>
              <a:rPr lang="en-US" altLang="ja-JP" sz="4000" dirty="0" smtClean="0"/>
              <a:t>simulation.</a:t>
            </a:r>
            <a:r>
              <a:rPr lang="en-US" altLang="ja-JP" sz="4000" dirty="0"/>
              <a:t>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The distributions can be calculated separately for the x, y, and z components.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9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Given </a:t>
            </a:r>
            <a:r>
              <a:rPr lang="en-US" altLang="ja-JP" sz="4000" dirty="0"/>
              <a:t>the symmetry of the problem, and the fact that the diffusion </a:t>
            </a:r>
            <a:r>
              <a:rPr lang="en-US" altLang="ja-JP" sz="4000" dirty="0" smtClean="0"/>
              <a:t>constant </a:t>
            </a:r>
            <a:r>
              <a:rPr lang="en-US" altLang="ja-JP" sz="4000" dirty="0"/>
              <a:t>is the same in all directions, we expect the results to be statistically the same.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present lesson, we will use the theoretical concepts we have introduced to analyze the trajectory data produced by our simulations.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ja-JP" sz="4000" dirty="0"/>
              <a:t>Thus, the three distribution functions </a:t>
            </a:r>
            <a:r>
              <a:rPr lang="en-US" altLang="ja-JP" sz="4000" dirty="0" smtClean="0"/>
              <a:t>for x, y and z computed </a:t>
            </a:r>
            <a:r>
              <a:rPr lang="en-US" altLang="ja-JP" sz="4000" dirty="0"/>
              <a:t>from the simulation should be equal, and they should match the theoretical form given by Eq.(G1-G3).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95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070891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agreement between our simulation results and the theoretical prediction is seen to be very good,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7" name="フローチャート : 他ページ結合子 6"/>
          <p:cNvSpPr/>
          <p:nvPr/>
        </p:nvSpPr>
        <p:spPr>
          <a:xfrm>
            <a:off x="3536270" y="328145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971600" y="4665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070891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showing </a:t>
            </a:r>
            <a:r>
              <a:rPr lang="en-US" altLang="ja-JP" sz="4000" dirty="0"/>
              <a:t>that the particle motion is isotropic and the variance increases </a:t>
            </a:r>
            <a:r>
              <a:rPr lang="en-US" altLang="ja-JP" sz="4000" dirty="0" smtClean="0"/>
              <a:t>linearly </a:t>
            </a:r>
            <a:r>
              <a:rPr lang="en-US" altLang="ja-JP" sz="4000" dirty="0"/>
              <a:t>with time as predicted by Eq.(G3).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Next we plot the velocity of the 1000 independent Brownian particles as a function of time, in the same way that we plotted the time evolution of the positions.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before, we plot the x,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y, and z velocity of each particle independently</a:t>
            </a:r>
            <a:r>
              <a:rPr lang="en-US" altLang="ja-JP" sz="4000" dirty="0" smtClean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2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Just </a:t>
            </a:r>
            <a:r>
              <a:rPr lang="en-US" altLang="ja-JP" sz="4000" dirty="0"/>
              <a:t>as with the distribution of the positions, we see that the velocity components fluctuate around zero.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1187624" y="17388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in contrast with the positions, we see that the variance of the distribution does not increase in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distribution of velocities is the same for all times.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6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Although </a:t>
            </a:r>
            <a:r>
              <a:rPr lang="en-US" altLang="ja-JP" sz="4000" dirty="0"/>
              <a:t>it is again given by a Gaussian distribution, in this case, the variance is not a function of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632848" cy="417890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calculate the distribution function for the particle velocities separately for the x, y, and z </a:t>
            </a:r>
            <a:r>
              <a:rPr lang="en-US" altLang="ja-JP" sz="4000" dirty="0" smtClean="0"/>
              <a:t>components, and compare them with the theoretical Maxwell-</a:t>
            </a:r>
            <a:r>
              <a:rPr lang="en-US" altLang="ja-JP" sz="4000" dirty="0" err="1" smtClean="0"/>
              <a:t>Boltsmann</a:t>
            </a:r>
            <a:r>
              <a:rPr lang="en-US" altLang="ja-JP" sz="4000" dirty="0" smtClean="0"/>
              <a:t> distribution shown in </a:t>
            </a:r>
            <a:r>
              <a:rPr lang="en-US" altLang="ja-JP" sz="4000" dirty="0" err="1" smtClean="0"/>
              <a:t>Eqs</a:t>
            </a:r>
            <a:r>
              <a:rPr lang="en-US" altLang="ja-JP" sz="4000" dirty="0" smtClean="0"/>
              <a:t>(G4-G6).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the current purposes, we do not require any visualization.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71550"/>
            <a:ext cx="6552728" cy="401804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have plotted the three velocity histograms using the last half of the trajectory data.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1115616" y="4665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48072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agreement between our simulation results and the theoretical prediction is perfect, showing that the Maxwell-Boltzmann distribution is exactly satisfied.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case, the distribution is clearly time-independent, therefore, we could get better results by taking averages over particles and time.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70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2473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contrast, we could not do the same for the distribution of particle positions, since the distribution is changing in time with the standard deviation scaling with 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552728" cy="416206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now calculate the velocity auto-correlation function, and compare it with the theoretical </a:t>
            </a:r>
            <a:r>
              <a:rPr lang="en-US" altLang="ja-JP" sz="4000" dirty="0" smtClean="0"/>
              <a:t>results shown </a:t>
            </a:r>
            <a:r>
              <a:rPr lang="en-US" altLang="ja-JP" sz="4000" smtClean="0"/>
              <a:t>in eq.(</a:t>
            </a:r>
            <a:r>
              <a:rPr lang="en-US" altLang="ja-JP" sz="4000" dirty="0" smtClean="0"/>
              <a:t>G7).</a:t>
            </a:r>
            <a:r>
              <a:rPr lang="en-US" altLang="ja-JP" sz="4000" dirty="0"/>
              <a:t>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Here, we can greatly reduce the work we must do by using </a:t>
            </a:r>
            <a:r>
              <a:rPr lang="en-US" altLang="ja-JP" sz="4000" dirty="0" err="1"/>
              <a:t>numpy's</a:t>
            </a:r>
            <a:r>
              <a:rPr lang="en-US" altLang="ja-JP" sz="4000" dirty="0"/>
              <a:t> built-in correlate function.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Given two-arrays or signals, a and b, it calculates the correlation between them.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function has several options for how to handle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overlap of the signals, which determines the size of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output and the boundary effects that are observed.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do not go into the details here, you can go to the </a:t>
            </a:r>
            <a:r>
              <a:rPr lang="en-US" altLang="ja-JP" sz="4000" dirty="0" err="1"/>
              <a:t>numpy</a:t>
            </a:r>
            <a:r>
              <a:rPr lang="en-US" altLang="ja-JP" sz="4000" dirty="0"/>
              <a:t> documentation for more information.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705678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our current purposes,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we </a:t>
            </a:r>
            <a:r>
              <a:rPr lang="en-US" altLang="ja-JP" sz="4000" dirty="0"/>
              <a:t>have defined an "auto-correlate" function which handles all these options for you and returns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appropriate correlation function.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322918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Therefore, let us use our simple simulation code, which generates the trajectories of '</a:t>
            </a:r>
            <a:r>
              <a:rPr lang="en-US" altLang="ja-JP" sz="4000" dirty="0" err="1"/>
              <a:t>nump</a:t>
            </a:r>
            <a:r>
              <a:rPr lang="en-US" altLang="ja-JP" sz="4000" dirty="0"/>
              <a:t>' non-interacting Brownian particles.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Here</a:t>
            </a:r>
            <a:r>
              <a:rPr lang="en-US" altLang="ja-JP" sz="4000" dirty="0"/>
              <a:t>, we use this function to compute the single-particle velocity autocorrelation function.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20080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Note </a:t>
            </a:r>
            <a:r>
              <a:rPr lang="en-US" altLang="ja-JP" sz="4000" dirty="0"/>
              <a:t>that we compute the correlations over the x, y, and z components of the velocity separately for each particle, add them, and then divide by the number of particles to obtain the proper average.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you can see here,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agreement </a:t>
            </a:r>
            <a:r>
              <a:rPr lang="en-US" altLang="ja-JP" sz="4000" dirty="0" smtClean="0"/>
              <a:t>of simulation results colored in blue with </a:t>
            </a:r>
            <a:r>
              <a:rPr lang="en-US" altLang="ja-JP" sz="4000" dirty="0"/>
              <a:t>the theoretical prediction Eq.(G7) </a:t>
            </a:r>
            <a:r>
              <a:rPr lang="en-US" altLang="ja-JP" sz="4000" dirty="0" smtClean="0"/>
              <a:t>in red is </a:t>
            </a:r>
            <a:r>
              <a:rPr lang="en-US" altLang="ja-JP" sz="4000" dirty="0"/>
              <a:t>perfect.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619672" y="46651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 we calculate the power spectrum of the particle velocity, and compare it with the theoretical results.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compute the spectrum SV(ω) using Eq.(G8), we need the Fourier transform of the particle velocity V(ω) via Eq.(G9).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can be efficiently calculated using the Fast Fourier Transform.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4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you would expect, the results are in perfect agreement with the theoretical curve. 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1516842" y="209328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Note </a:t>
            </a:r>
            <a:r>
              <a:rPr lang="en-US" altLang="ja-JP" sz="4000" dirty="0"/>
              <a:t>however, that the point for ω=0 deviates from the theory.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38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reason for this is simple: we have used a finite time window, therefore we do not have accurate information about the long time / small frequency processes.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We are not interested now in animating the results, what we want is to perform a quantitative analysis of the trajectories.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begin, let us examine the positions of the 1000 independent Brownian particles as a function of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4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easily compare the trajectories, we will plot the x,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y,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and z positions of each particle independently.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Here, we plot t as a function of R. </a:t>
            </a:r>
            <a:endParaRPr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1475656" y="17388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実行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Thus</a:t>
            </a:r>
            <a:r>
              <a:rPr lang="en-US" altLang="ja-JP" sz="4000" dirty="0"/>
              <a:t>, time increases in the vertical direction, and the horizontal position gives the x,</a:t>
            </a:r>
            <a:r>
              <a:rPr lang="en-US" altLang="ja-JP" sz="4000" u="sng" dirty="0"/>
              <a:t> </a:t>
            </a:r>
            <a:r>
              <a:rPr lang="en-US" altLang="ja-JP" sz="4000" dirty="0"/>
              <a:t>y, or z position of the particles.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8542</TotalTime>
  <Words>1186</Words>
  <Application>Microsoft Office PowerPoint</Application>
  <PresentationFormat>画面に合わせる (16:9)</PresentationFormat>
  <Paragraphs>167</Paragraphs>
  <Slides>48</Slides>
  <Notes>0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4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254</cp:revision>
  <dcterms:created xsi:type="dcterms:W3CDTF">2015-07-01T01:44:32Z</dcterms:created>
  <dcterms:modified xsi:type="dcterms:W3CDTF">2017-03-10T02:26:26Z</dcterms:modified>
</cp:coreProperties>
</file>