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74" r:id="rId2"/>
    <p:sldId id="627" r:id="rId3"/>
    <p:sldId id="629" r:id="rId4"/>
    <p:sldId id="474" r:id="rId5"/>
    <p:sldId id="544" r:id="rId6"/>
    <p:sldId id="549" r:id="rId7"/>
    <p:sldId id="630" r:id="rId8"/>
    <p:sldId id="468" r:id="rId9"/>
    <p:sldId id="594" r:id="rId10"/>
    <p:sldId id="304" r:id="rId11"/>
    <p:sldId id="580" r:id="rId12"/>
    <p:sldId id="605" r:id="rId13"/>
    <p:sldId id="579" r:id="rId14"/>
    <p:sldId id="578" r:id="rId15"/>
    <p:sldId id="577" r:id="rId16"/>
    <p:sldId id="264" r:id="rId17"/>
    <p:sldId id="517" r:id="rId18"/>
    <p:sldId id="609" r:id="rId19"/>
    <p:sldId id="516" r:id="rId20"/>
    <p:sldId id="610" r:id="rId21"/>
    <p:sldId id="611" r:id="rId22"/>
    <p:sldId id="631" r:id="rId23"/>
    <p:sldId id="471" r:id="rId24"/>
    <p:sldId id="344" r:id="rId25"/>
    <p:sldId id="612" r:id="rId26"/>
    <p:sldId id="595" r:id="rId27"/>
    <p:sldId id="596" r:id="rId28"/>
    <p:sldId id="426" r:id="rId29"/>
    <p:sldId id="600" r:id="rId30"/>
    <p:sldId id="457" r:id="rId31"/>
    <p:sldId id="604" r:id="rId32"/>
    <p:sldId id="601" r:id="rId33"/>
    <p:sldId id="634" r:id="rId34"/>
    <p:sldId id="633" r:id="rId35"/>
    <p:sldId id="632" r:id="rId36"/>
    <p:sldId id="636" r:id="rId37"/>
    <p:sldId id="635" r:id="rId38"/>
    <p:sldId id="638" r:id="rId39"/>
    <p:sldId id="637" r:id="rId40"/>
    <p:sldId id="640" r:id="rId41"/>
  </p:sldIdLst>
  <p:sldSz cx="9144000" cy="5143500" type="screen16x9"/>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093" autoAdjust="0"/>
  </p:normalViewPr>
  <p:slideViewPr>
    <p:cSldViewPr>
      <p:cViewPr varScale="1">
        <p:scale>
          <a:sx n="67" d="100"/>
          <a:sy n="67" d="100"/>
        </p:scale>
        <p:origin x="-68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08775B08-2F3B-46AF-8C6B-8CE7990FAF83}" type="datetimeFigureOut">
              <a:rPr kumimoji="1" lang="ja-JP" altLang="en-US" smtClean="0"/>
              <a:t>2017/3/10</a:t>
            </a:fld>
            <a:endParaRPr kumimoji="1" lang="ja-JP" altLang="en-US"/>
          </a:p>
        </p:txBody>
      </p:sp>
      <p:sp>
        <p:nvSpPr>
          <p:cNvPr id="4" name="スライド イメージ プレースホルダー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7142B0E-3E87-4776-AAD5-4A6A9C40939A}" type="slidenum">
              <a:rPr kumimoji="1" lang="ja-JP" altLang="en-US" smtClean="0"/>
              <a:t>‹#›</a:t>
            </a:fld>
            <a:endParaRPr kumimoji="1" lang="ja-JP" altLang="en-US"/>
          </a:p>
        </p:txBody>
      </p:sp>
    </p:spTree>
    <p:extLst>
      <p:ext uri="{BB962C8B-B14F-4D97-AF65-F5344CB8AC3E}">
        <p14:creationId xmlns:p14="http://schemas.microsoft.com/office/powerpoint/2010/main" val="1827366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597820"/>
            <a:ext cx="7772400" cy="1102519"/>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FBAB90-0EED-4191-80E3-B95538637E9A}" type="datetime1">
              <a:rPr kumimoji="1" lang="ja-JP" altLang="en-US" smtClean="0"/>
              <a:t>2017/3/10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442594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F1B3AC0-0F88-469C-B7E8-234014D4E448}" type="datetime1">
              <a:rPr kumimoji="1" lang="ja-JP" altLang="en-US" smtClean="0"/>
              <a:t>2017/3/10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010533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79"/>
            <a:ext cx="2057400" cy="4388644"/>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05979"/>
            <a:ext cx="6019800" cy="4388644"/>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230FD36-7324-429A-8DEE-8D0BCCDF9993}" type="datetime1">
              <a:rPr kumimoji="1" lang="ja-JP" altLang="en-US" smtClean="0"/>
              <a:t>2017/3/10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39083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47664" y="497919"/>
            <a:ext cx="5976664" cy="4406890"/>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円/楕円 6"/>
          <p:cNvSpPr/>
          <p:nvPr userDrawn="1"/>
        </p:nvSpPr>
        <p:spPr>
          <a:xfrm>
            <a:off x="8366944" y="4406557"/>
            <a:ext cx="720000" cy="720000"/>
          </a:xfrm>
          <a:prstGeom prst="ellipse">
            <a:avLst/>
          </a:prstGeom>
          <a:solidFill>
            <a:srgbClr val="CCECFF"/>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6" name="スライド番号プレースホルダー 5"/>
          <p:cNvSpPr>
            <a:spLocks noGrp="1"/>
          </p:cNvSpPr>
          <p:nvPr>
            <p:ph type="sldNum" sz="quarter" idx="12"/>
          </p:nvPr>
        </p:nvSpPr>
        <p:spPr>
          <a:xfrm>
            <a:off x="8366944" y="4645581"/>
            <a:ext cx="720000" cy="273844"/>
          </a:xfrm>
        </p:spPr>
        <p:txBody>
          <a:bodyPr/>
          <a:lstStyle>
            <a:lvl1pPr algn="ctr">
              <a:defRPr sz="2400">
                <a:solidFill>
                  <a:schemeClr val="tx1"/>
                </a:solidFill>
                <a:latin typeface="Arial" panose="020B0604020202020204" pitchFamily="34" charset="0"/>
                <a:cs typeface="Arial" panose="020B0604020202020204" pitchFamily="34" charset="0"/>
              </a:defRPr>
            </a:lvl1pPr>
          </a:lstStyle>
          <a:p>
            <a:fld id="{903B30B5-CBF4-4B2F-B75D-B112E832388C}" type="slidenum">
              <a:rPr lang="ja-JP" altLang="en-US" smtClean="0"/>
              <a:pPr/>
              <a:t>‹#›</a:t>
            </a:fld>
            <a:endParaRPr lang="ja-JP" altLang="en-US" dirty="0"/>
          </a:p>
        </p:txBody>
      </p:sp>
    </p:spTree>
    <p:extLst>
      <p:ext uri="{BB962C8B-B14F-4D97-AF65-F5344CB8AC3E}">
        <p14:creationId xmlns:p14="http://schemas.microsoft.com/office/powerpoint/2010/main" val="35057339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1021557"/>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CB088CB-9D3E-472B-8C83-C33DAFA14439}" type="datetime1">
              <a:rPr kumimoji="1" lang="ja-JP" altLang="en-US" smtClean="0"/>
              <a:t>2017/3/10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87644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7311870-C5D4-4974-B7FA-4F907EB392B1}" type="datetime1">
              <a:rPr kumimoji="1" lang="ja-JP" altLang="en-US" smtClean="0"/>
              <a:t>2017/3/10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55096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7"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7"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1C33D39-F6BE-42B4-BCD0-3264BF2B5E1A}" type="datetime1">
              <a:rPr kumimoji="1" lang="ja-JP" altLang="en-US" smtClean="0"/>
              <a:t>2017/3/10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48417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6A35D8-323F-4F67-93E8-10DAE3584813}" type="datetime1">
              <a:rPr kumimoji="1" lang="ja-JP" altLang="en-US" smtClean="0"/>
              <a:t>2017/3/10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208718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65E7FCB-10B6-406A-88A9-CFD485344614}" type="datetime1">
              <a:rPr kumimoji="1" lang="ja-JP" altLang="en-US" smtClean="0"/>
              <a:t>2017/3/10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982473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2" y="204788"/>
            <a:ext cx="3008313" cy="8715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472583D-6700-47A4-92D6-3CCE3A3E4ECF}" type="datetime1">
              <a:rPr kumimoji="1" lang="ja-JP" altLang="en-US" smtClean="0"/>
              <a:t>2017/3/10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3263739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600450"/>
            <a:ext cx="5486400" cy="425054"/>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F8C1C7B-9E4E-4059-96D1-83234B750861}" type="datetime1">
              <a:rPr kumimoji="1" lang="ja-JP" altLang="en-US" smtClean="0"/>
              <a:t>2017/3/10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16178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196305B-18EE-4954-A6AA-DE0C1A58DB8D}" type="datetime1">
              <a:rPr kumimoji="1" lang="ja-JP" altLang="en-US" smtClean="0"/>
              <a:t>2017/3/10</a:t>
            </a:fld>
            <a:endParaRPr kumimoji="1" lang="ja-JP" altLang="en-US"/>
          </a:p>
        </p:txBody>
      </p:sp>
      <p:sp>
        <p:nvSpPr>
          <p:cNvPr id="5" name="フッター プレースホルダー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03B30B5-CBF4-4B2F-B75D-B112E832388C}" type="slidenum">
              <a:rPr kumimoji="1" lang="ja-JP" altLang="en-US" smtClean="0"/>
              <a:t>‹#›</a:t>
            </a:fld>
            <a:endParaRPr kumimoji="1" lang="ja-JP" altLang="en-US"/>
          </a:p>
        </p:txBody>
      </p:sp>
    </p:spTree>
    <p:extLst>
      <p:ext uri="{BB962C8B-B14F-4D97-AF65-F5344CB8AC3E}">
        <p14:creationId xmlns:p14="http://schemas.microsoft.com/office/powerpoint/2010/main" val="201832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97920"/>
            <a:ext cx="6336704" cy="4558107"/>
          </a:xfrm>
        </p:spPr>
        <p:txBody>
          <a:bodyPr>
            <a:noAutofit/>
          </a:bodyPr>
          <a:lstStyle/>
          <a:p>
            <a:pPr lvl="0"/>
            <a:r>
              <a:rPr lang="en-US" altLang="ja-JP" sz="4000" dirty="0"/>
              <a:t>In this plot, we will analyze the trajectories generated by our Brownian simulation code to calculate the diffusion </a:t>
            </a:r>
            <a:r>
              <a:rPr lang="en-US" altLang="ja-JP" sz="4000" dirty="0" smtClean="0"/>
              <a:t>constant</a:t>
            </a:r>
            <a:endParaRPr lang="ja-JP" altLang="ja-JP" sz="4000" dirty="0"/>
          </a:p>
        </p:txBody>
      </p:sp>
      <p:sp>
        <p:nvSpPr>
          <p:cNvPr id="2" name="スライド番号プレースホルダー 1"/>
          <p:cNvSpPr>
            <a:spLocks noGrp="1"/>
          </p:cNvSpPr>
          <p:nvPr>
            <p:ph type="sldNum" sz="quarter" idx="12"/>
          </p:nvPr>
        </p:nvSpPr>
        <p:spPr/>
        <p:txBody>
          <a:bodyPr/>
          <a:lstStyle/>
          <a:p>
            <a:r>
              <a:rPr lang="en-US" altLang="ja-JP" dirty="0" smtClean="0"/>
              <a:t>1</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5" name="フローチャート : 他ページ結合子 4"/>
          <p:cNvSpPr/>
          <p:nvPr/>
        </p:nvSpPr>
        <p:spPr>
          <a:xfrm>
            <a:off x="3275856" y="3618944"/>
            <a:ext cx="2070520" cy="680998"/>
          </a:xfrm>
          <a:prstGeom prst="flowChartOffpageConnec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次のページに続く</a:t>
            </a:r>
            <a:endParaRPr kumimoji="1" lang="ja-JP" altLang="en-US" sz="2000" dirty="0">
              <a:solidFill>
                <a:schemeClr val="tx1"/>
              </a:solidFill>
            </a:endParaRPr>
          </a:p>
        </p:txBody>
      </p:sp>
    </p:spTree>
    <p:extLst>
      <p:ext uri="{BB962C8B-B14F-4D97-AF65-F5344CB8AC3E}">
        <p14:creationId xmlns:p14="http://schemas.microsoft.com/office/powerpoint/2010/main" val="2606503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pPr lvl="0"/>
            <a:r>
              <a:rPr lang="en-US" altLang="ja-JP" sz="4000" dirty="0"/>
              <a:t>Note that since all the particles are initially at </a:t>
            </a:r>
            <a:r>
              <a:rPr lang="en-US" altLang="ja-JP" sz="4000" dirty="0">
                <a:solidFill>
                  <a:srgbClr val="FF0000"/>
                </a:solidFill>
              </a:rPr>
              <a:t>the</a:t>
            </a:r>
            <a:r>
              <a:rPr lang="en-US" altLang="ja-JP" sz="4000" dirty="0"/>
              <a:t> origin, the displacement is simply given by the particle position.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3240471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43608" y="697104"/>
            <a:ext cx="6840760" cy="4150099"/>
          </a:xfrm>
        </p:spPr>
        <p:txBody>
          <a:bodyPr>
            <a:noAutofit/>
          </a:bodyPr>
          <a:lstStyle/>
          <a:p>
            <a:pPr lvl="0"/>
            <a:r>
              <a:rPr lang="en-US" altLang="ja-JP" sz="4000" dirty="0"/>
              <a:t>In the code shown here, </a:t>
            </a:r>
            <a:r>
              <a:rPr lang="en-US" altLang="ja-JP" sz="4000" dirty="0" smtClean="0"/>
              <a:t/>
            </a:r>
            <a:br>
              <a:rPr lang="en-US" altLang="ja-JP" sz="4000" dirty="0" smtClean="0"/>
            </a:br>
            <a:r>
              <a:rPr lang="en-US" altLang="ja-JP" sz="4000" dirty="0" smtClean="0"/>
              <a:t>we </a:t>
            </a:r>
            <a:r>
              <a:rPr lang="en-US" altLang="ja-JP" sz="4000" dirty="0"/>
              <a:t>define an array </a:t>
            </a:r>
            <a:r>
              <a:rPr lang="en-US" altLang="ja-JP" sz="4000" dirty="0" err="1"/>
              <a:t>msd</a:t>
            </a:r>
            <a:r>
              <a:rPr lang="en-US" altLang="ja-JP" sz="4000" dirty="0"/>
              <a:t>, of size '</a:t>
            </a:r>
            <a:r>
              <a:rPr lang="en-US" altLang="ja-JP" sz="4000" dirty="0" err="1"/>
              <a:t>nums</a:t>
            </a:r>
            <a:r>
              <a:rPr lang="en-US" altLang="ja-JP" sz="4000" dirty="0"/>
              <a:t>', which gives the </a:t>
            </a:r>
            <a:r>
              <a:rPr lang="en-US" altLang="ja-JP" sz="4000" dirty="0" smtClean="0"/>
              <a:t>mean-square </a:t>
            </a:r>
            <a:r>
              <a:rPr lang="en-US" altLang="ja-JP" sz="4000" dirty="0"/>
              <a:t>displacement at each time step, averaged over all the particles.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521160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pPr lvl="0"/>
            <a:r>
              <a:rPr lang="en-US" altLang="ja-JP" sz="4000" dirty="0"/>
              <a:t>The diffusion constant can then be obtained by integrating the </a:t>
            </a:r>
            <a:r>
              <a:rPr lang="en-US" altLang="ja-JP" sz="4000" dirty="0" err="1"/>
              <a:t>msd</a:t>
            </a:r>
            <a:r>
              <a:rPr lang="en-US" altLang="ja-JP" sz="4000" dirty="0"/>
              <a:t> in time, as shown in Eq.(H2).</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347105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r>
              <a:rPr lang="en-US" altLang="ja-JP" sz="4000" dirty="0"/>
              <a:t>We perform this integration using </a:t>
            </a:r>
            <a:r>
              <a:rPr lang="en-US" altLang="ja-JP" sz="4000" dirty="0" err="1"/>
              <a:t>numpy's</a:t>
            </a:r>
            <a:r>
              <a:rPr lang="en-US" altLang="ja-JP" sz="4000" dirty="0"/>
              <a:t> built in '</a:t>
            </a:r>
            <a:r>
              <a:rPr lang="en-US" altLang="ja-JP" sz="4000" dirty="0" err="1"/>
              <a:t>trapz</a:t>
            </a:r>
            <a:r>
              <a:rPr lang="en-US" altLang="ja-JP" sz="4000" dirty="0"/>
              <a:t>' function, which evaluates </a:t>
            </a:r>
            <a:r>
              <a:rPr lang="en-US" altLang="ja-JP" sz="4000" dirty="0">
                <a:solidFill>
                  <a:srgbClr val="FF0000"/>
                </a:solidFill>
              </a:rPr>
              <a:t>the</a:t>
            </a:r>
            <a:r>
              <a:rPr lang="en-US" altLang="ja-JP" sz="4000" dirty="0"/>
              <a:t> integral through the trapezoidal rule</a:t>
            </a:r>
            <a:r>
              <a:rPr lang="en-US" altLang="ja-JP" sz="4000" dirty="0" smtClean="0"/>
              <a:t>.</a:t>
            </a:r>
            <a:r>
              <a:rPr lang="en-US" altLang="ja-JP" sz="4000" dirty="0"/>
              <a:t>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5211605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pPr lvl="0"/>
            <a:r>
              <a:rPr lang="en-US" altLang="ja-JP" sz="4000" dirty="0"/>
              <a:t>The numerical value of the diffusion constant is 0.93, which is in good agreement with the theoretical prediction of 1.0.</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
        <p:nvSpPr>
          <p:cNvPr id="5" name="右矢印 4"/>
          <p:cNvSpPr/>
          <p:nvPr/>
        </p:nvSpPr>
        <p:spPr>
          <a:xfrm>
            <a:off x="1331640" y="4665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521160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00800" cy="4178902"/>
          </a:xfrm>
        </p:spPr>
        <p:txBody>
          <a:bodyPr>
            <a:noAutofit/>
          </a:bodyPr>
          <a:lstStyle/>
          <a:p>
            <a:pPr lvl="0"/>
            <a:r>
              <a:rPr lang="en-US" altLang="ja-JP" sz="4000" dirty="0"/>
              <a:t>Finally, we have plotted the mean-square displacement as a function of </a:t>
            </a:r>
            <a:r>
              <a:rPr lang="en-US" altLang="ja-JP" sz="4000" dirty="0" smtClean="0"/>
              <a:t>time in blue, </a:t>
            </a:r>
            <a:r>
              <a:rPr lang="en-US" altLang="ja-JP" sz="4000" dirty="0"/>
              <a:t>and compared it with the theoretical value of </a:t>
            </a:r>
            <a:r>
              <a:rPr lang="en-US" altLang="ja-JP" sz="4000" dirty="0" smtClean="0"/>
              <a:t>6Dt, </a:t>
            </a:r>
            <a:r>
              <a:rPr lang="en-US" altLang="ja-JP" sz="4000" dirty="0"/>
              <a:t>which gives a straight </a:t>
            </a:r>
            <a:r>
              <a:rPr lang="en-US" altLang="ja-JP" sz="4000" dirty="0" smtClean="0"/>
              <a:t>red line </a:t>
            </a:r>
            <a:r>
              <a:rPr lang="en-US" altLang="ja-JP" sz="4000" dirty="0"/>
              <a:t>of slope '6 D'.</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521160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200800" cy="4322918"/>
          </a:xfrm>
        </p:spPr>
        <p:txBody>
          <a:bodyPr>
            <a:noAutofit/>
          </a:bodyPr>
          <a:lstStyle/>
          <a:p>
            <a:pPr lvl="0"/>
            <a:r>
              <a:rPr lang="en-US" altLang="ja-JP" sz="4000" dirty="0"/>
              <a:t>While the curves seem to be slightly different from each other, what is important here is the fact that the slope of the curves is the same, this means that the diffusion constant is the same.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
        <p:nvSpPr>
          <p:cNvPr id="6" name="右矢印 5"/>
          <p:cNvSpPr/>
          <p:nvPr/>
        </p:nvSpPr>
        <p:spPr>
          <a:xfrm>
            <a:off x="673224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0448184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27534"/>
            <a:ext cx="6552728" cy="4291891"/>
          </a:xfrm>
        </p:spPr>
        <p:txBody>
          <a:bodyPr>
            <a:normAutofit/>
          </a:bodyPr>
          <a:lstStyle/>
          <a:p>
            <a:pPr lvl="0"/>
            <a:r>
              <a:rPr lang="en-US" altLang="ja-JP" sz="4000" dirty="0"/>
              <a:t>Next, we calculate the diffusion constant via the Green-Kubo formula using </a:t>
            </a:r>
            <a:r>
              <a:rPr lang="en-US" altLang="ja-JP" sz="4000" dirty="0" smtClean="0"/>
              <a:t>the velocity auto-correlation function Eq</a:t>
            </a:r>
            <a:r>
              <a:rPr lang="en-US" altLang="ja-JP" sz="4000" dirty="0"/>
              <a:t>.(H3).</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17</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9542"/>
            <a:ext cx="5976664" cy="4068453"/>
          </a:xfrm>
        </p:spPr>
        <p:txBody>
          <a:bodyPr>
            <a:normAutofit/>
          </a:bodyPr>
          <a:lstStyle/>
          <a:p>
            <a:pPr lvl="0"/>
            <a:r>
              <a:rPr lang="en-US" altLang="ja-JP" sz="4000" dirty="0"/>
              <a:t>In the code example, </a:t>
            </a:r>
            <a:r>
              <a:rPr lang="en-US" altLang="ja-JP" sz="4000" dirty="0" smtClean="0"/>
              <a:t/>
            </a:r>
            <a:br>
              <a:rPr lang="en-US" altLang="ja-JP" sz="4000" dirty="0" smtClean="0"/>
            </a:br>
            <a:r>
              <a:rPr lang="en-US" altLang="ja-JP" sz="4000" dirty="0" smtClean="0"/>
              <a:t>we </a:t>
            </a:r>
            <a:r>
              <a:rPr lang="en-US" altLang="ja-JP" sz="4000" dirty="0"/>
              <a:t>again use the built-in 'correlate' function to compute the velocity correlation function.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18</a:t>
            </a:fld>
            <a:endParaRPr lang="ja-JP" altLang="en-US" dirty="0"/>
          </a:p>
        </p:txBody>
      </p:sp>
    </p:spTree>
    <p:extLst>
      <p:ext uri="{BB962C8B-B14F-4D97-AF65-F5344CB8AC3E}">
        <p14:creationId xmlns:p14="http://schemas.microsoft.com/office/powerpoint/2010/main" val="1538692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696744" cy="4068453"/>
          </a:xfrm>
        </p:spPr>
        <p:txBody>
          <a:bodyPr>
            <a:normAutofit/>
          </a:bodyPr>
          <a:lstStyle/>
          <a:p>
            <a:pPr lvl="0"/>
            <a:r>
              <a:rPr lang="en-US" altLang="ja-JP" sz="4000" dirty="0"/>
              <a:t>To obtain </a:t>
            </a:r>
            <a:r>
              <a:rPr lang="en-US" altLang="ja-JP" sz="4000" dirty="0">
                <a:solidFill>
                  <a:srgbClr val="FF0000"/>
                </a:solidFill>
              </a:rPr>
              <a:t>the</a:t>
            </a:r>
            <a:r>
              <a:rPr lang="en-US" altLang="ja-JP" sz="4000" dirty="0"/>
              <a:t> appropriate average, we sum over the correlations for the x,</a:t>
            </a:r>
            <a:r>
              <a:rPr lang="en-US" altLang="ja-JP" sz="4000" u="sng" dirty="0"/>
              <a:t> </a:t>
            </a:r>
            <a:r>
              <a:rPr lang="en-US" altLang="ja-JP" sz="4000" dirty="0"/>
              <a:t>y,</a:t>
            </a:r>
            <a:r>
              <a:rPr lang="en-US" altLang="ja-JP" sz="4000" u="sng" dirty="0"/>
              <a:t> </a:t>
            </a:r>
            <a:r>
              <a:rPr lang="en-US" altLang="ja-JP" sz="4000" dirty="0"/>
              <a:t>and z components for all particles.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19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19</a:t>
            </a:fld>
            <a:endParaRPr lang="ja-JP" altLang="en-US" dirty="0"/>
          </a:p>
        </p:txBody>
      </p:sp>
    </p:spTree>
    <p:extLst>
      <p:ext uri="{BB962C8B-B14F-4D97-AF65-F5344CB8AC3E}">
        <p14:creationId xmlns:p14="http://schemas.microsoft.com/office/powerpoint/2010/main" val="420644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97920"/>
            <a:ext cx="6336704" cy="4558107"/>
          </a:xfrm>
        </p:spPr>
        <p:txBody>
          <a:bodyPr>
            <a:noAutofit/>
          </a:bodyPr>
          <a:lstStyle/>
          <a:p>
            <a:pPr lvl="0"/>
            <a:r>
              <a:rPr lang="en-US" altLang="ja-JP" sz="4000" dirty="0" smtClean="0"/>
              <a:t>using </a:t>
            </a:r>
            <a:r>
              <a:rPr lang="en-US" altLang="ja-JP" sz="4000" dirty="0"/>
              <a:t>three different approaches based on the theoretical knowledge we introduced previously.</a:t>
            </a:r>
            <a:endParaRPr lang="ja-JP" altLang="ja-JP" sz="4000" dirty="0"/>
          </a:p>
        </p:txBody>
      </p:sp>
      <p:sp>
        <p:nvSpPr>
          <p:cNvPr id="2" name="スライド番号プレースホルダー 1"/>
          <p:cNvSpPr>
            <a:spLocks noGrp="1"/>
          </p:cNvSpPr>
          <p:nvPr>
            <p:ph type="sldNum" sz="quarter" idx="12"/>
          </p:nvPr>
        </p:nvSpPr>
        <p:spPr/>
        <p:txBody>
          <a:bodyPr/>
          <a:lstStyle/>
          <a:p>
            <a:r>
              <a:rPr lang="en-US" altLang="ja-JP" dirty="0" smtClean="0"/>
              <a:t>1</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30560434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696744" cy="4068453"/>
          </a:xfrm>
        </p:spPr>
        <p:txBody>
          <a:bodyPr>
            <a:normAutofit/>
          </a:bodyPr>
          <a:lstStyle/>
          <a:p>
            <a:pPr lvl="0"/>
            <a:r>
              <a:rPr lang="en-US" altLang="ja-JP" sz="4000" dirty="0"/>
              <a:t>The diffusion constant is then obtained by integrating this correlation function in time and dividing by three.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20</a:t>
            </a:fld>
            <a:endParaRPr lang="ja-JP" altLang="en-US" dirty="0"/>
          </a:p>
        </p:txBody>
      </p:sp>
    </p:spTree>
    <p:extLst>
      <p:ext uri="{BB962C8B-B14F-4D97-AF65-F5344CB8AC3E}">
        <p14:creationId xmlns:p14="http://schemas.microsoft.com/office/powerpoint/2010/main" val="3429545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99592" y="697104"/>
            <a:ext cx="6912768" cy="4070891"/>
          </a:xfrm>
        </p:spPr>
        <p:txBody>
          <a:bodyPr>
            <a:normAutofit/>
          </a:bodyPr>
          <a:lstStyle/>
          <a:p>
            <a:pPr lvl="0"/>
            <a:r>
              <a:rPr lang="en-US" altLang="ja-JP" sz="4000" dirty="0">
                <a:solidFill>
                  <a:srgbClr val="FF0000"/>
                </a:solidFill>
              </a:rPr>
              <a:t>The</a:t>
            </a:r>
            <a:r>
              <a:rPr lang="en-US" altLang="ja-JP" sz="4000" dirty="0"/>
              <a:t> evaluated value of the diffusion constant is now 0.94, which is again in good agreement with the theoretical prediction.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21</a:t>
            </a:fld>
            <a:endParaRPr lang="ja-JP" altLang="en-US" dirty="0"/>
          </a:p>
        </p:txBody>
      </p:sp>
      <p:sp>
        <p:nvSpPr>
          <p:cNvPr id="6" name="右矢印 5"/>
          <p:cNvSpPr/>
          <p:nvPr/>
        </p:nvSpPr>
        <p:spPr>
          <a:xfrm>
            <a:off x="1331640" y="4665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1968210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97104"/>
            <a:ext cx="6336704" cy="4070891"/>
          </a:xfrm>
        </p:spPr>
        <p:txBody>
          <a:bodyPr>
            <a:normAutofit/>
          </a:bodyPr>
          <a:lstStyle/>
          <a:p>
            <a:pPr lvl="0"/>
            <a:r>
              <a:rPr lang="en-US" altLang="ja-JP" sz="4000" dirty="0"/>
              <a:t>In the figure, we have plotted both the correlation function computed from the </a:t>
            </a:r>
            <a:r>
              <a:rPr lang="en-US" altLang="ja-JP" sz="4000" dirty="0" smtClean="0"/>
              <a:t>simulation colored in blue, </a:t>
            </a:r>
            <a:r>
              <a:rPr lang="en-US" altLang="ja-JP" sz="4000" dirty="0"/>
              <a:t>as well as the theoretical </a:t>
            </a:r>
            <a:r>
              <a:rPr lang="en-US" altLang="ja-JP" sz="4000" dirty="0" smtClean="0"/>
              <a:t>curve in red.</a:t>
            </a:r>
            <a:endParaRPr lang="en-US" altLang="ja-JP" sz="4000" dirty="0" smtClean="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22</a:t>
            </a:fld>
            <a:endParaRPr lang="ja-JP" altLang="en-US" dirty="0"/>
          </a:p>
        </p:txBody>
      </p:sp>
    </p:spTree>
    <p:extLst>
      <p:ext uri="{BB962C8B-B14F-4D97-AF65-F5344CB8AC3E}">
        <p14:creationId xmlns:p14="http://schemas.microsoft.com/office/powerpoint/2010/main" val="19103047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40660" cy="4070891"/>
          </a:xfrm>
        </p:spPr>
        <p:txBody>
          <a:bodyPr>
            <a:normAutofit/>
          </a:bodyPr>
          <a:lstStyle/>
          <a:p>
            <a:r>
              <a:rPr lang="en-US" altLang="ja-JP" sz="4000" dirty="0" smtClean="0">
                <a:solidFill>
                  <a:srgbClr val="FF0000"/>
                </a:solidFill>
              </a:rPr>
              <a:t>The</a:t>
            </a:r>
            <a:r>
              <a:rPr lang="en-US" altLang="ja-JP" sz="4000" dirty="0" smtClean="0"/>
              <a:t> </a:t>
            </a:r>
            <a:r>
              <a:rPr lang="en-US" altLang="ja-JP" sz="4000" dirty="0"/>
              <a:t>agreement between the two is excellent</a:t>
            </a:r>
            <a:r>
              <a:rPr lang="en-US" altLang="ja-JP" sz="4000" dirty="0" smtClean="0"/>
              <a: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4</a:t>
            </a:r>
            <a:endParaRPr kumimoji="1" lang="ja-JP" altLang="en-US" sz="2800" dirty="0"/>
          </a:p>
        </p:txBody>
      </p:sp>
      <p:sp>
        <p:nvSpPr>
          <p:cNvPr id="5" name="スライド番号プレースホルダー 1"/>
          <p:cNvSpPr txBox="1">
            <a:spLocks/>
          </p:cNvSpPr>
          <p:nvPr/>
        </p:nvSpPr>
        <p:spPr>
          <a:xfrm>
            <a:off x="8366944" y="4645581"/>
            <a:ext cx="720000" cy="273844"/>
          </a:xfrm>
          <a:prstGeom prst="rect">
            <a:avLst/>
          </a:prstGeom>
        </p:spPr>
        <p:txBody>
          <a:bodyPr vert="horz" lIns="91440" tIns="45720" rIns="91440" bIns="45720" rtlCol="0" anchor="ctr"/>
          <a:lstStyle>
            <a:defPPr>
              <a:defRPr lang="ja-JP"/>
            </a:defPPr>
            <a:lvl1pPr marL="0" algn="ctr" defTabSz="914400" rtl="0" eaLnBrk="1" latinLnBrk="0" hangingPunct="1">
              <a:defRPr kumimoji="1" sz="24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903B30B5-CBF4-4B2F-B75D-B112E832388C}" type="slidenum">
              <a:rPr lang="ja-JP" altLang="en-US" smtClean="0"/>
              <a:pPr/>
              <a:t>23</a:t>
            </a:fld>
            <a:endParaRPr lang="ja-JP" altLang="en-US" dirty="0"/>
          </a:p>
        </p:txBody>
      </p:sp>
      <p:sp>
        <p:nvSpPr>
          <p:cNvPr id="6" name="右矢印 5"/>
          <p:cNvSpPr/>
          <p:nvPr/>
        </p:nvSpPr>
        <p:spPr>
          <a:xfrm>
            <a:off x="6732240" y="438635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778910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912768" cy="3960440"/>
          </a:xfrm>
        </p:spPr>
        <p:txBody>
          <a:bodyPr>
            <a:noAutofit/>
          </a:bodyPr>
          <a:lstStyle/>
          <a:p>
            <a:pPr lvl="0"/>
            <a:r>
              <a:rPr lang="en-US" altLang="ja-JP" sz="4000" dirty="0"/>
              <a:t>The third method we use to evaluate the diffusion constant is to apply an external drift force.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9882829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912768" cy="3960440"/>
          </a:xfrm>
        </p:spPr>
        <p:txBody>
          <a:bodyPr>
            <a:noAutofit/>
          </a:bodyPr>
          <a:lstStyle/>
          <a:p>
            <a:pPr lvl="0"/>
            <a:r>
              <a:rPr lang="en-US" altLang="ja-JP" sz="4000" dirty="0"/>
              <a:t>In this example, we will add a constant external force in the x-direction to all the particles.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6526883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912768" cy="3960440"/>
          </a:xfrm>
        </p:spPr>
        <p:txBody>
          <a:bodyPr>
            <a:noAutofit/>
          </a:bodyPr>
          <a:lstStyle/>
          <a:p>
            <a:pPr lvl="0"/>
            <a:r>
              <a:rPr lang="en-US" altLang="ja-JP" sz="4000" dirty="0"/>
              <a:t>By measuring the response of the system, in particular </a:t>
            </a:r>
            <a:r>
              <a:rPr lang="en-US" altLang="ja-JP" sz="4000" dirty="0">
                <a:solidFill>
                  <a:srgbClr val="FF0000"/>
                </a:solidFill>
              </a:rPr>
              <a:t>the</a:t>
            </a:r>
            <a:r>
              <a:rPr lang="en-US" altLang="ja-JP" sz="4000" dirty="0"/>
              <a:t> average velocity along the x-direction, we will be able to compute the diffusion constant.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23861606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9542"/>
            <a:ext cx="6912768" cy="3960440"/>
          </a:xfrm>
        </p:spPr>
        <p:txBody>
          <a:bodyPr>
            <a:noAutofit/>
          </a:bodyPr>
          <a:lstStyle/>
          <a:p>
            <a:pPr lvl="0"/>
            <a:r>
              <a:rPr lang="en-US" altLang="ja-JP" sz="4000" dirty="0"/>
              <a:t>The code we use here is exactly the same as before, </a:t>
            </a:r>
            <a:r>
              <a:rPr lang="en-US" altLang="ja-JP" sz="4000" dirty="0">
                <a:solidFill>
                  <a:srgbClr val="FF0000"/>
                </a:solidFill>
              </a:rPr>
              <a:t>the</a:t>
            </a:r>
            <a:r>
              <a:rPr lang="en-US" altLang="ja-JP" sz="4000" dirty="0"/>
              <a:t> only difference is </a:t>
            </a:r>
            <a:r>
              <a:rPr lang="en-US" altLang="ja-JP" sz="4000" dirty="0">
                <a:solidFill>
                  <a:srgbClr val="FF0000"/>
                </a:solidFill>
              </a:rPr>
              <a:t>the</a:t>
            </a:r>
            <a:r>
              <a:rPr lang="en-US" altLang="ja-JP" sz="4000" dirty="0"/>
              <a:t> addition of </a:t>
            </a:r>
            <a:r>
              <a:rPr lang="en-US" altLang="ja-JP" sz="4000" dirty="0">
                <a:solidFill>
                  <a:srgbClr val="FF0000"/>
                </a:solidFill>
              </a:rPr>
              <a:t>the</a:t>
            </a:r>
            <a:r>
              <a:rPr lang="en-US" altLang="ja-JP" sz="4000" dirty="0"/>
              <a:t> external force 'F0'.</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Tree>
    <p:extLst>
      <p:ext uri="{BB962C8B-B14F-4D97-AF65-F5344CB8AC3E}">
        <p14:creationId xmlns:p14="http://schemas.microsoft.com/office/powerpoint/2010/main" val="3629790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91680" y="758850"/>
            <a:ext cx="5904656" cy="3948477"/>
          </a:xfrm>
        </p:spPr>
        <p:txBody>
          <a:bodyPr>
            <a:noAutofit/>
          </a:bodyPr>
          <a:lstStyle/>
          <a:p>
            <a:pPr lvl="0"/>
            <a:r>
              <a:rPr lang="en-US" altLang="ja-JP" sz="4000" dirty="0"/>
              <a:t>The force is defined in lines </a:t>
            </a:r>
            <a:r>
              <a:rPr lang="en-US" altLang="ja-JP" sz="4000" dirty="0" smtClean="0"/>
              <a:t>8, 14</a:t>
            </a:r>
            <a:r>
              <a:rPr lang="en-US" altLang="ja-JP" sz="4000" dirty="0"/>
              <a:t>, </a:t>
            </a:r>
            <a:r>
              <a:rPr lang="en-US" altLang="ja-JP" sz="4000" dirty="0" smtClean="0"/>
              <a:t>and 19 and </a:t>
            </a:r>
            <a:r>
              <a:rPr lang="en-US" altLang="ja-JP" sz="4000" dirty="0"/>
              <a:t>used in line 22 to update the particle velocities </a:t>
            </a:r>
            <a:r>
              <a:rPr lang="en-US" altLang="ja-JP" sz="4000" dirty="0" smtClean="0"/>
              <a:t>in </a:t>
            </a:r>
            <a:r>
              <a:rPr lang="en-US" altLang="ja-JP" sz="4000" dirty="0"/>
              <a:t>addition to the friction and random </a:t>
            </a:r>
            <a:r>
              <a:rPr lang="en-US" altLang="ja-JP" sz="4000" dirty="0" smtClean="0"/>
              <a:t>forces.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5</a:t>
            </a:r>
            <a:endParaRPr kumimoji="1" lang="ja-JP" altLang="en-US" sz="2800" dirty="0"/>
          </a:p>
        </p:txBody>
      </p:sp>
      <p:sp>
        <p:nvSpPr>
          <p:cNvPr id="5" name="右矢印 4"/>
          <p:cNvSpPr/>
          <p:nvPr/>
        </p:nvSpPr>
        <p:spPr>
          <a:xfrm>
            <a:off x="6624228" y="422793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22285885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6120680" cy="4092493"/>
          </a:xfrm>
        </p:spPr>
        <p:txBody>
          <a:bodyPr>
            <a:noAutofit/>
          </a:bodyPr>
          <a:lstStyle/>
          <a:p>
            <a:pPr lvl="0"/>
            <a:r>
              <a:rPr lang="en-US" altLang="ja-JP" sz="4000" dirty="0"/>
              <a:t>We next calculate the diffusion constant under an external drift force using Eq.(H4).</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29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60498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497920"/>
            <a:ext cx="6336704" cy="4558107"/>
          </a:xfrm>
        </p:spPr>
        <p:txBody>
          <a:bodyPr>
            <a:noAutofit/>
          </a:bodyPr>
          <a:lstStyle/>
          <a:p>
            <a:pPr lvl="0"/>
            <a:r>
              <a:rPr lang="en-US" altLang="ja-JP" sz="4000" dirty="0"/>
              <a:t>First, we will use the </a:t>
            </a:r>
            <a:r>
              <a:rPr lang="en-US" altLang="ja-JP" sz="4000" dirty="0" smtClean="0"/>
              <a:t>mean-square </a:t>
            </a:r>
            <a:r>
              <a:rPr lang="en-US" altLang="ja-JP" sz="4000" dirty="0"/>
              <a:t>displacement and velocity auto-correlation function obtained from an equilibrium simulation.</a:t>
            </a:r>
            <a:endParaRPr lang="ja-JP" altLang="ja-JP" sz="4000" dirty="0"/>
          </a:p>
        </p:txBody>
      </p:sp>
      <p:sp>
        <p:nvSpPr>
          <p:cNvPr id="2" name="スライド番号プレースホルダー 1"/>
          <p:cNvSpPr>
            <a:spLocks noGrp="1"/>
          </p:cNvSpPr>
          <p:nvPr>
            <p:ph type="sldNum" sz="quarter" idx="12"/>
          </p:nvPr>
        </p:nvSpPr>
        <p:spPr/>
        <p:txBody>
          <a:bodyPr/>
          <a:lstStyle/>
          <a:p>
            <a:r>
              <a:rPr lang="en-US" altLang="ja-JP" dirty="0" smtClean="0"/>
              <a:t>1</a:t>
            </a:r>
            <a:endParaRPr lang="ja-JP" altLang="en-US" dirty="0"/>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Tree>
    <p:extLst>
      <p:ext uri="{BB962C8B-B14F-4D97-AF65-F5344CB8AC3E}">
        <p14:creationId xmlns:p14="http://schemas.microsoft.com/office/powerpoint/2010/main" val="5748893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771550"/>
            <a:ext cx="6552728" cy="4018047"/>
          </a:xfrm>
        </p:spPr>
        <p:txBody>
          <a:bodyPr>
            <a:noAutofit/>
          </a:bodyPr>
          <a:lstStyle/>
          <a:p>
            <a:pPr lvl="0"/>
            <a:r>
              <a:rPr lang="en-US" altLang="ja-JP" sz="4000" dirty="0"/>
              <a:t>As shown in </a:t>
            </a:r>
            <a:r>
              <a:rPr lang="en-US" altLang="ja-JP" sz="4000" dirty="0">
                <a:solidFill>
                  <a:srgbClr val="FF0000"/>
                </a:solidFill>
              </a:rPr>
              <a:t>the</a:t>
            </a:r>
            <a:r>
              <a:rPr lang="en-US" altLang="ja-JP" sz="4000" dirty="0"/>
              <a:t> equation, the diffusion constant is proportional to </a:t>
            </a:r>
            <a:r>
              <a:rPr lang="en-US" altLang="ja-JP" sz="4000" dirty="0">
                <a:solidFill>
                  <a:srgbClr val="FF0000"/>
                </a:solidFill>
              </a:rPr>
              <a:t>the</a:t>
            </a:r>
            <a:r>
              <a:rPr lang="en-US" altLang="ja-JP" sz="4000" dirty="0"/>
              <a:t> average velocity along the </a:t>
            </a:r>
            <a:r>
              <a:rPr lang="en-US" altLang="ja-JP" sz="4000" dirty="0" smtClean="0"/>
              <a:t>x-direction.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876259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832648" cy="4092493"/>
          </a:xfrm>
        </p:spPr>
        <p:txBody>
          <a:bodyPr>
            <a:noAutofit/>
          </a:bodyPr>
          <a:lstStyle/>
          <a:p>
            <a:pPr lvl="0"/>
            <a:r>
              <a:rPr lang="en-US" altLang="ja-JP" sz="4000" dirty="0" smtClean="0"/>
              <a:t>To </a:t>
            </a:r>
            <a:r>
              <a:rPr lang="en-US" altLang="ja-JP" sz="4000" dirty="0"/>
              <a:t>evaluate </a:t>
            </a:r>
            <a:r>
              <a:rPr lang="en-US" altLang="ja-JP" sz="4000" dirty="0">
                <a:solidFill>
                  <a:srgbClr val="FF0000"/>
                </a:solidFill>
              </a:rPr>
              <a:t>the</a:t>
            </a:r>
            <a:r>
              <a:rPr lang="en-US" altLang="ja-JP" sz="4000" dirty="0"/>
              <a:t> averages we make use of </a:t>
            </a:r>
            <a:r>
              <a:rPr lang="en-US" altLang="ja-JP" sz="4000" dirty="0">
                <a:solidFill>
                  <a:srgbClr val="FF0000"/>
                </a:solidFill>
              </a:rPr>
              <a:t>the</a:t>
            </a:r>
            <a:r>
              <a:rPr lang="en-US" altLang="ja-JP" sz="4000" dirty="0"/>
              <a:t> </a:t>
            </a:r>
            <a:r>
              <a:rPr lang="en-US" altLang="ja-JP" sz="4000" dirty="0" smtClean="0"/>
              <a:t/>
            </a:r>
            <a:br>
              <a:rPr lang="en-US" altLang="ja-JP" sz="4000" dirty="0" smtClean="0"/>
            </a:br>
            <a:r>
              <a:rPr lang="en-US" altLang="ja-JP" sz="4000" dirty="0" smtClean="0"/>
              <a:t>built-in </a:t>
            </a:r>
            <a:r>
              <a:rPr lang="en-US" altLang="ja-JP" sz="4000" dirty="0"/>
              <a:t>'average' function.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31</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273718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r>
              <a:rPr lang="en-US" altLang="ja-JP" sz="4000" dirty="0" smtClean="0"/>
              <a:t>Here</a:t>
            </a:r>
            <a:r>
              <a:rPr lang="en-US" altLang="ja-JP" sz="4000" dirty="0"/>
              <a:t>, we should be careful to specify </a:t>
            </a:r>
            <a:r>
              <a:rPr lang="en-US" altLang="ja-JP" sz="4000" dirty="0">
                <a:solidFill>
                  <a:srgbClr val="FF0000"/>
                </a:solidFill>
              </a:rPr>
              <a:t>the</a:t>
            </a:r>
            <a:r>
              <a:rPr lang="en-US" altLang="ja-JP" sz="4000" dirty="0"/>
              <a:t> appropriate axis along which </a:t>
            </a:r>
            <a:r>
              <a:rPr lang="en-US" altLang="ja-JP" sz="4000" dirty="0">
                <a:solidFill>
                  <a:srgbClr val="FF0000"/>
                </a:solidFill>
              </a:rPr>
              <a:t>the</a:t>
            </a:r>
            <a:r>
              <a:rPr lang="en-US" altLang="ja-JP" sz="4000" dirty="0"/>
              <a:t> average should be calculated.</a:t>
            </a:r>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32</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9370260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056784" cy="4092493"/>
          </a:xfrm>
        </p:spPr>
        <p:txBody>
          <a:bodyPr>
            <a:noAutofit/>
          </a:bodyPr>
          <a:lstStyle/>
          <a:p>
            <a:pPr lvl="0"/>
            <a:r>
              <a:rPr lang="en-US" altLang="ja-JP" sz="4000" dirty="0"/>
              <a:t>Vs, which contains the velocities of all particles for all times, is a 3D array, where the first axis refers to the time values, the second to the particle, and the third to the spatial dimension.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33</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1434899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pPr lvl="0"/>
            <a:r>
              <a:rPr lang="en-US" altLang="ja-JP" sz="4000" dirty="0"/>
              <a:t>Since we want an average over particles, we would specify 'axis=1'.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1434899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pPr lvl="0"/>
            <a:r>
              <a:rPr lang="en-US" altLang="ja-JP" sz="4000" dirty="0"/>
              <a:t>This returns a 2D array '</a:t>
            </a:r>
            <a:r>
              <a:rPr lang="en-US" altLang="ja-JP" sz="4000" dirty="0" err="1"/>
              <a:t>Vsa</a:t>
            </a:r>
            <a:r>
              <a:rPr lang="en-US" altLang="ja-JP" sz="4000" dirty="0"/>
              <a:t>', where the first axis refers to time, and the second to the spatial dimension.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11434899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pPr lvl="0"/>
            <a:r>
              <a:rPr lang="en-US" altLang="ja-JP" sz="4000" dirty="0"/>
              <a:t>Finally, we compute the time-averaged x velocity by calling </a:t>
            </a:r>
            <a:r>
              <a:rPr lang="en-US" altLang="ja-JP" sz="4000" dirty="0">
                <a:solidFill>
                  <a:srgbClr val="FF0000"/>
                </a:solidFill>
              </a:rPr>
              <a:t>the</a:t>
            </a:r>
            <a:r>
              <a:rPr lang="en-US" altLang="ja-JP" sz="4000" dirty="0"/>
              <a:t> 'average' function on '</a:t>
            </a:r>
            <a:r>
              <a:rPr lang="en-US" altLang="ja-JP" sz="4000" dirty="0" err="1"/>
              <a:t>Vsa</a:t>
            </a:r>
            <a:r>
              <a:rPr lang="en-US" altLang="ja-JP" sz="4000" dirty="0"/>
              <a:t>[:,0</a:t>
            </a:r>
            <a:r>
              <a:rPr lang="en-US" altLang="ja-JP" sz="4000" dirty="0" smtClean="0"/>
              <a:t>]‘ at the second line.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32104344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pPr lvl="0"/>
            <a:r>
              <a:rPr lang="en-US" altLang="ja-JP" sz="4000" dirty="0"/>
              <a:t>Note that we have selected only the </a:t>
            </a:r>
            <a:r>
              <a:rPr lang="en-US" altLang="ja-JP" sz="4000" dirty="0" smtClean="0"/>
              <a:t/>
            </a:r>
            <a:br>
              <a:rPr lang="en-US" altLang="ja-JP" sz="4000" dirty="0" smtClean="0"/>
            </a:br>
            <a:r>
              <a:rPr lang="en-US" altLang="ja-JP" sz="4000" dirty="0" smtClean="0"/>
              <a:t>x-component</a:t>
            </a:r>
            <a:r>
              <a:rPr lang="en-US" altLang="ja-JP" sz="4000" dirty="0"/>
              <a:t>, so this is a 1D array and we do not need to explicitly specify </a:t>
            </a:r>
            <a:r>
              <a:rPr lang="en-US" altLang="ja-JP" sz="4000" dirty="0">
                <a:solidFill>
                  <a:srgbClr val="FF0000"/>
                </a:solidFill>
              </a:rPr>
              <a:t>the</a:t>
            </a:r>
            <a:r>
              <a:rPr lang="en-US" altLang="ja-JP" sz="4000" dirty="0"/>
              <a:t> axis.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32104344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pPr lvl="0"/>
            <a:r>
              <a:rPr lang="en-US" altLang="ja-JP" sz="4000" dirty="0">
                <a:solidFill>
                  <a:srgbClr val="FF0000"/>
                </a:solidFill>
              </a:rPr>
              <a:t>The</a:t>
            </a:r>
            <a:r>
              <a:rPr lang="en-US" altLang="ja-JP" sz="4000" dirty="0"/>
              <a:t> evaluated value of the diffusion constant is 0.98, which again is in excellent agreement with the theoretical prediction.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右矢印 4"/>
          <p:cNvSpPr/>
          <p:nvPr/>
        </p:nvSpPr>
        <p:spPr>
          <a:xfrm>
            <a:off x="1331640" y="46651"/>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実行</a:t>
            </a:r>
            <a:endParaRPr kumimoji="1" lang="ja-JP" altLang="en-US" sz="1400" dirty="0">
              <a:solidFill>
                <a:srgbClr val="000000"/>
              </a:solidFill>
            </a:endParaRPr>
          </a:p>
        </p:txBody>
      </p:sp>
    </p:spTree>
    <p:extLst>
      <p:ext uri="{BB962C8B-B14F-4D97-AF65-F5344CB8AC3E}">
        <p14:creationId xmlns:p14="http://schemas.microsoft.com/office/powerpoint/2010/main" val="42049410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619672" y="697104"/>
            <a:ext cx="5976664" cy="4092493"/>
          </a:xfrm>
        </p:spPr>
        <p:txBody>
          <a:bodyPr>
            <a:noAutofit/>
          </a:bodyPr>
          <a:lstStyle/>
          <a:p>
            <a:pPr lvl="0"/>
            <a:r>
              <a:rPr lang="en-US" altLang="ja-JP" sz="4000" dirty="0"/>
              <a:t>In the figure, we have plotted the time evolution of </a:t>
            </a:r>
            <a:r>
              <a:rPr lang="en-US" altLang="ja-JP" sz="4000" dirty="0">
                <a:solidFill>
                  <a:srgbClr val="FF0000"/>
                </a:solidFill>
              </a:rPr>
              <a:t>the</a:t>
            </a:r>
            <a:r>
              <a:rPr lang="en-US" altLang="ja-JP" sz="4000" dirty="0"/>
              <a:t> average particle velocity as a function of time.</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39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Tree>
    <p:extLst>
      <p:ext uri="{BB962C8B-B14F-4D97-AF65-F5344CB8AC3E}">
        <p14:creationId xmlns:p14="http://schemas.microsoft.com/office/powerpoint/2010/main" val="4204941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187624" y="697104"/>
            <a:ext cx="6408712" cy="4394926"/>
          </a:xfrm>
        </p:spPr>
        <p:txBody>
          <a:bodyPr>
            <a:noAutofit/>
          </a:bodyPr>
          <a:lstStyle/>
          <a:p>
            <a:pPr lvl="0"/>
            <a:r>
              <a:rPr lang="en-US" altLang="ja-JP" sz="4000" dirty="0"/>
              <a:t>Then, we will perform a non-equilibrium simulation with an external drift force exerted on the Brownian particles and compute the diffusion constant from </a:t>
            </a:r>
            <a:r>
              <a:rPr lang="en-US" altLang="ja-JP" sz="4000" dirty="0">
                <a:solidFill>
                  <a:srgbClr val="FF0000"/>
                </a:solidFill>
              </a:rPr>
              <a:t>the</a:t>
            </a:r>
            <a:r>
              <a:rPr lang="en-US" altLang="ja-JP" sz="4000" dirty="0"/>
              <a:t> average drift velocity.</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1</a:t>
            </a:r>
            <a:endParaRPr kumimoji="1" lang="ja-JP" altLang="en-US" sz="2800" dirty="0"/>
          </a:p>
        </p:txBody>
      </p:sp>
      <p:sp>
        <p:nvSpPr>
          <p:cNvPr id="5" name="右矢印 4"/>
          <p:cNvSpPr/>
          <p:nvPr/>
        </p:nvSpPr>
        <p:spPr>
          <a:xfrm>
            <a:off x="6714484" y="4323222"/>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6676500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971600" y="697104"/>
            <a:ext cx="7128792" cy="4092493"/>
          </a:xfrm>
        </p:spPr>
        <p:txBody>
          <a:bodyPr>
            <a:noAutofit/>
          </a:bodyPr>
          <a:lstStyle/>
          <a:p>
            <a:pPr lvl="0"/>
            <a:r>
              <a:rPr lang="en-US" altLang="ja-JP" sz="4000" dirty="0"/>
              <a:t>Note that the y and z velocities are fluctuating around zero, while the x component of the velocity fluctuates around a non-zero value determined by the diffusion constant.</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40</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6</a:t>
            </a:r>
            <a:endParaRPr kumimoji="1" lang="ja-JP" altLang="en-US" sz="2800" dirty="0"/>
          </a:p>
        </p:txBody>
      </p:sp>
      <p:sp>
        <p:nvSpPr>
          <p:cNvPr id="5" name="フローチャート : 端子 4"/>
          <p:cNvSpPr/>
          <p:nvPr/>
        </p:nvSpPr>
        <p:spPr>
          <a:xfrm>
            <a:off x="6169867" y="4451159"/>
            <a:ext cx="2182061" cy="648072"/>
          </a:xfrm>
          <a:prstGeom prst="flowChartTermina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静止してください</a:t>
            </a:r>
            <a:endParaRPr kumimoji="1" lang="ja-JP" altLang="en-US" dirty="0">
              <a:solidFill>
                <a:schemeClr val="tx1"/>
              </a:solidFill>
            </a:endParaRPr>
          </a:p>
        </p:txBody>
      </p:sp>
    </p:spTree>
    <p:extLst>
      <p:ext uri="{BB962C8B-B14F-4D97-AF65-F5344CB8AC3E}">
        <p14:creationId xmlns:p14="http://schemas.microsoft.com/office/powerpoint/2010/main" val="3114926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092493"/>
          </a:xfrm>
        </p:spPr>
        <p:txBody>
          <a:bodyPr>
            <a:noAutofit/>
          </a:bodyPr>
          <a:lstStyle/>
          <a:p>
            <a:pPr lvl="0"/>
            <a:r>
              <a:rPr lang="en-US" altLang="ja-JP" sz="4000" dirty="0"/>
              <a:t>Let us perform a simulation to produce the trajectory data for the motion of 1000 non-interacting Brownian particles.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5</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1125838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322918"/>
          </a:xfrm>
        </p:spPr>
        <p:txBody>
          <a:bodyPr>
            <a:noAutofit/>
          </a:bodyPr>
          <a:lstStyle/>
          <a:p>
            <a:pPr lvl="0"/>
            <a:r>
              <a:rPr lang="en-US" altLang="ja-JP" sz="4000" dirty="0"/>
              <a:t>As always, we begin by importing </a:t>
            </a:r>
            <a:r>
              <a:rPr lang="en-US" altLang="ja-JP" sz="4000" dirty="0">
                <a:solidFill>
                  <a:srgbClr val="FF0000"/>
                </a:solidFill>
              </a:rPr>
              <a:t>the</a:t>
            </a:r>
            <a:r>
              <a:rPr lang="en-US" altLang="ja-JP" sz="4000" dirty="0"/>
              <a:t> usual numerical and plotting libraries.</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6</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813140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475656" y="697104"/>
            <a:ext cx="5976664" cy="4322918"/>
          </a:xfrm>
        </p:spPr>
        <p:txBody>
          <a:bodyPr>
            <a:noAutofit/>
          </a:bodyPr>
          <a:lstStyle/>
          <a:p>
            <a:pPr lvl="0"/>
            <a:r>
              <a:rPr lang="en-US" altLang="ja-JP" sz="4000" dirty="0"/>
              <a:t>The code we use here, is exactly the same as </a:t>
            </a:r>
            <a:r>
              <a:rPr lang="en-US" altLang="ja-JP" sz="4000" dirty="0">
                <a:solidFill>
                  <a:srgbClr val="FF0000"/>
                </a:solidFill>
              </a:rPr>
              <a:t>the</a:t>
            </a:r>
            <a:r>
              <a:rPr lang="en-US" altLang="ja-JP" sz="4000" dirty="0"/>
              <a:t> one we used in the previous lesson.</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7</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2</a:t>
            </a:r>
            <a:endParaRPr kumimoji="1" lang="ja-JP" altLang="en-US" sz="2800" dirty="0"/>
          </a:p>
        </p:txBody>
      </p:sp>
    </p:spTree>
    <p:extLst>
      <p:ext uri="{BB962C8B-B14F-4D97-AF65-F5344CB8AC3E}">
        <p14:creationId xmlns:p14="http://schemas.microsoft.com/office/powerpoint/2010/main" val="27984891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331640" y="697104"/>
            <a:ext cx="6145752" cy="4358923"/>
          </a:xfrm>
        </p:spPr>
        <p:txBody>
          <a:bodyPr>
            <a:normAutofit/>
          </a:bodyPr>
          <a:lstStyle/>
          <a:p>
            <a:pPr lvl="0"/>
            <a:r>
              <a:rPr lang="en-US" altLang="ja-JP" sz="4000" dirty="0"/>
              <a:t>We solve for the motion of 1000 Brownian particles and save the trajectory data for their position, velocity, and random forces at each time step.</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8</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2</a:t>
            </a:r>
            <a:endParaRPr kumimoji="1" lang="ja-JP" altLang="en-US" sz="2800" dirty="0"/>
          </a:p>
        </p:txBody>
      </p:sp>
      <p:sp>
        <p:nvSpPr>
          <p:cNvPr id="7" name="右矢印 6"/>
          <p:cNvSpPr/>
          <p:nvPr/>
        </p:nvSpPr>
        <p:spPr>
          <a:xfrm>
            <a:off x="6649300" y="4314344"/>
            <a:ext cx="1656184" cy="777686"/>
          </a:xfrm>
          <a:prstGeom prst="rightArrow">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000000"/>
                </a:solidFill>
              </a:rPr>
              <a:t>次の</a:t>
            </a:r>
            <a:r>
              <a:rPr kumimoji="1" lang="en-US" altLang="ja-JP" sz="1400" dirty="0" smtClean="0">
                <a:solidFill>
                  <a:srgbClr val="000000"/>
                </a:solidFill>
              </a:rPr>
              <a:t>Note </a:t>
            </a:r>
            <a:r>
              <a:rPr kumimoji="1" lang="ja-JP" altLang="en-US" sz="1400" dirty="0" smtClean="0">
                <a:solidFill>
                  <a:srgbClr val="000000"/>
                </a:solidFill>
              </a:rPr>
              <a:t>へ</a:t>
            </a:r>
            <a:endParaRPr kumimoji="1" lang="ja-JP" altLang="en-US" sz="1400" dirty="0">
              <a:solidFill>
                <a:srgbClr val="000000"/>
              </a:solidFill>
            </a:endParaRPr>
          </a:p>
        </p:txBody>
      </p:sp>
    </p:spTree>
    <p:extLst>
      <p:ext uri="{BB962C8B-B14F-4D97-AF65-F5344CB8AC3E}">
        <p14:creationId xmlns:p14="http://schemas.microsoft.com/office/powerpoint/2010/main" val="3437364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259632" y="697104"/>
            <a:ext cx="6264696" cy="4150099"/>
          </a:xfrm>
        </p:spPr>
        <p:txBody>
          <a:bodyPr>
            <a:noAutofit/>
          </a:bodyPr>
          <a:lstStyle/>
          <a:p>
            <a:pPr lvl="0"/>
            <a:r>
              <a:rPr lang="en-US" altLang="ja-JP" sz="4000" dirty="0"/>
              <a:t>We first calculate the diffusion constant via the mean square displacement using Eq.(H1). </a:t>
            </a:r>
            <a:endParaRPr lang="ja-JP" altLang="ja-JP" sz="4000" dirty="0"/>
          </a:p>
        </p:txBody>
      </p:sp>
      <p:sp>
        <p:nvSpPr>
          <p:cNvPr id="2" name="スライド番号プレースホルダー 1"/>
          <p:cNvSpPr>
            <a:spLocks noGrp="1"/>
          </p:cNvSpPr>
          <p:nvPr>
            <p:ph type="sldNum" sz="quarter" idx="12"/>
          </p:nvPr>
        </p:nvSpPr>
        <p:spPr/>
        <p:txBody>
          <a:bodyPr/>
          <a:lstStyle/>
          <a:p>
            <a:fld id="{903B30B5-CBF4-4B2F-B75D-B112E832388C}" type="slidenum">
              <a:rPr lang="ja-JP" altLang="en-US" smtClean="0"/>
              <a:pPr/>
              <a:t>9</a:t>
            </a:fld>
            <a:endParaRPr lang="ja-JP" altLang="en-US"/>
          </a:p>
        </p:txBody>
      </p:sp>
      <p:sp>
        <p:nvSpPr>
          <p:cNvPr id="4" name="テキスト ボックス 3"/>
          <p:cNvSpPr txBox="1"/>
          <p:nvPr/>
        </p:nvSpPr>
        <p:spPr>
          <a:xfrm>
            <a:off x="7452320" y="173884"/>
            <a:ext cx="1584176" cy="523220"/>
          </a:xfrm>
          <a:prstGeom prst="rect">
            <a:avLst/>
          </a:prstGeom>
          <a:noFill/>
          <a:ln>
            <a:solidFill>
              <a:schemeClr val="accent1">
                <a:lumMod val="20000"/>
                <a:lumOff val="80000"/>
              </a:schemeClr>
            </a:solidFill>
          </a:ln>
        </p:spPr>
        <p:txBody>
          <a:bodyPr wrap="square" rtlCol="0">
            <a:spAutoFit/>
          </a:bodyPr>
          <a:lstStyle/>
          <a:p>
            <a:pPr algn="r"/>
            <a:r>
              <a:rPr kumimoji="1" lang="en-US" altLang="ja-JP" sz="2800" dirty="0" smtClean="0"/>
              <a:t>Note </a:t>
            </a:r>
            <a:r>
              <a:rPr lang="ja-JP" altLang="ja-JP" sz="2800" dirty="0" smtClean="0"/>
              <a:t>3</a:t>
            </a:r>
            <a:endParaRPr kumimoji="1" lang="ja-JP" altLang="en-US" sz="2800" dirty="0"/>
          </a:p>
        </p:txBody>
      </p:sp>
    </p:spTree>
    <p:extLst>
      <p:ext uri="{BB962C8B-B14F-4D97-AF65-F5344CB8AC3E}">
        <p14:creationId xmlns:p14="http://schemas.microsoft.com/office/powerpoint/2010/main" val="3754355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8520</TotalTime>
  <Words>978</Words>
  <Application>Microsoft Office PowerPoint</Application>
  <PresentationFormat>画面に合わせる (16:9)</PresentationFormat>
  <Paragraphs>137</Paragraphs>
  <Slides>40</Slides>
  <Notes>0</Notes>
  <HiddenSlides>1</HiddenSlides>
  <MMClips>0</MMClips>
  <ScaleCrop>false</ScaleCrop>
  <HeadingPairs>
    <vt:vector size="4" baseType="variant">
      <vt:variant>
        <vt:lpstr>テーマ</vt:lpstr>
      </vt:variant>
      <vt:variant>
        <vt:i4>1</vt:i4>
      </vt:variant>
      <vt:variant>
        <vt:lpstr>スライド タイトル</vt:lpstr>
      </vt:variant>
      <vt:variant>
        <vt:i4>40</vt:i4>
      </vt:variant>
    </vt:vector>
  </HeadingPairs>
  <TitlesOfParts>
    <vt:vector size="41"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Windows ユーザー</cp:lastModifiedBy>
  <cp:revision>250</cp:revision>
  <dcterms:created xsi:type="dcterms:W3CDTF">2015-07-01T01:44:32Z</dcterms:created>
  <dcterms:modified xsi:type="dcterms:W3CDTF">2017-03-10T03:08:59Z</dcterms:modified>
</cp:coreProperties>
</file>