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74" r:id="rId2"/>
    <p:sldId id="629" r:id="rId3"/>
    <p:sldId id="468" r:id="rId4"/>
    <p:sldId id="264" r:id="rId5"/>
    <p:sldId id="517" r:id="rId6"/>
    <p:sldId id="609" r:id="rId7"/>
    <p:sldId id="516" r:id="rId8"/>
    <p:sldId id="610" r:id="rId9"/>
    <p:sldId id="637" r:id="rId10"/>
    <p:sldId id="719" r:id="rId11"/>
    <p:sldId id="724" r:id="rId12"/>
    <p:sldId id="723" r:id="rId13"/>
    <p:sldId id="722" r:id="rId14"/>
    <p:sldId id="721" r:id="rId15"/>
    <p:sldId id="754" r:id="rId16"/>
    <p:sldId id="720" r:id="rId17"/>
    <p:sldId id="727" r:id="rId18"/>
    <p:sldId id="726" r:id="rId19"/>
    <p:sldId id="471" r:id="rId20"/>
    <p:sldId id="344" r:id="rId21"/>
    <p:sldId id="612" r:id="rId22"/>
    <p:sldId id="595" r:id="rId23"/>
    <p:sldId id="596" r:id="rId24"/>
    <p:sldId id="638" r:id="rId25"/>
    <p:sldId id="613" r:id="rId26"/>
    <p:sldId id="426" r:id="rId27"/>
    <p:sldId id="730" r:id="rId28"/>
    <p:sldId id="729" r:id="rId29"/>
    <p:sldId id="735" r:id="rId30"/>
    <p:sldId id="736" r:id="rId31"/>
    <p:sldId id="733" r:id="rId32"/>
    <p:sldId id="734" r:id="rId33"/>
    <p:sldId id="731" r:id="rId34"/>
    <p:sldId id="737" r:id="rId35"/>
    <p:sldId id="732" r:id="rId36"/>
    <p:sldId id="739" r:id="rId37"/>
    <p:sldId id="738" r:id="rId38"/>
    <p:sldId id="728" r:id="rId39"/>
    <p:sldId id="600" r:id="rId40"/>
    <p:sldId id="604" r:id="rId41"/>
    <p:sldId id="601" r:id="rId42"/>
    <p:sldId id="639" r:id="rId43"/>
    <p:sldId id="743" r:id="rId44"/>
    <p:sldId id="742" r:id="rId45"/>
    <p:sldId id="741" r:id="rId46"/>
    <p:sldId id="740" r:id="rId47"/>
    <p:sldId id="518" r:id="rId48"/>
    <p:sldId id="465" r:id="rId49"/>
    <p:sldId id="588" r:id="rId50"/>
    <p:sldId id="617" r:id="rId51"/>
    <p:sldId id="616" r:id="rId52"/>
    <p:sldId id="615" r:id="rId53"/>
    <p:sldId id="623" r:id="rId54"/>
    <p:sldId id="622" r:id="rId55"/>
    <p:sldId id="621" r:id="rId56"/>
    <p:sldId id="649" r:id="rId57"/>
    <p:sldId id="647" r:id="rId58"/>
    <p:sldId id="648" r:id="rId59"/>
    <p:sldId id="646" r:id="rId60"/>
    <p:sldId id="645" r:id="rId61"/>
    <p:sldId id="744" r:id="rId62"/>
    <p:sldId id="652" r:id="rId63"/>
    <p:sldId id="657" r:id="rId64"/>
    <p:sldId id="656" r:id="rId65"/>
    <p:sldId id="655" r:id="rId66"/>
    <p:sldId id="746" r:id="rId67"/>
    <p:sldId id="747" r:id="rId68"/>
    <p:sldId id="745" r:id="rId69"/>
    <p:sldId id="748" r:id="rId70"/>
    <p:sldId id="749" r:id="rId71"/>
    <p:sldId id="654" r:id="rId72"/>
    <p:sldId id="653" r:id="rId73"/>
    <p:sldId id="663" r:id="rId74"/>
    <p:sldId id="662" r:id="rId75"/>
    <p:sldId id="661" r:id="rId76"/>
    <p:sldId id="660" r:id="rId77"/>
    <p:sldId id="750" r:id="rId78"/>
    <p:sldId id="752" r:id="rId79"/>
    <p:sldId id="751" r:id="rId80"/>
    <p:sldId id="753" r:id="rId81"/>
    <p:sldId id="664" r:id="rId82"/>
    <p:sldId id="666" r:id="rId83"/>
    <p:sldId id="667" r:id="rId84"/>
    <p:sldId id="668" r:id="rId85"/>
    <p:sldId id="671" r:id="rId86"/>
    <p:sldId id="670" r:id="rId87"/>
    <p:sldId id="669" r:id="rId88"/>
    <p:sldId id="665" r:id="rId89"/>
    <p:sldId id="676" r:id="rId90"/>
    <p:sldId id="675" r:id="rId91"/>
    <p:sldId id="673" r:id="rId92"/>
    <p:sldId id="674" r:id="rId93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3" autoAdjust="0"/>
  </p:normalViewPr>
  <p:slideViewPr>
    <p:cSldViewPr>
      <p:cViewPr varScale="1">
        <p:scale>
          <a:sx n="86" d="100"/>
          <a:sy n="86" d="100"/>
        </p:scale>
        <p:origin x="-619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In </a:t>
            </a:r>
            <a:r>
              <a:rPr lang="en-US" altLang="ja-JP" sz="4000" dirty="0"/>
              <a:t>the present lesson, we will introduce a simple stochastic model that can reproduce many of the phenomenological properties observed in real-world financial </a:t>
            </a:r>
            <a:r>
              <a:rPr lang="en-US" altLang="ja-JP" sz="4000" dirty="0" smtClean="0"/>
              <a:t>markets.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Since the dealers are in this to make money,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ask price should always be greater than the bid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To characterize the position of the dealers, we introduce an additional price, called the mid-price, which is just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the bid and ask prices.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For simplicity, we will assume that the difference between ask and bid prices, which is called the 'spread', is a constant equal for all dealers.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Thus all we need to know the configuration of the market are the mid-prices p1 and p2 at each moment in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have not yet specified the dynamics of the dealer's prices, but we know that whenever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'ask' price of one dealer is equal or lower than the 'bid' price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other, they should perform a transaction.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ja-JP" sz="4000" dirty="0" smtClean="0"/>
              <a:t>Consider the three examples shown here. In (a) no transaction takes place, because the bid prices are lower than the ask prices. In (b), dealer 1 should buy from dealer 2, since his bid price is larger than the ask price. In (c) dealer 1 should sell to dealer 2.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5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In mathematical terms, this is expressed as Eq.(K1). </a:t>
            </a:r>
            <a:endParaRPr lang="en-US" altLang="ja-JP" sz="4000" dirty="0" smtClean="0"/>
          </a:p>
          <a:p>
            <a:pPr lvl="0"/>
            <a:r>
              <a:rPr lang="en-US" altLang="ja-JP" sz="4000" dirty="0" smtClean="0"/>
              <a:t>If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absolute value of the difference in mid-prices is equal or larger to L, then a transaction will take place.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In this model, we consider only one type of stock, and we do not attempt to model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amount of stock available.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200800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Whenever </a:t>
            </a:r>
            <a:r>
              <a:rPr lang="en-US" altLang="ja-JP" sz="4000" dirty="0"/>
              <a:t>a transaction takes place, we assume that a unit of stock is transferred from one dealer to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other, although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amount possessed by each of them is infinite.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What we are interested in here is not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amount of stock that can change hands, but the price at which they are trading it.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model can be easily understood as a generalized random walk.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9542"/>
            <a:ext cx="5904656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Let us now discuss the dynamics of this dealer model.</a:t>
            </a:r>
            <a:endParaRPr lang="ja-JP" altLang="ja-JP" sz="4000" dirty="0"/>
          </a:p>
          <a:p>
            <a:pPr lvl="0"/>
            <a:r>
              <a:rPr lang="en-US" altLang="ja-JP" sz="4000" dirty="0"/>
              <a:t>The mid-price is assumed to follow a 1D random-walk in 'price' space.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9542"/>
            <a:ext cx="5832648" cy="432048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Previously, you learned that a random walk can describe the diffusional motion of particles.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2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9542"/>
            <a:ext cx="583264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each step, the drunken man has two options, he can either take a step to the left, or to the right.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9542"/>
            <a:ext cx="583264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this case, we can consider the random step to be caused by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influence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outside world on the dealer.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Everything he sees and learns can change his opinion of how much he thinks that the stock is worth.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76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update rule for the prices is given in Eq. (K2), which you will recognize as a simple 1D random walk process.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6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each step the stock can move up or down by a fixed amount with equal probabilities.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58850"/>
            <a:ext cx="662473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While the dealers' prices are evolving independently, the moment that the transaction condition (Eq. (K1)) is satisfied they will execute a trade and exchange one unit of stock.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price of the trade, which by definition will be the Market price P of the stock, is given by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the mid-prices.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58850"/>
            <a:ext cx="7128792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After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exchange, the dealers are free to resume their respective random walks, but now the starting price is the Market price of the transaction that just took place.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As usual, we begin by importing the necessary numerical and graphics libraries.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Finally, it is convenient to define an additional unit of time, called the 'tick' time.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0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</a:t>
            </a:r>
            <a:r>
              <a:rPr lang="en-US" altLang="ja-JP" sz="4000" dirty="0" smtClean="0"/>
              <a:t>tick </a:t>
            </a:r>
            <a:r>
              <a:rPr lang="en-US" altLang="ja-JP" sz="4000" dirty="0"/>
              <a:t>time measures the number of transactions. </a:t>
            </a:r>
            <a:endParaRPr lang="en-US" altLang="ja-JP" sz="4000" dirty="0" smtClean="0"/>
          </a:p>
          <a:p>
            <a:pPr lvl="0"/>
            <a:r>
              <a:rPr lang="en-US" altLang="ja-JP" sz="4000" dirty="0" smtClean="0"/>
              <a:t>Every </a:t>
            </a:r>
            <a:r>
              <a:rPr lang="en-US" altLang="ja-JP" sz="4000" dirty="0"/>
              <a:t>time a transaction takes place, we update the </a:t>
            </a:r>
            <a:r>
              <a:rPr lang="en-US" altLang="ja-JP" sz="4000" dirty="0" smtClean="0"/>
              <a:t>tick </a:t>
            </a:r>
            <a:r>
              <a:rPr lang="en-US" altLang="ja-JP" sz="4000" dirty="0"/>
              <a:t>time by one.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contrast, the 'real' time measures the total number of steps taken during the random walks.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0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figure, we have drawn a schematic representation of the dynamics given by the model.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time </a:t>
            </a:r>
            <a:r>
              <a:rPr lang="en-US" altLang="ja-JP" sz="4000" dirty="0" err="1"/>
              <a:t>ti</a:t>
            </a:r>
            <a:r>
              <a:rPr lang="en-US" altLang="ja-JP" sz="4000" dirty="0"/>
              <a:t>, the bid price of dealer 1 matches the ask price of dealer 2.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35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A </a:t>
            </a:r>
            <a:r>
              <a:rPr lang="en-US" altLang="ja-JP" sz="4000" dirty="0"/>
              <a:t>transaction takes place, in which dealer 1 buys one unit of stock from dealer 2, at a market price </a:t>
            </a:r>
            <a:r>
              <a:rPr lang="en-US" altLang="ja-JP" sz="4000" dirty="0" err="1"/>
              <a:t>Pn</a:t>
            </a:r>
            <a:r>
              <a:rPr lang="en-US" altLang="ja-JP" sz="4000" dirty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0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this point, we set the 'tick' time to be 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33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758850"/>
            <a:ext cx="698477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After the transaction, the two dealers are in agreement regarding the price of the stock. </a:t>
            </a:r>
            <a:endParaRPr lang="en-US" altLang="ja-JP" sz="4000" dirty="0" smtClean="0"/>
          </a:p>
          <a:p>
            <a:pPr lvl="0"/>
            <a:r>
              <a:rPr lang="en-US" altLang="ja-JP" sz="4000" dirty="0" smtClean="0"/>
              <a:t>Thus</a:t>
            </a:r>
            <a:r>
              <a:rPr lang="en-US" altLang="ja-JP" sz="4000" dirty="0"/>
              <a:t>, their mid-price matches the Market price </a:t>
            </a:r>
            <a:r>
              <a:rPr lang="en-US" altLang="ja-JP" sz="4000" dirty="0" err="1"/>
              <a:t>Pn</a:t>
            </a:r>
            <a:r>
              <a:rPr lang="en-US" altLang="ja-JP" sz="4000" dirty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33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dealers resume their independent random walks until time ti+3, when dealer 2 buys from dealer 1 at a Market price of Pn+1.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8064896" cy="417890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make the link to a random walk process even more evident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/>
              <a:t>Let us make a change in variables, from the mid-prices p1 and p2, to the price difference D and </a:t>
            </a:r>
            <a:r>
              <a:rPr lang="en-US" altLang="ja-JP" sz="4000" dirty="0" smtClean="0"/>
              <a:t>average A</a:t>
            </a:r>
            <a:r>
              <a:rPr lang="en-US" altLang="ja-JP" sz="4000" dirty="0"/>
              <a:t>, as defined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.(K4-K5</a:t>
            </a:r>
            <a:r>
              <a:rPr lang="en-US" altLang="ja-JP" sz="4000" dirty="0" smtClean="0"/>
              <a:t>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define the helper functions introduced in the previous lesson to analyze the stock returns.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two 1D random walks can then be transformed into a single 2D random walk in this (A,D) space, with the dynamics defined in Eq.(K6-K7).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this 2D space, the "particle" can move along the A axis left or right a distance c Delta p,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17032" y="2571750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Next page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with probability 1/4, or it can move along the D axis up or down a distance 2 c Delta p, with probability 1/4. It cannot stay in the same position.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7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contrast to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examples you saw previously, this random walk is constrained by the transaction condition.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Whenever the price difference is greater than L, the random walk ends, and a transaction takes place.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means that we have two absorbing boundaries at the top and bottom of our domain, for D equals plus or minus L.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When the "particle" gets to this point the random walk has to end.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2473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will try to visualize this with a simple simulation next.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7056784" cy="416206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begin we define a dictionary which groups all the simulation parameters, the spread L, the constants c and </a:t>
            </a:r>
            <a:r>
              <a:rPr lang="en-US" altLang="ja-JP" sz="4000" dirty="0" err="1"/>
              <a:t>dp</a:t>
            </a:r>
            <a:r>
              <a:rPr lang="en-US" altLang="ja-JP" sz="4000" dirty="0"/>
              <a:t> that determine the random step size, and the time step </a:t>
            </a:r>
            <a:r>
              <a:rPr lang="en-US" altLang="ja-JP" sz="4000" dirty="0" err="1"/>
              <a:t>dt.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Then we define a function which performs the random walk for a single transaction.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6840760" cy="4291891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ja-JP" sz="4000" dirty="0" smtClean="0"/>
              <a:t>Here </a:t>
            </a:r>
            <a:r>
              <a:rPr lang="en-US" altLang="ja-JP" sz="4000" dirty="0"/>
              <a:t>we will work with a simple stochastic model developed by Japanese researchers and published recently in Physical Review E, one of the main journals for statistical physics.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That is, given an initial mid-price for dealers one and two, it will solve for the two independent random walks defined in Eq.(K2).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random walks end the moment that the price difference exceeds the spread 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12879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aid in the visualization, we save the trajectory data not for the prices, but for the difference and average, defined in Eq.(K4-K5), which should describe a 2D random walk.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Here we perform three independent simulations of one transaction each, starting from the same initial configuration (same prices).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you can see from the plots of the trajectory data, the particle is undergoing a random walk, with random displacements up/down/left/right.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we can easily see that the vertical steps are longer than the horizontal steps, just as predicted from Eq.(K6-K7</a:t>
            </a:r>
            <a:r>
              <a:rPr lang="en-US" altLang="ja-JP" sz="4000" dirty="0" smtClean="0"/>
              <a:t>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4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have drawn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absorbing boundaries for D=±L. When the particle reaches any of these lines, the difference in the mid-prices is larger than the spread and a transaction occurs.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signals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end of the random-walk and the start of a transaction.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horizontal position at which the particles touch the boundary gives the change in the market price of the stock, and determines the new market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three examples shown here, Walk 0 and Walk 1 end at the top boundary, which means dealer 1 buys from dealer 2; and Walk 2 ends with dealer 1 selling to dealer 2.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9542"/>
            <a:ext cx="6336704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Any stock market can be understood as a collection of agents or dealers buying and selling some stock.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Also, for Walk 0, the Market price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end of the walk is lower than at the start, whereas for Walks 1 and 2 it is higher.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Finally, we notice that the number of steps required for the particle to reach the boundary can be vary large.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Here</a:t>
            </a:r>
            <a:r>
              <a:rPr lang="en-US" altLang="ja-JP" sz="4000" dirty="0"/>
              <a:t>, we needed almost 10000 steps for Walk 1 to finish, compared with just 1600 for Walk 2.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want to run a simulation of our model stock market over many transactions.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62473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this, we modify the previous code to repeatedly perform many random walks, updating the market price, and resetting the mid-prices of the dealers after each one.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only require one additional parameter </a:t>
            </a:r>
            <a:r>
              <a:rPr lang="en-US" altLang="ja-JP" sz="4000" dirty="0" err="1"/>
              <a:t>numt</a:t>
            </a:r>
            <a:r>
              <a:rPr lang="en-US" altLang="ja-JP" sz="4000" dirty="0"/>
              <a:t>, which is the number of ticks, transactions, or random walks to perform.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define arrays of size </a:t>
            </a:r>
            <a:r>
              <a:rPr lang="en-US" altLang="ja-JP" sz="4000" dirty="0" err="1" smtClean="0">
                <a:solidFill>
                  <a:srgbClr val="FF0000"/>
                </a:solidFill>
              </a:rPr>
              <a:t>numt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for the market price and the </a:t>
            </a:r>
            <a:r>
              <a:rPr lang="en-US" altLang="ja-JP" sz="4000" dirty="0" smtClean="0"/>
              <a:t>ticking </a:t>
            </a:r>
            <a:r>
              <a:rPr lang="en-US" altLang="ja-JP" sz="4000" dirty="0"/>
              <a:t>time.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former for the market price of the transactions, the latter for the time at which the transactions took place.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main code can be written as two nested while loops, one for the number of transactions,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other for the random-walk of a single transaction.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end of a random walk, we perform a transaction by setting the new market price to be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the mid-prices and we also save the current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480720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As a minimal model we consider a market with only two dealers, which we call 1 and 2, which are trading some stock.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Because the simulation takes around 4 minutes, we will not evaluate it now.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0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have previously saved the data to a file and will use this to analyze the trajectories.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start by loading our previously saved simulation data</a:t>
            </a:r>
            <a:r>
              <a:rPr lang="en-US" altLang="ja-JP" sz="4000" dirty="0" smtClean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8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data contains the time stamp for each transaction, together with the stock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time values are not interesting in themselves, what is more interesting is the time intervals between subsequent trades, which we save in an array '</a:t>
            </a:r>
            <a:r>
              <a:rPr lang="en-US" altLang="ja-JP" sz="4000" dirty="0" err="1"/>
              <a:t>dprice</a:t>
            </a:r>
            <a:r>
              <a:rPr lang="en-US" altLang="ja-JP" sz="4000" dirty="0"/>
              <a:t>'.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Likewise, the stock price in itself does not tell us so much</a:t>
            </a:r>
            <a:r>
              <a:rPr lang="en-US" altLang="ja-JP" sz="4000" dirty="0" smtClean="0"/>
              <a:t>.</a:t>
            </a:r>
          </a:p>
          <a:p>
            <a:pPr lvl="0"/>
            <a:r>
              <a:rPr lang="en-US" altLang="ja-JP" sz="4000" dirty="0" smtClean="0"/>
              <a:t> </a:t>
            </a:r>
            <a:r>
              <a:rPr lang="en-US" altLang="ja-JP" sz="4000" dirty="0"/>
              <a:t>Instead we look at the logarithmic difference of the price between two trades G1(t).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return can be easily computed using the functions defined in the previous lesson.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convenience we also normalize the data to have unit variance.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2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three data sets, the stock price, the price return, and the transaction interval are plotted here.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1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Looking at the stock price, we see a quantity that is fluctuating in time in a manner reminiscent of real stocks.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1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768752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Each dealer has a maximum price that he is willing to pay to buy new stock, and a minimum price he is willing to accept to sell stock he already owns.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95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see small scale fluctuations together with large scale price changes.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5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the price return, we see evidence of a stochastic process that is clearly non-Gaussian in nature, as we obtain values which are more than 6 standard deviations away from the mean.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evaluate the mode we need to perform a more quantitative analysis.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this, we calculate the probability distribution functions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absolute price return and the transaction interval.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plot the data on a semi-logarithmic scale, and see that both distributions fall on a straight line (at least near the tails).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means that the distribution is exponential, and thus defined by a Poisson process.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How </a:t>
            </a:r>
            <a:r>
              <a:rPr lang="en-US" altLang="ja-JP" sz="4000" dirty="0"/>
              <a:t>does this compare to real data? </a:t>
            </a:r>
            <a:endParaRPr lang="en-US" altLang="ja-JP" sz="4000" dirty="0" smtClean="0"/>
          </a:p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saw that the price return is actually a power law, what about the transaction interval?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The </a:t>
            </a:r>
            <a:r>
              <a:rPr lang="en-US" altLang="ja-JP" sz="4000" dirty="0"/>
              <a:t>price return is not correctly described, and neither is the transaction interval.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56084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real markets, the transactions show very clear long-scale patterns (corresponding to times when the markets open in Tokyo, London, and New York) and show clustered and sparse regions at short time scales.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cannot be described by the simple Poisson process we have here.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We refer to these as the bid and ask prices, respectively.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9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34481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I think the fact that we have such a simple model, essentially a 2D random walk, that can reproduce some non-trivial behavior similar to that of real markets is quite remarkable.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fact, we can easily improve the model to fix the short-comings you have pointed out.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next lesson I will present one solution to recover the power-law behavior of the price returns you have mentioned.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Stop!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2435</Words>
  <Application>Microsoft Office PowerPoint</Application>
  <PresentationFormat>画面に合わせる (16:9)</PresentationFormat>
  <Paragraphs>310</Paragraphs>
  <Slides>92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92</vt:i4>
      </vt:variant>
    </vt:vector>
  </HeadingPairs>
  <TitlesOfParts>
    <vt:vector size="9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275</cp:revision>
  <dcterms:created xsi:type="dcterms:W3CDTF">2015-07-01T01:44:32Z</dcterms:created>
  <dcterms:modified xsi:type="dcterms:W3CDTF">2017-03-15T05:25:26Z</dcterms:modified>
</cp:coreProperties>
</file>