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629" r:id="rId2"/>
    <p:sldId id="755" r:id="rId3"/>
    <p:sldId id="468" r:id="rId4"/>
    <p:sldId id="756" r:id="rId5"/>
    <p:sldId id="264" r:id="rId6"/>
    <p:sldId id="517" r:id="rId7"/>
    <p:sldId id="609" r:id="rId8"/>
    <p:sldId id="516" r:id="rId9"/>
    <p:sldId id="610" r:id="rId10"/>
    <p:sldId id="637" r:id="rId11"/>
    <p:sldId id="719" r:id="rId12"/>
    <p:sldId id="724" r:id="rId13"/>
    <p:sldId id="471" r:id="rId14"/>
    <p:sldId id="344" r:id="rId15"/>
    <p:sldId id="612" r:id="rId16"/>
    <p:sldId id="595" r:id="rId17"/>
    <p:sldId id="596" r:id="rId18"/>
    <p:sldId id="638" r:id="rId19"/>
    <p:sldId id="613" r:id="rId20"/>
    <p:sldId id="757" r:id="rId21"/>
    <p:sldId id="426" r:id="rId22"/>
    <p:sldId id="730" r:id="rId23"/>
    <p:sldId id="729" r:id="rId24"/>
    <p:sldId id="728" r:id="rId25"/>
    <p:sldId id="600" r:id="rId26"/>
    <p:sldId id="604" r:id="rId27"/>
    <p:sldId id="601" r:id="rId28"/>
    <p:sldId id="518" r:id="rId29"/>
    <p:sldId id="465" r:id="rId30"/>
    <p:sldId id="588" r:id="rId31"/>
    <p:sldId id="617" r:id="rId32"/>
    <p:sldId id="616" r:id="rId33"/>
    <p:sldId id="615" r:id="rId34"/>
    <p:sldId id="758" r:id="rId35"/>
    <p:sldId id="623" r:id="rId36"/>
    <p:sldId id="622" r:id="rId37"/>
    <p:sldId id="621" r:id="rId38"/>
    <p:sldId id="649" r:id="rId39"/>
    <p:sldId id="647" r:id="rId40"/>
    <p:sldId id="648" r:id="rId41"/>
    <p:sldId id="646" r:id="rId42"/>
    <p:sldId id="645" r:id="rId43"/>
    <p:sldId id="744" r:id="rId44"/>
    <p:sldId id="761" r:id="rId45"/>
    <p:sldId id="760" r:id="rId46"/>
    <p:sldId id="759" r:id="rId47"/>
    <p:sldId id="763" r:id="rId48"/>
    <p:sldId id="652" r:id="rId49"/>
    <p:sldId id="657" r:id="rId50"/>
    <p:sldId id="656" r:id="rId51"/>
    <p:sldId id="655" r:id="rId52"/>
    <p:sldId id="746" r:id="rId53"/>
    <p:sldId id="747" r:id="rId54"/>
    <p:sldId id="745" r:id="rId55"/>
    <p:sldId id="748" r:id="rId56"/>
    <p:sldId id="789" r:id="rId57"/>
    <p:sldId id="654" r:id="rId58"/>
    <p:sldId id="653" r:id="rId59"/>
    <p:sldId id="663" r:id="rId60"/>
    <p:sldId id="662" r:id="rId61"/>
    <p:sldId id="661" r:id="rId62"/>
    <p:sldId id="660" r:id="rId63"/>
    <p:sldId id="750" r:id="rId64"/>
    <p:sldId id="752" r:id="rId65"/>
    <p:sldId id="751" r:id="rId66"/>
    <p:sldId id="753" r:id="rId67"/>
    <p:sldId id="764" r:id="rId68"/>
    <p:sldId id="664" r:id="rId69"/>
    <p:sldId id="666" r:id="rId70"/>
    <p:sldId id="667" r:id="rId71"/>
    <p:sldId id="668" r:id="rId72"/>
    <p:sldId id="671" r:id="rId73"/>
    <p:sldId id="670" r:id="rId74"/>
    <p:sldId id="669" r:id="rId75"/>
    <p:sldId id="665" r:id="rId76"/>
    <p:sldId id="676" r:id="rId77"/>
    <p:sldId id="675" r:id="rId78"/>
    <p:sldId id="673" r:id="rId79"/>
    <p:sldId id="770" r:id="rId80"/>
    <p:sldId id="771" r:id="rId81"/>
    <p:sldId id="769" r:id="rId82"/>
    <p:sldId id="768" r:id="rId83"/>
    <p:sldId id="767" r:id="rId84"/>
    <p:sldId id="766" r:id="rId85"/>
    <p:sldId id="772" r:id="rId86"/>
    <p:sldId id="775" r:id="rId87"/>
    <p:sldId id="774" r:id="rId88"/>
    <p:sldId id="773" r:id="rId89"/>
    <p:sldId id="765" r:id="rId90"/>
    <p:sldId id="778" r:id="rId91"/>
    <p:sldId id="779" r:id="rId92"/>
    <p:sldId id="777" r:id="rId93"/>
    <p:sldId id="776" r:id="rId94"/>
    <p:sldId id="782" r:id="rId95"/>
    <p:sldId id="781" r:id="rId96"/>
    <p:sldId id="783" r:id="rId97"/>
    <p:sldId id="784" r:id="rId98"/>
    <p:sldId id="780" r:id="rId99"/>
    <p:sldId id="787" r:id="rId100"/>
    <p:sldId id="788" r:id="rId101"/>
    <p:sldId id="790" r:id="rId102"/>
  </p:sldIdLst>
  <p:sldSz cx="9144000" cy="5143500" type="screen16x9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93" autoAdjust="0"/>
  </p:normalViewPr>
  <p:slideViewPr>
    <p:cSldViewPr>
      <p:cViewPr varScale="1">
        <p:scale>
          <a:sx n="67" d="100"/>
          <a:sy n="67" d="100"/>
        </p:scale>
        <p:origin x="-686" y="-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B08-2F3B-46AF-8C6B-8CE7990FAF83}" type="datetimeFigureOut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42B0E-3E87-4776-AAD5-4A6A9C409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AB90-0EED-4191-80E3-B95538637E9A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3AC0-0F88-469C-B7E8-234014D4E448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FD36-7324-429A-8DEE-8D0BCCDF9993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497919"/>
            <a:ext cx="5976664" cy="4406890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366944" y="4406557"/>
            <a:ext cx="720000" cy="720000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66944" y="4645581"/>
            <a:ext cx="720000" cy="27384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B30B5-CBF4-4B2F-B75D-B112E83238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733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88CB-9D3E-472B-8C83-C33DAFA14439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1870-C5D4-4974-B7FA-4F907EB392B1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9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D39-F6BE-42B4-BCD0-3264BF2B5E1A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1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5D8-323F-4F67-93E8-10DAE3584813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71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7FCB-10B6-406A-88A9-CFD485344614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583D-6700-47A4-92D6-3CCE3A3E4ECF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1C7B-9E4E-4059-96D1-83234B750861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305B-18EE-4954-A6AA-DE0C1A58DB8D}" type="datetime1">
              <a:rPr kumimoji="1" lang="ja-JP" altLang="en-US" smtClean="0"/>
              <a:t>2017/3/16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B30B5-CBF4-4B2F-B75D-B112E8323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2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408712" cy="4394926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In </a:t>
            </a:r>
            <a:r>
              <a:rPr lang="en-US" altLang="ja-JP" sz="4000" dirty="0"/>
              <a:t>the present lesson, we will introduce a memory effect into the dealer model presented in the previous lesson to obtain a more realistic description for the stock price returns.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14484" y="432322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Their mid-prices are then reset to this new Market price, and they start a new random walk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/>
              <a:t>We saw that we could obtain realistic looking stock price dynamics</a:t>
            </a:r>
            <a:r>
              <a:rPr lang="en-US" altLang="ja-JP" sz="4000" dirty="0" smtClean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9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we know that the distributions are not the same and clear evidence of time correlations can be observed in the data.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18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435494"/>
            <a:ext cx="8352928" cy="435410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is not surprising, since the dynamics over regions with non-zero </a:t>
            </a:r>
            <a:r>
              <a:rPr lang="en-US" altLang="ja-JP" sz="4000" i="1" dirty="0"/>
              <a:t>d</a:t>
            </a:r>
            <a:r>
              <a:rPr lang="en-US" altLang="ja-JP" sz="4000" dirty="0"/>
              <a:t> values contain memory effects caused by the trend-following/contrarian behavior of the dealers</a:t>
            </a:r>
            <a:r>
              <a:rPr lang="en-US" altLang="ja-JP" sz="4000" dirty="0" smtClean="0"/>
              <a:t>. </a:t>
            </a:r>
            <a:r>
              <a:rPr lang="en-US" altLang="ja-JP" sz="4000" dirty="0" smtClean="0"/>
              <a:t>We will look into this in more detail in the next lesson.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101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  <p:sp>
        <p:nvSpPr>
          <p:cNvPr id="6" name="フローチャート : 端子 5"/>
          <p:cNvSpPr/>
          <p:nvPr/>
        </p:nvSpPr>
        <p:spPr>
          <a:xfrm>
            <a:off x="5990340" y="4451159"/>
            <a:ext cx="2182061" cy="648072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Stop!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467352" cy="4446396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Unfortunately, upon closer inspection we realized that the distribution of the price returns, given in Eq.(L3), followed an exponential decay, instead of the universal power-law behavior of real stocks.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The main problem with the simple model we used is the fact that the price dynamics is purely random, with no memory.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8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6912768" cy="4322918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/>
              <a:t>In real situations, this is not the case, we know how a given stock has behaved in the past, and this biases our prediction for what it will do in the future.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727280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their original paper, Yamada and coworkers recognized the problem with the basic model and proposed to include a "trend-following" effect as a solution.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8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699542"/>
            <a:ext cx="5832648" cy="432048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Thus, when deciding on how to update their mid-prices, dealers use their knowledge of the previous price increases.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26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7200800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One response can be to follow the recent trend, and push the price upward if it was recently increasing, or downward if it was decreasing. These dealers are called trend-followers.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61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9542"/>
            <a:ext cx="727280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other possibility is that the dealers go against the recent history, increasing a price that is going down, or decreasing a price that was increasing. These dealers are called contrarians.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9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7272808" cy="3960440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"trend-following" behavior can be easily incorporated into the random-walk model we are considering by adding a memory term into the dynamical equations. This is represented in Eq.(L4).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76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58850"/>
            <a:ext cx="7632848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you can see, the only difference with the original model is the addition of a term proportional to a running average of the previous changes in market price.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6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As </a:t>
            </a:r>
            <a:r>
              <a:rPr lang="en-US" altLang="ja-JP" sz="4000" dirty="0"/>
              <a:t>usual, we begin by importing the necessary numerical and graphics libraries.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5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58850"/>
            <a:ext cx="7632848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The </a:t>
            </a:r>
            <a:r>
              <a:rPr lang="en-US" altLang="ja-JP" sz="4000" dirty="0"/>
              <a:t>constant of proportionality </a:t>
            </a:r>
            <a:r>
              <a:rPr lang="en-US" altLang="ja-JP" sz="4000" i="1" dirty="0"/>
              <a:t>d</a:t>
            </a:r>
            <a:r>
              <a:rPr lang="en-US" altLang="ja-JP" sz="4000" dirty="0"/>
              <a:t>, will determine whether the dealers are trend-followers or contrarians, and how strong this effect will be.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04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running average </a:t>
            </a:r>
            <a:r>
              <a:rPr lang="en-US" altLang="ja-JP" sz="4000" i="1" dirty="0"/>
              <a:t>&lt;Delta P&gt;_M</a:t>
            </a:r>
            <a:r>
              <a:rPr lang="en-US" altLang="ja-JP" sz="4000" dirty="0"/>
              <a:t> is a weighted average of the previous </a:t>
            </a:r>
            <a:r>
              <a:rPr lang="en-US" altLang="ja-JP" sz="4000" i="1" dirty="0"/>
              <a:t>M</a:t>
            </a:r>
            <a:r>
              <a:rPr lang="en-US" altLang="ja-JP" sz="4000" dirty="0"/>
              <a:t> price changes.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85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758850"/>
            <a:ext cx="7272808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weighted average is computed over the market price, and as such will only change when a transaction occurs. During the random-walk process this is a constant that introduces a drift into the trajectories.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what follows, we will refer to this model as model 2, and to the original model with no trend-following dynamics as model 1.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1680" y="758850"/>
            <a:ext cx="5904656" cy="3948477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particular, notice that if either </a:t>
            </a:r>
            <a:r>
              <a:rPr lang="en-US" altLang="ja-JP" sz="4000" i="1" dirty="0"/>
              <a:t>d </a:t>
            </a:r>
            <a:r>
              <a:rPr lang="en-US" altLang="ja-JP" sz="4000" dirty="0"/>
              <a:t>or </a:t>
            </a:r>
            <a:r>
              <a:rPr lang="en-US" altLang="ja-JP" sz="4000" i="1" dirty="0"/>
              <a:t>M</a:t>
            </a:r>
            <a:r>
              <a:rPr lang="en-US" altLang="ja-JP" sz="4000" dirty="0"/>
              <a:t> are equal to zero, then model 2 is reduced to model 1.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5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624228" y="422793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272808" cy="417890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before, we can rewrite these two random walk processes as a single 2D random walk, by changing variables from p1 and p2 to the price difference D and average A.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4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84887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dynamics for D are exactly the same as before. This is because </a:t>
            </a:r>
            <a:r>
              <a:rPr lang="en-US" altLang="ja-JP" sz="4000" i="1" dirty="0"/>
              <a:t>d</a:t>
            </a:r>
            <a:r>
              <a:rPr lang="en-US" altLang="ja-JP" sz="4000" dirty="0"/>
              <a:t> is assumed to be a constant, such that the trend-following behavior is exactly the same for both dealers and cancels out when taking the difference in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7624" y="697104"/>
            <a:ext cx="684076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dynamical equations for A, on the other hand, acquire the extra drift or memory term.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70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2473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transaction criterion is unchanged, so we still have two absorbing boundaries at D=+/- 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6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7056784" cy="416206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Let us define a function that performs the random walk process for a single trade</a:t>
            </a:r>
            <a:r>
              <a:rPr lang="en-US" altLang="ja-JP" sz="4000" dirty="0" smtClean="0"/>
              <a:t>.</a:t>
            </a:r>
          </a:p>
          <a:p>
            <a:r>
              <a:rPr lang="en-US" altLang="ja-JP" sz="4000" dirty="0"/>
              <a:t>Compared to the example for model 1, we have two new parameters, </a:t>
            </a:r>
            <a:r>
              <a:rPr lang="en-US" altLang="ja-JP" sz="4000" i="1" dirty="0"/>
              <a:t>d </a:t>
            </a:r>
            <a:r>
              <a:rPr lang="en-US" altLang="ja-JP" sz="4000" dirty="0"/>
              <a:t>and </a:t>
            </a:r>
            <a:r>
              <a:rPr lang="en-US" altLang="ja-JP" sz="4000" i="1" dirty="0"/>
              <a:t>M</a:t>
            </a:r>
            <a:r>
              <a:rPr lang="en-US" altLang="ja-JP" sz="4000" dirty="0" smtClean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92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697104"/>
            <a:ext cx="6696744" cy="435892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will compare the results of the dealer model with real stock data, so we again need to import the pandas and </a:t>
            </a:r>
            <a:r>
              <a:rPr lang="en-US" altLang="ja-JP" sz="4000" dirty="0" err="1"/>
              <a:t>datareader</a:t>
            </a:r>
            <a:r>
              <a:rPr lang="en-US" altLang="ja-JP" sz="4000" dirty="0"/>
              <a:t> libraries.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2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64930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05678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Recall that </a:t>
            </a:r>
            <a:r>
              <a:rPr lang="en-US" altLang="ja-JP" sz="4000" i="1" dirty="0"/>
              <a:t>d</a:t>
            </a:r>
            <a:r>
              <a:rPr lang="en-US" altLang="ja-JP" sz="4000" dirty="0"/>
              <a:t> determines whether the dealers are trend-followers or contrarians and </a:t>
            </a:r>
            <a:r>
              <a:rPr lang="en-US" altLang="ja-JP" sz="4000" i="1" dirty="0"/>
              <a:t>M</a:t>
            </a:r>
            <a:r>
              <a:rPr lang="en-US" altLang="ja-JP" sz="4000" dirty="0"/>
              <a:t> is the number of points that are used in the running average of the previous market price increases, as defined in Eq. (L6).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37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05678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code to reproduce the RW is exactly the same one we used before, we have just one extra line to add the term proportional to </a:t>
            </a:r>
            <a:r>
              <a:rPr lang="en-US" altLang="ja-JP" sz="4000" i="1" dirty="0"/>
              <a:t>d</a:t>
            </a:r>
            <a:r>
              <a:rPr lang="en-US" altLang="ja-JP" sz="4000" dirty="0"/>
              <a:t> times the running average to the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12879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since this running average is a constant during one random-walk, we do not need to calculate it, we can simply specify it as one of the function parameters. We are free to set its value arbitrarily.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12879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Finally, remember that this function will return the trajectory in the 2D (A,D) space, not the values of the individual mid-prices for the two dealers.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7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84887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Here we perform two random walks, one using model 1, and the other using model 2.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42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84887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For </a:t>
            </a:r>
            <a:r>
              <a:rPr lang="en-US" altLang="ja-JP" sz="4000" dirty="0"/>
              <a:t>model 2 we consider the dealers are trend-followers, with </a:t>
            </a:r>
            <a:r>
              <a:rPr lang="en-US" altLang="ja-JP" sz="4000" i="1" dirty="0"/>
              <a:t>d = 1.25</a:t>
            </a:r>
            <a:r>
              <a:rPr lang="en-US" altLang="ja-JP" sz="4000" dirty="0"/>
              <a:t>, and we set </a:t>
            </a:r>
            <a:r>
              <a:rPr lang="en-US" altLang="ja-JP" sz="4000" i="1" dirty="0"/>
              <a:t>M=1</a:t>
            </a:r>
            <a:r>
              <a:rPr lang="en-US" altLang="ja-JP" sz="4000" dirty="0"/>
              <a:t>, so that dealers only consider the latest price increase to calculate the current trend.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Apart from this, all other parameters are the same ones used in the previous lesson for model 1.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56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particular, we also take care to use the same random number sequence, by explicitly setting the seed before each RW.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4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will ensure that the sequence of up/down left/right steps are exactly he same.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can use the same code for performing both simulations. All we have to change is the value of the running average.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Here </a:t>
            </a:r>
            <a:r>
              <a:rPr lang="en-US" altLang="ja-JP" sz="4000" dirty="0"/>
              <a:t>you will recognize the helper functions used in the previous two lessons to analyze the stock prices.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23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model 1 we set it to zero, as this term does not appear, and for model 2 set it to an arbitrary value of 0.003.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means that the dealers are under the assumption that the price previously increased by this amount.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trajectory data for model 1 is given in red, that of model 2 in blue.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75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you can see, both trajectories start from the same point, marked as a square, and take exactly the same number of steps to reach the top boundary.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3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reason for this is straightforward: the dynamics of </a:t>
            </a:r>
            <a:r>
              <a:rPr lang="en-US" altLang="ja-JP" sz="4000" i="1" dirty="0"/>
              <a:t>D</a:t>
            </a:r>
            <a:r>
              <a:rPr lang="en-US" altLang="ja-JP" sz="4000" dirty="0"/>
              <a:t> is the same in both model 1 and model 2.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1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Thus, the transaction interval will be the same, since it is </a:t>
            </a:r>
            <a:r>
              <a:rPr lang="en-US" altLang="ja-JP" sz="4000" i="1" dirty="0"/>
              <a:t>D</a:t>
            </a:r>
            <a:r>
              <a:rPr lang="en-US" altLang="ja-JP" sz="4000" dirty="0"/>
              <a:t> that determines the transaction condition.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1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difference then, lies in the motion along the horizontal axis</a:t>
            </a:r>
            <a:r>
              <a:rPr lang="en-US" altLang="ja-JP" sz="4000" i="1" dirty="0"/>
              <a:t> A</a:t>
            </a:r>
            <a:r>
              <a:rPr lang="en-US" altLang="ja-JP" sz="4000" dirty="0"/>
              <a:t>. Here, the extra memory or drift term adds a "flow" in the positive </a:t>
            </a:r>
            <a:r>
              <a:rPr lang="en-US" altLang="ja-JP" sz="4000" i="1" dirty="0"/>
              <a:t>A</a:t>
            </a:r>
            <a:r>
              <a:rPr lang="en-US" altLang="ja-JP" sz="4000" dirty="0"/>
              <a:t> direction, essentially stretching the trajectories.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1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end, for this simulation, it results in the dealers making a transaction that increases the stock-price, whereas model 1 gave a decrease of the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4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Since we simulated trend-followers under the assumption that the market price previously increased, the result is probably not at all surprising.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8</a:t>
            </a:r>
            <a:endParaRPr kumimoji="1" lang="ja-JP" altLang="en-US" sz="2800" dirty="0"/>
          </a:p>
        </p:txBody>
      </p:sp>
      <p:sp>
        <p:nvSpPr>
          <p:cNvPr id="7" name="右矢印 6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Now let us perform a simulation of model 2 over many transactions.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19672" y="771550"/>
            <a:ext cx="5976664" cy="4248472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Also</a:t>
            </a:r>
            <a:r>
              <a:rPr lang="en-US" altLang="ja-JP" sz="4000" dirty="0"/>
              <a:t>, we retrieve the daily price for the Toyota stock for the previous 20 years and compute the one-day price return.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ja-JP" altLang="ja-JP" sz="2800" dirty="0" smtClean="0"/>
              <a:t>3</a:t>
            </a:r>
            <a:endParaRPr kumimoji="1" lang="ja-JP" altLang="en-US" sz="2800" dirty="0"/>
          </a:p>
        </p:txBody>
      </p:sp>
      <p:sp>
        <p:nvSpPr>
          <p:cNvPr id="6" name="右矢印 5"/>
          <p:cNvSpPr/>
          <p:nvPr/>
        </p:nvSpPr>
        <p:spPr>
          <a:xfrm>
            <a:off x="6732240" y="4314344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697104"/>
            <a:ext cx="662473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this, we modify the code used to simulate model 1, in order to include the trend-following term in the price dynamics.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12879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Comparing with the model 1 code of the previous lesson, we have added a helper function '</a:t>
            </a:r>
            <a:r>
              <a:rPr lang="en-US" altLang="ja-JP" sz="4000" dirty="0" err="1"/>
              <a:t>avgprice</a:t>
            </a:r>
            <a:r>
              <a:rPr lang="en-US" altLang="ja-JP" sz="4000" dirty="0"/>
              <a:t>' that will calculate the running average of the price increases for the previous M ticks, as given in Eq. (L6).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simplify the code we have also added an additional array '</a:t>
            </a:r>
            <a:r>
              <a:rPr lang="en-US" altLang="ja-JP" sz="4000" dirty="0" err="1"/>
              <a:t>dmktprice</a:t>
            </a:r>
            <a:r>
              <a:rPr lang="en-US" altLang="ja-JP" sz="4000" dirty="0"/>
              <a:t>', that will contain the trajectory data of the changes in market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While this information can be obtained from the market price information itself, it will simplify the code to have it as a separate variable.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main simulation code is exactly the same as before, except for the price update, which now includes a term proportional to the running average.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5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At the end of each random walk, when the transaction is executed, we save the data for the change in market price and we update the running average.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74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70485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avoid waiting for the three or four minutes it takes for the simulation to finish, we have previously run the code and saved the results to a file </a:t>
            </a:r>
            <a:r>
              <a:rPr lang="en-US" altLang="ja-JP" sz="4000" dirty="0" smtClean="0"/>
              <a:t>called “model2.txt” for </a:t>
            </a:r>
            <a:r>
              <a:rPr lang="en-US" altLang="ja-JP" sz="4000" dirty="0"/>
              <a:t>the analysis that </a:t>
            </a:r>
            <a:r>
              <a:rPr lang="en-US" altLang="ja-JP" sz="4000" dirty="0" smtClean="0"/>
              <a:t>follows.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 You can run the code for yourselves at home or download our trajectory data from the website.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9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load the saved data for model 2 as well as that of model 1, which was presented in the previous lesson.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8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27280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before, we are mainly interested in the price return </a:t>
            </a:r>
            <a:r>
              <a:rPr lang="en-US" altLang="ja-JP" sz="4000" i="1" dirty="0"/>
              <a:t>G_1 </a:t>
            </a:r>
            <a:r>
              <a:rPr lang="en-US" altLang="ja-JP" sz="4000" dirty="0"/>
              <a:t>and the time interval between two transactions, and we compute them using the helper functions defined at the beginning.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59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27534"/>
            <a:ext cx="6840760" cy="4291891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Let </a:t>
            </a:r>
            <a:r>
              <a:rPr lang="en-US" altLang="ja-JP" sz="4000" dirty="0"/>
              <a:t>us briefly recall the dealer model introduced in the previous lesson.</a:t>
            </a:r>
          </a:p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have two dealers buying and selling a stock with each other.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three data sets, corresponding to the price, the price return, and the time intervals are plotted here for both models.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data for the new model 2 is plotted in red, that of model 1 is in blue.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Looking at the evolution of the price in time, we can start to identify the trend-following behavior of the dealers.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is reflected in the regions of sustained increase or decrease in the price, which can last over several hundreds of ticks.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29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From the price returns, we see that much larger returns are now possible</a:t>
            </a:r>
            <a:r>
              <a:rPr lang="en-US" altLang="ja-JP" sz="4000" dirty="0" smtClean="0"/>
              <a:t>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1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912768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If model 1 could show returns of 5 times the standard deviation, with model 2 we have returns that are 15 times the standard deviation.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1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If you recall the analysis we performed on real stock data you will understand how important this is.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75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Finally, it will not surprise you to learn that the transaction interval is exactly the same for both </a:t>
            </a:r>
            <a:r>
              <a:rPr lang="en-US" altLang="ja-JP" sz="4000" dirty="0" smtClean="0"/>
              <a:t>models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60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have already explained this when we analyzed the 2D random walk corresponding to this process.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Now, let us check whether this new dealer model, with trend-following behavior, gives a better prediction for the distribution of the price returns.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31640" y="699542"/>
            <a:ext cx="6336704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We </a:t>
            </a:r>
            <a:r>
              <a:rPr lang="en-US" altLang="ja-JP" sz="4000" dirty="0"/>
              <a:t>characterize their positions through their mid-price, which is the average of their bid and ask prices.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this, we reload the data for the Toyota stock and plot the probability distribution function for both data sets.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669674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simulation results are represented in orange and the Toyota data in blue. As a guide to the eye, we have also plotted an exponential distribution and a power law, with exponent of −3.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59632" y="697104"/>
            <a:ext cx="640871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previous model 1, resulted in an exponential distribution.</a:t>
            </a:r>
            <a:endParaRPr lang="ja-JP" altLang="ja-JP" sz="4000" dirty="0"/>
          </a:p>
          <a:p>
            <a:pPr lvl="0"/>
            <a:r>
              <a:rPr lang="en-US" altLang="ja-JP" sz="4000" dirty="0"/>
              <a:t>We see that the new model 2 indeed captures the behavior of real stock-market data.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 will stress that this is not just a happy accident from choosing this particular stock.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Recall that we analyzed the returns for several different Japanese and American stocks, as well as two market indexes, and they all showed the same power law decay.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56084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This behavior is universal.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12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7104"/>
            <a:ext cx="7128792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Thus, simply adding a memory term into the dynamical equations has allowed us to reproduce the non-trivial behavior of real market data, and this with a model that only has two dealers!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34481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You might remark that this comparison is not fair. The returns from the simulation are over tick time, whereas those for the real data are computed across a trading day.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However, this behavior is quite robust to the change in time scale, as you can easily check for yourselves.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end this lesson, I want to give you a better idea of how this trend-following behavior affects the dynamics of the stock price.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79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480720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The </a:t>
            </a:r>
            <a:r>
              <a:rPr lang="en-US" altLang="ja-JP" sz="4000" dirty="0"/>
              <a:t>price of each dealer follows an independent 1D random walk in time, until the transaction condition, Eq.(L1), is satisfied.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example, what is the difference between a trend-follower and a contrarian? Can just seeing how the stock is moving identify them?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this, we will slightly modify our simulation code and consider that the </a:t>
            </a:r>
            <a:r>
              <a:rPr lang="en-US" altLang="ja-JP" sz="4000" i="1" dirty="0"/>
              <a:t>d</a:t>
            </a:r>
            <a:r>
              <a:rPr lang="en-US" altLang="ja-JP" sz="4000" dirty="0"/>
              <a:t> value is changing in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the first 1000 ticks or transactions, we will set d&lt;0, which gives contrarian dealers.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the second 1000 ticks, we set d=0, which reduces to model 1, and gives simple random walk behavior for the price changes.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For the third 1000 ticks, we set d&gt;0, which gives trend-following dealers.</a:t>
            </a:r>
            <a:endParaRPr lang="ja-JP" altLang="ja-JP" sz="4000" dirty="0"/>
          </a:p>
          <a:p>
            <a:pPr lvl="0"/>
            <a:r>
              <a:rPr lang="en-US" altLang="ja-JP" sz="4000" dirty="0"/>
              <a:t>Finally, for the remaining ticks, we will set d depending on the current running average.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50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If the running average is positive, which means the stock was increasing, we set d&gt;0 to model trend-followers.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If the running average is negative, which means the stock was decreasing, we set d&lt;0 to model contrarians.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7104"/>
            <a:ext cx="7344816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To accomplish all this, we define an additional function that will return this time varying d value, given the current tick time and running average. This is the '</a:t>
            </a:r>
            <a:r>
              <a:rPr lang="en-US" altLang="ja-JP" sz="4000" dirty="0" err="1"/>
              <a:t>dtime</a:t>
            </a:r>
            <a:r>
              <a:rPr lang="en-US" altLang="ja-JP" sz="4000" dirty="0"/>
              <a:t>' function shown here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We have to be careful to make sure 'd' is recomputed at every tick, but other than that the code is unchanged.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0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584" y="639497"/>
            <a:ext cx="7776864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contrast to the previous cases, here we will take </a:t>
            </a:r>
            <a:r>
              <a:rPr lang="en-US" altLang="ja-JP" sz="4000" i="1" dirty="0"/>
              <a:t>M =20 </a:t>
            </a:r>
            <a:r>
              <a:rPr lang="en-US" altLang="ja-JP" sz="4000" dirty="0"/>
              <a:t>for the calculation of the running average. This means dealers take into account the history of the previous 20 ticks when determining the current trend.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89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12</a:t>
            </a:r>
            <a:endParaRPr kumimoji="1" lang="ja-JP" altLang="en-US" sz="2800" dirty="0"/>
          </a:p>
        </p:txBody>
      </p:sp>
      <p:sp>
        <p:nvSpPr>
          <p:cNvPr id="5" name="右矢印 4"/>
          <p:cNvSpPr/>
          <p:nvPr/>
        </p:nvSpPr>
        <p:spPr>
          <a:xfrm>
            <a:off x="6732240" y="4386352"/>
            <a:ext cx="1656184" cy="77768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Go to next slide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699542"/>
            <a:ext cx="6768752" cy="4068453"/>
          </a:xfrm>
        </p:spPr>
        <p:txBody>
          <a:bodyPr>
            <a:normAutofit/>
          </a:bodyPr>
          <a:lstStyle/>
          <a:p>
            <a:pPr lvl="0"/>
            <a:r>
              <a:rPr lang="en-US" altLang="ja-JP" sz="4000" dirty="0" smtClean="0"/>
              <a:t>At </a:t>
            </a:r>
            <a:r>
              <a:rPr lang="en-US" altLang="ja-JP" sz="4000" dirty="0"/>
              <a:t>this point, they exchange one unit of stock at a market price given by the average of their mid-prices, as defined in Eq.(L2)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4</a:t>
            </a:r>
            <a:endParaRPr kumimoji="1" lang="ja-JP" altLang="en-US" sz="2800" dirty="0"/>
          </a:p>
        </p:txBody>
      </p:sp>
      <p:sp>
        <p:nvSpPr>
          <p:cNvPr id="5" name="スライド番号プレースホルダー 1"/>
          <p:cNvSpPr txBox="1">
            <a:spLocks/>
          </p:cNvSpPr>
          <p:nvPr/>
        </p:nvSpPr>
        <p:spPr>
          <a:xfrm>
            <a:off x="8366944" y="4645581"/>
            <a:ext cx="72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3B30B5-CBF4-4B2F-B75D-B112E832388C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95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Let us analyze the simulation we previously described, with the trend-following nature of the dealers changing in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90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As before, we do not evaluate this in real-time, because it would take too long, but load the previously saved simulation </a:t>
            </a:r>
            <a:r>
              <a:rPr lang="en-US" altLang="ja-JP" sz="4000" dirty="0" smtClean="0"/>
              <a:t>data from the file “model2t.txt”.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91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The top plot shows the evolution of the price as a function of tick time, while the bottom plot shows the price return </a:t>
            </a:r>
            <a:r>
              <a:rPr lang="en-US" altLang="ja-JP" sz="4000" i="1" dirty="0"/>
              <a:t>G_1</a:t>
            </a:r>
            <a:r>
              <a:rPr lang="en-US" altLang="ja-JP" sz="4000" dirty="0"/>
              <a:t>. The data are color-coded depending on the value of </a:t>
            </a:r>
            <a:r>
              <a:rPr lang="en-US" altLang="ja-JP" sz="4000" i="1" dirty="0"/>
              <a:t>d</a:t>
            </a:r>
            <a:r>
              <a:rPr lang="en-US" altLang="ja-JP" sz="4000" dirty="0"/>
              <a:t> used.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92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red region, the dealers are contrarian, resulting in a stable price.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93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37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blue region, we turn of any trend-following behavior and the changes in price are given by a random walk.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94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In the purple region, the dealers are trend-followers, which results in a highly unstable price variation over time.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95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Finally, in the gray region, the instantaneous </a:t>
            </a:r>
            <a:r>
              <a:rPr lang="en-US" altLang="ja-JP" sz="4000" i="1" dirty="0"/>
              <a:t>d</a:t>
            </a:r>
            <a:r>
              <a:rPr lang="en-US" altLang="ja-JP" sz="4000" dirty="0"/>
              <a:t> value depends on the running average at that point.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96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13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The </a:t>
            </a:r>
            <a:r>
              <a:rPr lang="en-US" altLang="ja-JP" sz="4000" dirty="0"/>
              <a:t>dealers react as trend-followers when presented with an increasing price, whereas they are contrarians if the price is decreasing. 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97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41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 smtClean="0"/>
              <a:t>This </a:t>
            </a:r>
            <a:r>
              <a:rPr lang="en-US" altLang="ja-JP" sz="4000" dirty="0"/>
              <a:t>will results in an almost linear increase in the price at long times.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98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7664" y="697104"/>
            <a:ext cx="6120680" cy="4092493"/>
          </a:xfrm>
        </p:spPr>
        <p:txBody>
          <a:bodyPr>
            <a:noAutofit/>
          </a:bodyPr>
          <a:lstStyle/>
          <a:p>
            <a:pPr lvl="0"/>
            <a:r>
              <a:rPr lang="en-US" altLang="ja-JP" sz="4000" dirty="0"/>
              <a:t>A superficial glance at the returns seems to indicate that nothing really changes.</a:t>
            </a:r>
            <a:endParaRPr lang="ja-JP" altLang="ja-JP" sz="4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30B5-CBF4-4B2F-B75D-B112E832388C}" type="slidenum">
              <a:rPr lang="ja-JP" altLang="en-US" smtClean="0"/>
              <a:pPr/>
              <a:t>99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52320" y="173884"/>
            <a:ext cx="1584176" cy="52322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 smtClean="0"/>
              <a:t>Note </a:t>
            </a:r>
            <a:r>
              <a:rPr lang="en-US" altLang="ja-JP" sz="2800" dirty="0" smtClean="0"/>
              <a:t>13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18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8826</TotalTime>
  <Words>2842</Words>
  <Application>Microsoft Office PowerPoint</Application>
  <PresentationFormat>画面に合わせる (16:9)</PresentationFormat>
  <Paragraphs>329</Paragraphs>
  <Slides>101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101</vt:i4>
      </vt:variant>
    </vt:vector>
  </HeadingPairs>
  <TitlesOfParts>
    <vt:vector size="10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283</cp:revision>
  <dcterms:created xsi:type="dcterms:W3CDTF">2015-07-01T01:44:32Z</dcterms:created>
  <dcterms:modified xsi:type="dcterms:W3CDTF">2017-03-16T05:50:21Z</dcterms:modified>
</cp:coreProperties>
</file>