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629" r:id="rId2"/>
    <p:sldId id="791" r:id="rId3"/>
    <p:sldId id="468" r:id="rId4"/>
    <p:sldId id="756" r:id="rId5"/>
    <p:sldId id="264" r:id="rId6"/>
    <p:sldId id="517" r:id="rId7"/>
    <p:sldId id="609" r:id="rId8"/>
    <p:sldId id="516" r:id="rId9"/>
    <p:sldId id="610" r:id="rId10"/>
    <p:sldId id="637" r:id="rId11"/>
    <p:sldId id="719" r:id="rId12"/>
    <p:sldId id="724" r:id="rId13"/>
    <p:sldId id="793" r:id="rId14"/>
    <p:sldId id="792" r:id="rId15"/>
    <p:sldId id="471" r:id="rId16"/>
    <p:sldId id="344" r:id="rId17"/>
    <p:sldId id="728" r:id="rId18"/>
    <p:sldId id="600" r:id="rId19"/>
    <p:sldId id="604" r:id="rId20"/>
    <p:sldId id="797" r:id="rId21"/>
    <p:sldId id="796" r:id="rId22"/>
    <p:sldId id="795" r:id="rId23"/>
    <p:sldId id="794" r:id="rId24"/>
    <p:sldId id="465" r:id="rId25"/>
    <p:sldId id="615" r:id="rId26"/>
    <p:sldId id="758" r:id="rId27"/>
    <p:sldId id="623" r:id="rId28"/>
    <p:sldId id="622" r:id="rId29"/>
    <p:sldId id="621" r:id="rId30"/>
    <p:sldId id="652" r:id="rId31"/>
    <p:sldId id="657" r:id="rId32"/>
    <p:sldId id="656" r:id="rId33"/>
    <p:sldId id="655" r:id="rId34"/>
    <p:sldId id="746" r:id="rId35"/>
    <p:sldId id="654" r:id="rId36"/>
    <p:sldId id="653" r:id="rId37"/>
    <p:sldId id="663" r:id="rId38"/>
    <p:sldId id="662" r:id="rId39"/>
    <p:sldId id="661" r:id="rId40"/>
    <p:sldId id="660" r:id="rId41"/>
    <p:sldId id="750" r:id="rId42"/>
    <p:sldId id="752" r:id="rId43"/>
    <p:sldId id="664" r:id="rId44"/>
    <p:sldId id="666" r:id="rId45"/>
    <p:sldId id="673" r:id="rId46"/>
    <p:sldId id="770" r:id="rId47"/>
    <p:sldId id="771" r:id="rId48"/>
    <p:sldId id="769" r:id="rId49"/>
    <p:sldId id="765" r:id="rId50"/>
    <p:sldId id="778" r:id="rId51"/>
    <p:sldId id="779" r:id="rId52"/>
    <p:sldId id="777" r:id="rId53"/>
    <p:sldId id="776" r:id="rId54"/>
    <p:sldId id="802" r:id="rId55"/>
    <p:sldId id="801" r:id="rId56"/>
    <p:sldId id="800" r:id="rId57"/>
    <p:sldId id="803" r:id="rId58"/>
    <p:sldId id="804" r:id="rId59"/>
    <p:sldId id="799" r:id="rId60"/>
    <p:sldId id="806" r:id="rId61"/>
    <p:sldId id="805" r:id="rId62"/>
    <p:sldId id="790" r:id="rId63"/>
    <p:sldId id="808" r:id="rId64"/>
    <p:sldId id="809" r:id="rId65"/>
    <p:sldId id="811" r:id="rId66"/>
    <p:sldId id="810" r:id="rId67"/>
    <p:sldId id="812" r:id="rId68"/>
    <p:sldId id="807" r:id="rId69"/>
  </p:sldIdLst>
  <p:sldSz cx="9144000" cy="5143500" type="screen16x9"/>
  <p:notesSz cx="9144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CCCC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9093" autoAdjust="0"/>
  </p:normalViewPr>
  <p:slideViewPr>
    <p:cSldViewPr>
      <p:cViewPr varScale="1">
        <p:scale>
          <a:sx n="67" d="100"/>
          <a:sy n="67" d="100"/>
        </p:scale>
        <p:origin x="-686"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08775B08-2F3B-46AF-8C6B-8CE7990FAF83}" type="datetimeFigureOut">
              <a:rPr kumimoji="1" lang="ja-JP" altLang="en-US" smtClean="0"/>
              <a:t>2017/3/17</a:t>
            </a:fld>
            <a:endParaRPr kumimoji="1" lang="ja-JP" altLang="en-US"/>
          </a:p>
        </p:txBody>
      </p:sp>
      <p:sp>
        <p:nvSpPr>
          <p:cNvPr id="4" name="スライド イメージ プレースホルダー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A7142B0E-3E87-4776-AAD5-4A6A9C40939A}" type="slidenum">
              <a:rPr kumimoji="1" lang="ja-JP" altLang="en-US" smtClean="0"/>
              <a:t>‹#›</a:t>
            </a:fld>
            <a:endParaRPr kumimoji="1" lang="ja-JP" altLang="en-US"/>
          </a:p>
        </p:txBody>
      </p:sp>
    </p:spTree>
    <p:extLst>
      <p:ext uri="{BB962C8B-B14F-4D97-AF65-F5344CB8AC3E}">
        <p14:creationId xmlns:p14="http://schemas.microsoft.com/office/powerpoint/2010/main" val="182736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597820"/>
            <a:ext cx="7772400" cy="1102519"/>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CFBAB90-0EED-4191-80E3-B95538637E9A}" type="datetime1">
              <a:rPr kumimoji="1" lang="ja-JP" altLang="en-US" smtClean="0"/>
              <a:t>2017/3/17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442594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F1B3AC0-0F88-469C-B7E8-234014D4E448}" type="datetime1">
              <a:rPr kumimoji="1" lang="ja-JP" altLang="en-US" smtClean="0"/>
              <a:t>2017/3/17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3010533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05979"/>
            <a:ext cx="2057400" cy="4388644"/>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05979"/>
            <a:ext cx="6019800" cy="4388644"/>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230FD36-7324-429A-8DEE-8D0BCCDF9993}" type="datetime1">
              <a:rPr kumimoji="1" lang="ja-JP" altLang="en-US" smtClean="0"/>
              <a:t>2017/3/17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1390837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497919"/>
            <a:ext cx="5976664" cy="4406890"/>
          </a:xfrm>
        </p:spPr>
        <p:txBody>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円/楕円 6"/>
          <p:cNvSpPr/>
          <p:nvPr userDrawn="1"/>
        </p:nvSpPr>
        <p:spPr>
          <a:xfrm>
            <a:off x="8366944" y="4406557"/>
            <a:ext cx="720000" cy="720000"/>
          </a:xfrm>
          <a:prstGeom prst="ellipse">
            <a:avLst/>
          </a:prstGeom>
          <a:solidFill>
            <a:srgbClr val="CCECFF"/>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6" name="スライド番号プレースホルダー 5"/>
          <p:cNvSpPr>
            <a:spLocks noGrp="1"/>
          </p:cNvSpPr>
          <p:nvPr>
            <p:ph type="sldNum" sz="quarter" idx="12"/>
          </p:nvPr>
        </p:nvSpPr>
        <p:spPr>
          <a:xfrm>
            <a:off x="8366944" y="4645581"/>
            <a:ext cx="720000" cy="273844"/>
          </a:xfrm>
        </p:spPr>
        <p:txBody>
          <a:bodyPr/>
          <a:lstStyle>
            <a:lvl1pPr algn="ctr">
              <a:defRPr sz="2400">
                <a:solidFill>
                  <a:schemeClr val="tx1"/>
                </a:solidFill>
                <a:latin typeface="Arial" panose="020B0604020202020204" pitchFamily="34" charset="0"/>
                <a:cs typeface="Arial" panose="020B0604020202020204" pitchFamily="34" charset="0"/>
              </a:defRPr>
            </a:lvl1pPr>
          </a:lstStyle>
          <a:p>
            <a:fld id="{903B30B5-CBF4-4B2F-B75D-B112E832388C}" type="slidenum">
              <a:rPr lang="ja-JP" altLang="en-US" smtClean="0"/>
              <a:pPr/>
              <a:t>‹#›</a:t>
            </a:fld>
            <a:endParaRPr lang="ja-JP" altLang="en-US" dirty="0"/>
          </a:p>
        </p:txBody>
      </p:sp>
    </p:spTree>
    <p:extLst>
      <p:ext uri="{BB962C8B-B14F-4D97-AF65-F5344CB8AC3E}">
        <p14:creationId xmlns:p14="http://schemas.microsoft.com/office/powerpoint/2010/main" val="35057339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7"/>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CB088CB-9D3E-472B-8C83-C33DAFA14439}" type="datetime1">
              <a:rPr kumimoji="1" lang="ja-JP" altLang="en-US" smtClean="0"/>
              <a:t>2017/3/17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3876443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7311870-C5D4-4974-B7FA-4F907EB392B1}" type="datetime1">
              <a:rPr kumimoji="1" lang="ja-JP" altLang="en-US" smtClean="0"/>
              <a:t>2017/3/17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355096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1C33D39-F6BE-42B4-BCD0-3264BF2B5E1A}" type="datetime1">
              <a:rPr kumimoji="1" lang="ja-JP" altLang="en-US" smtClean="0"/>
              <a:t>2017/3/17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3484178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66A35D8-323F-4F67-93E8-10DAE3584813}" type="datetime1">
              <a:rPr kumimoji="1" lang="ja-JP" altLang="en-US" smtClean="0"/>
              <a:t>2017/3/17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1208718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65E7FCB-10B6-406A-88A9-CFD485344614}" type="datetime1">
              <a:rPr kumimoji="1" lang="ja-JP" altLang="en-US" smtClean="0"/>
              <a:t>2017/3/17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3982473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204788"/>
            <a:ext cx="3008313" cy="8715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472583D-6700-47A4-92D6-3CCE3A3E4ECF}" type="datetime1">
              <a:rPr kumimoji="1" lang="ja-JP" altLang="en-US" smtClean="0"/>
              <a:t>2017/3/17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3263739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0"/>
            <a:ext cx="5486400" cy="425054"/>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4025504"/>
            <a:ext cx="5486400" cy="6036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F8C1C7B-9E4E-4059-96D1-83234B750861}" type="datetime1">
              <a:rPr kumimoji="1" lang="ja-JP" altLang="en-US" smtClean="0"/>
              <a:t>2017/3/17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1617819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196305B-18EE-4954-A6AA-DE0C1A58DB8D}" type="datetime1">
              <a:rPr kumimoji="1" lang="ja-JP" altLang="en-US" smtClean="0"/>
              <a:t>2017/3/17</a:t>
            </a:fld>
            <a:endParaRPr kumimoji="1" lang="ja-JP" altLang="en-US"/>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2018328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187624" y="697104"/>
            <a:ext cx="6408712" cy="4394926"/>
          </a:xfrm>
        </p:spPr>
        <p:txBody>
          <a:bodyPr>
            <a:noAutofit/>
          </a:bodyPr>
          <a:lstStyle/>
          <a:p>
            <a:pPr lvl="0"/>
            <a:r>
              <a:rPr lang="en-US" altLang="ja-JP" sz="4000" dirty="0" smtClean="0"/>
              <a:t>In </a:t>
            </a:r>
            <a:r>
              <a:rPr lang="en-US" altLang="ja-JP" sz="4000" dirty="0"/>
              <a:t>this last lesson, we will continue our analysis of the dealer model used in the previous two lessons in order to calculate the dynamical data.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1</a:t>
            </a:r>
            <a:endParaRPr kumimoji="1" lang="ja-JP" altLang="en-US" sz="2800" dirty="0"/>
          </a:p>
        </p:txBody>
      </p:sp>
    </p:spTree>
    <p:extLst>
      <p:ext uri="{BB962C8B-B14F-4D97-AF65-F5344CB8AC3E}">
        <p14:creationId xmlns:p14="http://schemas.microsoft.com/office/powerpoint/2010/main" val="9812821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99592" y="697104"/>
            <a:ext cx="6912768" cy="4322918"/>
          </a:xfrm>
        </p:spPr>
        <p:txBody>
          <a:bodyPr>
            <a:normAutofit/>
          </a:bodyPr>
          <a:lstStyle/>
          <a:p>
            <a:pPr lvl="0"/>
            <a:r>
              <a:rPr lang="en-US" altLang="ja-JP" sz="4000" dirty="0"/>
              <a:t>The equation for the price dynamics is given in Eq.(M1-M2).</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10</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4</a:t>
            </a:r>
            <a:endParaRPr kumimoji="1" lang="ja-JP" altLang="en-US" sz="2800" dirty="0"/>
          </a:p>
        </p:txBody>
      </p:sp>
      <p:sp>
        <p:nvSpPr>
          <p:cNvPr id="5" name="スライド番号プレースホルダー 1"/>
          <p:cNvSpPr txBox="1">
            <a:spLocks/>
          </p:cNvSpPr>
          <p:nvPr/>
        </p:nvSpPr>
        <p:spPr>
          <a:xfrm>
            <a:off x="8366944" y="4645581"/>
            <a:ext cx="720000" cy="273844"/>
          </a:xfrm>
          <a:prstGeom prst="rect">
            <a:avLst/>
          </a:prstGeom>
        </p:spPr>
        <p:txBody>
          <a:bodyPr vert="horz" lIns="91440" tIns="45720" rIns="91440" bIns="45720" rtlCol="0" anchor="ctr"/>
          <a:lstStyle>
            <a:defPPr>
              <a:defRPr lang="ja-JP"/>
            </a:defPPr>
            <a:lvl1pPr marL="0" algn="ctr" defTabSz="914400" rtl="0" eaLnBrk="1" latinLnBrk="0" hangingPunct="1">
              <a:defRPr kumimoji="1" sz="24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903B30B5-CBF4-4B2F-B75D-B112E832388C}" type="slidenum">
              <a:rPr lang="ja-JP" altLang="en-US" smtClean="0"/>
              <a:pPr/>
              <a:t>10</a:t>
            </a:fld>
            <a:endParaRPr lang="ja-JP" altLang="en-US" dirty="0"/>
          </a:p>
        </p:txBody>
      </p:sp>
    </p:spTree>
    <p:extLst>
      <p:ext uri="{BB962C8B-B14F-4D97-AF65-F5344CB8AC3E}">
        <p14:creationId xmlns:p14="http://schemas.microsoft.com/office/powerpoint/2010/main" val="39109804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99592" y="697104"/>
            <a:ext cx="7467352" cy="4446396"/>
          </a:xfrm>
        </p:spPr>
        <p:txBody>
          <a:bodyPr>
            <a:normAutofit/>
          </a:bodyPr>
          <a:lstStyle/>
          <a:p>
            <a:pPr lvl="0"/>
            <a:r>
              <a:rPr lang="en-US" altLang="ja-JP" sz="4000" dirty="0"/>
              <a:t>By tuning the parameter d, we can model "trend-followers" that like to bet with the market, or "contrarians", that bet against the market.</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11</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4</a:t>
            </a:r>
            <a:endParaRPr kumimoji="1" lang="ja-JP" altLang="en-US" sz="2800" dirty="0"/>
          </a:p>
        </p:txBody>
      </p:sp>
      <p:sp>
        <p:nvSpPr>
          <p:cNvPr id="5" name="スライド番号プレースホルダー 1"/>
          <p:cNvSpPr txBox="1">
            <a:spLocks/>
          </p:cNvSpPr>
          <p:nvPr/>
        </p:nvSpPr>
        <p:spPr>
          <a:xfrm>
            <a:off x="8366944" y="4645581"/>
            <a:ext cx="720000" cy="273844"/>
          </a:xfrm>
          <a:prstGeom prst="rect">
            <a:avLst/>
          </a:prstGeom>
        </p:spPr>
        <p:txBody>
          <a:bodyPr vert="horz" lIns="91440" tIns="45720" rIns="91440" bIns="45720" rtlCol="0" anchor="ctr"/>
          <a:lstStyle>
            <a:defPPr>
              <a:defRPr lang="ja-JP"/>
            </a:defPPr>
            <a:lvl1pPr marL="0" algn="ctr" defTabSz="914400" rtl="0" eaLnBrk="1" latinLnBrk="0" hangingPunct="1">
              <a:defRPr kumimoji="1" sz="24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903B30B5-CBF4-4B2F-B75D-B112E832388C}" type="slidenum">
              <a:rPr lang="ja-JP" altLang="en-US" smtClean="0"/>
              <a:pPr/>
              <a:t>11</a:t>
            </a:fld>
            <a:endParaRPr lang="ja-JP" altLang="en-US" dirty="0"/>
          </a:p>
        </p:txBody>
      </p:sp>
    </p:spTree>
    <p:extLst>
      <p:ext uri="{BB962C8B-B14F-4D97-AF65-F5344CB8AC3E}">
        <p14:creationId xmlns:p14="http://schemas.microsoft.com/office/powerpoint/2010/main" val="22108127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99592" y="697104"/>
            <a:ext cx="6912768" cy="4322918"/>
          </a:xfrm>
        </p:spPr>
        <p:txBody>
          <a:bodyPr>
            <a:normAutofit/>
          </a:bodyPr>
          <a:lstStyle/>
          <a:p>
            <a:pPr lvl="0"/>
            <a:r>
              <a:rPr lang="en-US" altLang="ja-JP" sz="4000" dirty="0"/>
              <a:t>The current trend is calculated by a running-average of the previous M price increases.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12</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4</a:t>
            </a:r>
            <a:endParaRPr kumimoji="1" lang="ja-JP" altLang="en-US" sz="2800" dirty="0"/>
          </a:p>
        </p:txBody>
      </p:sp>
      <p:sp>
        <p:nvSpPr>
          <p:cNvPr id="5" name="スライド番号プレースホルダー 1"/>
          <p:cNvSpPr txBox="1">
            <a:spLocks/>
          </p:cNvSpPr>
          <p:nvPr/>
        </p:nvSpPr>
        <p:spPr>
          <a:xfrm>
            <a:off x="8366944" y="4645581"/>
            <a:ext cx="720000" cy="273844"/>
          </a:xfrm>
          <a:prstGeom prst="rect">
            <a:avLst/>
          </a:prstGeom>
        </p:spPr>
        <p:txBody>
          <a:bodyPr vert="horz" lIns="91440" tIns="45720" rIns="91440" bIns="45720" rtlCol="0" anchor="ctr"/>
          <a:lstStyle>
            <a:defPPr>
              <a:defRPr lang="ja-JP"/>
            </a:defPPr>
            <a:lvl1pPr marL="0" algn="ctr" defTabSz="914400" rtl="0" eaLnBrk="1" latinLnBrk="0" hangingPunct="1">
              <a:defRPr kumimoji="1" sz="24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903B30B5-CBF4-4B2F-B75D-B112E832388C}" type="slidenum">
              <a:rPr lang="ja-JP" altLang="en-US" smtClean="0"/>
              <a:pPr/>
              <a:t>12</a:t>
            </a:fld>
            <a:endParaRPr lang="ja-JP" altLang="en-US" dirty="0"/>
          </a:p>
        </p:txBody>
      </p:sp>
    </p:spTree>
    <p:extLst>
      <p:ext uri="{BB962C8B-B14F-4D97-AF65-F5344CB8AC3E}">
        <p14:creationId xmlns:p14="http://schemas.microsoft.com/office/powerpoint/2010/main" val="22108127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99592" y="697104"/>
            <a:ext cx="7467352" cy="4322918"/>
          </a:xfrm>
        </p:spPr>
        <p:txBody>
          <a:bodyPr>
            <a:normAutofit fontScale="92500"/>
          </a:bodyPr>
          <a:lstStyle/>
          <a:p>
            <a:pPr lvl="0"/>
            <a:r>
              <a:rPr lang="en-US" altLang="ja-JP" sz="4000" dirty="0"/>
              <a:t>Finally, when the random-walks of the two dealers take them to a configuration in which the bid price of one matches the ask prices of the other, the random walk ends and a transaction takes place. This condition is as shown in Eq.(M4).</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13</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4</a:t>
            </a:r>
            <a:endParaRPr kumimoji="1" lang="ja-JP" altLang="en-US" sz="2800" dirty="0"/>
          </a:p>
        </p:txBody>
      </p:sp>
      <p:sp>
        <p:nvSpPr>
          <p:cNvPr id="5" name="スライド番号プレースホルダー 1"/>
          <p:cNvSpPr txBox="1">
            <a:spLocks/>
          </p:cNvSpPr>
          <p:nvPr/>
        </p:nvSpPr>
        <p:spPr>
          <a:xfrm>
            <a:off x="8366944" y="4645581"/>
            <a:ext cx="720000" cy="273844"/>
          </a:xfrm>
          <a:prstGeom prst="rect">
            <a:avLst/>
          </a:prstGeom>
        </p:spPr>
        <p:txBody>
          <a:bodyPr vert="horz" lIns="91440" tIns="45720" rIns="91440" bIns="45720" rtlCol="0" anchor="ctr"/>
          <a:lstStyle>
            <a:defPPr>
              <a:defRPr lang="ja-JP"/>
            </a:defPPr>
            <a:lvl1pPr marL="0" algn="ctr" defTabSz="914400" rtl="0" eaLnBrk="1" latinLnBrk="0" hangingPunct="1">
              <a:defRPr kumimoji="1" sz="24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903B30B5-CBF4-4B2F-B75D-B112E832388C}" type="slidenum">
              <a:rPr lang="ja-JP" altLang="en-US" smtClean="0"/>
              <a:pPr/>
              <a:t>13</a:t>
            </a:fld>
            <a:endParaRPr lang="ja-JP" altLang="en-US" dirty="0"/>
          </a:p>
        </p:txBody>
      </p:sp>
    </p:spTree>
    <p:extLst>
      <p:ext uri="{BB962C8B-B14F-4D97-AF65-F5344CB8AC3E}">
        <p14:creationId xmlns:p14="http://schemas.microsoft.com/office/powerpoint/2010/main" val="22101496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99592" y="697104"/>
            <a:ext cx="6912768" cy="4322918"/>
          </a:xfrm>
        </p:spPr>
        <p:txBody>
          <a:bodyPr>
            <a:normAutofit/>
          </a:bodyPr>
          <a:lstStyle/>
          <a:p>
            <a:pPr lvl="0"/>
            <a:r>
              <a:rPr lang="en-US" altLang="ja-JP" sz="4000" dirty="0"/>
              <a:t>The average prices of the dealers at this point in time define the Market-price of the transaction.</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14</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4</a:t>
            </a:r>
            <a:endParaRPr kumimoji="1" lang="ja-JP" altLang="en-US" sz="2800" dirty="0"/>
          </a:p>
        </p:txBody>
      </p:sp>
      <p:sp>
        <p:nvSpPr>
          <p:cNvPr id="5" name="スライド番号プレースホルダー 1"/>
          <p:cNvSpPr txBox="1">
            <a:spLocks/>
          </p:cNvSpPr>
          <p:nvPr/>
        </p:nvSpPr>
        <p:spPr>
          <a:xfrm>
            <a:off x="8366944" y="4645581"/>
            <a:ext cx="720000" cy="273844"/>
          </a:xfrm>
          <a:prstGeom prst="rect">
            <a:avLst/>
          </a:prstGeom>
        </p:spPr>
        <p:txBody>
          <a:bodyPr vert="horz" lIns="91440" tIns="45720" rIns="91440" bIns="45720" rtlCol="0" anchor="ctr"/>
          <a:lstStyle>
            <a:defPPr>
              <a:defRPr lang="ja-JP"/>
            </a:defPPr>
            <a:lvl1pPr marL="0" algn="ctr" defTabSz="914400" rtl="0" eaLnBrk="1" latinLnBrk="0" hangingPunct="1">
              <a:defRPr kumimoji="1" sz="24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903B30B5-CBF4-4B2F-B75D-B112E832388C}" type="slidenum">
              <a:rPr lang="ja-JP" altLang="en-US" smtClean="0"/>
              <a:pPr/>
              <a:t>14</a:t>
            </a:fld>
            <a:endParaRPr lang="ja-JP" altLang="en-US" dirty="0"/>
          </a:p>
        </p:txBody>
      </p:sp>
    </p:spTree>
    <p:extLst>
      <p:ext uri="{BB962C8B-B14F-4D97-AF65-F5344CB8AC3E}">
        <p14:creationId xmlns:p14="http://schemas.microsoft.com/office/powerpoint/2010/main" val="22101496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99592" y="697104"/>
            <a:ext cx="7344816" cy="4322918"/>
          </a:xfrm>
        </p:spPr>
        <p:txBody>
          <a:bodyPr>
            <a:normAutofit lnSpcReduction="10000"/>
          </a:bodyPr>
          <a:lstStyle/>
          <a:p>
            <a:pPr lvl="0"/>
            <a:r>
              <a:rPr lang="en-US" altLang="ja-JP" sz="4000" dirty="0"/>
              <a:t>Finally, we analyze all price returns over a time τ, in terms of the logarithmic difference, as given in Eq. (M5). This is essentially the relative return, if one were to buy at time t and sell at time </a:t>
            </a:r>
            <a:r>
              <a:rPr lang="en-US" altLang="ja-JP" sz="4000" dirty="0" err="1"/>
              <a:t>t+τ</a:t>
            </a:r>
            <a:r>
              <a:rPr lang="en-US" altLang="ja-JP" sz="4000" dirty="0"/>
              <a:t>.</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4</a:t>
            </a:r>
            <a:endParaRPr kumimoji="1" lang="ja-JP" altLang="en-US" sz="2800" dirty="0"/>
          </a:p>
        </p:txBody>
      </p:sp>
      <p:sp>
        <p:nvSpPr>
          <p:cNvPr id="5" name="スライド番号プレースホルダー 1"/>
          <p:cNvSpPr txBox="1">
            <a:spLocks/>
          </p:cNvSpPr>
          <p:nvPr/>
        </p:nvSpPr>
        <p:spPr>
          <a:xfrm>
            <a:off x="8366944" y="4645581"/>
            <a:ext cx="720000" cy="273844"/>
          </a:xfrm>
          <a:prstGeom prst="rect">
            <a:avLst/>
          </a:prstGeom>
        </p:spPr>
        <p:txBody>
          <a:bodyPr vert="horz" lIns="91440" tIns="45720" rIns="91440" bIns="45720" rtlCol="0" anchor="ctr"/>
          <a:lstStyle>
            <a:defPPr>
              <a:defRPr lang="ja-JP"/>
            </a:defPPr>
            <a:lvl1pPr marL="0" algn="ctr" defTabSz="914400" rtl="0" eaLnBrk="1" latinLnBrk="0" hangingPunct="1">
              <a:defRPr kumimoji="1" sz="24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903B30B5-CBF4-4B2F-B75D-B112E832388C}" type="slidenum">
              <a:rPr lang="ja-JP" altLang="en-US" smtClean="0"/>
              <a:pPr/>
              <a:t>15</a:t>
            </a:fld>
            <a:endParaRPr lang="ja-JP" altLang="en-US" dirty="0"/>
          </a:p>
        </p:txBody>
      </p:sp>
      <p:sp>
        <p:nvSpPr>
          <p:cNvPr id="6" name="右矢印 5"/>
          <p:cNvSpPr/>
          <p:nvPr/>
        </p:nvSpPr>
        <p:spPr>
          <a:xfrm>
            <a:off x="6732240" y="4386352"/>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dirty="0" smtClean="0">
                <a:solidFill>
                  <a:srgbClr val="000000"/>
                </a:solidFill>
              </a:rPr>
              <a:t>Go to next slide</a:t>
            </a:r>
            <a:endParaRPr kumimoji="1" lang="ja-JP" altLang="en-US" sz="1400" dirty="0">
              <a:solidFill>
                <a:srgbClr val="000000"/>
              </a:solidFill>
            </a:endParaRPr>
          </a:p>
        </p:txBody>
      </p:sp>
    </p:spTree>
    <p:extLst>
      <p:ext uri="{BB962C8B-B14F-4D97-AF65-F5344CB8AC3E}">
        <p14:creationId xmlns:p14="http://schemas.microsoft.com/office/powerpoint/2010/main" val="27789108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9542"/>
            <a:ext cx="7272808" cy="3960440"/>
          </a:xfrm>
        </p:spPr>
        <p:txBody>
          <a:bodyPr>
            <a:noAutofit/>
          </a:bodyPr>
          <a:lstStyle/>
          <a:p>
            <a:pPr lvl="0"/>
            <a:r>
              <a:rPr lang="en-US" altLang="ja-JP" sz="4000" dirty="0"/>
              <a:t>Here, we have the code corresponding to model 2, which we introduced in the previous lesson in order to recover the correct power-law behavior for the price returns.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5</a:t>
            </a:r>
            <a:endParaRPr kumimoji="1" lang="ja-JP" altLang="en-US" sz="2800" dirty="0"/>
          </a:p>
        </p:txBody>
      </p:sp>
    </p:spTree>
    <p:extLst>
      <p:ext uri="{BB962C8B-B14F-4D97-AF65-F5344CB8AC3E}">
        <p14:creationId xmlns:p14="http://schemas.microsoft.com/office/powerpoint/2010/main" val="9882829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91680" y="758850"/>
            <a:ext cx="5904656" cy="3948477"/>
          </a:xfrm>
        </p:spPr>
        <p:txBody>
          <a:bodyPr>
            <a:noAutofit/>
          </a:bodyPr>
          <a:lstStyle/>
          <a:p>
            <a:pPr lvl="0"/>
            <a:r>
              <a:rPr lang="en-US" altLang="ja-JP" sz="4000" dirty="0"/>
              <a:t>We have not made any modifications.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5</a:t>
            </a:r>
            <a:endParaRPr kumimoji="1" lang="ja-JP" altLang="en-US" sz="2800" dirty="0"/>
          </a:p>
        </p:txBody>
      </p:sp>
      <p:sp>
        <p:nvSpPr>
          <p:cNvPr id="5" name="右矢印 4"/>
          <p:cNvSpPr/>
          <p:nvPr/>
        </p:nvSpPr>
        <p:spPr>
          <a:xfrm>
            <a:off x="6624228" y="4227934"/>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dirty="0" smtClean="0">
                <a:solidFill>
                  <a:srgbClr val="000000"/>
                </a:solidFill>
              </a:rPr>
              <a:t>Go to next slide</a:t>
            </a:r>
            <a:endParaRPr kumimoji="1" lang="ja-JP" altLang="en-US" sz="1400" dirty="0">
              <a:solidFill>
                <a:srgbClr val="000000"/>
              </a:solidFill>
            </a:endParaRPr>
          </a:p>
        </p:txBody>
      </p:sp>
    </p:spTree>
    <p:extLst>
      <p:ext uri="{BB962C8B-B14F-4D97-AF65-F5344CB8AC3E}">
        <p14:creationId xmlns:p14="http://schemas.microsoft.com/office/powerpoint/2010/main" val="25386702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7104"/>
            <a:ext cx="7272808" cy="4178902"/>
          </a:xfrm>
        </p:spPr>
        <p:txBody>
          <a:bodyPr>
            <a:noAutofit/>
          </a:bodyPr>
          <a:lstStyle/>
          <a:p>
            <a:pPr lvl="0"/>
            <a:r>
              <a:rPr lang="en-US" altLang="ja-JP" sz="4000" dirty="0"/>
              <a:t>Let us begin where we left of in the previous lesson, by comparing the price dynamics for different values of d, for both contrarians, trend-followers, and random-walkers.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6</a:t>
            </a:r>
            <a:endParaRPr kumimoji="1" lang="ja-JP" altLang="en-US" sz="2800" dirty="0"/>
          </a:p>
        </p:txBody>
      </p:sp>
    </p:spTree>
    <p:extLst>
      <p:ext uri="{BB962C8B-B14F-4D97-AF65-F5344CB8AC3E}">
        <p14:creationId xmlns:p14="http://schemas.microsoft.com/office/powerpoint/2010/main" val="2604985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7104"/>
            <a:ext cx="7128792" cy="4092493"/>
          </a:xfrm>
        </p:spPr>
        <p:txBody>
          <a:bodyPr>
            <a:noAutofit/>
          </a:bodyPr>
          <a:lstStyle/>
          <a:p>
            <a:pPr lvl="0"/>
            <a:r>
              <a:rPr lang="en-US" altLang="ja-JP" sz="4000" dirty="0"/>
              <a:t>Here, we setup 5 simulations, for d values of -2, -1.25, 0, 1.25, and 2.</a:t>
            </a:r>
            <a:endParaRPr lang="ja-JP" altLang="ja-JP" sz="4000" dirty="0"/>
          </a:p>
          <a:p>
            <a:pPr lvl="0"/>
            <a:r>
              <a:rPr lang="en-US" altLang="ja-JP" sz="4000" dirty="0"/>
              <a:t>The running average is computed using the previous 10 ticks, M=10.</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19</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6</a:t>
            </a:r>
            <a:endParaRPr kumimoji="1" lang="ja-JP" altLang="en-US" sz="2800" dirty="0"/>
          </a:p>
        </p:txBody>
      </p:sp>
    </p:spTree>
    <p:extLst>
      <p:ext uri="{BB962C8B-B14F-4D97-AF65-F5344CB8AC3E}">
        <p14:creationId xmlns:p14="http://schemas.microsoft.com/office/powerpoint/2010/main" val="273718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187624" y="697104"/>
            <a:ext cx="6408712" cy="4394926"/>
          </a:xfrm>
        </p:spPr>
        <p:txBody>
          <a:bodyPr>
            <a:noAutofit/>
          </a:bodyPr>
          <a:lstStyle/>
          <a:p>
            <a:pPr lvl="0"/>
            <a:r>
              <a:rPr lang="en-US" altLang="ja-JP" sz="4000" dirty="0" smtClean="0"/>
              <a:t>In </a:t>
            </a:r>
            <a:r>
              <a:rPr lang="en-US" altLang="ja-JP" sz="4000" dirty="0"/>
              <a:t>particular we are interested computing the time correlation functions of the price returns.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1</a:t>
            </a:r>
            <a:endParaRPr kumimoji="1" lang="ja-JP" altLang="en-US" sz="2800" dirty="0"/>
          </a:p>
        </p:txBody>
      </p:sp>
      <p:sp>
        <p:nvSpPr>
          <p:cNvPr id="5" name="右矢印 4"/>
          <p:cNvSpPr/>
          <p:nvPr/>
        </p:nvSpPr>
        <p:spPr>
          <a:xfrm>
            <a:off x="6714484" y="4323222"/>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dirty="0" smtClean="0">
                <a:solidFill>
                  <a:srgbClr val="000000"/>
                </a:solidFill>
              </a:rPr>
              <a:t>Go to next slide</a:t>
            </a:r>
            <a:endParaRPr kumimoji="1" lang="ja-JP" altLang="en-US" sz="1400" dirty="0">
              <a:solidFill>
                <a:srgbClr val="000000"/>
              </a:solidFill>
            </a:endParaRPr>
          </a:p>
        </p:txBody>
      </p:sp>
    </p:spTree>
    <p:extLst>
      <p:ext uri="{BB962C8B-B14F-4D97-AF65-F5344CB8AC3E}">
        <p14:creationId xmlns:p14="http://schemas.microsoft.com/office/powerpoint/2010/main" val="41602086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187624" y="697104"/>
            <a:ext cx="6840760" cy="4092493"/>
          </a:xfrm>
        </p:spPr>
        <p:txBody>
          <a:bodyPr>
            <a:noAutofit/>
          </a:bodyPr>
          <a:lstStyle/>
          <a:p>
            <a:pPr lvl="0"/>
            <a:r>
              <a:rPr lang="en-US" altLang="ja-JP" sz="4000" dirty="0"/>
              <a:t>The other parameters are the same as in previous simulations.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20</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6</a:t>
            </a:r>
            <a:endParaRPr kumimoji="1" lang="ja-JP" altLang="en-US" sz="2800" dirty="0"/>
          </a:p>
        </p:txBody>
      </p:sp>
    </p:spTree>
    <p:extLst>
      <p:ext uri="{BB962C8B-B14F-4D97-AF65-F5344CB8AC3E}">
        <p14:creationId xmlns:p14="http://schemas.microsoft.com/office/powerpoint/2010/main" val="4228952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7104"/>
            <a:ext cx="7056784" cy="4092493"/>
          </a:xfrm>
        </p:spPr>
        <p:txBody>
          <a:bodyPr>
            <a:noAutofit/>
          </a:bodyPr>
          <a:lstStyle/>
          <a:p>
            <a:pPr lvl="0"/>
            <a:r>
              <a:rPr lang="en-US" altLang="ja-JP" sz="4000" dirty="0"/>
              <a:t>Since running the simulations is not suitable for a live demonstration, as it takes almost 30 minutes to complete, we have saved the trajectory data for the prices in the file 'model2_M10_5d.txt'.</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21</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6</a:t>
            </a:r>
            <a:endParaRPr kumimoji="1" lang="ja-JP" altLang="en-US" sz="2800" dirty="0"/>
          </a:p>
        </p:txBody>
      </p:sp>
    </p:spTree>
    <p:extLst>
      <p:ext uri="{BB962C8B-B14F-4D97-AF65-F5344CB8AC3E}">
        <p14:creationId xmlns:p14="http://schemas.microsoft.com/office/powerpoint/2010/main" val="4228952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187624" y="697104"/>
            <a:ext cx="6840760" cy="4092493"/>
          </a:xfrm>
        </p:spPr>
        <p:txBody>
          <a:bodyPr>
            <a:noAutofit/>
          </a:bodyPr>
          <a:lstStyle/>
          <a:p>
            <a:pPr lvl="0"/>
            <a:r>
              <a:rPr lang="en-US" altLang="ja-JP" sz="4000" dirty="0"/>
              <a:t>We can load the data from the file to continue with our analysis.</a:t>
            </a:r>
            <a:endParaRPr lang="ja-JP" altLang="ja-JP" sz="4000" dirty="0"/>
          </a:p>
          <a:p>
            <a:pPr lvl="0"/>
            <a:r>
              <a:rPr lang="en-US" altLang="ja-JP" sz="4000" dirty="0"/>
              <a:t>To simplify the code, we import all the data as a single pandas </a:t>
            </a:r>
            <a:r>
              <a:rPr lang="en-US" altLang="ja-JP" sz="4000" dirty="0" err="1"/>
              <a:t>DataFrame</a:t>
            </a:r>
            <a:r>
              <a:rPr lang="en-US" altLang="ja-JP" sz="4000" dirty="0"/>
              <a:t>.</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22</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6</a:t>
            </a:r>
            <a:endParaRPr kumimoji="1" lang="ja-JP" altLang="en-US" sz="2800" dirty="0"/>
          </a:p>
        </p:txBody>
      </p:sp>
    </p:spTree>
    <p:extLst>
      <p:ext uri="{BB962C8B-B14F-4D97-AF65-F5344CB8AC3E}">
        <p14:creationId xmlns:p14="http://schemas.microsoft.com/office/powerpoint/2010/main" val="4228952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187624" y="697104"/>
            <a:ext cx="6840760" cy="4092493"/>
          </a:xfrm>
        </p:spPr>
        <p:txBody>
          <a:bodyPr>
            <a:noAutofit/>
          </a:bodyPr>
          <a:lstStyle/>
          <a:p>
            <a:pPr lvl="0"/>
            <a:r>
              <a:rPr lang="en-US" altLang="ja-JP" sz="4000" dirty="0"/>
              <a:t>This contains the price data for all five d values for the 5000 ticks.</a:t>
            </a:r>
            <a:endParaRPr lang="ja-JP" altLang="ja-JP" sz="4000" dirty="0"/>
          </a:p>
          <a:p>
            <a:pPr lvl="0"/>
            <a:r>
              <a:rPr lang="en-US" altLang="ja-JP" sz="4000" dirty="0"/>
              <a:t>In addition, we have compute the price returns over one tick as a separate </a:t>
            </a:r>
            <a:r>
              <a:rPr lang="en-US" altLang="ja-JP" sz="4000" dirty="0" err="1"/>
              <a:t>dataframe</a:t>
            </a:r>
            <a:r>
              <a:rPr lang="en-US" altLang="ja-JP" sz="4000" dirty="0"/>
              <a:t>.</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23</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6</a:t>
            </a:r>
            <a:endParaRPr kumimoji="1" lang="ja-JP" altLang="en-US" sz="2800" dirty="0"/>
          </a:p>
        </p:txBody>
      </p:sp>
      <p:sp>
        <p:nvSpPr>
          <p:cNvPr id="5" name="右矢印 4"/>
          <p:cNvSpPr/>
          <p:nvPr/>
        </p:nvSpPr>
        <p:spPr>
          <a:xfrm>
            <a:off x="6732240" y="4386352"/>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dirty="0" smtClean="0">
                <a:solidFill>
                  <a:srgbClr val="000000"/>
                </a:solidFill>
              </a:rPr>
              <a:t>Go to next slide</a:t>
            </a:r>
            <a:endParaRPr kumimoji="1" lang="ja-JP" altLang="en-US" sz="1400" dirty="0">
              <a:solidFill>
                <a:srgbClr val="000000"/>
              </a:solidFill>
            </a:endParaRPr>
          </a:p>
        </p:txBody>
      </p:sp>
    </p:spTree>
    <p:extLst>
      <p:ext uri="{BB962C8B-B14F-4D97-AF65-F5344CB8AC3E}">
        <p14:creationId xmlns:p14="http://schemas.microsoft.com/office/powerpoint/2010/main" val="4228952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83568" y="627534"/>
            <a:ext cx="8208912" cy="4162063"/>
          </a:xfrm>
        </p:spPr>
        <p:txBody>
          <a:bodyPr>
            <a:noAutofit/>
          </a:bodyPr>
          <a:lstStyle/>
          <a:p>
            <a:pPr lvl="0"/>
            <a:r>
              <a:rPr lang="en-US" altLang="ja-JP" sz="4000" dirty="0"/>
              <a:t>If we attempt to plot all the data on the same graph, we will only be able to see the evolution of the trend-followers for d=2d=2. For this case, we have incredibly large changes in the price, reminiscent of a stock bubble with exponential growth.</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24</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7</a:t>
            </a:r>
            <a:endParaRPr kumimoji="1" lang="ja-JP" altLang="en-US" sz="2800" dirty="0"/>
          </a:p>
        </p:txBody>
      </p:sp>
    </p:spTree>
    <p:extLst>
      <p:ext uri="{BB962C8B-B14F-4D97-AF65-F5344CB8AC3E}">
        <p14:creationId xmlns:p14="http://schemas.microsoft.com/office/powerpoint/2010/main" val="19992129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99592" y="697104"/>
            <a:ext cx="7128792" cy="4092493"/>
          </a:xfrm>
        </p:spPr>
        <p:txBody>
          <a:bodyPr>
            <a:noAutofit/>
          </a:bodyPr>
          <a:lstStyle/>
          <a:p>
            <a:pPr lvl="0"/>
            <a:r>
              <a:rPr lang="en-US" altLang="ja-JP" sz="4000" dirty="0"/>
              <a:t>Let us ignore this data for now, and focus on the other four data sets.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7</a:t>
            </a:r>
            <a:endParaRPr kumimoji="1" lang="ja-JP" altLang="en-US" sz="2800" dirty="0"/>
          </a:p>
        </p:txBody>
      </p:sp>
      <p:sp>
        <p:nvSpPr>
          <p:cNvPr id="5" name="右矢印 4"/>
          <p:cNvSpPr/>
          <p:nvPr/>
        </p:nvSpPr>
        <p:spPr>
          <a:xfrm>
            <a:off x="6732240" y="4386352"/>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dirty="0" smtClean="0">
                <a:solidFill>
                  <a:srgbClr val="000000"/>
                </a:solidFill>
              </a:rPr>
              <a:t>Go to next slide</a:t>
            </a:r>
            <a:endParaRPr kumimoji="1" lang="ja-JP" altLang="en-US" sz="1400" dirty="0">
              <a:solidFill>
                <a:srgbClr val="000000"/>
              </a:solidFill>
            </a:endParaRPr>
          </a:p>
        </p:txBody>
      </p:sp>
    </p:spTree>
    <p:extLst>
      <p:ext uri="{BB962C8B-B14F-4D97-AF65-F5344CB8AC3E}">
        <p14:creationId xmlns:p14="http://schemas.microsoft.com/office/powerpoint/2010/main" val="33785194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99592" y="697104"/>
            <a:ext cx="7848872" cy="4092493"/>
          </a:xfrm>
        </p:spPr>
        <p:txBody>
          <a:bodyPr>
            <a:noAutofit/>
          </a:bodyPr>
          <a:lstStyle/>
          <a:p>
            <a:pPr lvl="0"/>
            <a:r>
              <a:rPr lang="en-US" altLang="ja-JP" sz="4000" dirty="0"/>
              <a:t>Here we have plotted the time evolution of the market price and price return without the data for d=2.</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8</a:t>
            </a:r>
            <a:endParaRPr kumimoji="1" lang="ja-JP" altLang="en-US" sz="2800" dirty="0"/>
          </a:p>
        </p:txBody>
      </p:sp>
    </p:spTree>
    <p:extLst>
      <p:ext uri="{BB962C8B-B14F-4D97-AF65-F5344CB8AC3E}">
        <p14:creationId xmlns:p14="http://schemas.microsoft.com/office/powerpoint/2010/main" val="39542323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99592" y="697104"/>
            <a:ext cx="7848872" cy="4092493"/>
          </a:xfrm>
        </p:spPr>
        <p:txBody>
          <a:bodyPr>
            <a:noAutofit/>
          </a:bodyPr>
          <a:lstStyle/>
          <a:p>
            <a:pPr lvl="0"/>
            <a:r>
              <a:rPr lang="en-US" altLang="ja-JP" sz="4000" dirty="0"/>
              <a:t>As we had already shown in the previous lesson, contrarians exhibit very stable prices, whereas trend-followers show very unstable price-changes.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8</a:t>
            </a:r>
            <a:endParaRPr kumimoji="1" lang="ja-JP" altLang="en-US" sz="2800" dirty="0"/>
          </a:p>
        </p:txBody>
      </p:sp>
    </p:spTree>
    <p:extLst>
      <p:ext uri="{BB962C8B-B14F-4D97-AF65-F5344CB8AC3E}">
        <p14:creationId xmlns:p14="http://schemas.microsoft.com/office/powerpoint/2010/main" val="40756610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83568" y="697104"/>
            <a:ext cx="7992888" cy="4092493"/>
          </a:xfrm>
        </p:spPr>
        <p:txBody>
          <a:bodyPr>
            <a:noAutofit/>
          </a:bodyPr>
          <a:lstStyle/>
          <a:p>
            <a:pPr lvl="0"/>
            <a:r>
              <a:rPr lang="en-US" altLang="ja-JP" sz="4000" dirty="0"/>
              <a:t>All simulations were run using the same random number sequence for the steps in the random-walk, this is the reason why the trajectories seem so similar. We did this so that you could have a better understanding for the role of d.</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8</a:t>
            </a:r>
            <a:endParaRPr kumimoji="1" lang="ja-JP" altLang="en-US" sz="2800" dirty="0"/>
          </a:p>
        </p:txBody>
      </p:sp>
    </p:spTree>
    <p:extLst>
      <p:ext uri="{BB962C8B-B14F-4D97-AF65-F5344CB8AC3E}">
        <p14:creationId xmlns:p14="http://schemas.microsoft.com/office/powerpoint/2010/main" val="40756610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The price returns seem to show some small scale oscillations, but without computing the time-correlation function it is impossible to be sure.</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29</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8</a:t>
            </a:r>
            <a:endParaRPr kumimoji="1" lang="ja-JP" altLang="en-US" sz="2800" dirty="0"/>
          </a:p>
        </p:txBody>
      </p:sp>
    </p:spTree>
    <p:extLst>
      <p:ext uri="{BB962C8B-B14F-4D97-AF65-F5344CB8AC3E}">
        <p14:creationId xmlns:p14="http://schemas.microsoft.com/office/powerpoint/2010/main" val="2251400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115616" y="697104"/>
            <a:ext cx="6696744" cy="4358923"/>
          </a:xfrm>
        </p:spPr>
        <p:txBody>
          <a:bodyPr>
            <a:normAutofit/>
          </a:bodyPr>
          <a:lstStyle/>
          <a:p>
            <a:pPr lvl="0"/>
            <a:r>
              <a:rPr lang="en-US" altLang="ja-JP" sz="4000" dirty="0" smtClean="0"/>
              <a:t>As </a:t>
            </a:r>
            <a:r>
              <a:rPr lang="en-US" altLang="ja-JP" sz="4000" dirty="0"/>
              <a:t>usual, we start by importing the necessary libraries.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ja-JP" altLang="ja-JP" sz="2800" dirty="0" smtClean="0"/>
              <a:t>2</a:t>
            </a:r>
            <a:endParaRPr kumimoji="1" lang="ja-JP" altLang="en-US" sz="2800" dirty="0"/>
          </a:p>
        </p:txBody>
      </p:sp>
      <p:sp>
        <p:nvSpPr>
          <p:cNvPr id="7" name="右矢印 6"/>
          <p:cNvSpPr/>
          <p:nvPr/>
        </p:nvSpPr>
        <p:spPr>
          <a:xfrm>
            <a:off x="6649300" y="4314344"/>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dirty="0" smtClean="0">
                <a:solidFill>
                  <a:srgbClr val="000000"/>
                </a:solidFill>
              </a:rPr>
              <a:t>Go to next slide</a:t>
            </a:r>
            <a:endParaRPr kumimoji="1" lang="ja-JP" altLang="en-US" sz="1400" dirty="0">
              <a:solidFill>
                <a:srgbClr val="000000"/>
              </a:solidFill>
            </a:endParaRPr>
          </a:p>
        </p:txBody>
      </p:sp>
    </p:spTree>
    <p:extLst>
      <p:ext uri="{BB962C8B-B14F-4D97-AF65-F5344CB8AC3E}">
        <p14:creationId xmlns:p14="http://schemas.microsoft.com/office/powerpoint/2010/main" val="34373642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7104"/>
            <a:ext cx="6696744" cy="4092493"/>
          </a:xfrm>
        </p:spPr>
        <p:txBody>
          <a:bodyPr>
            <a:noAutofit/>
          </a:bodyPr>
          <a:lstStyle/>
          <a:p>
            <a:pPr lvl="0"/>
            <a:r>
              <a:rPr lang="en-US" altLang="ja-JP" sz="4000" dirty="0"/>
              <a:t>Let us do this now.</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30</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8</a:t>
            </a:r>
            <a:endParaRPr kumimoji="1" lang="ja-JP" altLang="en-US" sz="2800" dirty="0"/>
          </a:p>
        </p:txBody>
      </p:sp>
      <p:sp>
        <p:nvSpPr>
          <p:cNvPr id="7" name="右矢印 6"/>
          <p:cNvSpPr/>
          <p:nvPr/>
        </p:nvSpPr>
        <p:spPr>
          <a:xfrm>
            <a:off x="6732240" y="4386352"/>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dirty="0" smtClean="0">
                <a:solidFill>
                  <a:srgbClr val="000000"/>
                </a:solidFill>
              </a:rPr>
              <a:t>Go to next slide</a:t>
            </a:r>
            <a:endParaRPr kumimoji="1" lang="ja-JP" altLang="en-US" sz="1400" dirty="0">
              <a:solidFill>
                <a:srgbClr val="000000"/>
              </a:solidFill>
            </a:endParaRPr>
          </a:p>
        </p:txBody>
      </p:sp>
    </p:spTree>
    <p:extLst>
      <p:ext uri="{BB962C8B-B14F-4D97-AF65-F5344CB8AC3E}">
        <p14:creationId xmlns:p14="http://schemas.microsoft.com/office/powerpoint/2010/main" val="6865304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7104"/>
            <a:ext cx="7272808" cy="4092493"/>
          </a:xfrm>
        </p:spPr>
        <p:txBody>
          <a:bodyPr>
            <a:noAutofit/>
          </a:bodyPr>
          <a:lstStyle/>
          <a:p>
            <a:pPr lvl="0"/>
            <a:r>
              <a:rPr lang="en-US" altLang="ja-JP" sz="4000" dirty="0"/>
              <a:t>As expected, we find non-zero correlations over a time-scale of tens of ticks. This is the time-scale set by M, the number of ticks to use when calculating the running-average of the previous time-increments.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31</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9</a:t>
            </a:r>
            <a:endParaRPr kumimoji="1" lang="ja-JP" altLang="en-US" sz="2800" dirty="0"/>
          </a:p>
        </p:txBody>
      </p:sp>
    </p:spTree>
    <p:extLst>
      <p:ext uri="{BB962C8B-B14F-4D97-AF65-F5344CB8AC3E}">
        <p14:creationId xmlns:p14="http://schemas.microsoft.com/office/powerpoint/2010/main" val="35168395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043608" y="697104"/>
            <a:ext cx="6624736" cy="4092493"/>
          </a:xfrm>
        </p:spPr>
        <p:txBody>
          <a:bodyPr>
            <a:noAutofit/>
          </a:bodyPr>
          <a:lstStyle/>
          <a:p>
            <a:pPr lvl="0"/>
            <a:r>
              <a:rPr lang="en-US" altLang="ja-JP" sz="4000" dirty="0"/>
              <a:t>We also see a very clear difference between trend-followers and contrarians. With the former showing only positive correlations, whereas the latter show a negative correlation.</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32</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9</a:t>
            </a:r>
            <a:endParaRPr kumimoji="1" lang="ja-JP" altLang="en-US" sz="2800" dirty="0"/>
          </a:p>
        </p:txBody>
      </p:sp>
    </p:spTree>
    <p:extLst>
      <p:ext uri="{BB962C8B-B14F-4D97-AF65-F5344CB8AC3E}">
        <p14:creationId xmlns:p14="http://schemas.microsoft.com/office/powerpoint/2010/main" val="35168395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7104"/>
            <a:ext cx="7128792" cy="4092493"/>
          </a:xfrm>
        </p:spPr>
        <p:txBody>
          <a:bodyPr>
            <a:noAutofit/>
          </a:bodyPr>
          <a:lstStyle/>
          <a:p>
            <a:pPr lvl="0"/>
            <a:r>
              <a:rPr lang="en-US" altLang="ja-JP" sz="4000" dirty="0"/>
              <a:t>This is intuitively what we expected, since price changes for trend-followers are likely to follow the current trend, whereas contrarians will likely go against it.</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33</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9</a:t>
            </a:r>
            <a:endParaRPr kumimoji="1" lang="ja-JP" altLang="en-US" sz="2800" dirty="0"/>
          </a:p>
        </p:txBody>
      </p:sp>
    </p:spTree>
    <p:extLst>
      <p:ext uri="{BB962C8B-B14F-4D97-AF65-F5344CB8AC3E}">
        <p14:creationId xmlns:p14="http://schemas.microsoft.com/office/powerpoint/2010/main" val="35168395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Also, the correlations for d=0, where there is no memory-term, are exactly zero.</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34</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9</a:t>
            </a:r>
            <a:endParaRPr kumimoji="1" lang="ja-JP" altLang="en-US" sz="2800" dirty="0"/>
          </a:p>
        </p:txBody>
      </p:sp>
    </p:spTree>
    <p:extLst>
      <p:ext uri="{BB962C8B-B14F-4D97-AF65-F5344CB8AC3E}">
        <p14:creationId xmlns:p14="http://schemas.microsoft.com/office/powerpoint/2010/main" val="40485889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smtClean="0"/>
              <a:t> </a:t>
            </a:r>
            <a:r>
              <a:rPr lang="en-US" altLang="ja-JP" sz="4000" dirty="0"/>
              <a:t>Now the question we must ask ourselves is the following: What if any are the time correlations seen in real stocks?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9</a:t>
            </a:r>
            <a:endParaRPr kumimoji="1" lang="ja-JP" altLang="en-US" sz="2800" dirty="0"/>
          </a:p>
        </p:txBody>
      </p:sp>
      <p:sp>
        <p:nvSpPr>
          <p:cNvPr id="5" name="右矢印 4"/>
          <p:cNvSpPr/>
          <p:nvPr/>
        </p:nvSpPr>
        <p:spPr>
          <a:xfrm>
            <a:off x="6732240" y="4386352"/>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dirty="0" smtClean="0">
                <a:solidFill>
                  <a:srgbClr val="000000"/>
                </a:solidFill>
              </a:rPr>
              <a:t>Go to next slide</a:t>
            </a:r>
            <a:endParaRPr kumimoji="1" lang="ja-JP" altLang="en-US" sz="1400" dirty="0">
              <a:solidFill>
                <a:srgbClr val="000000"/>
              </a:solidFill>
            </a:endParaRPr>
          </a:p>
        </p:txBody>
      </p:sp>
    </p:spTree>
    <p:extLst>
      <p:ext uri="{BB962C8B-B14F-4D97-AF65-F5344CB8AC3E}">
        <p14:creationId xmlns:p14="http://schemas.microsoft.com/office/powerpoint/2010/main" val="35168395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The main problem when computing the time-correlations in real stock data is in finding the necessary high-frequency data.</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10</a:t>
            </a:r>
            <a:endParaRPr kumimoji="1" lang="ja-JP" altLang="en-US" sz="2800" dirty="0"/>
          </a:p>
        </p:txBody>
      </p:sp>
    </p:spTree>
    <p:extLst>
      <p:ext uri="{BB962C8B-B14F-4D97-AF65-F5344CB8AC3E}">
        <p14:creationId xmlns:p14="http://schemas.microsoft.com/office/powerpoint/2010/main" val="1808430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7104"/>
            <a:ext cx="7272808" cy="4092493"/>
          </a:xfrm>
        </p:spPr>
        <p:txBody>
          <a:bodyPr>
            <a:noAutofit/>
          </a:bodyPr>
          <a:lstStyle/>
          <a:p>
            <a:pPr lvl="0"/>
            <a:r>
              <a:rPr lang="en-US" altLang="ja-JP" sz="4000" dirty="0"/>
              <a:t>Before, when looking at the distribution of price increments, we could do with the closing price after each trading data.</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10</a:t>
            </a:r>
            <a:endParaRPr kumimoji="1" lang="ja-JP" altLang="en-US" sz="2800" dirty="0"/>
          </a:p>
        </p:txBody>
      </p:sp>
    </p:spTree>
    <p:extLst>
      <p:ext uri="{BB962C8B-B14F-4D97-AF65-F5344CB8AC3E}">
        <p14:creationId xmlns:p14="http://schemas.microsoft.com/office/powerpoint/2010/main" val="39308168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Now, we are interested in having either tick data or minute-by-minute data.</a:t>
            </a:r>
            <a:endParaRPr lang="ja-JP" altLang="ja-JP" sz="4000" dirty="0"/>
          </a:p>
          <a:p>
            <a:pPr lvl="0"/>
            <a:r>
              <a:rPr lang="en-US" altLang="ja-JP" sz="4000" dirty="0"/>
              <a:t>Fortunately, after a quick google, search we were able to find such data.</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10</a:t>
            </a:r>
            <a:endParaRPr kumimoji="1" lang="ja-JP" altLang="en-US" sz="2800" dirty="0"/>
          </a:p>
        </p:txBody>
      </p:sp>
    </p:spTree>
    <p:extLst>
      <p:ext uri="{BB962C8B-B14F-4D97-AF65-F5344CB8AC3E}">
        <p14:creationId xmlns:p14="http://schemas.microsoft.com/office/powerpoint/2010/main" val="39308168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7104"/>
            <a:ext cx="6696744" cy="4092493"/>
          </a:xfrm>
        </p:spPr>
        <p:txBody>
          <a:bodyPr>
            <a:noAutofit/>
          </a:bodyPr>
          <a:lstStyle/>
          <a:p>
            <a:pPr lvl="0"/>
            <a:r>
              <a:rPr lang="en-US" altLang="ja-JP" sz="4000" dirty="0"/>
              <a:t>Here we will use the per tick and per minute price of Apple stock on the day of March 01 2017.</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39</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10</a:t>
            </a:r>
            <a:endParaRPr kumimoji="1" lang="ja-JP" altLang="en-US" sz="2800" dirty="0"/>
          </a:p>
        </p:txBody>
      </p:sp>
    </p:spTree>
    <p:extLst>
      <p:ext uri="{BB962C8B-B14F-4D97-AF65-F5344CB8AC3E}">
        <p14:creationId xmlns:p14="http://schemas.microsoft.com/office/powerpoint/2010/main" val="39308168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19672" y="771550"/>
            <a:ext cx="5976664" cy="4248472"/>
          </a:xfrm>
        </p:spPr>
        <p:txBody>
          <a:bodyPr>
            <a:noAutofit/>
          </a:bodyPr>
          <a:lstStyle/>
          <a:p>
            <a:pPr lvl="0"/>
            <a:r>
              <a:rPr lang="en-US" altLang="ja-JP" sz="4000" dirty="0"/>
              <a:t>Here we import many of the helper functions introduced in previous lessons to analyze our data.</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ja-JP" altLang="ja-JP" sz="2800" dirty="0" smtClean="0"/>
              <a:t>3</a:t>
            </a:r>
            <a:endParaRPr kumimoji="1" lang="ja-JP" altLang="en-US" sz="2800" dirty="0"/>
          </a:p>
        </p:txBody>
      </p:sp>
    </p:spTree>
    <p:extLst>
      <p:ext uri="{BB962C8B-B14F-4D97-AF65-F5344CB8AC3E}">
        <p14:creationId xmlns:p14="http://schemas.microsoft.com/office/powerpoint/2010/main" val="4923087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You will be able to download the corresponding text files from the course website.</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40</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10</a:t>
            </a:r>
            <a:endParaRPr kumimoji="1" lang="ja-JP" altLang="en-US" sz="2800" dirty="0"/>
          </a:p>
        </p:txBody>
      </p:sp>
    </p:spTree>
    <p:extLst>
      <p:ext uri="{BB962C8B-B14F-4D97-AF65-F5344CB8AC3E}">
        <p14:creationId xmlns:p14="http://schemas.microsoft.com/office/powerpoint/2010/main" val="39308168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We import the data using pandas, and printout the first five lines in each file.</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41</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10</a:t>
            </a:r>
            <a:endParaRPr kumimoji="1" lang="ja-JP" altLang="en-US" sz="2800" dirty="0"/>
          </a:p>
        </p:txBody>
      </p:sp>
    </p:spTree>
    <p:extLst>
      <p:ext uri="{BB962C8B-B14F-4D97-AF65-F5344CB8AC3E}">
        <p14:creationId xmlns:p14="http://schemas.microsoft.com/office/powerpoint/2010/main" val="25329384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The tick data contains over 15000 transactions for this single day. As you can see, in a single second you can have several transactions.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42</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10</a:t>
            </a:r>
            <a:endParaRPr kumimoji="1" lang="ja-JP" altLang="en-US" sz="2800" dirty="0"/>
          </a:p>
        </p:txBody>
      </p:sp>
    </p:spTree>
    <p:extLst>
      <p:ext uri="{BB962C8B-B14F-4D97-AF65-F5344CB8AC3E}">
        <p14:creationId xmlns:p14="http://schemas.microsoft.com/office/powerpoint/2010/main" val="33612702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7104"/>
            <a:ext cx="7200800" cy="4092493"/>
          </a:xfrm>
        </p:spPr>
        <p:txBody>
          <a:bodyPr>
            <a:noAutofit/>
          </a:bodyPr>
          <a:lstStyle/>
          <a:p>
            <a:pPr lvl="0"/>
            <a:r>
              <a:rPr lang="en-US" altLang="ja-JP" sz="4000" dirty="0"/>
              <a:t>To prepare for our analysis, here we also calculate the price return over one unit of time, either one tick and one minute, and add it as an additional column to the </a:t>
            </a:r>
            <a:r>
              <a:rPr lang="en-US" altLang="ja-JP" sz="4000" dirty="0" err="1"/>
              <a:t>dataframe</a:t>
            </a:r>
            <a:r>
              <a:rPr lang="en-US" altLang="ja-JP" sz="4000" dirty="0"/>
              <a:t>.</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43</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10</a:t>
            </a:r>
            <a:endParaRPr kumimoji="1" lang="ja-JP" altLang="en-US" sz="2800" dirty="0"/>
          </a:p>
        </p:txBody>
      </p:sp>
      <p:sp>
        <p:nvSpPr>
          <p:cNvPr id="5" name="右矢印 4"/>
          <p:cNvSpPr/>
          <p:nvPr/>
        </p:nvSpPr>
        <p:spPr>
          <a:xfrm>
            <a:off x="6732240" y="4386352"/>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dirty="0" smtClean="0">
                <a:solidFill>
                  <a:srgbClr val="000000"/>
                </a:solidFill>
              </a:rPr>
              <a:t>Go to next slide</a:t>
            </a:r>
            <a:endParaRPr kumimoji="1" lang="ja-JP" altLang="en-US" sz="1400" dirty="0">
              <a:solidFill>
                <a:srgbClr val="000000"/>
              </a:solidFill>
            </a:endParaRPr>
          </a:p>
        </p:txBody>
      </p:sp>
    </p:spTree>
    <p:extLst>
      <p:ext uri="{BB962C8B-B14F-4D97-AF65-F5344CB8AC3E}">
        <p14:creationId xmlns:p14="http://schemas.microsoft.com/office/powerpoint/2010/main" val="12882268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Here we plot the stock price as a function of tick time and clock time.</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44</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11</a:t>
            </a:r>
            <a:endParaRPr kumimoji="1" lang="ja-JP" altLang="en-US" sz="2800" dirty="0"/>
          </a:p>
        </p:txBody>
      </p:sp>
    </p:spTree>
    <p:extLst>
      <p:ext uri="{BB962C8B-B14F-4D97-AF65-F5344CB8AC3E}">
        <p14:creationId xmlns:p14="http://schemas.microsoft.com/office/powerpoint/2010/main" val="31512919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The two are in agreement, as they should be, but it is clear that there is not a simple one-to-one correspondence between tick-tick and clock-time.</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11</a:t>
            </a:r>
            <a:endParaRPr kumimoji="1" lang="ja-JP" altLang="en-US" sz="2800" dirty="0"/>
          </a:p>
        </p:txBody>
      </p:sp>
      <p:sp>
        <p:nvSpPr>
          <p:cNvPr id="5" name="右矢印 4"/>
          <p:cNvSpPr/>
          <p:nvPr/>
        </p:nvSpPr>
        <p:spPr>
          <a:xfrm>
            <a:off x="6732240" y="4386352"/>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dirty="0" smtClean="0">
                <a:solidFill>
                  <a:srgbClr val="000000"/>
                </a:solidFill>
              </a:rPr>
              <a:t>Go to next slide</a:t>
            </a:r>
            <a:endParaRPr kumimoji="1" lang="ja-JP" altLang="en-US" sz="1400" dirty="0">
              <a:solidFill>
                <a:srgbClr val="000000"/>
              </a:solidFill>
            </a:endParaRPr>
          </a:p>
        </p:txBody>
      </p:sp>
    </p:spTree>
    <p:extLst>
      <p:ext uri="{BB962C8B-B14F-4D97-AF65-F5344CB8AC3E}">
        <p14:creationId xmlns:p14="http://schemas.microsoft.com/office/powerpoint/2010/main" val="42363234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043608" y="697104"/>
            <a:ext cx="7056784" cy="4092493"/>
          </a:xfrm>
        </p:spPr>
        <p:txBody>
          <a:bodyPr>
            <a:noAutofit/>
          </a:bodyPr>
          <a:lstStyle/>
          <a:p>
            <a:pPr lvl="0"/>
            <a:r>
              <a:rPr lang="en-US" altLang="ja-JP" sz="4000" dirty="0"/>
              <a:t>Here we plot the price return as a function of time.</a:t>
            </a:r>
            <a:endParaRPr lang="ja-JP" altLang="ja-JP" sz="4000" dirty="0"/>
          </a:p>
          <a:p>
            <a:pPr lvl="0"/>
            <a:r>
              <a:rPr lang="en-US" altLang="ja-JP" sz="4000" dirty="0"/>
              <a:t>Note that the top shows the price return over one tick, whereas the bottom shows the price return over one minute.</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12</a:t>
            </a:r>
            <a:endParaRPr kumimoji="1" lang="ja-JP" altLang="en-US" sz="2800" dirty="0"/>
          </a:p>
        </p:txBody>
      </p:sp>
    </p:spTree>
    <p:extLst>
      <p:ext uri="{BB962C8B-B14F-4D97-AF65-F5344CB8AC3E}">
        <p14:creationId xmlns:p14="http://schemas.microsoft.com/office/powerpoint/2010/main" val="16823482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There is a clear difference between the two data sets</a:t>
            </a:r>
            <a:r>
              <a:rPr lang="en-US" altLang="ja-JP" sz="4000" dirty="0" smtClean="0"/>
              <a:t>.</a:t>
            </a:r>
          </a:p>
          <a:p>
            <a:pPr lvl="0"/>
            <a:r>
              <a:rPr lang="en-US" altLang="ja-JP" sz="4000" dirty="0" smtClean="0"/>
              <a:t>In </a:t>
            </a:r>
            <a:r>
              <a:rPr lang="en-US" altLang="ja-JP" sz="4000" dirty="0"/>
              <a:t>particular, the top data shows almost discrete returns.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12</a:t>
            </a:r>
            <a:endParaRPr kumimoji="1" lang="ja-JP" altLang="en-US" sz="2800" dirty="0"/>
          </a:p>
        </p:txBody>
      </p:sp>
    </p:spTree>
    <p:extLst>
      <p:ext uri="{BB962C8B-B14F-4D97-AF65-F5344CB8AC3E}">
        <p14:creationId xmlns:p14="http://schemas.microsoft.com/office/powerpoint/2010/main" val="16823482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99592" y="697104"/>
            <a:ext cx="7344816" cy="4092493"/>
          </a:xfrm>
        </p:spPr>
        <p:txBody>
          <a:bodyPr>
            <a:noAutofit/>
          </a:bodyPr>
          <a:lstStyle/>
          <a:p>
            <a:pPr lvl="0"/>
            <a:r>
              <a:rPr lang="en-US" altLang="ja-JP" sz="4000" dirty="0"/>
              <a:t>We are seeing the finite resolution of the price data. We only have the prices up to a cent, and over one tick, the changes in price are typically of this order. Hence the discrete nature of the returns.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12</a:t>
            </a:r>
            <a:endParaRPr kumimoji="1" lang="ja-JP" altLang="en-US" sz="2800" dirty="0"/>
          </a:p>
        </p:txBody>
      </p:sp>
    </p:spTree>
    <p:extLst>
      <p:ext uri="{BB962C8B-B14F-4D97-AF65-F5344CB8AC3E}">
        <p14:creationId xmlns:p14="http://schemas.microsoft.com/office/powerpoint/2010/main" val="16823482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39497"/>
            <a:ext cx="6984776" cy="4092493"/>
          </a:xfrm>
        </p:spPr>
        <p:txBody>
          <a:bodyPr>
            <a:noAutofit/>
          </a:bodyPr>
          <a:lstStyle/>
          <a:p>
            <a:pPr lvl="0"/>
            <a:r>
              <a:rPr lang="en-US" altLang="ja-JP" sz="4000" dirty="0"/>
              <a:t>At first glance, there seems to be no correlation whatsoever in this data.</a:t>
            </a:r>
            <a:endParaRPr lang="ja-JP" altLang="ja-JP" sz="4000" dirty="0"/>
          </a:p>
          <a:p>
            <a:pPr lvl="0"/>
            <a:r>
              <a:rPr lang="en-US" altLang="ja-JP" sz="4000" dirty="0"/>
              <a:t>Let us calculate the time correlation function to be sure.</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49</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12</a:t>
            </a:r>
            <a:endParaRPr kumimoji="1" lang="ja-JP" altLang="en-US" sz="2800" dirty="0"/>
          </a:p>
        </p:txBody>
      </p:sp>
      <p:sp>
        <p:nvSpPr>
          <p:cNvPr id="5" name="右矢印 4"/>
          <p:cNvSpPr/>
          <p:nvPr/>
        </p:nvSpPr>
        <p:spPr>
          <a:xfrm>
            <a:off x="6732240" y="4386352"/>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dirty="0" smtClean="0">
                <a:solidFill>
                  <a:srgbClr val="000000"/>
                </a:solidFill>
              </a:rPr>
              <a:t>Go to next slide</a:t>
            </a:r>
            <a:endParaRPr kumimoji="1" lang="ja-JP" altLang="en-US" sz="1400" dirty="0">
              <a:solidFill>
                <a:srgbClr val="000000"/>
              </a:solidFill>
            </a:endParaRPr>
          </a:p>
        </p:txBody>
      </p:sp>
    </p:spTree>
    <p:extLst>
      <p:ext uri="{BB962C8B-B14F-4D97-AF65-F5344CB8AC3E}">
        <p14:creationId xmlns:p14="http://schemas.microsoft.com/office/powerpoint/2010/main" val="2751821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27584" y="699542"/>
            <a:ext cx="7416824" cy="4248472"/>
          </a:xfrm>
        </p:spPr>
        <p:txBody>
          <a:bodyPr>
            <a:noAutofit/>
          </a:bodyPr>
          <a:lstStyle/>
          <a:p>
            <a:pPr lvl="0"/>
            <a:r>
              <a:rPr lang="en-US" altLang="ja-JP" sz="4000" dirty="0"/>
              <a:t>We have a function to calculate the logarithmic return, a function to normalize any time series data to have zero-mean and unit variance, and a function to compute the time-correlation function.</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ja-JP" altLang="ja-JP" sz="2800" dirty="0" smtClean="0"/>
              <a:t>3</a:t>
            </a:r>
            <a:endParaRPr kumimoji="1" lang="ja-JP" altLang="en-US" sz="2800" dirty="0"/>
          </a:p>
        </p:txBody>
      </p:sp>
      <p:sp>
        <p:nvSpPr>
          <p:cNvPr id="6" name="右矢印 5"/>
          <p:cNvSpPr/>
          <p:nvPr/>
        </p:nvSpPr>
        <p:spPr>
          <a:xfrm>
            <a:off x="6732240" y="4314344"/>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dirty="0" smtClean="0">
                <a:solidFill>
                  <a:srgbClr val="000000"/>
                </a:solidFill>
              </a:rPr>
              <a:t>Go to next slide</a:t>
            </a:r>
            <a:endParaRPr kumimoji="1" lang="ja-JP" altLang="en-US" sz="1400" dirty="0">
              <a:solidFill>
                <a:srgbClr val="000000"/>
              </a:solidFill>
            </a:endParaRPr>
          </a:p>
        </p:txBody>
      </p:sp>
    </p:spTree>
    <p:extLst>
      <p:ext uri="{BB962C8B-B14F-4D97-AF65-F5344CB8AC3E}">
        <p14:creationId xmlns:p14="http://schemas.microsoft.com/office/powerpoint/2010/main" val="20448184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We now plot the time correlation function of the price returns, for the one-tick returns at the top, and the one minute returns at the bottom.</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50</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13</a:t>
            </a:r>
            <a:endParaRPr kumimoji="1" lang="ja-JP" altLang="en-US" sz="2800" dirty="0"/>
          </a:p>
        </p:txBody>
      </p:sp>
    </p:spTree>
    <p:extLst>
      <p:ext uri="{BB962C8B-B14F-4D97-AF65-F5344CB8AC3E}">
        <p14:creationId xmlns:p14="http://schemas.microsoft.com/office/powerpoint/2010/main" val="34323087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Although the tick data seems to show a very small correlation at short times, it is impossible to be sure, as the noise in the data is of similar magnitude.</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51</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13</a:t>
            </a:r>
            <a:endParaRPr kumimoji="1" lang="ja-JP" altLang="en-US" sz="2800" dirty="0"/>
          </a:p>
        </p:txBody>
      </p:sp>
    </p:spTree>
    <p:extLst>
      <p:ext uri="{BB962C8B-B14F-4D97-AF65-F5344CB8AC3E}">
        <p14:creationId xmlns:p14="http://schemas.microsoft.com/office/powerpoint/2010/main" val="343230872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043608" y="697104"/>
            <a:ext cx="7200800" cy="4092493"/>
          </a:xfrm>
        </p:spPr>
        <p:txBody>
          <a:bodyPr>
            <a:noAutofit/>
          </a:bodyPr>
          <a:lstStyle/>
          <a:p>
            <a:pPr lvl="0"/>
            <a:r>
              <a:rPr lang="en-US" altLang="ja-JP" sz="4000" dirty="0"/>
              <a:t>For the minute data this seems to also be the case</a:t>
            </a:r>
            <a:r>
              <a:rPr lang="en-US" altLang="ja-JP" sz="4000" dirty="0" smtClean="0"/>
              <a:t>.</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52</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13</a:t>
            </a:r>
            <a:endParaRPr kumimoji="1" lang="ja-JP" altLang="en-US" sz="2800" dirty="0"/>
          </a:p>
        </p:txBody>
      </p:sp>
    </p:spTree>
    <p:extLst>
      <p:ext uri="{BB962C8B-B14F-4D97-AF65-F5344CB8AC3E}">
        <p14:creationId xmlns:p14="http://schemas.microsoft.com/office/powerpoint/2010/main" val="34323087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697104"/>
            <a:ext cx="6120680" cy="4092493"/>
          </a:xfrm>
        </p:spPr>
        <p:txBody>
          <a:bodyPr>
            <a:noAutofit/>
          </a:bodyPr>
          <a:lstStyle/>
          <a:p>
            <a:pPr lvl="0"/>
            <a:r>
              <a:rPr lang="en-US" altLang="ja-JP" sz="4000" dirty="0"/>
              <a:t>Recall that here we have only used one day of trading data. </a:t>
            </a:r>
          </a:p>
          <a:p>
            <a:pPr lvl="0"/>
            <a:r>
              <a:rPr lang="en-US" altLang="ja-JP" sz="4000" dirty="0"/>
              <a:t>To obtain better statistics we should average over several days of data.</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53</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13</a:t>
            </a:r>
            <a:endParaRPr kumimoji="1" lang="ja-JP" altLang="en-US" sz="2800" dirty="0"/>
          </a:p>
        </p:txBody>
      </p:sp>
      <p:sp>
        <p:nvSpPr>
          <p:cNvPr id="5" name="右矢印 4"/>
          <p:cNvSpPr/>
          <p:nvPr/>
        </p:nvSpPr>
        <p:spPr>
          <a:xfrm>
            <a:off x="6732240" y="4386352"/>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dirty="0" smtClean="0">
                <a:solidFill>
                  <a:srgbClr val="000000"/>
                </a:solidFill>
              </a:rPr>
              <a:t>Go to next slide</a:t>
            </a:r>
            <a:endParaRPr kumimoji="1" lang="ja-JP" altLang="en-US" sz="1400" dirty="0">
              <a:solidFill>
                <a:srgbClr val="000000"/>
              </a:solidFill>
            </a:endParaRPr>
          </a:p>
        </p:txBody>
      </p:sp>
    </p:spTree>
    <p:extLst>
      <p:ext uri="{BB962C8B-B14F-4D97-AF65-F5344CB8AC3E}">
        <p14:creationId xmlns:p14="http://schemas.microsoft.com/office/powerpoint/2010/main" val="101379568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99592" y="737927"/>
            <a:ext cx="7200800" cy="4354103"/>
          </a:xfrm>
        </p:spPr>
        <p:txBody>
          <a:bodyPr>
            <a:noAutofit/>
          </a:bodyPr>
          <a:lstStyle/>
          <a:p>
            <a:pPr lvl="0"/>
            <a:r>
              <a:rPr lang="en-US" altLang="ja-JP" sz="4000" dirty="0" smtClean="0"/>
              <a:t>We </a:t>
            </a:r>
            <a:r>
              <a:rPr lang="en-US" altLang="ja-JP" sz="4000" dirty="0"/>
              <a:t>note that a more detailed analysis, with millions of points for several years of data, in contrast to the ten thousand or so we have used, has been reported by </a:t>
            </a:r>
            <a:r>
              <a:rPr lang="en-US" altLang="ja-JP" sz="4000" dirty="0" err="1"/>
              <a:t>Gopikrishnan</a:t>
            </a:r>
            <a:r>
              <a:rPr lang="en-US" altLang="ja-JP" sz="4000" dirty="0"/>
              <a:t> and collaborators.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54</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14</a:t>
            </a:r>
            <a:endParaRPr kumimoji="1" lang="ja-JP" altLang="en-US" sz="2800" dirty="0"/>
          </a:p>
        </p:txBody>
      </p:sp>
    </p:spTree>
    <p:extLst>
      <p:ext uri="{BB962C8B-B14F-4D97-AF65-F5344CB8AC3E}">
        <p14:creationId xmlns:p14="http://schemas.microsoft.com/office/powerpoint/2010/main" val="31777297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99592" y="697104"/>
            <a:ext cx="6624736" cy="4178902"/>
          </a:xfrm>
        </p:spPr>
        <p:txBody>
          <a:bodyPr>
            <a:noAutofit/>
          </a:bodyPr>
          <a:lstStyle/>
          <a:p>
            <a:pPr lvl="0"/>
            <a:r>
              <a:rPr lang="en-US" altLang="ja-JP" sz="4000" dirty="0"/>
              <a:t>They show non-zero correlations in the one minute returns, with a decay time of approximately 4 minutes.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14</a:t>
            </a:r>
            <a:endParaRPr kumimoji="1" lang="ja-JP" altLang="en-US" sz="2800" dirty="0"/>
          </a:p>
        </p:txBody>
      </p:sp>
    </p:spTree>
    <p:extLst>
      <p:ext uri="{BB962C8B-B14F-4D97-AF65-F5344CB8AC3E}">
        <p14:creationId xmlns:p14="http://schemas.microsoft.com/office/powerpoint/2010/main" val="3177729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99592" y="737927"/>
            <a:ext cx="7200800" cy="4354103"/>
          </a:xfrm>
        </p:spPr>
        <p:txBody>
          <a:bodyPr>
            <a:noAutofit/>
          </a:bodyPr>
          <a:lstStyle/>
          <a:p>
            <a:pPr lvl="0"/>
            <a:r>
              <a:rPr lang="en-US" altLang="ja-JP" sz="4000" dirty="0" smtClean="0"/>
              <a:t>However</a:t>
            </a:r>
            <a:r>
              <a:rPr lang="en-US" altLang="ja-JP" sz="4000" dirty="0"/>
              <a:t>, the fact that these correlations have such a short-range means it is impossible to predict future prices from previous values.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14</a:t>
            </a:r>
            <a:endParaRPr kumimoji="1" lang="ja-JP" altLang="en-US" sz="2800" dirty="0"/>
          </a:p>
        </p:txBody>
      </p:sp>
      <p:sp>
        <p:nvSpPr>
          <p:cNvPr id="5" name="右矢印 4"/>
          <p:cNvSpPr/>
          <p:nvPr/>
        </p:nvSpPr>
        <p:spPr>
          <a:xfrm>
            <a:off x="6732240" y="4386352"/>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dirty="0" smtClean="0">
                <a:solidFill>
                  <a:srgbClr val="000000"/>
                </a:solidFill>
              </a:rPr>
              <a:t>Go to next slide</a:t>
            </a:r>
            <a:endParaRPr kumimoji="1" lang="ja-JP" altLang="en-US" sz="1400" dirty="0">
              <a:solidFill>
                <a:srgbClr val="000000"/>
              </a:solidFill>
            </a:endParaRPr>
          </a:p>
        </p:txBody>
      </p:sp>
    </p:spTree>
    <p:extLst>
      <p:ext uri="{BB962C8B-B14F-4D97-AF65-F5344CB8AC3E}">
        <p14:creationId xmlns:p14="http://schemas.microsoft.com/office/powerpoint/2010/main" val="31777297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99592" y="737927"/>
            <a:ext cx="7200800" cy="4354103"/>
          </a:xfrm>
        </p:spPr>
        <p:txBody>
          <a:bodyPr>
            <a:noAutofit/>
          </a:bodyPr>
          <a:lstStyle/>
          <a:p>
            <a:pPr lvl="0"/>
            <a:r>
              <a:rPr lang="en-US" altLang="ja-JP" sz="4000" dirty="0" smtClean="0"/>
              <a:t>We </a:t>
            </a:r>
            <a:r>
              <a:rPr lang="en-US" altLang="ja-JP" sz="4000" dirty="0"/>
              <a:t>have shown how a simple-model stochastic model, built borrowing concepts from statistical physics, can reproduce many behaviors seen in real-world stock markets.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15</a:t>
            </a:r>
            <a:endParaRPr kumimoji="1" lang="ja-JP" altLang="en-US" sz="2800" dirty="0"/>
          </a:p>
        </p:txBody>
      </p:sp>
    </p:spTree>
    <p:extLst>
      <p:ext uri="{BB962C8B-B14F-4D97-AF65-F5344CB8AC3E}">
        <p14:creationId xmlns:p14="http://schemas.microsoft.com/office/powerpoint/2010/main" val="350368534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99592" y="737927"/>
            <a:ext cx="7200800" cy="4354103"/>
          </a:xfrm>
        </p:spPr>
        <p:txBody>
          <a:bodyPr>
            <a:noAutofit/>
          </a:bodyPr>
          <a:lstStyle/>
          <a:p>
            <a:pPr lvl="0"/>
            <a:r>
              <a:rPr lang="en-US" altLang="ja-JP" sz="4000" dirty="0" smtClean="0"/>
              <a:t>While </a:t>
            </a:r>
            <a:r>
              <a:rPr lang="en-US" altLang="ja-JP" sz="4000" dirty="0"/>
              <a:t>we considered the simplest possible version, with only two dealers and constant and equal trend-following characteristics, you can easily remove these restrictions.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15</a:t>
            </a:r>
            <a:endParaRPr kumimoji="1" lang="ja-JP" altLang="en-US" sz="2800" dirty="0"/>
          </a:p>
        </p:txBody>
      </p:sp>
    </p:spTree>
    <p:extLst>
      <p:ext uri="{BB962C8B-B14F-4D97-AF65-F5344CB8AC3E}">
        <p14:creationId xmlns:p14="http://schemas.microsoft.com/office/powerpoint/2010/main" val="246111111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99592" y="737927"/>
            <a:ext cx="7200800" cy="4354103"/>
          </a:xfrm>
        </p:spPr>
        <p:txBody>
          <a:bodyPr>
            <a:noAutofit/>
          </a:bodyPr>
          <a:lstStyle/>
          <a:p>
            <a:pPr lvl="0"/>
            <a:r>
              <a:rPr lang="en-US" altLang="ja-JP" sz="4000" dirty="0"/>
              <a:t>You can try to simulate for hundreds of dealers, with non-constant d values. The main results still hold, it just becomes more complicated to analyze as the number of parameters increases.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59</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15</a:t>
            </a:r>
            <a:endParaRPr kumimoji="1" lang="ja-JP" altLang="en-US" sz="2800" dirty="0"/>
          </a:p>
        </p:txBody>
      </p:sp>
    </p:spTree>
    <p:extLst>
      <p:ext uri="{BB962C8B-B14F-4D97-AF65-F5344CB8AC3E}">
        <p14:creationId xmlns:p14="http://schemas.microsoft.com/office/powerpoint/2010/main" val="9874563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27534"/>
            <a:ext cx="6840760" cy="4291891"/>
          </a:xfrm>
        </p:spPr>
        <p:txBody>
          <a:bodyPr>
            <a:normAutofit/>
          </a:bodyPr>
          <a:lstStyle/>
          <a:p>
            <a:pPr lvl="0"/>
            <a:r>
              <a:rPr lang="en-US" altLang="ja-JP" sz="4000" dirty="0"/>
              <a:t>Let us briefly recall the situation we are modeling.</a:t>
            </a:r>
            <a:endParaRPr lang="ja-JP" altLang="ja-JP" sz="4000" dirty="0"/>
          </a:p>
          <a:p>
            <a:pPr lvl="0"/>
            <a:r>
              <a:rPr lang="en-US" altLang="ja-JP" sz="4000" dirty="0"/>
              <a:t>We consider a market composed of two dealers buying and selling stock from each other.</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4</a:t>
            </a:r>
            <a:endParaRPr kumimoji="1" lang="ja-JP" altLang="en-US" sz="2800" dirty="0"/>
          </a:p>
        </p:txBody>
      </p:sp>
      <p:sp>
        <p:nvSpPr>
          <p:cNvPr id="5" name="スライド番号プレースホルダー 1"/>
          <p:cNvSpPr txBox="1">
            <a:spLocks/>
          </p:cNvSpPr>
          <p:nvPr/>
        </p:nvSpPr>
        <p:spPr>
          <a:xfrm>
            <a:off x="8366944" y="4645581"/>
            <a:ext cx="720000" cy="273844"/>
          </a:xfrm>
          <a:prstGeom prst="rect">
            <a:avLst/>
          </a:prstGeom>
        </p:spPr>
        <p:txBody>
          <a:bodyPr vert="horz" lIns="91440" tIns="45720" rIns="91440" bIns="45720" rtlCol="0" anchor="ctr"/>
          <a:lstStyle>
            <a:defPPr>
              <a:defRPr lang="ja-JP"/>
            </a:defPPr>
            <a:lvl1pPr marL="0" algn="ctr" defTabSz="914400" rtl="0" eaLnBrk="1" latinLnBrk="0" hangingPunct="1">
              <a:defRPr kumimoji="1" sz="24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903B30B5-CBF4-4B2F-B75D-B112E832388C}" type="slidenum">
              <a:rPr lang="ja-JP" altLang="en-US" smtClean="0"/>
              <a:pPr/>
              <a:t>6</a:t>
            </a:fld>
            <a:endParaRPr lang="ja-JP" altLang="en-US" dirty="0"/>
          </a:p>
        </p:txBody>
      </p:sp>
    </p:spTree>
    <p:extLst>
      <p:ext uri="{BB962C8B-B14F-4D97-AF65-F5344CB8AC3E}">
        <p14:creationId xmlns:p14="http://schemas.microsoft.com/office/powerpoint/2010/main" val="4206449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99592" y="737927"/>
            <a:ext cx="7200800" cy="4354103"/>
          </a:xfrm>
        </p:spPr>
        <p:txBody>
          <a:bodyPr>
            <a:noAutofit/>
          </a:bodyPr>
          <a:lstStyle/>
          <a:p>
            <a:pPr lvl="0"/>
            <a:r>
              <a:rPr lang="en-US" altLang="ja-JP" sz="4000" dirty="0" smtClean="0"/>
              <a:t>However</a:t>
            </a:r>
            <a:r>
              <a:rPr lang="en-US" altLang="ja-JP" sz="4000" dirty="0"/>
              <a:t>, it should be clear that no such model will ever be able to accurately and consistently describe all the features of such complicated systems as stock markets.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60</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15</a:t>
            </a:r>
            <a:endParaRPr kumimoji="1" lang="ja-JP" altLang="en-US" sz="2800" dirty="0"/>
          </a:p>
        </p:txBody>
      </p:sp>
    </p:spTree>
    <p:extLst>
      <p:ext uri="{BB962C8B-B14F-4D97-AF65-F5344CB8AC3E}">
        <p14:creationId xmlns:p14="http://schemas.microsoft.com/office/powerpoint/2010/main" val="13817535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95536" y="737927"/>
            <a:ext cx="8424936" cy="4354103"/>
          </a:xfrm>
        </p:spPr>
        <p:txBody>
          <a:bodyPr>
            <a:noAutofit/>
          </a:bodyPr>
          <a:lstStyle/>
          <a:p>
            <a:pPr lvl="0"/>
            <a:r>
              <a:rPr lang="en-US" altLang="ja-JP" sz="4000" dirty="0" smtClean="0"/>
              <a:t>For </a:t>
            </a:r>
            <a:r>
              <a:rPr lang="en-US" altLang="ja-JP" sz="4000" dirty="0"/>
              <a:t>the dealer model we presented, one can recover the non-trivial power law decay of the price returns, but only for a specific set of parameter values. If the parameters of the model are changed, then the nature of the distribution can also change.</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61</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15</a:t>
            </a:r>
            <a:endParaRPr kumimoji="1" lang="ja-JP" altLang="en-US" sz="2800" dirty="0"/>
          </a:p>
        </p:txBody>
      </p:sp>
    </p:spTree>
    <p:extLst>
      <p:ext uri="{BB962C8B-B14F-4D97-AF65-F5344CB8AC3E}">
        <p14:creationId xmlns:p14="http://schemas.microsoft.com/office/powerpoint/2010/main" val="138175354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99592" y="737927"/>
            <a:ext cx="7200800" cy="4354103"/>
          </a:xfrm>
        </p:spPr>
        <p:txBody>
          <a:bodyPr>
            <a:noAutofit/>
          </a:bodyPr>
          <a:lstStyle/>
          <a:p>
            <a:pPr lvl="0"/>
            <a:r>
              <a:rPr lang="en-US" altLang="ja-JP" sz="4000" dirty="0" smtClean="0"/>
              <a:t>While </a:t>
            </a:r>
            <a:r>
              <a:rPr lang="en-US" altLang="ja-JP" sz="4000" dirty="0"/>
              <a:t>this type of modeling can help you understand complex real-world systems, you should be very careful when trying to make precise quantitative predictions based on them.</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62</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15</a:t>
            </a:r>
            <a:endParaRPr kumimoji="1" lang="ja-JP" altLang="en-US" sz="2800" dirty="0"/>
          </a:p>
        </p:txBody>
      </p:sp>
      <p:sp>
        <p:nvSpPr>
          <p:cNvPr id="7" name="右矢印 6"/>
          <p:cNvSpPr/>
          <p:nvPr/>
        </p:nvSpPr>
        <p:spPr>
          <a:xfrm>
            <a:off x="6732240" y="4386352"/>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dirty="0" smtClean="0">
                <a:solidFill>
                  <a:srgbClr val="000000"/>
                </a:solidFill>
              </a:rPr>
              <a:t>Go to next slide</a:t>
            </a:r>
            <a:endParaRPr kumimoji="1" lang="ja-JP" altLang="en-US" sz="1400" dirty="0">
              <a:solidFill>
                <a:srgbClr val="000000"/>
              </a:solidFill>
            </a:endParaRPr>
          </a:p>
        </p:txBody>
      </p:sp>
    </p:spTree>
    <p:extLst>
      <p:ext uri="{BB962C8B-B14F-4D97-AF65-F5344CB8AC3E}">
        <p14:creationId xmlns:p14="http://schemas.microsoft.com/office/powerpoint/2010/main" val="366046929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99592" y="737927"/>
            <a:ext cx="7200800" cy="4354103"/>
          </a:xfrm>
        </p:spPr>
        <p:txBody>
          <a:bodyPr>
            <a:noAutofit/>
          </a:bodyPr>
          <a:lstStyle/>
          <a:p>
            <a:pPr lvl="0"/>
            <a:r>
              <a:rPr lang="en-US" altLang="ja-JP" sz="4000" dirty="0" smtClean="0"/>
              <a:t>Thank </a:t>
            </a:r>
            <a:r>
              <a:rPr lang="en-US" altLang="ja-JP" sz="4000" dirty="0"/>
              <a:t>you John, for the interesting analyses on the stock price variations that you have presented.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63</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16</a:t>
            </a:r>
            <a:endParaRPr kumimoji="1" lang="ja-JP" altLang="en-US" sz="2800" dirty="0"/>
          </a:p>
        </p:txBody>
      </p:sp>
    </p:spTree>
    <p:extLst>
      <p:ext uri="{BB962C8B-B14F-4D97-AF65-F5344CB8AC3E}">
        <p14:creationId xmlns:p14="http://schemas.microsoft.com/office/powerpoint/2010/main" val="193470565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67544" y="737927"/>
            <a:ext cx="8208912" cy="4354103"/>
          </a:xfrm>
        </p:spPr>
        <p:txBody>
          <a:bodyPr>
            <a:noAutofit/>
          </a:bodyPr>
          <a:lstStyle/>
          <a:p>
            <a:pPr lvl="0"/>
            <a:r>
              <a:rPr lang="en-US" altLang="ja-JP" sz="4000" dirty="0"/>
              <a:t>I think we are convinced that the statistical analyses we learned to study Brownian motion can also be a helpful tool to characterize real world data such as earthquakes and financial markets.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64</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16</a:t>
            </a:r>
            <a:endParaRPr kumimoji="1" lang="ja-JP" altLang="en-US" sz="2800" dirty="0"/>
          </a:p>
        </p:txBody>
      </p:sp>
    </p:spTree>
    <p:extLst>
      <p:ext uri="{BB962C8B-B14F-4D97-AF65-F5344CB8AC3E}">
        <p14:creationId xmlns:p14="http://schemas.microsoft.com/office/powerpoint/2010/main" val="363102489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11560" y="737927"/>
            <a:ext cx="8208912" cy="4354103"/>
          </a:xfrm>
        </p:spPr>
        <p:txBody>
          <a:bodyPr>
            <a:noAutofit/>
          </a:bodyPr>
          <a:lstStyle/>
          <a:p>
            <a:pPr lvl="0"/>
            <a:r>
              <a:rPr lang="en-US" altLang="ja-JP" sz="4000" dirty="0"/>
              <a:t>It is however still unclear at this moment, how reliable such statistical analyses can be to predict the behaviors of these processes.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65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16</a:t>
            </a:r>
            <a:endParaRPr kumimoji="1" lang="ja-JP" altLang="en-US" sz="2800" dirty="0"/>
          </a:p>
        </p:txBody>
      </p:sp>
    </p:spTree>
    <p:extLst>
      <p:ext uri="{BB962C8B-B14F-4D97-AF65-F5344CB8AC3E}">
        <p14:creationId xmlns:p14="http://schemas.microsoft.com/office/powerpoint/2010/main" val="49782832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11560" y="737927"/>
            <a:ext cx="8208912" cy="4354103"/>
          </a:xfrm>
        </p:spPr>
        <p:txBody>
          <a:bodyPr>
            <a:noAutofit/>
          </a:bodyPr>
          <a:lstStyle/>
          <a:p>
            <a:pPr lvl="0"/>
            <a:r>
              <a:rPr lang="en-US" altLang="ja-JP" sz="4000" dirty="0"/>
              <a:t>For example, to provide a tangible prediction of future earthquakes, with some meaningful accuracy regarding the time and place,  or to develop a winning strategy for financial investment.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66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16</a:t>
            </a:r>
            <a:endParaRPr kumimoji="1" lang="ja-JP" altLang="en-US" sz="2800" dirty="0"/>
          </a:p>
        </p:txBody>
      </p:sp>
    </p:spTree>
    <p:extLst>
      <p:ext uri="{BB962C8B-B14F-4D97-AF65-F5344CB8AC3E}">
        <p14:creationId xmlns:p14="http://schemas.microsoft.com/office/powerpoint/2010/main" val="357230863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99592" y="697104"/>
            <a:ext cx="7992888" cy="4354103"/>
          </a:xfrm>
        </p:spPr>
        <p:txBody>
          <a:bodyPr>
            <a:noAutofit/>
          </a:bodyPr>
          <a:lstStyle/>
          <a:p>
            <a:pPr lvl="0"/>
            <a:r>
              <a:rPr lang="en-US" altLang="ja-JP" sz="4000" dirty="0"/>
              <a:t>While these discussions are outside the scope of the present course, we will be happy if the knowledge you have acquired during these past six weeks can help you to think more deeply about such attractive possibilities.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67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16</a:t>
            </a:r>
            <a:endParaRPr kumimoji="1" lang="ja-JP" altLang="en-US" sz="2800" dirty="0"/>
          </a:p>
        </p:txBody>
      </p:sp>
    </p:spTree>
    <p:extLst>
      <p:ext uri="{BB962C8B-B14F-4D97-AF65-F5344CB8AC3E}">
        <p14:creationId xmlns:p14="http://schemas.microsoft.com/office/powerpoint/2010/main" val="94350683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755576" y="697104"/>
            <a:ext cx="7848872" cy="4354103"/>
          </a:xfrm>
        </p:spPr>
        <p:txBody>
          <a:bodyPr>
            <a:noAutofit/>
          </a:bodyPr>
          <a:lstStyle/>
          <a:p>
            <a:pPr lvl="0"/>
            <a:r>
              <a:rPr lang="en-US" altLang="ja-JP" sz="4000" dirty="0"/>
              <a:t>We thank all of you for your participation. </a:t>
            </a:r>
            <a:endParaRPr lang="ja-JP" altLang="ja-JP" sz="4000" dirty="0"/>
          </a:p>
          <a:p>
            <a:pPr lvl="0"/>
            <a:r>
              <a:rPr lang="en-US" altLang="ja-JP" sz="4000" dirty="0"/>
              <a:t>Please be sure to leave your thoughts and </a:t>
            </a:r>
            <a:r>
              <a:rPr lang="en-US" altLang="ja-JP" sz="4000" dirty="0" smtClean="0"/>
              <a:t>comments regarding the </a:t>
            </a:r>
            <a:r>
              <a:rPr lang="en-US" altLang="ja-JP" sz="4000" dirty="0"/>
              <a:t>course </a:t>
            </a:r>
            <a:r>
              <a:rPr lang="en-US" altLang="ja-JP" sz="4000" dirty="0" smtClean="0"/>
              <a:t>in </a:t>
            </a:r>
            <a:r>
              <a:rPr lang="en-US" altLang="ja-JP" sz="4000" dirty="0"/>
              <a:t>the discussion forum. </a:t>
            </a:r>
            <a:endParaRPr lang="ja-JP" altLang="ja-JP" sz="4000" dirty="0"/>
          </a:p>
          <a:p>
            <a:pPr lvl="0"/>
            <a:r>
              <a:rPr lang="en-US" altLang="ja-JP" sz="4000" dirty="0"/>
              <a:t>Good-Bye for now!</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68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en-US" altLang="ja-JP" sz="2800" dirty="0" smtClean="0"/>
              <a:t>16</a:t>
            </a:r>
            <a:endParaRPr kumimoji="1" lang="ja-JP" altLang="en-US" sz="2800" dirty="0"/>
          </a:p>
        </p:txBody>
      </p:sp>
      <p:sp>
        <p:nvSpPr>
          <p:cNvPr id="6" name="フローチャート : 端子 5"/>
          <p:cNvSpPr/>
          <p:nvPr/>
        </p:nvSpPr>
        <p:spPr>
          <a:xfrm>
            <a:off x="5990340" y="4451159"/>
            <a:ext cx="2182061" cy="648072"/>
          </a:xfrm>
          <a:prstGeom prst="flowChartTerminator">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smtClean="0">
                <a:solidFill>
                  <a:schemeClr val="tx1"/>
                </a:solidFill>
              </a:rPr>
              <a:t>Stop!</a:t>
            </a:r>
            <a:endParaRPr kumimoji="1" lang="ja-JP" altLang="en-US" sz="3200" dirty="0">
              <a:solidFill>
                <a:schemeClr val="tx1"/>
              </a:solidFill>
            </a:endParaRPr>
          </a:p>
        </p:txBody>
      </p:sp>
    </p:spTree>
    <p:extLst>
      <p:ext uri="{BB962C8B-B14F-4D97-AF65-F5344CB8AC3E}">
        <p14:creationId xmlns:p14="http://schemas.microsoft.com/office/powerpoint/2010/main" val="3065301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699542"/>
            <a:ext cx="6336704" cy="4068453"/>
          </a:xfrm>
        </p:spPr>
        <p:txBody>
          <a:bodyPr>
            <a:normAutofit/>
          </a:bodyPr>
          <a:lstStyle/>
          <a:p>
            <a:pPr lvl="0"/>
            <a:r>
              <a:rPr lang="en-US" altLang="ja-JP" sz="4000" dirty="0"/>
              <a:t>Their mid-prices, the average of their bid and ask prices, evolve according to a 1D random-walk in price space.</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4</a:t>
            </a:r>
            <a:endParaRPr kumimoji="1" lang="ja-JP" altLang="en-US" sz="2800" dirty="0"/>
          </a:p>
        </p:txBody>
      </p:sp>
      <p:sp>
        <p:nvSpPr>
          <p:cNvPr id="5" name="スライド番号プレースホルダー 1"/>
          <p:cNvSpPr txBox="1">
            <a:spLocks/>
          </p:cNvSpPr>
          <p:nvPr/>
        </p:nvSpPr>
        <p:spPr>
          <a:xfrm>
            <a:off x="8366944" y="4645581"/>
            <a:ext cx="720000" cy="273844"/>
          </a:xfrm>
          <a:prstGeom prst="rect">
            <a:avLst/>
          </a:prstGeom>
        </p:spPr>
        <p:txBody>
          <a:bodyPr vert="horz" lIns="91440" tIns="45720" rIns="91440" bIns="45720" rtlCol="0" anchor="ctr"/>
          <a:lstStyle>
            <a:defPPr>
              <a:defRPr lang="ja-JP"/>
            </a:defPPr>
            <a:lvl1pPr marL="0" algn="ctr" defTabSz="914400" rtl="0" eaLnBrk="1" latinLnBrk="0" hangingPunct="1">
              <a:defRPr kumimoji="1" sz="24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903B30B5-CBF4-4B2F-B75D-B112E832388C}" type="slidenum">
              <a:rPr lang="ja-JP" altLang="en-US" smtClean="0"/>
              <a:pPr/>
              <a:t>7</a:t>
            </a:fld>
            <a:endParaRPr lang="ja-JP" altLang="en-US" dirty="0"/>
          </a:p>
        </p:txBody>
      </p:sp>
    </p:spTree>
    <p:extLst>
      <p:ext uri="{BB962C8B-B14F-4D97-AF65-F5344CB8AC3E}">
        <p14:creationId xmlns:p14="http://schemas.microsoft.com/office/powerpoint/2010/main" val="1538692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9542"/>
            <a:ext cx="6480720" cy="4068453"/>
          </a:xfrm>
        </p:spPr>
        <p:txBody>
          <a:bodyPr>
            <a:normAutofit/>
          </a:bodyPr>
          <a:lstStyle/>
          <a:p>
            <a:pPr lvl="0"/>
            <a:r>
              <a:rPr lang="en-US" altLang="ja-JP" sz="4000" dirty="0"/>
              <a:t>At each step, this price can move up or down some fixed amount with equal probability.</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4</a:t>
            </a:r>
            <a:endParaRPr kumimoji="1" lang="ja-JP" altLang="en-US" sz="2800" dirty="0"/>
          </a:p>
        </p:txBody>
      </p:sp>
      <p:sp>
        <p:nvSpPr>
          <p:cNvPr id="5" name="スライド番号プレースホルダー 1"/>
          <p:cNvSpPr txBox="1">
            <a:spLocks/>
          </p:cNvSpPr>
          <p:nvPr/>
        </p:nvSpPr>
        <p:spPr>
          <a:xfrm>
            <a:off x="8366944" y="4645581"/>
            <a:ext cx="720000" cy="273844"/>
          </a:xfrm>
          <a:prstGeom prst="rect">
            <a:avLst/>
          </a:prstGeom>
        </p:spPr>
        <p:txBody>
          <a:bodyPr vert="horz" lIns="91440" tIns="45720" rIns="91440" bIns="45720" rtlCol="0" anchor="ctr"/>
          <a:lstStyle>
            <a:defPPr>
              <a:defRPr lang="ja-JP"/>
            </a:defPPr>
            <a:lvl1pPr marL="0" algn="ctr" defTabSz="914400" rtl="0" eaLnBrk="1" latinLnBrk="0" hangingPunct="1">
              <a:defRPr kumimoji="1" sz="24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903B30B5-CBF4-4B2F-B75D-B112E832388C}" type="slidenum">
              <a:rPr lang="ja-JP" altLang="en-US" smtClean="0"/>
              <a:pPr/>
              <a:t>8</a:t>
            </a:fld>
            <a:endParaRPr lang="ja-JP" altLang="en-US" dirty="0"/>
          </a:p>
        </p:txBody>
      </p:sp>
    </p:spTree>
    <p:extLst>
      <p:ext uri="{BB962C8B-B14F-4D97-AF65-F5344CB8AC3E}">
        <p14:creationId xmlns:p14="http://schemas.microsoft.com/office/powerpoint/2010/main" val="4206449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9542"/>
            <a:ext cx="6768752" cy="4068453"/>
          </a:xfrm>
        </p:spPr>
        <p:txBody>
          <a:bodyPr>
            <a:normAutofit/>
          </a:bodyPr>
          <a:lstStyle/>
          <a:p>
            <a:pPr lvl="0"/>
            <a:r>
              <a:rPr lang="en-US" altLang="ja-JP" sz="4000" dirty="0"/>
              <a:t>In order to incorporate the trend-following behavior, an additional memory or drift term is added to the price change at each step.</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9</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4</a:t>
            </a:r>
            <a:endParaRPr kumimoji="1" lang="ja-JP" altLang="en-US" sz="2800" dirty="0"/>
          </a:p>
        </p:txBody>
      </p:sp>
      <p:sp>
        <p:nvSpPr>
          <p:cNvPr id="5" name="スライド番号プレースホルダー 1"/>
          <p:cNvSpPr txBox="1">
            <a:spLocks/>
          </p:cNvSpPr>
          <p:nvPr/>
        </p:nvSpPr>
        <p:spPr>
          <a:xfrm>
            <a:off x="8366944" y="4645581"/>
            <a:ext cx="720000" cy="273844"/>
          </a:xfrm>
          <a:prstGeom prst="rect">
            <a:avLst/>
          </a:prstGeom>
        </p:spPr>
        <p:txBody>
          <a:bodyPr vert="horz" lIns="91440" tIns="45720" rIns="91440" bIns="45720" rtlCol="0" anchor="ctr"/>
          <a:lstStyle>
            <a:defPPr>
              <a:defRPr lang="ja-JP"/>
            </a:defPPr>
            <a:lvl1pPr marL="0" algn="ctr" defTabSz="914400" rtl="0" eaLnBrk="1" latinLnBrk="0" hangingPunct="1">
              <a:defRPr kumimoji="1" sz="24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903B30B5-CBF4-4B2F-B75D-B112E832388C}" type="slidenum">
              <a:rPr lang="ja-JP" altLang="en-US" smtClean="0"/>
              <a:pPr/>
              <a:t>9</a:t>
            </a:fld>
            <a:endParaRPr lang="ja-JP" altLang="en-US" dirty="0"/>
          </a:p>
        </p:txBody>
      </p:sp>
    </p:spTree>
    <p:extLst>
      <p:ext uri="{BB962C8B-B14F-4D97-AF65-F5344CB8AC3E}">
        <p14:creationId xmlns:p14="http://schemas.microsoft.com/office/powerpoint/2010/main" val="34295456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8906</TotalTime>
  <Words>1974</Words>
  <Application>Microsoft Office PowerPoint</Application>
  <PresentationFormat>画面に合わせる (16:9)</PresentationFormat>
  <Paragraphs>241</Paragraphs>
  <Slides>68</Slides>
  <Notes>0</Notes>
  <HiddenSlides>0</HiddenSlides>
  <MMClips>0</MMClips>
  <ScaleCrop>false</ScaleCrop>
  <HeadingPairs>
    <vt:vector size="4" baseType="variant">
      <vt:variant>
        <vt:lpstr>テーマ</vt:lpstr>
      </vt:variant>
      <vt:variant>
        <vt:i4>1</vt:i4>
      </vt:variant>
      <vt:variant>
        <vt:lpstr>スライド タイトル</vt:lpstr>
      </vt:variant>
      <vt:variant>
        <vt:i4>68</vt:i4>
      </vt:variant>
    </vt:vector>
  </HeadingPairs>
  <TitlesOfParts>
    <vt:vector size="69"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Windows ユーザー</dc:creator>
  <cp:lastModifiedBy>Windows ユーザー</cp:lastModifiedBy>
  <cp:revision>291</cp:revision>
  <dcterms:created xsi:type="dcterms:W3CDTF">2015-07-01T01:44:32Z</dcterms:created>
  <dcterms:modified xsi:type="dcterms:W3CDTF">2017-03-17T06:10:41Z</dcterms:modified>
</cp:coreProperties>
</file>