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64" r:id="rId6"/>
    <p:sldId id="258" r:id="rId7"/>
    <p:sldId id="263" r:id="rId8"/>
    <p:sldId id="266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87"/>
  </p:normalViewPr>
  <p:slideViewPr>
    <p:cSldViewPr snapToGrid="0" snapToObjects="1" showGuides="1">
      <p:cViewPr varScale="1">
        <p:scale>
          <a:sx n="95" d="100"/>
          <a:sy n="95" d="100"/>
        </p:scale>
        <p:origin x="216" y="2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D6465-9356-DF47-BFDD-BA69E1EC27CD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CE56C-D4B2-5F4E-99C2-09A7FB6F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66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D1F1C-EB5E-F047-8558-AC7C680DB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B301D-27EB-BE4E-B2EA-4996F5D30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19A09-9DD9-5A44-8AD2-8020A17F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7DA0-E7B9-6F44-986D-B45AB18CE754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1C2E52-C0A3-634B-839A-9A709C12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6EEC54-7EDD-DC48-B397-DBF9D2AC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73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91012-41F8-AE45-88ED-31FC4C84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495F02-1BE0-5F45-BD46-5740CEC50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1EAABE-704F-4845-8776-0E3F9E1C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DBB6-8B54-8840-9D99-0A465BC52B75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3FB4F-5577-664C-930D-52AF68D5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ADF692-5D5A-0546-AEF9-A2118690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42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ACF631-1526-0742-9ECA-F55B0D819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114CE0-D809-0D49-872A-0E0AAA105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931D2-128A-BE46-8307-F6FE8165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1D65-5737-AF48-85A3-3F66A4AA1848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A99BDD-9C5F-9E40-8ED5-C7E50545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ED37E8-DAB9-7C44-9633-60C9E86E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62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2FE6D-6E3A-DF43-A9E8-58081254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368782-4729-B84C-8574-140101DB2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2B843-11EF-314F-A424-BBF16140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FC5-A57F-7645-AF05-D3B69C86A9E7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31D4ED-D9E2-A146-9DB6-F8703C42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5D4FF-57CF-6B46-92DD-8322E805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92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0379E1-98AE-114A-BA08-A7D64E5A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D7F7C4-3412-C84A-AB5E-BDE194C0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4D70D0-1B42-C24F-BDA2-0B7B09FA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F322-CCB2-5F40-A50D-4B3723CA8FEA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0C47A8-466B-3A40-AC43-1C4D97E7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859285-2F10-1E47-98BD-73F06291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81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188DD-0790-DE43-A036-73BE0B8D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BD8C2B-DBFD-0F48-AD63-72C60BE68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7A0C54-6043-5F48-AFD7-1FF853B7E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AEE251-F164-1E4B-85E3-E0380D3A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EC0-A81B-2C43-A19A-7E3B6B5866C8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9C1180-46A2-DC4E-9AB2-D114F32B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83A205-52F9-2049-A024-103CF1EE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7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67ADB-3084-0B4C-A203-6DAE9E97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BDC577-AECB-8F46-A662-A50D46106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F61202-9C5E-F549-9877-B189742E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345880-2914-D246-A3D1-2A0673EA5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3D2A72-E6BC-FD4F-97BD-77B6EDC6B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0FE11B-9B60-2A4C-83D5-73F63E31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CBE9-1D4B-C241-866C-909700078960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F756F1-7675-BE4F-8F5B-66B7F503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0EE6A6-17F8-C648-AE28-D080BDDC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17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027CFF-2778-FF47-8A8B-388E2590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2B4788-8B98-9443-AE88-BC42EC8E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889A-A539-E14E-B2D7-5FA24B6EBE65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88EB68-BBDF-EF47-936D-2B5C5D63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650117-1D54-8B44-9367-2BB4D5B4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1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1A7127-58AA-964F-B7FA-4163DB39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10B7-2E17-CF4D-9866-99A5D4D6F1F1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075114-9BD9-9D43-9D92-B5FB80C1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7271E4-ABCD-F74F-92EE-E9E2DCA1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29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13FAE-86D4-C04F-A2B1-340C1FF7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A9DDA2-1058-494D-BE54-7FAF984A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98E4CB-4437-084A-9C9C-DEC01026D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A8661A-BA5D-8F49-B7B8-2B3F8424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7C52-648E-FB49-92B5-7D3B44644341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42BF61-D056-2747-B7E8-8D12B184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14E2C1-F459-624D-B75F-94EE5844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53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0FF5A-BE75-974B-87CB-217F733F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55554D-B8B4-164B-B14F-355320D58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2D84A7-6ECA-0F41-BE23-F150737B9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7D96E0-36B5-3A4C-9112-66DA752A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8CD8-5A0E-4F46-B29A-FF53BA6B05B9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B0FFE5-562D-0346-B15A-92D201C4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264138-BFAE-4343-8892-9D4019DC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02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5BA258-2F0F-744A-B6CA-4BF5F7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AC58B6-3EED-E24B-B9C5-7D9DE3B31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078CF6-E754-8945-8CC2-D2D18B302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2A63-F5DC-764E-9141-7AAB58E5EC70}" type="datetime1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BE64A4-A71F-3B4C-A5CF-B593D5A09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7D02CF-B3D3-3F41-838D-9A4E9323C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9DCA-D396-9B47-8DC6-F084CB802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22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7CF7EF-CE3D-CE4A-BD1D-1D37CFDA3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ja-JP" altLang="ja-JP" sz="5400"/>
              <a:t>単純な並列プログラムに対する</a:t>
            </a:r>
            <a:br>
              <a:rPr lang="ja-JP" altLang="ja-JP"/>
            </a:br>
            <a:r>
              <a:rPr lang="en-US" altLang="ja-JP" dirty="0"/>
              <a:t>GUI</a:t>
            </a:r>
            <a:r>
              <a:rPr lang="ja-JP" altLang="ja-JP"/>
              <a:t>を備えた可逆デバッガ</a:t>
            </a:r>
            <a:r>
              <a:rPr lang="ja-JP" altLang="ja-JP">
                <a:effectLst/>
              </a:rPr>
              <a:t>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943DA4-212C-7A40-876E-4B436A808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/>
              <a:t>結縁・中澤研究室　</a:t>
            </a:r>
            <a:r>
              <a:rPr lang="en-US" altLang="ja-JP" dirty="0"/>
              <a:t>101830125</a:t>
            </a:r>
            <a:r>
              <a:rPr lang="ja-JP" altLang="ja-JP"/>
              <a:t>　近藤諒一</a:t>
            </a:r>
            <a:r>
              <a:rPr lang="ja-JP" altLang="ja-JP">
                <a:effectLst/>
              </a:rPr>
              <a:t> 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7B1871-C57A-EA4B-965B-A044A3F5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5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F6723-8846-1C42-8C0B-059F995F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単純な並列プログラム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AF554A-3A3D-544E-9C64-563A0917F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05947"/>
              </a:xfrm>
            </p:spPr>
            <p:txBody>
              <a:bodyPr/>
              <a:lstStyle/>
              <a:p>
                <a:r>
                  <a:rPr lang="ja-JP" altLang="en-US"/>
                  <a:t>以下のように定義する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()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ja-JP" altLang="ja-JP"/>
                  <a:t>は</a:t>
                </a:r>
                <a:r>
                  <a:rPr lang="en-US" altLang="ja-JP" dirty="0"/>
                  <a:t>1</a:t>
                </a:r>
                <a:r>
                  <a:rPr lang="ja-JP" altLang="ja-JP"/>
                  <a:t>回以上，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()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ja-JP" altLang="ja-JP"/>
                  <a:t>は</a:t>
                </a:r>
                <a:r>
                  <a:rPr lang="en-US" altLang="ja-JP" dirty="0"/>
                  <a:t>0</a:t>
                </a:r>
                <a:r>
                  <a:rPr lang="ja-JP" altLang="ja-JP"/>
                  <a:t>回以上の繰り返しを意味する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AF554A-3A3D-544E-9C64-563A0917F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05947"/>
              </a:xfrm>
              <a:blipFill>
                <a:blip r:embed="rId2"/>
                <a:stretch>
                  <a:fillRect l="-965" t="-20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BF4B95DD-34EB-AA4C-AEC8-029CADCCB9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8110364"/>
                  </p:ext>
                </p:extLst>
              </p:nvPr>
            </p:nvGraphicFramePr>
            <p:xfrm>
              <a:off x="838200" y="2215590"/>
              <a:ext cx="8015494" cy="32918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015494">
                      <a:extLst>
                        <a:ext uri="{9D8B030D-6E8A-4147-A177-3AD203B41FA5}">
                          <a16:colId xmlns:a16="http://schemas.microsoft.com/office/drawing/2014/main" val="380883043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P ::= DQR | DQ par {Q}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ja-JP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({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Q</m:t>
                                  </m:r>
                                  <m:r>
                                    <a:rPr lang="en-US" sz="2400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})</m:t>
                                  </m:r>
                                </m:e>
                                <m:sup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kern="100" dirty="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ja-JP" sz="2400" kern="100">
                            <a:effectLst/>
                            <a:latin typeface="游明朝" panose="02020400000000000000" pitchFamily="18" charset="-128"/>
                            <a:ea typeface="游明朝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D ::=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ja-JP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var</m:t>
                                  </m:r>
                                  <m:r>
                                    <a:rPr lang="en-US" sz="2400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en-US" sz="2400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;)</m:t>
                                  </m:r>
                                </m:e>
                                <m:sup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ja-JP" sz="2400" kern="100">
                            <a:effectLst/>
                            <a:latin typeface="游明朝" panose="02020400000000000000" pitchFamily="18" charset="-128"/>
                            <a:ea typeface="游明朝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R ::=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ja-JP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remove</m:t>
                                  </m:r>
                                  <m:r>
                                    <a:rPr lang="en-US" sz="2400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en-US" sz="2400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;)</m:t>
                                  </m:r>
                                </m:e>
                                <m:sup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ja-JP" sz="2400" kern="100">
                            <a:effectLst/>
                            <a:latin typeface="游明朝" panose="02020400000000000000" pitchFamily="18" charset="-128"/>
                            <a:ea typeface="游明朝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Q ::=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ja-JP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  <m:r>
                                    <a:rPr lang="en-US" sz="2400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;)</m:t>
                                  </m:r>
                                </m:e>
                                <m:sup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ＭＳ 明朝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kern="100" dirty="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ja-JP" sz="2400" kern="100">
                            <a:effectLst/>
                            <a:latin typeface="游明朝" panose="02020400000000000000" pitchFamily="18" charset="-128"/>
                            <a:ea typeface="游明朝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S ::= skip | X = E | if C then Q else Q fi | while C do Q od</a:t>
                          </a:r>
                          <a:endParaRPr lang="ja-JP" sz="2400" kern="100">
                            <a:effectLst/>
                            <a:latin typeface="游明朝" panose="02020400000000000000" pitchFamily="18" charset="-128"/>
                            <a:ea typeface="游明朝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E ::= X | n | E op E | (E)</a:t>
                          </a:r>
                          <a:endParaRPr lang="ja-JP" sz="2400" kern="100">
                            <a:effectLst/>
                            <a:latin typeface="游明朝" panose="02020400000000000000" pitchFamily="18" charset="-128"/>
                            <a:ea typeface="游明朝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C ::= B| C&amp;&amp;C | not C | (C)</a:t>
                          </a:r>
                          <a:endParaRPr lang="ja-JP" sz="2400" kern="100">
                            <a:effectLst/>
                            <a:latin typeface="游明朝" panose="02020400000000000000" pitchFamily="18" charset="-128"/>
                            <a:ea typeface="游明朝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B ::= E==E | E&lt;E</a:t>
                          </a:r>
                          <a:endParaRPr lang="ja-JP" sz="2400" kern="100">
                            <a:effectLst/>
                            <a:latin typeface="游明朝" panose="02020400000000000000" pitchFamily="18" charset="-128"/>
                            <a:ea typeface="游明朝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(X : </a:t>
                          </a:r>
                          <a:r>
                            <a:rPr lang="ja-JP" sz="2400" kern="10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変数</a:t>
                          </a:r>
                          <a:r>
                            <a:rPr lang="en-US" sz="2400" kern="100" dirty="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 n</a:t>
                          </a:r>
                          <a:r>
                            <a:rPr lang="ja-JP" sz="2400" kern="10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，</a:t>
                          </a:r>
                          <a:r>
                            <a:rPr lang="en-US" sz="2400" kern="100" dirty="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op : {+,×,</a:t>
                          </a:r>
                          <a:r>
                            <a:rPr lang="ja-JP" sz="2400" kern="10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−</a:t>
                          </a:r>
                          <a:r>
                            <a:rPr lang="en-US" sz="2400" kern="100" dirty="0">
                              <a:effectLst/>
                              <a:latin typeface="Times" pitchFamily="2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a:t>})</a:t>
                          </a:r>
                          <a:endParaRPr lang="ja-JP" sz="2400" kern="100">
                            <a:effectLst/>
                            <a:latin typeface="游明朝" panose="02020400000000000000" pitchFamily="18" charset="-128"/>
                            <a:ea typeface="游明朝" panose="02020400000000000000" pitchFamily="18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187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BF4B95DD-34EB-AA4C-AEC8-029CADCCB9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8110364"/>
                  </p:ext>
                </p:extLst>
              </p:nvPr>
            </p:nvGraphicFramePr>
            <p:xfrm>
              <a:off x="838200" y="2215590"/>
              <a:ext cx="8015494" cy="32918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015494">
                      <a:extLst>
                        <a:ext uri="{9D8B030D-6E8A-4147-A177-3AD203B41FA5}">
                          <a16:colId xmlns:a16="http://schemas.microsoft.com/office/drawing/2014/main" val="3808830434"/>
                        </a:ext>
                      </a:extLst>
                    </a:gridCol>
                  </a:tblGrid>
                  <a:tr h="3291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8" t="-2692" b="-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187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1269B0-8819-7642-AC9C-A4CF558C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9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DD816-811F-5A47-A754-FF165838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E8B132-6066-4E4B-860A-B5B50192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並列プログラムのデバッグ</a:t>
            </a:r>
            <a:endParaRPr kumimoji="1" lang="en-US" altLang="ja-JP" dirty="0"/>
          </a:p>
          <a:p>
            <a:pPr lvl="1"/>
            <a:r>
              <a:rPr lang="ja-JP" altLang="en-US"/>
              <a:t>それぞれのプロセスが非同期的に実行を行う</a:t>
            </a:r>
            <a:endParaRPr lang="en-US" altLang="ja-JP" dirty="0"/>
          </a:p>
          <a:p>
            <a:pPr lvl="1"/>
            <a:r>
              <a:rPr lang="ja-JP" altLang="en-US"/>
              <a:t>リプレイをして同じ結果を得るのが困難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可逆デバッグ</a:t>
            </a:r>
            <a:endParaRPr lang="en-US" altLang="ja-JP" dirty="0"/>
          </a:p>
          <a:p>
            <a:pPr lvl="1"/>
            <a:r>
              <a:rPr kumimoji="1" lang="ja-JP" altLang="en-US"/>
              <a:t>前向き実行時に履歴を保存する</a:t>
            </a:r>
            <a:endParaRPr kumimoji="1" lang="en-US" altLang="ja-JP" dirty="0"/>
          </a:p>
          <a:p>
            <a:pPr lvl="1"/>
            <a:r>
              <a:rPr lang="ja-JP" altLang="en-US"/>
              <a:t>履歴から逆向き実行を行い，前向き実行の状態遷移を遡る方向に実行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0BC79F-53D4-9048-8BAA-DE974A9B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54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BDDE4-E8E2-E947-8EF5-0AAC6CDD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抽象機械による前向き</a:t>
            </a:r>
            <a:r>
              <a:rPr kumimoji="1" lang="ja-JP" altLang="en-US"/>
              <a:t>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93DCC-DDB9-AA45-AFFB-414F7795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5541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プログラム</a:t>
            </a:r>
            <a:endParaRPr kumimoji="1" lang="en-US" altLang="ja-JP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3353ED11-6AE9-5444-9C9A-F46E16988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7601"/>
              </p:ext>
            </p:extLst>
          </p:nvPr>
        </p:nvGraphicFramePr>
        <p:xfrm>
          <a:off x="940248" y="2487828"/>
          <a:ext cx="1897081" cy="3291840"/>
        </p:xfrm>
        <a:graphic>
          <a:graphicData uri="http://schemas.openxmlformats.org/drawingml/2006/table">
            <a:tbl>
              <a:tblPr firstRow="1" firstCol="1" bandRow="1"/>
              <a:tblGrid>
                <a:gridCol w="1897081">
                  <a:extLst>
                    <a:ext uri="{9D8B030D-6E8A-4147-A177-3AD203B41FA5}">
                      <a16:colId xmlns:a16="http://schemas.microsoft.com/office/drawing/2014/main" val="1143336319"/>
                    </a:ext>
                  </a:extLst>
                </a:gridCol>
              </a:tblGrid>
              <a:tr h="13176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ＭＳ 明朝" panose="02020609040205080304" pitchFamily="49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2400" kern="100" dirty="0">
                          <a:effectLst/>
                          <a:latin typeface="ＭＳ 明朝" panose="02020609040205080304" pitchFamily="49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 x;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ＭＳ 明朝" panose="02020609040205080304" pitchFamily="49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x=0;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ＭＳ 明朝" panose="02020609040205080304" pitchFamily="49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par{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ＭＳ 明朝" panose="02020609040205080304" pitchFamily="49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  x=2;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ＭＳ 明朝" panose="02020609040205080304" pitchFamily="49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}{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ＭＳ 明朝" panose="02020609040205080304" pitchFamily="49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  x=1;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ＭＳ 明朝" panose="02020609040205080304" pitchFamily="49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  x=x+1;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ＭＳ 明朝" panose="02020609040205080304" pitchFamily="49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}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ＭＳ 明朝" panose="02020609040205080304" pitchFamily="49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remove x;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575949"/>
                  </a:ext>
                </a:extLst>
              </a:tr>
            </a:tbl>
          </a:graphicData>
        </a:graphic>
      </p:graphicFrame>
      <p:pic>
        <p:nvPicPr>
          <p:cNvPr id="9" name="図 8">
            <a:extLst>
              <a:ext uri="{FF2B5EF4-FFF2-40B4-BE49-F238E27FC236}">
                <a16:creationId xmlns:a16="http://schemas.microsoft.com/office/drawing/2014/main" id="{A33EBB7D-E541-9B4E-9FBC-721C62A17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93" r="22538" b="-2"/>
          <a:stretch/>
        </p:blipFill>
        <p:spPr>
          <a:xfrm>
            <a:off x="4840942" y="1701744"/>
            <a:ext cx="2174498" cy="486400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7FD9811-B715-A642-AF60-32F4B0F29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34308"/>
              </p:ext>
            </p:extLst>
          </p:nvPr>
        </p:nvGraphicFramePr>
        <p:xfrm>
          <a:off x="9166412" y="2487827"/>
          <a:ext cx="2101177" cy="3052361"/>
        </p:xfrm>
        <a:graphic>
          <a:graphicData uri="http://schemas.openxmlformats.org/drawingml/2006/table">
            <a:tbl>
              <a:tblPr firstRow="1" firstCol="1" bandRow="1"/>
              <a:tblGrid>
                <a:gridCol w="2101177">
                  <a:extLst>
                    <a:ext uri="{9D8B030D-6E8A-4147-A177-3AD203B41FA5}">
                      <a16:colId xmlns:a16="http://schemas.microsoft.com/office/drawing/2014/main" val="1143336319"/>
                    </a:ext>
                  </a:extLst>
                </a:gridCol>
              </a:tblGrid>
              <a:tr h="3052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ja-JP" sz="2400" kern="100" dirty="0"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400" kern="10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逆向き実行に必要な情報</a:t>
                      </a:r>
                      <a:endParaRPr lang="en-US" altLang="ja-JP" sz="2400" kern="100" dirty="0"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ja-JP" sz="2400" kern="100" dirty="0"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ja-JP" sz="2400" kern="100" dirty="0"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400" kern="10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前向き実行の際に保存</a:t>
                      </a:r>
                      <a:endParaRPr lang="en-US" altLang="ja-JP" sz="2400" kern="100" dirty="0"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575949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9DC5160-835D-B44A-96AB-7C66D0D14623}"/>
              </a:ext>
            </a:extLst>
          </p:cNvPr>
          <p:cNvSpPr txBox="1">
            <a:spLocks/>
          </p:cNvSpPr>
          <p:nvPr/>
        </p:nvSpPr>
        <p:spPr>
          <a:xfrm>
            <a:off x="9166412" y="1825625"/>
            <a:ext cx="35455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スタック</a:t>
            </a:r>
            <a:endParaRPr lang="en-US" altLang="ja-JP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DED254A-F840-5D4A-919E-8AFA51935738}"/>
              </a:ext>
            </a:extLst>
          </p:cNvPr>
          <p:cNvCxnSpPr>
            <a:cxnSpLocks/>
          </p:cNvCxnSpPr>
          <p:nvPr/>
        </p:nvCxnSpPr>
        <p:spPr>
          <a:xfrm flipV="1">
            <a:off x="2057400" y="2675964"/>
            <a:ext cx="3375212" cy="21515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58F4015-214D-4343-9D41-BD892E47B48F}"/>
              </a:ext>
            </a:extLst>
          </p:cNvPr>
          <p:cNvCxnSpPr>
            <a:cxnSpLocks/>
          </p:cNvCxnSpPr>
          <p:nvPr/>
        </p:nvCxnSpPr>
        <p:spPr>
          <a:xfrm>
            <a:off x="1922929" y="3768475"/>
            <a:ext cx="306537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DAA4DB7-4A67-744E-B388-55856204D271}"/>
              </a:ext>
            </a:extLst>
          </p:cNvPr>
          <p:cNvCxnSpPr>
            <a:cxnSpLocks/>
          </p:cNvCxnSpPr>
          <p:nvPr/>
        </p:nvCxnSpPr>
        <p:spPr>
          <a:xfrm flipV="1">
            <a:off x="1944295" y="4303059"/>
            <a:ext cx="3983896" cy="36343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右矢印 21">
            <a:extLst>
              <a:ext uri="{FF2B5EF4-FFF2-40B4-BE49-F238E27FC236}">
                <a16:creationId xmlns:a16="http://schemas.microsoft.com/office/drawing/2014/main" id="{40C1F18D-4942-284E-84AC-BE5C9292E58D}"/>
              </a:ext>
            </a:extLst>
          </p:cNvPr>
          <p:cNvSpPr/>
          <p:nvPr/>
        </p:nvSpPr>
        <p:spPr>
          <a:xfrm>
            <a:off x="7221071" y="3465513"/>
            <a:ext cx="1734670" cy="10192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3BA3CC7-002B-FF47-9A6E-EC12BD2E46B0}"/>
              </a:ext>
            </a:extLst>
          </p:cNvPr>
          <p:cNvCxnSpPr>
            <a:cxnSpLocks/>
          </p:cNvCxnSpPr>
          <p:nvPr/>
        </p:nvCxnSpPr>
        <p:spPr>
          <a:xfrm flipV="1">
            <a:off x="2403557" y="5271247"/>
            <a:ext cx="3029055" cy="27672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A868B0-D9EE-364C-BA3D-B2F382BB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43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BDDE4-E8E2-E947-8EF5-0AAC6CDD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抽象機械による逆向き</a:t>
            </a:r>
            <a:r>
              <a:rPr kumimoji="1" lang="ja-JP" altLang="en-US"/>
              <a:t>実行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33EBB7D-E541-9B4E-9FBC-721C62A17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74" r="22475"/>
          <a:stretch/>
        </p:blipFill>
        <p:spPr>
          <a:xfrm>
            <a:off x="4959724" y="1729774"/>
            <a:ext cx="2156012" cy="485923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7FD9811-B715-A642-AF60-32F4B0F29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55884"/>
              </p:ext>
            </p:extLst>
          </p:nvPr>
        </p:nvGraphicFramePr>
        <p:xfrm>
          <a:off x="9166412" y="2487827"/>
          <a:ext cx="2101177" cy="3052361"/>
        </p:xfrm>
        <a:graphic>
          <a:graphicData uri="http://schemas.openxmlformats.org/drawingml/2006/table">
            <a:tbl>
              <a:tblPr firstRow="1" firstCol="1" bandRow="1"/>
              <a:tblGrid>
                <a:gridCol w="2101177">
                  <a:extLst>
                    <a:ext uri="{9D8B030D-6E8A-4147-A177-3AD203B41FA5}">
                      <a16:colId xmlns:a16="http://schemas.microsoft.com/office/drawing/2014/main" val="1143336319"/>
                    </a:ext>
                  </a:extLst>
                </a:gridCol>
              </a:tblGrid>
              <a:tr h="3052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ja-JP" sz="2400" kern="100" dirty="0"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400" kern="10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逆向き実行に必要な情報</a:t>
                      </a:r>
                      <a:endParaRPr lang="en-US" altLang="ja-JP" sz="2400" kern="100" dirty="0"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ja-JP" sz="2400" kern="100" dirty="0"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ja-JP" sz="2400" kern="100" dirty="0"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400" kern="100"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逆向き実行の際に使用</a:t>
                      </a:r>
                      <a:endParaRPr lang="en-US" altLang="ja-JP" sz="2400" kern="100" dirty="0"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575949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9DC5160-835D-B44A-96AB-7C66D0D14623}"/>
              </a:ext>
            </a:extLst>
          </p:cNvPr>
          <p:cNvSpPr txBox="1">
            <a:spLocks/>
          </p:cNvSpPr>
          <p:nvPr/>
        </p:nvSpPr>
        <p:spPr>
          <a:xfrm>
            <a:off x="9166412" y="1825625"/>
            <a:ext cx="35455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スタック</a:t>
            </a:r>
            <a:endParaRPr lang="en-US" altLang="ja-JP" dirty="0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40C1F18D-4942-284E-84AC-BE5C9292E58D}"/>
              </a:ext>
            </a:extLst>
          </p:cNvPr>
          <p:cNvSpPr/>
          <p:nvPr/>
        </p:nvSpPr>
        <p:spPr>
          <a:xfrm rot="10800000">
            <a:off x="7221071" y="3465513"/>
            <a:ext cx="1734670" cy="10192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CA05DA56-E845-6A40-99C4-2E37869B1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93" r="22538" b="-2"/>
          <a:stretch/>
        </p:blipFill>
        <p:spPr>
          <a:xfrm>
            <a:off x="838200" y="1724997"/>
            <a:ext cx="2174498" cy="48640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0D70BB5-9EBA-7140-8453-0F8161D35C94}"/>
              </a:ext>
            </a:extLst>
          </p:cNvPr>
          <p:cNvCxnSpPr>
            <a:cxnSpLocks/>
          </p:cNvCxnSpPr>
          <p:nvPr/>
        </p:nvCxnSpPr>
        <p:spPr>
          <a:xfrm>
            <a:off x="2380129" y="2675964"/>
            <a:ext cx="3106271" cy="27432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9C5D415-2514-C34D-877F-4DC95E2397D3}"/>
              </a:ext>
            </a:extLst>
          </p:cNvPr>
          <p:cNvCxnSpPr>
            <a:cxnSpLocks/>
          </p:cNvCxnSpPr>
          <p:nvPr/>
        </p:nvCxnSpPr>
        <p:spPr>
          <a:xfrm flipV="1">
            <a:off x="2380129" y="2675964"/>
            <a:ext cx="3052483" cy="286422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F073BB2-3C85-A243-BF59-480D526DD110}"/>
              </a:ext>
            </a:extLst>
          </p:cNvPr>
          <p:cNvCxnSpPr>
            <a:cxnSpLocks/>
          </p:cNvCxnSpPr>
          <p:nvPr/>
        </p:nvCxnSpPr>
        <p:spPr>
          <a:xfrm>
            <a:off x="2864224" y="4047564"/>
            <a:ext cx="219915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0BDBDA4-344D-5845-99CD-3DA13F4B4FE4}"/>
              </a:ext>
            </a:extLst>
          </p:cNvPr>
          <p:cNvSpPr txBox="1"/>
          <p:nvPr/>
        </p:nvSpPr>
        <p:spPr>
          <a:xfrm>
            <a:off x="1486867" y="62539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前向き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0F12EA-2309-764B-926A-495540CF526C}"/>
              </a:ext>
            </a:extLst>
          </p:cNvPr>
          <p:cNvSpPr txBox="1"/>
          <p:nvPr/>
        </p:nvSpPr>
        <p:spPr>
          <a:xfrm>
            <a:off x="5599148" y="62539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逆</a:t>
            </a:r>
            <a:r>
              <a:rPr kumimoji="1" lang="ja-JP" altLang="en-US"/>
              <a:t>向き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852899-1B1C-FD40-8BC4-0E20112B72A0}"/>
              </a:ext>
            </a:extLst>
          </p:cNvPr>
          <p:cNvSpPr txBox="1"/>
          <p:nvPr/>
        </p:nvSpPr>
        <p:spPr>
          <a:xfrm>
            <a:off x="3264972" y="45486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命令の反転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51F416F-4610-C44D-A69E-D1FD97DA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09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91EE051-C539-5247-A8E4-890840F59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4218" y="-779366"/>
            <a:ext cx="11910735" cy="8416732"/>
          </a:xfr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1710B08-D85C-784B-B662-80549D0F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96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7529A-D5F9-2647-810B-B4DCBE80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デッドロックの例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AD534DD-7538-F24E-832D-647DD17F5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6828" y="1690688"/>
            <a:ext cx="6715172" cy="4351338"/>
          </a:xfr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72E688-447A-1E44-8036-10F7040BF24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55776" cy="441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fork1=1, fork2=2, fork3=3</a:t>
            </a:r>
          </a:p>
          <a:p>
            <a:r>
              <a:rPr lang="ja-JP" altLang="en-US"/>
              <a:t>哲学者たちがみんな片手にフォークを持っている状態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前向き実行を行ってもプログラムは終了しない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B297E7-0088-1D4A-A551-D1A382C1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73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7529A-D5F9-2647-810B-B4DCBE80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デッドロックの例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AD534DD-7538-F24E-832D-647DD17F5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6828" y="1690688"/>
            <a:ext cx="6715172" cy="4351337"/>
          </a:xfr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72E688-447A-1E44-8036-10F7040BF24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55776" cy="441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逆向き実行によってデッドロックが起こる前に遡る</a:t>
            </a:r>
            <a:endParaRPr lang="en-US" altLang="ja-JP" dirty="0"/>
          </a:p>
          <a:p>
            <a:r>
              <a:rPr lang="en-US" altLang="ja-JP" dirty="0"/>
              <a:t>fork1=1</a:t>
            </a:r>
          </a:p>
          <a:p>
            <a:r>
              <a:rPr lang="ja-JP" altLang="en-US"/>
              <a:t>ある</a:t>
            </a:r>
            <a:r>
              <a:rPr lang="en-US" altLang="ja-JP" dirty="0"/>
              <a:t>1</a:t>
            </a:r>
            <a:r>
              <a:rPr lang="ja-JP" altLang="en-US"/>
              <a:t>人の哲学者だけが片手にフォークを持っている状態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プログラムを終了できるような手順が存在する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CBC6EDF-2CD0-B046-A342-5BAD3BA1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59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FC1D4F-4489-244E-BC56-F8FBA4C1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BCE659-8D76-B845-A79C-084A73E24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研究成果</a:t>
            </a:r>
            <a:endParaRPr kumimoji="1" lang="en-US" altLang="ja-JP" dirty="0"/>
          </a:p>
          <a:p>
            <a:pPr lvl="1"/>
            <a:r>
              <a:rPr lang="en-US" altLang="ja-JP" dirty="0"/>
              <a:t>Python</a:t>
            </a:r>
            <a:r>
              <a:rPr lang="ja-JP" altLang="en-US"/>
              <a:t>による単純な並列プログラムに対する可逆デバッガーの実現</a:t>
            </a:r>
            <a:endParaRPr lang="en-US" altLang="ja-JP" dirty="0"/>
          </a:p>
          <a:p>
            <a:pPr lvl="1"/>
            <a:r>
              <a:rPr kumimoji="1" lang="en-US" altLang="ja-JP" dirty="0"/>
              <a:t>Python</a:t>
            </a:r>
            <a:r>
              <a:rPr kumimoji="1" lang="ja-JP" altLang="en-US"/>
              <a:t>の標準ライブラリ</a:t>
            </a:r>
            <a:r>
              <a:rPr kumimoji="1" lang="en-US" altLang="ja-JP" dirty="0" err="1"/>
              <a:t>Tkinter</a:t>
            </a:r>
            <a:r>
              <a:rPr kumimoji="1" lang="ja-JP" altLang="en-US"/>
              <a:t>を利用して</a:t>
            </a:r>
            <a:r>
              <a:rPr kumimoji="1" lang="en-US" altLang="ja-JP" dirty="0"/>
              <a:t>GUI</a:t>
            </a:r>
            <a:r>
              <a:rPr kumimoji="1" lang="ja-JP" altLang="en-US"/>
              <a:t>を作成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57E5BC-2EC8-4D4E-99C0-6E676042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9DCA-D396-9B47-8DC6-F084CB80257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33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364</Words>
  <Application>Microsoft Macintosh PowerPoint</Application>
  <PresentationFormat>ワイド画面</PresentationFormat>
  <Paragraphs>80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9" baseType="lpstr">
      <vt:lpstr>ＭＳ 明朝</vt:lpstr>
      <vt:lpstr>ＭＳ 明朝</vt:lpstr>
      <vt:lpstr>游ゴシック</vt:lpstr>
      <vt:lpstr>游ゴシック Light</vt:lpstr>
      <vt:lpstr>游明朝</vt:lpstr>
      <vt:lpstr>Arial</vt:lpstr>
      <vt:lpstr>Cambria Math</vt:lpstr>
      <vt:lpstr>Times</vt:lpstr>
      <vt:lpstr>Times New Roman</vt:lpstr>
      <vt:lpstr>Office テーマ</vt:lpstr>
      <vt:lpstr>単純な並列プログラムに対する GUIを備えた可逆デバッガ </vt:lpstr>
      <vt:lpstr>単純な並列プログラム</vt:lpstr>
      <vt:lpstr>研究背景</vt:lpstr>
      <vt:lpstr>抽象機械による前向き実行</vt:lpstr>
      <vt:lpstr>抽象機械による逆向き実行</vt:lpstr>
      <vt:lpstr>PowerPoint プレゼンテーション</vt:lpstr>
      <vt:lpstr>デッドロックの例</vt:lpstr>
      <vt:lpstr>デッドロックの例</vt:lpstr>
      <vt:lpstr>まとめ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単純な並列プログラムに対する GUIを備えた可逆デバッガ </dc:title>
  <dc:creator>近藤</dc:creator>
  <cp:lastModifiedBy>近藤</cp:lastModifiedBy>
  <cp:revision>43</cp:revision>
  <dcterms:created xsi:type="dcterms:W3CDTF">2022-01-24T05:34:27Z</dcterms:created>
  <dcterms:modified xsi:type="dcterms:W3CDTF">2022-01-24T08:37:49Z</dcterms:modified>
</cp:coreProperties>
</file>