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5"/>
  </p:notesMasterIdLst>
  <p:handoutMasterIdLst>
    <p:handoutMasterId r:id="rId16"/>
  </p:handoutMasterIdLst>
  <p:sldIdLst>
    <p:sldId id="291" r:id="rId2"/>
    <p:sldId id="292" r:id="rId3"/>
    <p:sldId id="294" r:id="rId4"/>
    <p:sldId id="299" r:id="rId5"/>
    <p:sldId id="300" r:id="rId6"/>
    <p:sldId id="295" r:id="rId7"/>
    <p:sldId id="297" r:id="rId8"/>
    <p:sldId id="298" r:id="rId9"/>
    <p:sldId id="301" r:id="rId10"/>
    <p:sldId id="302" r:id="rId11"/>
    <p:sldId id="303" r:id="rId12"/>
    <p:sldId id="304" r:id="rId13"/>
    <p:sldId id="305"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9" autoAdjust="0"/>
    <p:restoredTop sz="73846" autoAdjust="0"/>
  </p:normalViewPr>
  <p:slideViewPr>
    <p:cSldViewPr snapToGrid="0" showGuides="1">
      <p:cViewPr>
        <p:scale>
          <a:sx n="65" d="100"/>
          <a:sy n="65" d="100"/>
        </p:scale>
        <p:origin x="-2376" y="-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AFCC8A-0099-D94C-B9FA-71DC13BFCF34}" type="datetimeFigureOut">
              <a:rPr kumimoji="1" lang="ja-JP" altLang="en-US" smtClean="0"/>
              <a:pPr/>
              <a:t>15/12/21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1950F9-3AC4-524E-AE92-E67403276D6D}" type="slidenum">
              <a:rPr kumimoji="1" lang="ja-JP" altLang="en-US" smtClean="0"/>
              <a:pPr/>
              <a:t>‹#›</a:t>
            </a:fld>
            <a:endParaRPr kumimoji="1" lang="ja-JP" altLang="en-US"/>
          </a:p>
        </p:txBody>
      </p:sp>
    </p:spTree>
    <p:extLst>
      <p:ext uri="{BB962C8B-B14F-4D97-AF65-F5344CB8AC3E}">
        <p14:creationId xmlns:p14="http://schemas.microsoft.com/office/powerpoint/2010/main" val="1081562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B4E95-9F1A-4A5D-9989-8DC4282993D8}" type="datetimeFigureOut">
              <a:rPr kumimoji="1" lang="ja-JP" altLang="en-US" smtClean="0"/>
              <a:pPr/>
              <a:t>15/12/21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EB137-84D2-4C58-AF70-536C9A15327B}" type="slidenum">
              <a:rPr kumimoji="1" lang="ja-JP" altLang="en-US" smtClean="0"/>
              <a:pPr/>
              <a:t>‹#›</a:t>
            </a:fld>
            <a:endParaRPr kumimoji="1" lang="ja-JP" altLang="en-US"/>
          </a:p>
        </p:txBody>
      </p:sp>
    </p:spTree>
    <p:extLst>
      <p:ext uri="{BB962C8B-B14F-4D97-AF65-F5344CB8AC3E}">
        <p14:creationId xmlns:p14="http://schemas.microsoft.com/office/powerpoint/2010/main" val="31368727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a:t>
            </a:r>
            <a:r>
              <a:rPr kumimoji="1" lang="en-US" altLang="ja-JP" dirty="0" smtClean="0"/>
              <a:t>16</a:t>
            </a:r>
            <a:r>
              <a:rPr kumimoji="1" lang="ja-JP" altLang="en-US" dirty="0" smtClean="0"/>
              <a:t>卒の吉崎が今回のインターン成果報告を行います．</a:t>
            </a:r>
            <a:endParaRPr kumimoji="1" lang="en-US" altLang="ja-JP" dirty="0" smtClean="0"/>
          </a:p>
          <a:p>
            <a:r>
              <a:rPr kumimoji="1" lang="ja-JP" altLang="en-US" dirty="0" smtClean="0"/>
              <a:t>今回の成果物は「自動化テストスクリプト高速生成プラットフォーム」というお堅い名前のものを作りました．</a:t>
            </a:r>
            <a:endParaRPr kumimoji="1" lang="en-US" altLang="ja-JP" dirty="0" smtClean="0"/>
          </a:p>
          <a:p>
            <a:r>
              <a:rPr kumimoji="1" lang="ja-JP" altLang="en-US" dirty="0" smtClean="0"/>
              <a:t>今回皆さんと一緒に初めてソフトウェアテストを学び，テストエンジニアとして感じた不満を解消できるものだと確信しています．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0</a:t>
            </a:fld>
            <a:endParaRPr kumimoji="1" lang="ja-JP" altLang="en-US"/>
          </a:p>
        </p:txBody>
      </p:sp>
    </p:spTree>
    <p:extLst>
      <p:ext uri="{BB962C8B-B14F-4D97-AF65-F5344CB8AC3E}">
        <p14:creationId xmlns:p14="http://schemas.microsoft.com/office/powerpoint/2010/main" val="3109738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プログラミング未経験者がこのプラットフォームを介して，プロ並みの保守性や可読性の高いテストスクリプトを組んでしまえるというものです．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9</a:t>
            </a:fld>
            <a:endParaRPr kumimoji="1" lang="ja-JP" altLang="en-US"/>
          </a:p>
        </p:txBody>
      </p:sp>
    </p:spTree>
    <p:extLst>
      <p:ext uri="{BB962C8B-B14F-4D97-AF65-F5344CB8AC3E}">
        <p14:creationId xmlns:p14="http://schemas.microsoft.com/office/powerpoint/2010/main" val="1377107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a:t>
            </a:r>
            <a:r>
              <a:rPr kumimoji="1" lang="en-US" altLang="ja-JP" dirty="0" err="1" smtClean="0"/>
              <a:t>Eccube</a:t>
            </a:r>
            <a:r>
              <a:rPr kumimoji="1" lang="ja-JP" altLang="en-US" dirty="0" smtClean="0"/>
              <a:t>にはまだ未対応ですが，時間の都合上，一番簡単なこちらのデモをご覧下さい．</a:t>
            </a:r>
            <a:endParaRPr kumimoji="1" lang="ja-JP" altLang="en-US" dirty="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10</a:t>
            </a:fld>
            <a:endParaRPr kumimoji="1" lang="ja-JP" altLang="en-US"/>
          </a:p>
        </p:txBody>
      </p:sp>
    </p:spTree>
    <p:extLst>
      <p:ext uri="{BB962C8B-B14F-4D97-AF65-F5344CB8AC3E}">
        <p14:creationId xmlns:p14="http://schemas.microsoft.com/office/powerpoint/2010/main" val="789385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簡単に技術を紹介しておくと，</a:t>
            </a:r>
            <a:endParaRPr kumimoji="1" lang="en-US" altLang="ja-JP" dirty="0" smtClean="0"/>
          </a:p>
          <a:p>
            <a:r>
              <a:rPr kumimoji="1" lang="ja-JP" altLang="en-US" dirty="0" smtClean="0"/>
              <a:t>言語は</a:t>
            </a:r>
            <a:r>
              <a:rPr kumimoji="1" lang="en-US" altLang="ja-JP" dirty="0" smtClean="0"/>
              <a:t>Python </a:t>
            </a:r>
            <a:r>
              <a:rPr kumimoji="1" lang="ja-JP" altLang="en-US" dirty="0" smtClean="0"/>
              <a:t>でライブラリはこんな感じのものを使っています．</a:t>
            </a:r>
            <a:endParaRPr kumimoji="1" lang="en-US" altLang="ja-JP" dirty="0" smtClean="0"/>
          </a:p>
          <a:p>
            <a:r>
              <a:rPr kumimoji="1" lang="ja-JP" altLang="en-US" dirty="0" smtClean="0"/>
              <a:t>プラットフォームの中のやりとりはこのような感じです．</a:t>
            </a:r>
            <a:endParaRPr kumimoji="1" lang="en-US" altLang="ja-JP" dirty="0" smtClean="0"/>
          </a:p>
          <a:p>
            <a:r>
              <a:rPr kumimoji="1" lang="ja-JP" altLang="en-US" dirty="0" smtClean="0"/>
              <a:t>この構成は，特にブラウザにも依存せず，しかもライセンスにもひっかからず，そして，</a:t>
            </a:r>
            <a:r>
              <a:rPr kumimoji="1" lang="en-US" altLang="ja-JP" dirty="0" smtClean="0"/>
              <a:t>JavaScript</a:t>
            </a:r>
            <a:r>
              <a:rPr kumimoji="1" lang="ja-JP" altLang="en-US" dirty="0" smtClean="0"/>
              <a:t>の動的なページにも対応可能です．</a:t>
            </a:r>
            <a:endParaRPr kumimoji="1" lang="en-US" altLang="ja-JP" dirty="0" smtClean="0"/>
          </a:p>
          <a:p>
            <a:r>
              <a:rPr kumimoji="1" lang="ja-JP" altLang="en-US" dirty="0" smtClean="0"/>
              <a:t>また，このプラットフォームを使えば，出力されるテストスクリプトが</a:t>
            </a:r>
            <a:r>
              <a:rPr kumimoji="1" lang="en-US" altLang="ja-JP" dirty="0" smtClean="0"/>
              <a:t>Java</a:t>
            </a:r>
            <a:r>
              <a:rPr kumimoji="1" lang="ja-JP" altLang="en-US" dirty="0" smtClean="0"/>
              <a:t>に限られないので，</a:t>
            </a:r>
            <a:r>
              <a:rPr kumimoji="1" lang="en-US" altLang="ja-JP" dirty="0" smtClean="0"/>
              <a:t>Python, Ruby </a:t>
            </a:r>
            <a:r>
              <a:rPr kumimoji="1" lang="ja-JP" altLang="en-US" dirty="0" smtClean="0"/>
              <a:t>といった</a:t>
            </a:r>
            <a:r>
              <a:rPr kumimoji="1" lang="en-US" altLang="ja-JP" dirty="0" smtClean="0"/>
              <a:t> Selenium</a:t>
            </a:r>
            <a:r>
              <a:rPr kumimoji="1" lang="en-US" altLang="ja-JP" baseline="0" dirty="0" smtClean="0"/>
              <a:t> </a:t>
            </a:r>
            <a:r>
              <a:rPr kumimoji="1" lang="ja-JP" altLang="en-US" baseline="0" dirty="0" smtClean="0"/>
              <a:t>環境が使える言語を選択できると</a:t>
            </a:r>
            <a:endParaRPr kumimoji="1" lang="en-US" altLang="ja-JP" baseline="0" dirty="0" smtClean="0"/>
          </a:p>
          <a:p>
            <a:r>
              <a:rPr kumimoji="1" lang="ja-JP" altLang="en-US" baseline="0" dirty="0" smtClean="0"/>
              <a:t>いう柔軟さを持っています．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11</a:t>
            </a:fld>
            <a:endParaRPr kumimoji="1" lang="ja-JP" altLang="en-US"/>
          </a:p>
        </p:txBody>
      </p:sp>
    </p:spTree>
    <p:extLst>
      <p:ext uri="{BB962C8B-B14F-4D97-AF65-F5344CB8AC3E}">
        <p14:creationId xmlns:p14="http://schemas.microsoft.com/office/powerpoint/2010/main" val="33336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保守性や可読性が高く，容易かつ高速にスクリプト作成ができるプラットフォームを作りました！</a:t>
            </a:r>
            <a:endParaRPr kumimoji="1" lang="en-US" altLang="ja-JP" dirty="0" smtClean="0"/>
          </a:p>
          <a:p>
            <a:r>
              <a:rPr kumimoji="1" lang="ja-JP" altLang="en-US" dirty="0" smtClean="0"/>
              <a:t>ご静聴ありがとうございました．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12</a:t>
            </a:fld>
            <a:endParaRPr kumimoji="1" lang="ja-JP" altLang="en-US"/>
          </a:p>
        </p:txBody>
      </p:sp>
    </p:spTree>
    <p:extLst>
      <p:ext uri="{BB962C8B-B14F-4D97-AF65-F5344CB8AC3E}">
        <p14:creationId xmlns:p14="http://schemas.microsoft.com/office/powerpoint/2010/main" val="185992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はじめに，なんですが，</a:t>
            </a:r>
            <a:endParaRPr kumimoji="1" lang="en-US" altLang="ja-JP" dirty="0" smtClean="0"/>
          </a:p>
          <a:p>
            <a:r>
              <a:rPr kumimoji="1" lang="ja-JP" altLang="en-US" dirty="0" smtClean="0"/>
              <a:t>今回は，</a:t>
            </a:r>
            <a:r>
              <a:rPr kumimoji="1" lang="en-US" altLang="ja-JP" dirty="0" err="1" smtClean="0"/>
              <a:t>Jenins</a:t>
            </a:r>
            <a:r>
              <a:rPr kumimoji="1" lang="ja-JP" altLang="en-US" dirty="0" smtClean="0"/>
              <a:t>，</a:t>
            </a:r>
            <a:r>
              <a:rPr kumimoji="1" lang="en-US" altLang="ja-JP" dirty="0" err="1" smtClean="0"/>
              <a:t>Docker</a:t>
            </a:r>
            <a:r>
              <a:rPr kumimoji="1" lang="ja-JP" altLang="en-US" dirty="0" smtClean="0"/>
              <a:t>，それから</a:t>
            </a:r>
            <a:r>
              <a:rPr kumimoji="1" lang="en-US" altLang="ja-JP" dirty="0" smtClean="0"/>
              <a:t>Selenium</a:t>
            </a:r>
            <a:r>
              <a:rPr kumimoji="1" lang="en-US" altLang="ja-JP" baseline="0" dirty="0" smtClean="0"/>
              <a:t> Grid</a:t>
            </a:r>
            <a:r>
              <a:rPr kumimoji="1" lang="ja-JP" altLang="en-US" baseline="0" dirty="0" smtClean="0"/>
              <a:t>といった素晴らしいツールは使っていません．</a:t>
            </a:r>
            <a:endParaRPr kumimoji="1" lang="en-US" altLang="ja-JP" baseline="0" dirty="0" smtClean="0"/>
          </a:p>
          <a:p>
            <a:r>
              <a:rPr kumimoji="1" lang="ja-JP" altLang="en-US" baseline="0" dirty="0" smtClean="0"/>
              <a:t>今回，これらのツールを使用しなかった理由も含めて，最初に今回の課題を整理したいと思います．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1</a:t>
            </a:fld>
            <a:endParaRPr kumimoji="1" lang="ja-JP" altLang="en-US"/>
          </a:p>
        </p:txBody>
      </p:sp>
    </p:spTree>
    <p:extLst>
      <p:ext uri="{BB962C8B-B14F-4D97-AF65-F5344CB8AC3E}">
        <p14:creationId xmlns:p14="http://schemas.microsoft.com/office/powerpoint/2010/main" val="627946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まず，みなさんもご存じの通り，今回の課題である顧客の要望はこのようなものでした．</a:t>
            </a:r>
            <a:endParaRPr kumimoji="1" lang="en-US" altLang="ja-JP" dirty="0" smtClean="0"/>
          </a:p>
          <a:p>
            <a:r>
              <a:rPr kumimoji="1" lang="ja-JP" altLang="en-US" dirty="0" smtClean="0"/>
              <a:t>この長い要望は大きくふたつに分けられると分析しました．</a:t>
            </a:r>
            <a:endParaRPr kumimoji="1" lang="en-US" altLang="ja-JP" dirty="0" smtClean="0"/>
          </a:p>
          <a:p>
            <a:r>
              <a:rPr kumimoji="1" lang="ja-JP" altLang="en-US" dirty="0" smtClean="0"/>
              <a:t>頻繁なカスタマイズと既存機能の保証です．</a:t>
            </a:r>
            <a:endParaRPr kumimoji="1" lang="en-US" altLang="ja-JP" dirty="0" smtClean="0"/>
          </a:p>
          <a:p>
            <a:r>
              <a:rPr kumimoji="1" lang="ja-JP" altLang="en-US" dirty="0" smtClean="0"/>
              <a:t>そこで，今回はこの二つの問題を解決できるようなツールを作成しました．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2</a:t>
            </a:fld>
            <a:endParaRPr kumimoji="1" lang="ja-JP" altLang="en-US"/>
          </a:p>
        </p:txBody>
      </p:sp>
    </p:spTree>
    <p:extLst>
      <p:ext uri="{BB962C8B-B14F-4D97-AF65-F5344CB8AC3E}">
        <p14:creationId xmlns:p14="http://schemas.microsoft.com/office/powerpoint/2010/main" val="236905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次に，ツールを作る際に重要となってくるファクターを洗い出しました．</a:t>
            </a:r>
            <a:endParaRPr kumimoji="1" lang="en-US" altLang="ja-JP" dirty="0" smtClean="0"/>
          </a:p>
          <a:p>
            <a:r>
              <a:rPr kumimoji="1" lang="ja-JP" altLang="en-US" dirty="0" smtClean="0"/>
              <a:t>テストの自動化には大きく二つの構成要素があり，スクリプト作成とテスト実行です．</a:t>
            </a:r>
            <a:endParaRPr kumimoji="1" lang="en-US" altLang="ja-JP" dirty="0" smtClean="0"/>
          </a:p>
          <a:p>
            <a:r>
              <a:rPr kumimoji="1" lang="ja-JP" altLang="en-US" dirty="0" smtClean="0"/>
              <a:t>こちらは，テストエンジニアさんの統計的なデータをもとに考えれば正確ですが，とりあえず初日の初心者の状態での作業時間を見てみました．</a:t>
            </a:r>
            <a:endParaRPr kumimoji="1" lang="en-US" altLang="ja-JP" dirty="0" smtClean="0"/>
          </a:p>
          <a:p>
            <a:r>
              <a:rPr kumimoji="1" lang="ja-JP" altLang="en-US" dirty="0" smtClean="0"/>
              <a:t>スクリプト作成には</a:t>
            </a:r>
            <a:r>
              <a:rPr kumimoji="1" lang="en-US" altLang="ja-JP" dirty="0" smtClean="0"/>
              <a:t>30</a:t>
            </a:r>
            <a:r>
              <a:rPr kumimoji="1" lang="ja-JP" altLang="en-US" dirty="0" smtClean="0"/>
              <a:t>分ほど要し，テスト実行は</a:t>
            </a:r>
            <a:r>
              <a:rPr kumimoji="1" lang="en-US" altLang="ja-JP" dirty="0" smtClean="0"/>
              <a:t>10</a:t>
            </a:r>
            <a:r>
              <a:rPr kumimoji="1" lang="ja-JP" altLang="en-US" dirty="0" smtClean="0"/>
              <a:t>秒程度だっだと思います．</a:t>
            </a:r>
            <a:endParaRPr kumimoji="1" lang="en-US" altLang="ja-JP" dirty="0" smtClean="0"/>
          </a:p>
          <a:p>
            <a:r>
              <a:rPr kumimoji="1" lang="ja-JP" altLang="en-US" dirty="0" smtClean="0"/>
              <a:t>もちろん，テスト回数が増えればテスト実行の重要度は高まりますが，頻繁なカスタマイズがある場合は，それほど実行回数が多くないと考えられます．</a:t>
            </a:r>
            <a:endParaRPr kumimoji="1" lang="en-US" altLang="ja-JP" dirty="0" smtClean="0"/>
          </a:p>
          <a:p>
            <a:r>
              <a:rPr kumimoji="1" lang="ja-JP" altLang="en-US" dirty="0" smtClean="0"/>
              <a:t>したがって，テスト実行を高速化するよりも，スクリプト作成を高速化する方が遙かに重要だと分析しました．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3</a:t>
            </a:fld>
            <a:endParaRPr kumimoji="1" lang="ja-JP" altLang="en-US"/>
          </a:p>
        </p:txBody>
      </p:sp>
    </p:spTree>
    <p:extLst>
      <p:ext uri="{BB962C8B-B14F-4D97-AF65-F5344CB8AC3E}">
        <p14:creationId xmlns:p14="http://schemas.microsoft.com/office/powerpoint/2010/main" val="403183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そういった理由で，テスト実行を高速化してくれる</a:t>
            </a:r>
            <a:endParaRPr kumimoji="1" lang="en-US" altLang="ja-JP" dirty="0" smtClean="0"/>
          </a:p>
          <a:p>
            <a:r>
              <a:rPr kumimoji="1" lang="ja-JP" altLang="en-US" dirty="0" smtClean="0"/>
              <a:t>これらのツールではなく，自動化スクリプトの高速生成に注力しました．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4</a:t>
            </a:fld>
            <a:endParaRPr kumimoji="1" lang="ja-JP" altLang="en-US"/>
          </a:p>
        </p:txBody>
      </p:sp>
    </p:spTree>
    <p:extLst>
      <p:ext uri="{BB962C8B-B14F-4D97-AF65-F5344CB8AC3E}">
        <p14:creationId xmlns:p14="http://schemas.microsoft.com/office/powerpoint/2010/main" val="292528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今回の問題をさらに分析していきます．</a:t>
            </a:r>
            <a:endParaRPr kumimoji="1" lang="en-US" altLang="ja-JP" dirty="0" smtClean="0"/>
          </a:p>
          <a:p>
            <a:r>
              <a:rPr kumimoji="1" lang="ja-JP" altLang="en-US" dirty="0" smtClean="0"/>
              <a:t>頻繁なカスタマイズへの対応では，必要なコトとしては，テストスクリプトの大量作成であり，こちらは</a:t>
            </a:r>
            <a:r>
              <a:rPr kumimoji="1" lang="en-US" altLang="ja-JP" dirty="0" smtClean="0"/>
              <a:t>Selenium</a:t>
            </a:r>
            <a:r>
              <a:rPr kumimoji="1" lang="en-US" altLang="ja-JP" baseline="0" dirty="0" smtClean="0"/>
              <a:t> IDE</a:t>
            </a:r>
            <a:r>
              <a:rPr kumimoji="1" lang="ja-JP" altLang="en-US" baseline="0" dirty="0" smtClean="0"/>
              <a:t>を使ってテスト初心者を大量に集めることで対応できます．</a:t>
            </a:r>
            <a:endParaRPr kumimoji="1" lang="en-US" altLang="ja-JP" baseline="0" dirty="0" smtClean="0"/>
          </a:p>
          <a:p>
            <a:r>
              <a:rPr kumimoji="1" lang="ja-JP" altLang="en-US" baseline="0" dirty="0" smtClean="0"/>
              <a:t>しかし，これにより生成されるスクリプトは保守性が悪く，別課題の既存機能の保証とコンフリクトしてしまいます．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5</a:t>
            </a:fld>
            <a:endParaRPr kumimoji="1" lang="ja-JP" altLang="en-US"/>
          </a:p>
        </p:txBody>
      </p:sp>
    </p:spTree>
    <p:extLst>
      <p:ext uri="{BB962C8B-B14F-4D97-AF65-F5344CB8AC3E}">
        <p14:creationId xmlns:p14="http://schemas.microsoft.com/office/powerpoint/2010/main" val="124918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また，既存機能の保守は，再利用可能なスクリプトの作成が必要となりますが，これを実現するためには，スクリプト作成コストの高さが障害となります．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6</a:t>
            </a:fld>
            <a:endParaRPr kumimoji="1" lang="ja-JP" altLang="en-US"/>
          </a:p>
        </p:txBody>
      </p:sp>
    </p:spTree>
    <p:extLst>
      <p:ext uri="{BB962C8B-B14F-4D97-AF65-F5344CB8AC3E}">
        <p14:creationId xmlns:p14="http://schemas.microsoft.com/office/powerpoint/2010/main" val="4154193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つまり，保守性が高く高速にスクリプト作成できればみんなハッピーになります．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7</a:t>
            </a:fld>
            <a:endParaRPr kumimoji="1" lang="ja-JP" altLang="en-US"/>
          </a:p>
        </p:txBody>
      </p:sp>
    </p:spTree>
    <p:extLst>
      <p:ext uri="{BB962C8B-B14F-4D97-AF65-F5344CB8AC3E}">
        <p14:creationId xmlns:p14="http://schemas.microsoft.com/office/powerpoint/2010/main" val="288963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そこで，自動テストスクリプト高速作成プラットフォームの出番です．</a:t>
            </a:r>
            <a:endParaRPr kumimoji="1" lang="en-US" altLang="ja-JP" dirty="0" smtClean="0"/>
          </a:p>
          <a:p>
            <a:r>
              <a:rPr kumimoji="1" lang="ja-JP" altLang="en-US" dirty="0" smtClean="0"/>
              <a:t>これから簡単なデモを行いますが，</a:t>
            </a:r>
            <a:r>
              <a:rPr kumimoji="1" lang="en-US" altLang="ja-JP" dirty="0" smtClean="0"/>
              <a:t>GUI</a:t>
            </a:r>
            <a:r>
              <a:rPr kumimoji="1" lang="ja-JP" altLang="en-US" dirty="0" smtClean="0"/>
              <a:t>操作だけで簡単に保守性の高いテストスクリプトを作成できます．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ACEB137-84D2-4C58-AF70-536C9A15327B}" type="slidenum">
              <a:rPr kumimoji="1" lang="ja-JP" altLang="en-US" smtClean="0"/>
              <a:pPr/>
              <a:t>8</a:t>
            </a:fld>
            <a:endParaRPr kumimoji="1" lang="ja-JP" altLang="en-US"/>
          </a:p>
        </p:txBody>
      </p:sp>
    </p:spTree>
    <p:extLst>
      <p:ext uri="{BB962C8B-B14F-4D97-AF65-F5344CB8AC3E}">
        <p14:creationId xmlns:p14="http://schemas.microsoft.com/office/powerpoint/2010/main" val="285660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_A案">
    <p:spTree>
      <p:nvGrpSpPr>
        <p:cNvPr id="1" name=""/>
        <p:cNvGrpSpPr/>
        <p:nvPr/>
      </p:nvGrpSpPr>
      <p:grpSpPr>
        <a:xfrm>
          <a:off x="0" y="0"/>
          <a:ext cx="0" cy="0"/>
          <a:chOff x="0" y="0"/>
          <a:chExt cx="0" cy="0"/>
        </a:xfrm>
      </p:grpSpPr>
      <p:pic>
        <p:nvPicPr>
          <p:cNvPr id="3" name="図 2" descr="フッター表紙.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57452"/>
            <a:ext cx="9144000" cy="700548"/>
          </a:xfrm>
          <a:prstGeom prst="rect">
            <a:avLst/>
          </a:prstGeom>
        </p:spPr>
      </p:pic>
      <p:pic>
        <p:nvPicPr>
          <p:cNvPr id="9" name="図 8" descr="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0" y="-5379"/>
            <a:ext cx="9144000" cy="6863379"/>
          </a:xfrm>
          <a:prstGeom prst="rect">
            <a:avLst/>
          </a:prstGeom>
        </p:spPr>
      </p:pic>
      <p:sp>
        <p:nvSpPr>
          <p:cNvPr id="2" name="タイトル 1"/>
          <p:cNvSpPr>
            <a:spLocks noGrp="1"/>
          </p:cNvSpPr>
          <p:nvPr>
            <p:ph type="ctrTitle" hasCustomPrompt="1"/>
          </p:nvPr>
        </p:nvSpPr>
        <p:spPr>
          <a:xfrm>
            <a:off x="251520" y="2132856"/>
            <a:ext cx="7992888"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marL="0" algn="l" defTabSz="914400" rtl="0" eaLnBrk="1" fontAlgn="base" latinLnBrk="0" hangingPunct="1">
              <a:spcBef>
                <a:spcPct val="0"/>
              </a:spcBef>
              <a:spcAft>
                <a:spcPct val="0"/>
              </a:spcAft>
              <a:defRPr kumimoji="1" lang="ja-JP" altLang="en-US" sz="4200" b="0" i="0" kern="1200" dirty="0">
                <a:solidFill>
                  <a:schemeClr val="tx1"/>
                </a:solidFill>
                <a:latin typeface="HGPｺﾞｼｯｸE" pitchFamily="50" charset="-128"/>
                <a:ea typeface="HGPｺﾞｼｯｸE" pitchFamily="50" charset="-128"/>
                <a:cs typeface="+mn-cs"/>
              </a:defRPr>
            </a:lvl1pPr>
          </a:lstStyle>
          <a:p>
            <a:r>
              <a:rPr lang="ja-JP" altLang="en-US" dirty="0" smtClean="0"/>
              <a:t>プレゼンタイトル</a:t>
            </a:r>
            <a:endParaRPr lang="ja-JP" altLang="en-US" dirty="0"/>
          </a:p>
        </p:txBody>
      </p:sp>
      <p:sp>
        <p:nvSpPr>
          <p:cNvPr id="6" name="テキスト プレースホルダ 11"/>
          <p:cNvSpPr>
            <a:spLocks noGrp="1"/>
          </p:cNvSpPr>
          <p:nvPr>
            <p:ph type="body" sz="quarter" idx="14" hasCustomPrompt="1"/>
          </p:nvPr>
        </p:nvSpPr>
        <p:spPr>
          <a:xfrm>
            <a:off x="251520" y="260648"/>
            <a:ext cx="1728192" cy="415498"/>
          </a:xfrm>
          <a:prstGeom prst="rect">
            <a:avLst/>
          </a:prstGeom>
          <a:noFill/>
          <a:ln w="9525" cmpd="sng">
            <a:solidFill>
              <a:schemeClr val="tx1">
                <a:lumMod val="50000"/>
                <a:lumOff val="50000"/>
              </a:schemeClr>
            </a:solidFill>
          </a:ln>
        </p:spPr>
        <p:style>
          <a:lnRef idx="2">
            <a:schemeClr val="accent2"/>
          </a:lnRef>
          <a:fillRef idx="1">
            <a:schemeClr val="lt1"/>
          </a:fillRef>
          <a:effectRef idx="0">
            <a:schemeClr val="accent2"/>
          </a:effectRef>
          <a:fontRef idx="none"/>
        </p:style>
        <p:txBody>
          <a:bodyPr wrap="square" anchor="t">
            <a:spAutoFit/>
          </a:bodyPr>
          <a:lstStyle>
            <a:lvl1pPr algn="l">
              <a:defRPr sz="2100" b="1" u="none" baseline="0">
                <a:solidFill>
                  <a:schemeClr val="tx1">
                    <a:lumMod val="75000"/>
                    <a:lumOff val="25000"/>
                  </a:schemeClr>
                </a:solidFill>
                <a:latin typeface="HGｺﾞｼｯｸM" pitchFamily="49" charset="-128"/>
                <a:ea typeface="HGｺﾞｼｯｸM" pitchFamily="49" charset="-128"/>
                <a:cs typeface="HGｺﾞｼｯｸM" pitchFamily="49" charset="-128"/>
              </a:defRPr>
            </a:lvl1pPr>
          </a:lstStyle>
          <a:p>
            <a:pPr lvl="0"/>
            <a:r>
              <a:rPr kumimoji="1" lang="ja-JP" altLang="en-US" dirty="0" smtClean="0"/>
              <a:t>プレゼン名</a:t>
            </a:r>
            <a:endParaRPr kumimoji="1" lang="en-US" altLang="ja-JP" dirty="0" smtClean="0"/>
          </a:p>
        </p:txBody>
      </p:sp>
      <p:sp>
        <p:nvSpPr>
          <p:cNvPr id="12" name="テキスト プレースホルダー 3"/>
          <p:cNvSpPr>
            <a:spLocks noGrp="1"/>
          </p:cNvSpPr>
          <p:nvPr>
            <p:ph type="body" sz="quarter" idx="15"/>
          </p:nvPr>
        </p:nvSpPr>
        <p:spPr>
          <a:xfrm>
            <a:off x="5364088" y="4509120"/>
            <a:ext cx="3240360" cy="360040"/>
          </a:xfrm>
          <a:prstGeom prst="rect">
            <a:avLst/>
          </a:prstGeom>
        </p:spPr>
        <p:txBody>
          <a:bodyPr>
            <a:normAutofit/>
          </a:bodyPr>
          <a:lstStyle/>
          <a:p>
            <a:pPr algn="r"/>
            <a:r>
              <a:rPr kumimoji="1" lang="en-US" altLang="ja-JP" sz="1800" dirty="0" smtClean="0"/>
              <a:t>2014.10.01</a:t>
            </a:r>
            <a:endParaRPr kumimoji="1" lang="ja-JP" alt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48880"/>
            <a:ext cx="8229600" cy="648072"/>
          </a:xfrm>
          <a:prstGeom prst="rect">
            <a:avLst/>
          </a:prstGeom>
        </p:spPr>
        <p:txBody>
          <a:bodyPr vert="horz"/>
          <a:lstStyle>
            <a:lvl1pPr algn="ctr">
              <a:defRPr sz="3600" b="0" i="0">
                <a:latin typeface="HGPｺﾞｼｯｸE" pitchFamily="50" charset="-128"/>
                <a:ea typeface="HGPｺﾞｼｯｸE" pitchFamily="50" charset="-128"/>
              </a:defRPr>
            </a:lvl1pPr>
          </a:lstStyle>
          <a:p>
            <a:r>
              <a:rPr kumimoji="1" lang="ja-JP" altLang="en-US" dirty="0" smtClean="0"/>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990DADC3-A982-4036-8418-CA3D2ADE099F}" type="slidenum">
              <a:rPr lang="ja-JP" altLang="en-US" smtClean="0"/>
              <a:pPr/>
              <a:t>‹#›</a:t>
            </a:fld>
            <a:endParaRPr lang="ja-JP" altLang="en-US" dirty="0"/>
          </a:p>
        </p:txBody>
      </p:sp>
      <p:pic>
        <p:nvPicPr>
          <p:cNvPr id="4" name="図 3" descr="スクリーンショット 2014-10-08 11.48.05.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5044454"/>
            <a:ext cx="9144000" cy="1813546"/>
          </a:xfrm>
          <a:prstGeom prst="rect">
            <a:avLst/>
          </a:prstGeom>
        </p:spPr>
      </p:pic>
    </p:spTree>
    <p:extLst>
      <p:ext uri="{BB962C8B-B14F-4D97-AF65-F5344CB8AC3E}">
        <p14:creationId xmlns:p14="http://schemas.microsoft.com/office/powerpoint/2010/main" val="16898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pic>
        <p:nvPicPr>
          <p:cNvPr id="5" name="図 9" descr="SHIFT_pptマスタ.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30163"/>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正方形/長方形 5"/>
          <p:cNvSpPr/>
          <p:nvPr userDrawn="1"/>
        </p:nvSpPr>
        <p:spPr>
          <a:xfrm>
            <a:off x="0" y="433388"/>
            <a:ext cx="9144000" cy="501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dirty="0"/>
          </a:p>
        </p:txBody>
      </p:sp>
      <p:sp>
        <p:nvSpPr>
          <p:cNvPr id="2" name="タイトル 1"/>
          <p:cNvSpPr>
            <a:spLocks noGrp="1"/>
          </p:cNvSpPr>
          <p:nvPr>
            <p:ph type="title"/>
          </p:nvPr>
        </p:nvSpPr>
        <p:spPr>
          <a:xfrm>
            <a:off x="251520" y="-49962"/>
            <a:ext cx="8229600" cy="576064"/>
          </a:xfrm>
          <a:prstGeom prst="rect">
            <a:avLst/>
          </a:prstGeom>
        </p:spPr>
        <p:txBody>
          <a:bodyPr>
            <a:noAutofit/>
          </a:bodyPr>
          <a:lstStyle>
            <a:lvl1pPr algn="l">
              <a:defRPr sz="1800" b="0">
                <a:latin typeface="メイリオ" pitchFamily="50" charset="-128"/>
                <a:ea typeface="メイリオ" pitchFamily="50" charset="-128"/>
                <a:cs typeface="メイリオ" pitchFamily="50" charset="-128"/>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251520" y="1038222"/>
            <a:ext cx="8640960" cy="5127082"/>
          </a:xfrm>
          <a:prstGeom prst="rect">
            <a:avLst/>
          </a:prstGeom>
        </p:spPr>
        <p:txBody>
          <a:bodyPr>
            <a:normAutofit/>
          </a:bodyPr>
          <a:lstStyle>
            <a:lvl1pPr marL="342900" indent="-342900">
              <a:buClr>
                <a:srgbClr val="C00000"/>
              </a:buClr>
              <a:buFont typeface="Wingdings" pitchFamily="2" charset="2"/>
              <a:buChar char="n"/>
              <a:defRPr sz="2000" b="0">
                <a:latin typeface="メイリオ" pitchFamily="50" charset="-128"/>
                <a:ea typeface="メイリオ" pitchFamily="50" charset="-128"/>
                <a:cs typeface="メイリオ" pitchFamily="50" charset="-128"/>
              </a:defRPr>
            </a:lvl1pPr>
            <a:lvl2pPr marL="742950" indent="-285750">
              <a:buClr>
                <a:schemeClr val="tx2">
                  <a:lumMod val="75000"/>
                </a:schemeClr>
              </a:buClr>
              <a:buFont typeface="Wingdings" pitchFamily="2" charset="2"/>
              <a:buChar char="u"/>
              <a:defRPr sz="1800" b="0">
                <a:latin typeface="メイリオ" pitchFamily="50" charset="-128"/>
                <a:ea typeface="メイリオ" pitchFamily="50" charset="-128"/>
                <a:cs typeface="メイリオ" pitchFamily="50" charset="-128"/>
              </a:defRPr>
            </a:lvl2pPr>
            <a:lvl3pPr marL="1143000" indent="-228600">
              <a:buFont typeface="Wingdings" pitchFamily="2" charset="2"/>
              <a:buChar char="Ø"/>
              <a:defRPr sz="1600" b="0">
                <a:latin typeface="メイリオ" pitchFamily="50" charset="-128"/>
                <a:ea typeface="メイリオ" pitchFamily="50" charset="-128"/>
                <a:cs typeface="メイリオ" pitchFamily="50" charset="-128"/>
              </a:defRPr>
            </a:lvl3pPr>
            <a:lvl4pPr marL="1600200" indent="-228600">
              <a:buFont typeface="Calibri" pitchFamily="34" charset="0"/>
              <a:buChar char="-"/>
              <a:defRPr sz="1400" b="0">
                <a:latin typeface="メイリオ" pitchFamily="50" charset="-128"/>
                <a:ea typeface="メイリオ" pitchFamily="50" charset="-128"/>
                <a:cs typeface="メイリオ" pitchFamily="50" charset="-128"/>
              </a:defRPr>
            </a:lvl4pPr>
            <a:lvl5pPr marL="2057400" indent="-228600">
              <a:buFont typeface="Arial" pitchFamily="34" charset="0"/>
              <a:buChar char="•"/>
              <a:defRPr sz="1400" b="0">
                <a:latin typeface="メイリオ" pitchFamily="50" charset="-128"/>
                <a:ea typeface="メイリオ" pitchFamily="50" charset="-128"/>
                <a:cs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11" name="コンテンツ プレースホルダ 10"/>
          <p:cNvSpPr>
            <a:spLocks noGrp="1"/>
          </p:cNvSpPr>
          <p:nvPr>
            <p:ph sz="quarter" idx="13"/>
          </p:nvPr>
        </p:nvSpPr>
        <p:spPr>
          <a:xfrm>
            <a:off x="261864" y="438456"/>
            <a:ext cx="8208912" cy="576064"/>
          </a:xfrm>
          <a:prstGeom prst="rect">
            <a:avLst/>
          </a:prstGeom>
        </p:spPr>
        <p:txBody>
          <a:bodyPr>
            <a:normAutofit/>
          </a:bodyPr>
          <a:lstStyle>
            <a:lvl1pPr algn="l">
              <a:buNone/>
              <a:defRPr sz="2400" b="0">
                <a:latin typeface="メイリオ" pitchFamily="50" charset="-128"/>
                <a:ea typeface="メイリオ" pitchFamily="50" charset="-128"/>
                <a:cs typeface="メイリオ" pitchFamily="50" charset="-128"/>
              </a:defRPr>
            </a:lvl1pPr>
          </a:lstStyle>
          <a:p>
            <a:pPr lvl="0"/>
            <a:r>
              <a:rPr lang="ja-JP" altLang="en-US" dirty="0" smtClean="0"/>
              <a:t>マスタ テキストの書式設定</a:t>
            </a:r>
            <a:endParaRPr lang="ja-JP" altLang="en-US" dirty="0"/>
          </a:p>
        </p:txBody>
      </p:sp>
      <p:sp>
        <p:nvSpPr>
          <p:cNvPr id="7" name="スライド番号プレースホルダ 5"/>
          <p:cNvSpPr>
            <a:spLocks noGrp="1"/>
          </p:cNvSpPr>
          <p:nvPr>
            <p:ph type="sldNum" sz="quarter" idx="14"/>
          </p:nvPr>
        </p:nvSpPr>
        <p:spPr>
          <a:xfrm>
            <a:off x="4384675" y="6351588"/>
            <a:ext cx="2133600" cy="365125"/>
          </a:xfrm>
          <a:prstGeom prst="rect">
            <a:avLst/>
          </a:prstGeom>
        </p:spPr>
        <p:txBody>
          <a:bodyPr/>
          <a:lstStyle>
            <a:lvl1pPr algn="l">
              <a:defRPr smtClean="0"/>
            </a:lvl1pPr>
          </a:lstStyle>
          <a:p>
            <a:pPr>
              <a:defRPr/>
            </a:pPr>
            <a:fld id="{A9E6955F-CD7A-7244-AE38-F30FF40CD621}" type="slidenum">
              <a:rPr lang="ja-JP" altLang="en-US"/>
              <a:pPr>
                <a:defRPr/>
              </a:pPr>
              <a:t>‹#›</a:t>
            </a:fld>
            <a:endParaRPr lang="ja-JP" altLang="en-US"/>
          </a:p>
        </p:txBody>
      </p:sp>
    </p:spTree>
    <p:extLst>
      <p:ext uri="{BB962C8B-B14F-4D97-AF65-F5344CB8AC3E}">
        <p14:creationId xmlns:p14="http://schemas.microsoft.com/office/powerpoint/2010/main" val="225288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494223"/>
            <a:ext cx="9144000" cy="774190"/>
          </a:xfrm>
          <a:prstGeom prst="rect">
            <a:avLst/>
          </a:prstGeom>
          <a:gradFill flip="none" rotWithShape="1">
            <a:gsLst>
              <a:gs pos="0">
                <a:srgbClr val="009700"/>
              </a:gs>
              <a:gs pos="50000">
                <a:srgbClr val="009700">
                  <a:alpha val="60000"/>
                </a:srgbClr>
              </a:gs>
              <a:gs pos="100000">
                <a:srgbClr val="009700">
                  <a:alpha val="10000"/>
                </a:srgbClr>
              </a:gs>
            </a:gsLst>
            <a:path path="circle">
              <a:fillToRect t="100000" r="100000"/>
            </a:path>
            <a:tileRect l="-100000" b="-100000"/>
          </a:gradFill>
        </p:spPr>
        <p:txBody>
          <a:bodyPr anchor="ctr"/>
          <a:lstStyle>
            <a:lvl1pPr marL="342900" indent="-342900" algn="l" defTabSz="914400" rtl="0" eaLnBrk="0" fontAlgn="base" latinLnBrk="0" hangingPunct="0">
              <a:spcBef>
                <a:spcPct val="20000"/>
              </a:spcBef>
              <a:spcAft>
                <a:spcPct val="0"/>
              </a:spcAft>
              <a:buFont typeface="Arial" charset="0"/>
              <a:buChar char="•"/>
              <a:defRPr kumimoji="1" lang="ja-JP" altLang="en-US" sz="2800" kern="1200" dirty="0">
                <a:solidFill>
                  <a:schemeClr val="bg1"/>
                </a:solidFill>
                <a:latin typeface="Trebuchet MS" pitchFamily="34" charset="0"/>
                <a:ea typeface="+mn-ea"/>
                <a:cs typeface="+mn-cs"/>
              </a:defRPr>
            </a:lvl1pPr>
          </a:lstStyle>
          <a:p>
            <a:pPr marL="0" lvl="0" indent="0" algn="l" rtl="0" eaLnBrk="0" fontAlgn="base" hangingPunct="0">
              <a:spcBef>
                <a:spcPct val="0"/>
              </a:spcBef>
              <a:spcAft>
                <a:spcPct val="0"/>
              </a:spcAft>
              <a:buFontTx/>
              <a:buNone/>
            </a:pPr>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250824" y="1412876"/>
            <a:ext cx="8642351" cy="4713288"/>
          </a:xfrm>
          <a:prstGeom prst="rect">
            <a:avLst/>
          </a:prstGeom>
        </p:spPr>
        <p:txBody>
          <a:bodyPr/>
          <a:lstStyle>
            <a:lvl1pPr>
              <a:defRPr>
                <a:latin typeface="Trebuchet MS" pitchFamily="34" charset="0"/>
              </a:defRPr>
            </a:lvl1pPr>
            <a:lvl2pPr>
              <a:defRPr>
                <a:latin typeface="Trebuchet MS" pitchFamily="34" charset="0"/>
              </a:defRPr>
            </a:lvl2pPr>
            <a:lvl3pPr>
              <a:defRPr>
                <a:latin typeface="Trebuchet MS" pitchFamily="34" charset="0"/>
              </a:defRPr>
            </a:lvl3pPr>
            <a:lvl4pPr>
              <a:defRPr>
                <a:latin typeface="Trebuchet MS" pitchFamily="34" charset="0"/>
              </a:defRPr>
            </a:lvl4pPr>
            <a:lvl5pPr>
              <a:defRPr>
                <a:latin typeface="Trebuchet MS" pitchFamily="34" charset="0"/>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8" name="コンテンツ プレースホルダ 7"/>
          <p:cNvSpPr>
            <a:spLocks noGrp="1"/>
          </p:cNvSpPr>
          <p:nvPr>
            <p:ph sz="quarter" idx="10"/>
          </p:nvPr>
        </p:nvSpPr>
        <p:spPr>
          <a:xfrm>
            <a:off x="0" y="0"/>
            <a:ext cx="6899613" cy="494223"/>
          </a:xfrm>
          <a:prstGeom prst="rect">
            <a:avLst/>
          </a:prstGeom>
        </p:spPr>
        <p:txBody>
          <a:bodyPr>
            <a:noAutofit/>
          </a:bodyPr>
          <a:lstStyle>
            <a:lvl1pPr>
              <a:buFontTx/>
              <a:buNone/>
              <a:defRPr sz="2400">
                <a:latin typeface="Trebuchet MS" pitchFamily="34" charset="0"/>
              </a:defRPr>
            </a:lvl1pPr>
            <a:lvl2pPr>
              <a:defRPr sz="1800"/>
            </a:lvl2pPr>
            <a:lvl3pPr>
              <a:defRPr sz="1800"/>
            </a:lvl3pPr>
            <a:lvl4pPr>
              <a:defRPr sz="1800"/>
            </a:lvl4pPr>
            <a:lvl5pPr>
              <a:defRPr sz="1800"/>
            </a:lvl5pPr>
          </a:lstStyle>
          <a:p>
            <a:pPr lvl="0"/>
            <a:r>
              <a:rPr lang="ja-JP" altLang="en-US" dirty="0" smtClean="0"/>
              <a:t>マスタ テキストの書式設定</a:t>
            </a:r>
          </a:p>
        </p:txBody>
      </p:sp>
      <p:sp>
        <p:nvSpPr>
          <p:cNvPr id="5"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EC699-D5BA-4D82-8323-DD1DC1438D73}" type="slidenum">
              <a:rPr kumimoji="1" lang="ja-JP" altLang="en-US" smtClean="0"/>
              <a:pPr/>
              <a:t>‹#›</a:t>
            </a:fld>
            <a:endParaRPr kumimoji="1" lang="ja-JP" altLang="en-US"/>
          </a:p>
        </p:txBody>
      </p:sp>
    </p:spTree>
    <p:extLst>
      <p:ext uri="{BB962C8B-B14F-4D97-AF65-F5344CB8AC3E}">
        <p14:creationId xmlns:p14="http://schemas.microsoft.com/office/powerpoint/2010/main" val="208621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中タイトル">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 y="2111375"/>
            <a:ext cx="9144002" cy="2105025"/>
          </a:xfrm>
          <a:prstGeom prst="rect">
            <a:avLst/>
          </a:prstGeom>
          <a:gradFill flip="none" rotWithShape="1">
            <a:gsLst>
              <a:gs pos="0">
                <a:srgbClr val="009700"/>
              </a:gs>
              <a:gs pos="100000">
                <a:srgbClr val="FFFFFF"/>
              </a:gs>
              <a:gs pos="70000">
                <a:srgbClr val="009700">
                  <a:alpha val="69000"/>
                </a:srgbClr>
              </a:gs>
            </a:gsLst>
            <a:lin ang="0" scaled="1"/>
            <a:tileRect/>
          </a:gradFill>
        </p:spPr>
        <p:txBody>
          <a:bodyPr/>
          <a:lstStyle>
            <a:lvl1pPr algn="ctr">
              <a:defRPr sz="3600">
                <a:solidFill>
                  <a:schemeClr val="bg1"/>
                </a:solidFill>
              </a:defRPr>
            </a:lvl1pPr>
          </a:lstStyle>
          <a:p>
            <a:r>
              <a:rPr kumimoji="1" lang="ja-JP" altLang="en-US" dirty="0" smtClean="0"/>
              <a:t>マ</a:t>
            </a:r>
            <a:r>
              <a:rPr lang="ja-JP" altLang="en-US" sz="2600" b="0" i="0" dirty="0" smtClean="0">
                <a:solidFill>
                  <a:srgbClr val="000000"/>
                </a:solidFill>
                <a:latin typeface="ヒラギノ角ゴ ProN"/>
                <a:ea typeface="ヒラギノ角ゴ ProN"/>
                <a:cs typeface="ヒラギノ角ゴ ProN"/>
              </a:rPr>
              <a:t>3_ユーザー設定レイアウト</a:t>
            </a:r>
            <a:r>
              <a:rPr kumimoji="1" lang="ja-JP" altLang="en-US" dirty="0" smtClean="0"/>
              <a:t>スタ タイトルの書式設定</a:t>
            </a:r>
            <a:endParaRPr kumimoji="1" lang="ja-JP" altLang="en-US" dirty="0"/>
          </a:p>
        </p:txBody>
      </p:sp>
    </p:spTree>
    <p:extLst>
      <p:ext uri="{BB962C8B-B14F-4D97-AF65-F5344CB8AC3E}">
        <p14:creationId xmlns:p14="http://schemas.microsoft.com/office/powerpoint/2010/main" val="418508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575556" y="404664"/>
            <a:ext cx="7992888"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algn="ctr" defTabSz="914400" rtl="0" eaLnBrk="1" fontAlgn="base" latinLnBrk="0" hangingPunct="1">
              <a:spcBef>
                <a:spcPct val="0"/>
              </a:spcBef>
              <a:buNone/>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lang="en-US" altLang="ja-JP" dirty="0" smtClean="0"/>
              <a:t>AGENDA</a:t>
            </a:r>
            <a:endParaRPr lang="ja-JP" altLang="en-US" dirty="0"/>
          </a:p>
        </p:txBody>
      </p:sp>
      <p:sp>
        <p:nvSpPr>
          <p:cNvPr id="8" name="コンテンツ プレースホルダ 2"/>
          <p:cNvSpPr>
            <a:spLocks noGrp="1"/>
          </p:cNvSpPr>
          <p:nvPr>
            <p:ph idx="1"/>
          </p:nvPr>
        </p:nvSpPr>
        <p:spPr>
          <a:xfrm>
            <a:off x="575556" y="1268760"/>
            <a:ext cx="7992889" cy="4680520"/>
          </a:xfrm>
          <a:prstGeom prst="rect">
            <a:avLst/>
          </a:prstGeom>
          <a:noFill/>
        </p:spPr>
        <p:txBody>
          <a:bodyPr anchor="t"/>
          <a:lstStyle>
            <a:lvl1pPr marL="342900" marR="0" indent="-342900" algn="l" defTabSz="914400" rtl="0" eaLnBrk="1" fontAlgn="base" latinLnBrk="0" hangingPunct="1">
              <a:lnSpc>
                <a:spcPct val="100000"/>
              </a:lnSpc>
              <a:spcBef>
                <a:spcPct val="20000"/>
              </a:spcBef>
              <a:spcAft>
                <a:spcPct val="0"/>
              </a:spcAft>
              <a:buClr>
                <a:srgbClr val="C00000"/>
              </a:buClr>
              <a:buSzTx/>
              <a:buFont typeface="Wingdings" pitchFamily="2" charset="2"/>
              <a:buChar char="n"/>
              <a:tabLst/>
              <a:defRPr sz="2700" b="0" i="0">
                <a:solidFill>
                  <a:schemeClr val="tx1">
                    <a:lumMod val="75000"/>
                    <a:lumOff val="25000"/>
                  </a:schemeClr>
                </a:solidFill>
                <a:latin typeface="+mj-ea"/>
                <a:ea typeface="+mj-ea"/>
              </a:defRPr>
            </a:lvl1pPr>
            <a:lvl2pPr>
              <a:defRPr sz="2000">
                <a:latin typeface="HGP創英角ｺﾞｼｯｸUB" pitchFamily="50" charset="-128"/>
                <a:ea typeface="HGP創英角ｺﾞｼｯｸUB" pitchFamily="50" charset="-128"/>
              </a:defRPr>
            </a:lvl2pPr>
            <a:lvl3pPr>
              <a:defRPr sz="1800">
                <a:latin typeface="HGP創英角ｺﾞｼｯｸUB" pitchFamily="50" charset="-128"/>
                <a:ea typeface="HGP創英角ｺﾞｼｯｸUB" pitchFamily="50" charset="-128"/>
              </a:defRPr>
            </a:lvl3pPr>
            <a:lvl4pPr>
              <a:defRPr sz="1600">
                <a:latin typeface="HGP創英角ｺﾞｼｯｸUB" pitchFamily="50" charset="-128"/>
                <a:ea typeface="HGP創英角ｺﾞｼｯｸUB" pitchFamily="50" charset="-128"/>
              </a:defRPr>
            </a:lvl4pPr>
            <a:lvl5pPr>
              <a:defRPr sz="1600">
                <a:latin typeface="HGP創英角ｺﾞｼｯｸUB" pitchFamily="50" charset="-128"/>
                <a:ea typeface="HGP創英角ｺﾞｼｯｸUB" pitchFamily="50" charset="-128"/>
              </a:defRPr>
            </a:lvl5pPr>
          </a:lstStyle>
          <a:p>
            <a:pPr lvl="0"/>
            <a:r>
              <a:rPr lang="ja-JP" altLang="en-US" dirty="0" smtClean="0"/>
              <a:t>マスター テキストの書式設定</a:t>
            </a:r>
            <a:endParaRPr lang="en-US" altLang="ja-JP" dirty="0" smtClean="0"/>
          </a:p>
          <a:p>
            <a:pPr marL="342900" marR="0" lvl="0" indent="-342900" algn="l" defTabSz="914400" rtl="0" eaLnBrk="1" fontAlgn="base" latinLnBrk="0" hangingPunct="1">
              <a:lnSpc>
                <a:spcPct val="100000"/>
              </a:lnSpc>
              <a:spcBef>
                <a:spcPct val="20000"/>
              </a:spcBef>
              <a:spcAft>
                <a:spcPct val="0"/>
              </a:spcAft>
              <a:buClr>
                <a:srgbClr val="C00000"/>
              </a:buClr>
              <a:buSzTx/>
              <a:buFont typeface="Wingdings" pitchFamily="2" charset="2"/>
              <a:buChar char="n"/>
              <a:tabLst/>
              <a:defRPr/>
            </a:pPr>
            <a:r>
              <a:rPr lang="ja-JP" altLang="en-US" dirty="0" smtClean="0"/>
              <a:t>マスター テキストの書式設定</a:t>
            </a:r>
          </a:p>
          <a:p>
            <a:pPr marL="342900" marR="0" lvl="0" indent="-342900" algn="l" defTabSz="914400" rtl="0" eaLnBrk="1" fontAlgn="base" latinLnBrk="0" hangingPunct="1">
              <a:lnSpc>
                <a:spcPct val="100000"/>
              </a:lnSpc>
              <a:spcBef>
                <a:spcPct val="20000"/>
              </a:spcBef>
              <a:spcAft>
                <a:spcPct val="0"/>
              </a:spcAft>
              <a:buClr>
                <a:srgbClr val="C00000"/>
              </a:buClr>
              <a:buSzTx/>
              <a:buFont typeface="Wingdings" pitchFamily="2" charset="2"/>
              <a:buChar char="n"/>
              <a:tabLst/>
              <a:defRPr/>
            </a:pPr>
            <a:r>
              <a:rPr lang="ja-JP" altLang="en-US" dirty="0" smtClean="0"/>
              <a:t>マスター テキストの書式設定</a:t>
            </a:r>
          </a:p>
          <a:p>
            <a:pPr lvl="0"/>
            <a:endParaRPr lang="ja-JP" altLang="en-US" dirty="0" smtClean="0"/>
          </a:p>
        </p:txBody>
      </p:sp>
      <p:sp>
        <p:nvSpPr>
          <p:cNvPr id="5" name="スライド番号プレースホルダ 4"/>
          <p:cNvSpPr>
            <a:spLocks noGrp="1"/>
          </p:cNvSpPr>
          <p:nvPr>
            <p:ph type="sldNum" sz="quarter" idx="10"/>
          </p:nvPr>
        </p:nvSpPr>
        <p:spPr>
          <a:xfrm>
            <a:off x="4000500" y="6453336"/>
            <a:ext cx="1143000" cy="332656"/>
          </a:xfrm>
        </p:spPr>
        <p:txBody>
          <a:bodyPr/>
          <a:lstStyle/>
          <a:p>
            <a:fld id="{990DADC3-A982-4036-8418-CA3D2ADE099F}" type="slidenum">
              <a:rPr kumimoji="1" lang="ja-JP" altLang="en-US" smtClean="0"/>
              <a:pPr/>
              <a:t>‹#›</a:t>
            </a:fld>
            <a:endParaRPr kumimoji="1" lang="ja-JP" altLang="en-US" dirty="0"/>
          </a:p>
        </p:txBody>
      </p:sp>
    </p:spTree>
    <p:extLst>
      <p:ext uri="{BB962C8B-B14F-4D97-AF65-F5344CB8AC3E}">
        <p14:creationId xmlns:p14="http://schemas.microsoft.com/office/powerpoint/2010/main" val="354756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1_">
    <p:spTree>
      <p:nvGrpSpPr>
        <p:cNvPr id="1" name=""/>
        <p:cNvGrpSpPr/>
        <p:nvPr/>
      </p:nvGrpSpPr>
      <p:grpSpPr>
        <a:xfrm>
          <a:off x="0" y="0"/>
          <a:ext cx="0" cy="0"/>
          <a:chOff x="0" y="0"/>
          <a:chExt cx="0" cy="0"/>
        </a:xfrm>
      </p:grpSpPr>
      <p:pic>
        <p:nvPicPr>
          <p:cNvPr id="2" name="図 1" descr="title3ber_TypeA.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692696"/>
            <a:ext cx="9144000" cy="864095"/>
          </a:xfrm>
          <a:prstGeom prst="rect">
            <a:avLst/>
          </a:prstGeom>
        </p:spPr>
      </p:pic>
      <p:sp>
        <p:nvSpPr>
          <p:cNvPr id="12" name="タイトル 8"/>
          <p:cNvSpPr>
            <a:spLocks noGrp="1"/>
          </p:cNvSpPr>
          <p:nvPr>
            <p:ph type="title"/>
          </p:nvPr>
        </p:nvSpPr>
        <p:spPr>
          <a:xfrm>
            <a:off x="323528" y="764704"/>
            <a:ext cx="8496944"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7" name="テキスト プレースホルダ 9"/>
          <p:cNvSpPr>
            <a:spLocks noGrp="1"/>
          </p:cNvSpPr>
          <p:nvPr>
            <p:ph type="body" sz="quarter" idx="14"/>
          </p:nvPr>
        </p:nvSpPr>
        <p:spPr>
          <a:xfrm>
            <a:off x="323528" y="188640"/>
            <a:ext cx="8496944"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kumimoji="1" lang="ja-JP" altLang="en-US" sz="1800" kern="1200" dirty="0" smtClean="0">
                <a:solidFill>
                  <a:schemeClr val="tx1">
                    <a:lumMod val="75000"/>
                    <a:lumOff val="25000"/>
                  </a:schemeClr>
                </a:solidFill>
                <a:latin typeface="+mj-ea"/>
                <a:ea typeface="+mj-ea"/>
                <a:cs typeface="HGPｺﾞｼｯｸE"/>
              </a:defRPr>
            </a:lvl1pPr>
            <a:lvl2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2pPr>
            <a:lvl3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3pPr>
            <a:lvl4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4pPr>
            <a:lvl5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5pPr>
          </a:lstStyle>
          <a:p>
            <a:pPr lvl="0"/>
            <a:r>
              <a:rPr kumimoji="1" lang="ja-JP" altLang="en-US" dirty="0" smtClean="0"/>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1_+">
    <p:spTree>
      <p:nvGrpSpPr>
        <p:cNvPr id="1" name=""/>
        <p:cNvGrpSpPr/>
        <p:nvPr/>
      </p:nvGrpSpPr>
      <p:grpSpPr>
        <a:xfrm>
          <a:off x="0" y="0"/>
          <a:ext cx="0" cy="0"/>
          <a:chOff x="0" y="0"/>
          <a:chExt cx="0" cy="0"/>
        </a:xfrm>
      </p:grpSpPr>
      <p:pic>
        <p:nvPicPr>
          <p:cNvPr id="7" name="図 6" descr="title3ber_TypeA.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692696"/>
            <a:ext cx="9144000" cy="864095"/>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6" name="コンテンツ プレースホルダ 10"/>
          <p:cNvSpPr>
            <a:spLocks noGrp="1"/>
          </p:cNvSpPr>
          <p:nvPr>
            <p:ph sz="quarter" idx="13" hasCustomPrompt="1"/>
          </p:nvPr>
        </p:nvSpPr>
        <p:spPr>
          <a:xfrm>
            <a:off x="323528" y="1772816"/>
            <a:ext cx="8496944" cy="4032448"/>
          </a:xfrm>
          <a:prstGeom prst="rect">
            <a:avLst/>
          </a:prstGeom>
          <a:noFill/>
        </p:spPr>
        <p:txBody>
          <a:bodyPr anchor="t"/>
          <a:lstStyle>
            <a:lvl1pPr algn="l">
              <a:buClr>
                <a:srgbClr val="C00000"/>
              </a:buClr>
              <a:buFont typeface="Wingdings" pitchFamily="2" charset="2"/>
              <a:buChar char="n"/>
              <a:defRPr sz="2800" b="0" i="0">
                <a:solidFill>
                  <a:srgbClr val="404040"/>
                </a:solidFill>
                <a:latin typeface="+mj-ea"/>
                <a:ea typeface="+mj-ea"/>
              </a:defRPr>
            </a:lvl1pPr>
            <a:lvl2pPr marL="742950" indent="-285750">
              <a:buFont typeface="Wingdings" charset="2"/>
              <a:buChar char="Ø"/>
              <a:defRPr sz="2000" b="0" i="0">
                <a:solidFill>
                  <a:srgbClr val="404040"/>
                </a:solidFill>
                <a:latin typeface="+mj-ea"/>
                <a:ea typeface="+mj-ea"/>
              </a:defRPr>
            </a:lvl2pPr>
            <a:lvl3pPr marL="1143000" indent="-228600">
              <a:buFont typeface="Wingdings" charset="2"/>
              <a:buChar char="Ø"/>
              <a:defRPr sz="1800">
                <a:solidFill>
                  <a:srgbClr val="404040"/>
                </a:solidFill>
                <a:latin typeface="ＭＳ ゴシック"/>
                <a:ea typeface="ＭＳ ゴシック"/>
                <a:cs typeface="ＭＳ ゴシック"/>
              </a:defRPr>
            </a:lvl3pPr>
            <a:lvl4pPr marL="1600200" indent="-228600">
              <a:buFont typeface="Wingdings" charset="2"/>
              <a:buChar char="Ø"/>
              <a:defRPr sz="1600">
                <a:solidFill>
                  <a:srgbClr val="404040"/>
                </a:solidFill>
                <a:latin typeface="ＭＳ ゴシック"/>
                <a:ea typeface="ＭＳ ゴシック"/>
                <a:cs typeface="ＭＳ ゴシック"/>
              </a:defRPr>
            </a:lvl4pPr>
            <a:lvl5pPr marL="2057400" indent="-228600">
              <a:buFont typeface="Wingdings" charset="2"/>
              <a:buChar char="Ø"/>
              <a:defRPr sz="1600">
                <a:solidFill>
                  <a:srgbClr val="404040"/>
                </a:solidFill>
                <a:latin typeface="ＭＳ ゴシック"/>
                <a:ea typeface="ＭＳ ゴシック"/>
                <a:cs typeface="ＭＳ ゴシック"/>
              </a:defRPr>
            </a:lvl5pPr>
          </a:lstStyle>
          <a:p>
            <a:pPr lvl="0"/>
            <a:r>
              <a:rPr kumimoji="1" lang="ja-JP" altLang="en-US" dirty="0" smtClean="0"/>
              <a:t>マスター テキストの書式設定</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9" name="タイトル 8"/>
          <p:cNvSpPr>
            <a:spLocks noGrp="1"/>
          </p:cNvSpPr>
          <p:nvPr>
            <p:ph type="title"/>
          </p:nvPr>
        </p:nvSpPr>
        <p:spPr>
          <a:xfrm>
            <a:off x="323528" y="764704"/>
            <a:ext cx="8496944"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
        <p:nvSpPr>
          <p:cNvPr id="10" name="テキスト プレースホルダ 9"/>
          <p:cNvSpPr>
            <a:spLocks noGrp="1"/>
          </p:cNvSpPr>
          <p:nvPr>
            <p:ph type="body" sz="quarter" idx="14"/>
          </p:nvPr>
        </p:nvSpPr>
        <p:spPr>
          <a:xfrm>
            <a:off x="323528" y="188640"/>
            <a:ext cx="8496944"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kumimoji="1" lang="ja-JP" altLang="en-US" sz="1800" kern="1200" dirty="0" smtClean="0">
                <a:solidFill>
                  <a:srgbClr val="404040"/>
                </a:solidFill>
                <a:latin typeface="+mj-ea"/>
                <a:ea typeface="+mj-ea"/>
                <a:cs typeface="HGPｺﾞｼｯｸE"/>
              </a:defRPr>
            </a:lvl1pPr>
            <a:lvl2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2pPr>
            <a:lvl3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3pPr>
            <a:lvl4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4pPr>
            <a:lvl5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5pPr>
          </a:lstStyle>
          <a:p>
            <a:pPr lvl="0"/>
            <a:r>
              <a:rPr kumimoji="1" lang="ja-JP" altLang="en-US" dirty="0" smtClean="0"/>
              <a:t>マスター テキストの書式設定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1_">
    <p:spTree>
      <p:nvGrpSpPr>
        <p:cNvPr id="1" name=""/>
        <p:cNvGrpSpPr/>
        <p:nvPr/>
      </p:nvGrpSpPr>
      <p:grpSpPr>
        <a:xfrm>
          <a:off x="0" y="0"/>
          <a:ext cx="0" cy="0"/>
          <a:chOff x="0" y="0"/>
          <a:chExt cx="0" cy="0"/>
        </a:xfrm>
      </p:grpSpPr>
      <p:pic>
        <p:nvPicPr>
          <p:cNvPr id="2" name="図 1" descr="title3ber_TypeA.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3528" y="620688"/>
            <a:ext cx="8496944" cy="72008"/>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7" name="テキスト プレースホルダ 9"/>
          <p:cNvSpPr>
            <a:spLocks noGrp="1"/>
          </p:cNvSpPr>
          <p:nvPr>
            <p:ph type="body" sz="quarter" idx="14"/>
          </p:nvPr>
        </p:nvSpPr>
        <p:spPr>
          <a:xfrm>
            <a:off x="323528" y="188640"/>
            <a:ext cx="8496944"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kumimoji="1" lang="ja-JP" altLang="en-US" sz="2400" kern="1200" dirty="0" smtClean="0">
                <a:solidFill>
                  <a:schemeClr val="tx1">
                    <a:lumMod val="75000"/>
                    <a:lumOff val="25000"/>
                  </a:schemeClr>
                </a:solidFill>
                <a:latin typeface="+mj-ea"/>
                <a:ea typeface="+mj-ea"/>
                <a:cs typeface="HGPｺﾞｼｯｸE"/>
              </a:defRPr>
            </a:lvl1pPr>
            <a:lvl2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2pPr>
            <a:lvl3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3pPr>
            <a:lvl4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4pPr>
            <a:lvl5pPr algn="l" rtl="0" eaLnBrk="1" fontAlgn="base" hangingPunct="1">
              <a:spcBef>
                <a:spcPct val="20000"/>
              </a:spcBef>
              <a:spcAft>
                <a:spcPct val="0"/>
              </a:spcAft>
              <a:defRPr kumimoji="1" lang="ja-JP" altLang="en-US" sz="2400" kern="1200" dirty="0" smtClean="0">
                <a:solidFill>
                  <a:schemeClr val="tx1"/>
                </a:solidFill>
                <a:latin typeface="HGPｺﾞｼｯｸE" pitchFamily="50" charset="-128"/>
                <a:ea typeface="HGPｺﾞｼｯｸE" pitchFamily="50" charset="-128"/>
                <a:cs typeface="+mn-cs"/>
              </a:defRPr>
            </a:lvl5pPr>
          </a:lstStyle>
          <a:p>
            <a:pPr lvl="0"/>
            <a:r>
              <a:rPr kumimoji="1" lang="ja-JP" altLang="en-US" dirty="0" smtClean="0"/>
              <a:t>マスター テキストの書式設定</a:t>
            </a:r>
          </a:p>
        </p:txBody>
      </p:sp>
    </p:spTree>
    <p:extLst>
      <p:ext uri="{BB962C8B-B14F-4D97-AF65-F5344CB8AC3E}">
        <p14:creationId xmlns:p14="http://schemas.microsoft.com/office/powerpoint/2010/main" val="173412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2_">
    <p:spTree>
      <p:nvGrpSpPr>
        <p:cNvPr id="1" name=""/>
        <p:cNvGrpSpPr/>
        <p:nvPr/>
      </p:nvGrpSpPr>
      <p:grpSpPr>
        <a:xfrm>
          <a:off x="0" y="0"/>
          <a:ext cx="0" cy="0"/>
          <a:chOff x="0" y="0"/>
          <a:chExt cx="0" cy="0"/>
        </a:xfrm>
      </p:grpSpPr>
      <p:pic>
        <p:nvPicPr>
          <p:cNvPr id="6" name="図 5" descr="title3ber_TypeA.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76673"/>
            <a:ext cx="9144000" cy="504055"/>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5" name="タイトル 7"/>
          <p:cNvSpPr>
            <a:spLocks noGrp="1"/>
          </p:cNvSpPr>
          <p:nvPr>
            <p:ph type="title"/>
          </p:nvPr>
        </p:nvSpPr>
        <p:spPr>
          <a:xfrm>
            <a:off x="431540" y="492969"/>
            <a:ext cx="8280920" cy="460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2400" b="0" i="0" kern="1200" dirty="0">
                <a:solidFill>
                  <a:srgbClr val="404040"/>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2_+">
    <p:spTree>
      <p:nvGrpSpPr>
        <p:cNvPr id="1" name=""/>
        <p:cNvGrpSpPr/>
        <p:nvPr/>
      </p:nvGrpSpPr>
      <p:grpSpPr>
        <a:xfrm>
          <a:off x="0" y="0"/>
          <a:ext cx="0" cy="0"/>
          <a:chOff x="0" y="0"/>
          <a:chExt cx="0" cy="0"/>
        </a:xfrm>
      </p:grpSpPr>
      <p:pic>
        <p:nvPicPr>
          <p:cNvPr id="8" name="図 7" descr="title3ber_TypeA.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76673"/>
            <a:ext cx="9144000" cy="504055"/>
          </a:xfrm>
          <a:prstGeom prst="rect">
            <a:avLst/>
          </a:prstGeom>
        </p:spPr>
      </p:pic>
      <p:sp>
        <p:nvSpPr>
          <p:cNvPr id="3" name="スライド番号プレースホルダ 2"/>
          <p:cNvSpPr>
            <a:spLocks noGrp="1"/>
          </p:cNvSpPr>
          <p:nvPr>
            <p:ph type="sldNum" sz="quarter" idx="10"/>
          </p:nvPr>
        </p:nvSpPr>
        <p:spPr>
          <a:xfrm>
            <a:off x="4000500" y="6453336"/>
            <a:ext cx="1143000" cy="332656"/>
          </a:xfrm>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6" name="コンテンツ プレースホルダ 10"/>
          <p:cNvSpPr>
            <a:spLocks noGrp="1"/>
          </p:cNvSpPr>
          <p:nvPr>
            <p:ph sz="quarter" idx="13" hasCustomPrompt="1"/>
          </p:nvPr>
        </p:nvSpPr>
        <p:spPr>
          <a:xfrm>
            <a:off x="431540" y="1196752"/>
            <a:ext cx="8280920" cy="4608512"/>
          </a:xfrm>
          <a:prstGeom prst="rect">
            <a:avLst/>
          </a:prstGeom>
          <a:noFill/>
        </p:spPr>
        <p:txBody>
          <a:bodyPr anchor="t"/>
          <a:lstStyle>
            <a:lvl1pPr algn="l">
              <a:buClr>
                <a:srgbClr val="C00000"/>
              </a:buClr>
              <a:buFont typeface="Wingdings" pitchFamily="2" charset="2"/>
              <a:buChar char="n"/>
              <a:defRPr sz="2800" b="0" i="0">
                <a:solidFill>
                  <a:srgbClr val="404040"/>
                </a:solidFill>
                <a:latin typeface="+mj-ea"/>
                <a:ea typeface="+mj-ea"/>
              </a:defRPr>
            </a:lvl1pPr>
            <a:lvl2pPr marL="742950" indent="-285750">
              <a:buFont typeface="Wingdings" charset="2"/>
              <a:buChar char="Ø"/>
              <a:defRPr sz="2000" b="0" i="0">
                <a:solidFill>
                  <a:srgbClr val="404040"/>
                </a:solidFill>
                <a:latin typeface="+mj-ea"/>
                <a:ea typeface="+mj-ea"/>
              </a:defRPr>
            </a:lvl2pPr>
            <a:lvl3pPr marL="1143000" indent="-228600">
              <a:buFont typeface="Wingdings" charset="2"/>
              <a:buChar char="Ø"/>
              <a:defRPr sz="1800" b="0" i="0">
                <a:solidFill>
                  <a:srgbClr val="404040"/>
                </a:solidFill>
                <a:latin typeface="+mn-ea"/>
                <a:ea typeface="+mn-ea"/>
                <a:cs typeface="ＭＳ ゴシック"/>
              </a:defRPr>
            </a:lvl3pPr>
            <a:lvl4pPr marL="1600200" indent="-228600">
              <a:buFont typeface="Wingdings" charset="2"/>
              <a:buChar char="Ø"/>
              <a:defRPr sz="1600" b="0" i="0">
                <a:solidFill>
                  <a:srgbClr val="404040"/>
                </a:solidFill>
                <a:latin typeface="+mn-ea"/>
                <a:ea typeface="+mn-ea"/>
                <a:cs typeface="ＭＳ ゴシック"/>
              </a:defRPr>
            </a:lvl4pPr>
            <a:lvl5pPr marL="2057400" indent="-228600">
              <a:buFont typeface="Wingdings" charset="2"/>
              <a:buChar char="Ø"/>
              <a:defRPr sz="1600" b="0" i="0">
                <a:solidFill>
                  <a:srgbClr val="404040"/>
                </a:solidFill>
                <a:latin typeface="+mn-ea"/>
                <a:ea typeface="+mn-ea"/>
                <a:cs typeface="ＭＳ ゴシック"/>
              </a:defRPr>
            </a:lvl5pPr>
          </a:lstStyle>
          <a:p>
            <a:pPr lvl="0"/>
            <a:r>
              <a:rPr kumimoji="1" lang="ja-JP" altLang="en-US" dirty="0" smtClean="0"/>
              <a:t>マスター テキストの書式設定</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1" name="タイトル 7"/>
          <p:cNvSpPr>
            <a:spLocks noGrp="1"/>
          </p:cNvSpPr>
          <p:nvPr>
            <p:ph type="title"/>
          </p:nvPr>
        </p:nvSpPr>
        <p:spPr>
          <a:xfrm>
            <a:off x="431540" y="492969"/>
            <a:ext cx="8280920" cy="460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kumimoji="1" lang="ja-JP" altLang="en-US" sz="2400" b="0" i="0" kern="1200" dirty="0">
                <a:solidFill>
                  <a:srgbClr val="404040"/>
                </a:solidFill>
                <a:latin typeface="HGPｺﾞｼｯｸE" pitchFamily="50" charset="-128"/>
                <a:ea typeface="HGPｺﾞｼｯｸE" pitchFamily="50" charset="-128"/>
                <a:cs typeface="+mn-cs"/>
              </a:defRPr>
            </a:lvl1pPr>
          </a:lstStyle>
          <a:p>
            <a:pPr marL="342900" lvl="0" indent="-342900" algn="ctr" rtl="0" eaLnBrk="1" fontAlgn="base" hangingPunct="1">
              <a:spcBef>
                <a:spcPct val="20000"/>
              </a:spcBef>
              <a:spcAft>
                <a:spcPct val="0"/>
              </a:spcAft>
              <a:buFont typeface="Arial" pitchFamily="34" charset="0"/>
              <a:buNone/>
            </a:pPr>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8543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REE">
    <p:spTree>
      <p:nvGrpSpPr>
        <p:cNvPr id="1" name=""/>
        <p:cNvGrpSpPr/>
        <p:nvPr/>
      </p:nvGrpSpPr>
      <p:grpSpPr>
        <a:xfrm>
          <a:off x="0" y="0"/>
          <a:ext cx="0" cy="0"/>
          <a:chOff x="0" y="0"/>
          <a:chExt cx="0" cy="0"/>
        </a:xfrm>
      </p:grpSpPr>
      <p:sp>
        <p:nvSpPr>
          <p:cNvPr id="3" name="Rectangle 11"/>
          <p:cNvSpPr>
            <a:spLocks noGrp="1" noChangeArrowheads="1"/>
          </p:cNvSpPr>
          <p:nvPr>
            <p:ph type="sldNum" sz="quarter" idx="11"/>
          </p:nvPr>
        </p:nvSpPr>
        <p:spPr>
          <a:ln/>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pic>
        <p:nvPicPr>
          <p:cNvPr id="6" name="図 5" descr="title3_TypeA.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836712"/>
            <a:ext cx="9144000" cy="2592287"/>
          </a:xfrm>
          <a:prstGeom prst="rect">
            <a:avLst/>
          </a:prstGeom>
        </p:spPr>
      </p:pic>
      <p:sp>
        <p:nvSpPr>
          <p:cNvPr id="3" name="Rectangle 11"/>
          <p:cNvSpPr>
            <a:spLocks noGrp="1" noChangeArrowheads="1"/>
          </p:cNvSpPr>
          <p:nvPr>
            <p:ph type="sldNum" sz="quarter" idx="11"/>
          </p:nvPr>
        </p:nvSpPr>
        <p:spPr>
          <a:xfrm>
            <a:off x="4000500" y="6453336"/>
            <a:ext cx="1143000" cy="332656"/>
          </a:xfrm>
          <a:ln/>
        </p:spPr>
        <p:txBody>
          <a:bodyPr/>
          <a:lstStyle>
            <a:lvl1pPr>
              <a:defRPr>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
        <p:nvSpPr>
          <p:cNvPr id="5" name="タイトル 8"/>
          <p:cNvSpPr>
            <a:spLocks noGrp="1"/>
          </p:cNvSpPr>
          <p:nvPr>
            <p:ph type="title" hasCustomPrompt="1"/>
          </p:nvPr>
        </p:nvSpPr>
        <p:spPr>
          <a:xfrm>
            <a:off x="935596" y="1268760"/>
            <a:ext cx="7272808" cy="172819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marR="0" indent="-342900" algn="ctr" defTabSz="914400" rtl="0" eaLnBrk="1" fontAlgn="base" latinLnBrk="0" hangingPunct="1">
              <a:lnSpc>
                <a:spcPct val="100000"/>
              </a:lnSpc>
              <a:spcBef>
                <a:spcPct val="20000"/>
              </a:spcBef>
              <a:spcAft>
                <a:spcPct val="0"/>
              </a:spcAft>
              <a:buClrTx/>
              <a:buSzTx/>
              <a:buFont typeface="Arial" pitchFamily="34" charset="0"/>
              <a:buNone/>
              <a:tabLst/>
              <a:defRPr kumimoji="1" lang="ja-JP" altLang="en-US" sz="4000" b="0" i="0" kern="1200" dirty="0">
                <a:solidFill>
                  <a:schemeClr val="tx1"/>
                </a:solidFill>
                <a:latin typeface="HGPｺﾞｼｯｸE" pitchFamily="50" charset="-128"/>
                <a:ea typeface="HGPｺﾞｼｯｸE" pitchFamily="50" charset="-128"/>
                <a:cs typeface="+mn-cs"/>
              </a:defRPr>
            </a:lvl1pPr>
          </a:lstStyle>
          <a:p>
            <a:pPr marL="342900" marR="0" lvl="0" indent="-342900" algn="ctr" defTabSz="914400" rtl="0" eaLnBrk="1" fontAlgn="base" latinLnBrk="0" hangingPunct="1">
              <a:lnSpc>
                <a:spcPct val="100000"/>
              </a:lnSpc>
              <a:spcBef>
                <a:spcPct val="20000"/>
              </a:spcBef>
              <a:spcAft>
                <a:spcPct val="0"/>
              </a:spcAft>
              <a:buClrTx/>
              <a:buSzTx/>
              <a:buFont typeface="Arial" pitchFamily="34" charset="0"/>
              <a:buNone/>
              <a:tabLst/>
              <a:defRPr/>
            </a:pPr>
            <a:r>
              <a:rPr kumimoji="1" lang="ja-JP" altLang="en-US" dirty="0" smtClean="0"/>
              <a:t>1</a:t>
            </a:r>
            <a:r>
              <a:rPr kumimoji="1" lang="en-US" altLang="ja-JP" dirty="0" smtClean="0"/>
              <a:t>. </a:t>
            </a:r>
            <a:r>
              <a:rPr kumimoji="1" lang="ja-JP" altLang="en-US" dirty="0" smtClean="0"/>
              <a:t>マスター タイトルの書式設定</a:t>
            </a:r>
            <a:endParaRPr kumimoji="1" lang="ja-JP" altLang="en-US" dirty="0"/>
          </a:p>
        </p:txBody>
      </p:sp>
      <p:sp>
        <p:nvSpPr>
          <p:cNvPr id="9" name="コンテンツ プレースホルダ 10"/>
          <p:cNvSpPr>
            <a:spLocks noGrp="1"/>
          </p:cNvSpPr>
          <p:nvPr>
            <p:ph sz="quarter" idx="13"/>
          </p:nvPr>
        </p:nvSpPr>
        <p:spPr>
          <a:xfrm>
            <a:off x="323528" y="3645024"/>
            <a:ext cx="8496944" cy="2160240"/>
          </a:xfrm>
          <a:prstGeom prst="rect">
            <a:avLst/>
          </a:prstGeom>
          <a:noFill/>
        </p:spPr>
        <p:txBody>
          <a:bodyPr anchor="t"/>
          <a:lstStyle>
            <a:lvl1pPr algn="l">
              <a:buClr>
                <a:srgbClr val="C00000"/>
              </a:buClr>
              <a:buFont typeface="Wingdings" pitchFamily="2" charset="2"/>
              <a:buChar char="n"/>
              <a:defRPr sz="2800" b="0" i="0">
                <a:solidFill>
                  <a:srgbClr val="404040"/>
                </a:solidFill>
                <a:latin typeface="+mj-ea"/>
                <a:ea typeface="+mj-ea"/>
              </a:defRPr>
            </a:lvl1pPr>
            <a:lvl2pPr marL="742950" indent="-285750">
              <a:buFont typeface="Wingdings" charset="2"/>
              <a:buChar char="Ø"/>
              <a:defRPr sz="2000" b="0" i="0">
                <a:solidFill>
                  <a:srgbClr val="404040"/>
                </a:solidFill>
                <a:latin typeface="+mj-ea"/>
                <a:ea typeface="+mj-ea"/>
              </a:defRPr>
            </a:lvl2pPr>
            <a:lvl3pPr marL="1143000" indent="-228600">
              <a:buFont typeface="Wingdings" charset="2"/>
              <a:buChar char="Ø"/>
              <a:defRPr sz="1800">
                <a:solidFill>
                  <a:srgbClr val="404040"/>
                </a:solidFill>
                <a:latin typeface="ＭＳ ゴシック"/>
                <a:ea typeface="ＭＳ ゴシック"/>
                <a:cs typeface="ＭＳ ゴシック"/>
              </a:defRPr>
            </a:lvl3pPr>
            <a:lvl4pPr marL="1600200" indent="-228600">
              <a:buFont typeface="Wingdings" charset="2"/>
              <a:buChar char="Ø"/>
              <a:defRPr sz="1600">
                <a:solidFill>
                  <a:srgbClr val="404040"/>
                </a:solidFill>
                <a:latin typeface="ＭＳ ゴシック"/>
                <a:ea typeface="ＭＳ ゴシック"/>
                <a:cs typeface="ＭＳ ゴシック"/>
              </a:defRPr>
            </a:lvl4pPr>
            <a:lvl5pPr marL="2057400" indent="-228600">
              <a:buFont typeface="Wingdings" charset="2"/>
              <a:buChar char="Ø"/>
              <a:defRPr sz="1600">
                <a:solidFill>
                  <a:srgbClr val="404040"/>
                </a:solidFill>
                <a:latin typeface="ＭＳ ゴシック"/>
                <a:ea typeface="ＭＳ ゴシック"/>
                <a:cs typeface="ＭＳ ゴシック"/>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35246299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descr="フッター.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0" y="6470855"/>
            <a:ext cx="9144000" cy="387145"/>
          </a:xfrm>
          <a:prstGeom prst="rect">
            <a:avLst/>
          </a:prstGeom>
        </p:spPr>
      </p:pic>
      <p:sp>
        <p:nvSpPr>
          <p:cNvPr id="1035" name="Rectangle 11"/>
          <p:cNvSpPr>
            <a:spLocks noGrp="1" noChangeArrowheads="1"/>
          </p:cNvSpPr>
          <p:nvPr>
            <p:ph type="sldNum" sz="quarter" idx="4"/>
          </p:nvPr>
        </p:nvSpPr>
        <p:spPr bwMode="auto">
          <a:xfrm>
            <a:off x="3995936" y="6453336"/>
            <a:ext cx="1143000" cy="3326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b="0" i="0" u="none">
                <a:solidFill>
                  <a:schemeClr val="bg1">
                    <a:lumMod val="50000"/>
                  </a:schemeClr>
                </a:solidFill>
                <a:latin typeface="ＭＳ Ｐゴシック"/>
                <a:ea typeface="ＭＳ Ｐゴシック"/>
                <a:cs typeface="ＭＳ Ｐゴシック"/>
              </a:defRPr>
            </a:lvl1pPr>
          </a:lstStyle>
          <a:p>
            <a:fld id="{990DADC3-A982-4036-8418-CA3D2ADE099F}" type="slidenum">
              <a:rPr lang="ja-JP" altLang="en-US" smtClean="0"/>
              <a:pPr/>
              <a:t>‹#›</a:t>
            </a:fld>
            <a:endParaRPr lang="ja-JP" altLang="en-US" dirty="0"/>
          </a:p>
        </p:txBody>
      </p:sp>
    </p:spTree>
  </p:cSld>
  <p:clrMap bg1="lt1" tx1="dk1" bg2="lt2" tx2="dk2" accent1="accent1" accent2="accent2" accent3="accent3" accent4="accent4" accent5="accent5" accent6="accent6" hlink="hlink" folHlink="folHlink"/>
  <p:sldLayoutIdLst>
    <p:sldLayoutId id="2147483661" r:id="rId1"/>
    <p:sldLayoutId id="2147483674" r:id="rId2"/>
    <p:sldLayoutId id="2147483665" r:id="rId3"/>
    <p:sldLayoutId id="2147483666" r:id="rId4"/>
    <p:sldLayoutId id="2147483677" r:id="rId5"/>
    <p:sldLayoutId id="2147483667" r:id="rId6"/>
    <p:sldLayoutId id="2147483673" r:id="rId7"/>
    <p:sldLayoutId id="2147483669" r:id="rId8"/>
    <p:sldLayoutId id="2147483675" r:id="rId9"/>
    <p:sldLayoutId id="2147483676" r:id="rId10"/>
    <p:sldLayoutId id="2147483678" r:id="rId11"/>
    <p:sldLayoutId id="2147483679" r:id="rId12"/>
    <p:sldLayoutId id="2147483680" r:id="rId13"/>
  </p:sldLayoutIdLst>
  <p:hf hdr="0" ftr="0" dt="0"/>
  <p:txStyles>
    <p:titleStyle>
      <a:lvl1pPr algn="l" rtl="0" eaLnBrk="1" fontAlgn="base" hangingPunct="1">
        <a:spcBef>
          <a:spcPct val="0"/>
        </a:spcBef>
        <a:spcAft>
          <a:spcPct val="0"/>
        </a:spcAft>
        <a:defRPr kumimoji="1" lang="ja-JP" altLang="en-US" sz="2400" b="0" kern="1200" dirty="0" smtClean="0">
          <a:solidFill>
            <a:schemeClr val="tx1"/>
          </a:solidFill>
          <a:latin typeface="HGPｺﾞｼｯｸM" pitchFamily="50" charset="-128"/>
          <a:ea typeface="HGPｺﾞｼｯｸM" pitchFamily="50" charset="-128"/>
          <a:cs typeface="+mn-cs"/>
        </a:defRPr>
      </a:lvl1pPr>
      <a:lvl2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2pPr>
      <a:lvl3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3pPr>
      <a:lvl4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4pPr>
      <a:lvl5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ctr" rtl="0" eaLnBrk="1" fontAlgn="base" hangingPunct="1">
        <a:spcBef>
          <a:spcPct val="20000"/>
        </a:spcBef>
        <a:spcAft>
          <a:spcPct val="0"/>
        </a:spcAft>
        <a:buFont typeface="Arial" pitchFamily="34" charset="0"/>
        <a:buNone/>
        <a:defRPr kumimoji="1" sz="2400" kern="1200">
          <a:solidFill>
            <a:schemeClr val="tx1"/>
          </a:solidFill>
          <a:latin typeface="HGPｺﾞｼｯｸM" pitchFamily="50" charset="-128"/>
          <a:ea typeface="HGPｺﾞｼｯｸM" pitchFamily="50" charset="-128"/>
          <a:cs typeface="+mn-cs"/>
        </a:defRPr>
      </a:lvl1pPr>
      <a:lvl2pPr marL="742950" indent="-285750" algn="l" rtl="0" eaLnBrk="1" fontAlgn="base" hangingPunct="1">
        <a:spcBef>
          <a:spcPct val="20000"/>
        </a:spcBef>
        <a:spcAft>
          <a:spcPct val="0"/>
        </a:spcAft>
        <a:buFont typeface="Arial" charset="0"/>
        <a:buBlip>
          <a:blip r:embed="rId16"/>
        </a:buBlip>
        <a:defRPr kumimoji="1" kern="1200">
          <a:solidFill>
            <a:schemeClr val="tx1"/>
          </a:solidFill>
          <a:latin typeface="HGPｺﾞｼｯｸE" pitchFamily="50" charset="-128"/>
          <a:ea typeface="HGPｺﾞｼｯｸE" pitchFamily="50" charset="-128"/>
          <a:cs typeface="+mn-cs"/>
        </a:defRPr>
      </a:lvl2pPr>
      <a:lvl3pPr marL="1143000" indent="-228600" algn="l" rtl="0" eaLnBrk="1" fontAlgn="base" hangingPunct="1">
        <a:spcBef>
          <a:spcPct val="20000"/>
        </a:spcBef>
        <a:spcAft>
          <a:spcPct val="0"/>
        </a:spcAft>
        <a:buFont typeface="Arial" charset="0"/>
        <a:buChar char="•"/>
        <a:defRPr kumimoji="1" sz="1600" kern="1200">
          <a:solidFill>
            <a:schemeClr val="tx1"/>
          </a:solidFill>
          <a:latin typeface="HGPｺﾞｼｯｸE" pitchFamily="50" charset="-128"/>
          <a:ea typeface="HGPｺﾞｼｯｸE" pitchFamily="50" charset="-128"/>
          <a:cs typeface="+mn-cs"/>
        </a:defRPr>
      </a:lvl3pPr>
      <a:lvl4pPr marL="1600200" indent="-228600" algn="l" rtl="0" eaLnBrk="1" fontAlgn="base" hangingPunct="1">
        <a:spcBef>
          <a:spcPct val="20000"/>
        </a:spcBef>
        <a:spcAft>
          <a:spcPct val="0"/>
        </a:spcAft>
        <a:buFont typeface="Arial" charset="0"/>
        <a:buChar char="–"/>
        <a:defRPr kumimoji="1" sz="1400" kern="1200">
          <a:solidFill>
            <a:schemeClr val="tx1"/>
          </a:solidFill>
          <a:latin typeface="HGPｺﾞｼｯｸE" pitchFamily="50" charset="-128"/>
          <a:ea typeface="HGPｺﾞｼｯｸE" pitchFamily="50" charset="-128"/>
          <a:cs typeface="+mn-cs"/>
        </a:defRPr>
      </a:lvl4pPr>
      <a:lvl5pPr marL="2057400" indent="-228600" algn="l" rtl="0" eaLnBrk="1" fontAlgn="base" hangingPunct="1">
        <a:spcBef>
          <a:spcPct val="20000"/>
        </a:spcBef>
        <a:spcAft>
          <a:spcPct val="0"/>
        </a:spcAft>
        <a:buFont typeface="Arial" charset="0"/>
        <a:buChar char="»"/>
        <a:defRPr kumimoji="1" sz="1400" kern="1200">
          <a:solidFill>
            <a:schemeClr val="tx1"/>
          </a:solidFill>
          <a:latin typeface="HGPｺﾞｼｯｸE" pitchFamily="50" charset="-128"/>
          <a:ea typeface="HGPｺﾞｼｯｸE"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19.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608856"/>
            <a:ext cx="5717480" cy="1368152"/>
          </a:xfrm>
        </p:spPr>
        <p:txBody>
          <a:bodyPr/>
          <a:lstStyle/>
          <a:p>
            <a:pPr algn="ctr"/>
            <a:r>
              <a:rPr kumimoji="1" lang="ja-JP" altLang="en-US" sz="4400" dirty="0" smtClean="0"/>
              <a:t>成果報告</a:t>
            </a:r>
            <a:endParaRPr kumimoji="1" lang="ja-JP" altLang="en-US" sz="4400" dirty="0"/>
          </a:p>
        </p:txBody>
      </p:sp>
      <p:sp>
        <p:nvSpPr>
          <p:cNvPr id="3" name="テキスト プレースホルダー 2"/>
          <p:cNvSpPr>
            <a:spLocks noGrp="1"/>
          </p:cNvSpPr>
          <p:nvPr>
            <p:ph type="body" sz="quarter" idx="14"/>
          </p:nvPr>
        </p:nvSpPr>
        <p:spPr>
          <a:xfrm>
            <a:off x="251520" y="260648"/>
            <a:ext cx="2644080" cy="432048"/>
          </a:xfrm>
        </p:spPr>
        <p:txBody>
          <a:bodyPr/>
          <a:lstStyle/>
          <a:p>
            <a:r>
              <a:rPr lang="en-US" altLang="ja-JP" dirty="0" smtClean="0"/>
              <a:t>Engineering CAMP</a:t>
            </a:r>
            <a:endParaRPr kumimoji="1" lang="ja-JP" altLang="en-US" dirty="0"/>
          </a:p>
        </p:txBody>
      </p:sp>
      <p:sp>
        <p:nvSpPr>
          <p:cNvPr id="4" name="タイトル 1"/>
          <p:cNvSpPr txBox="1">
            <a:spLocks/>
          </p:cNvSpPr>
          <p:nvPr/>
        </p:nvSpPr>
        <p:spPr>
          <a:xfrm>
            <a:off x="3649475" y="3781033"/>
            <a:ext cx="3942302"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marL="0" algn="l" defTabSz="914400" rtl="0" eaLnBrk="1" fontAlgn="base" latinLnBrk="0" hangingPunct="1">
              <a:spcBef>
                <a:spcPct val="0"/>
              </a:spcBef>
              <a:spcAft>
                <a:spcPct val="0"/>
              </a:spcAft>
              <a:defRPr kumimoji="1" lang="ja-JP" altLang="en-US" sz="4200" b="0" i="0" kern="1200" dirty="0">
                <a:solidFill>
                  <a:schemeClr val="tx1"/>
                </a:solidFill>
                <a:latin typeface="HGPｺﾞｼｯｸE" pitchFamily="50" charset="-128"/>
                <a:ea typeface="HGPｺﾞｼｯｸE" pitchFamily="50" charset="-128"/>
                <a:cs typeface="+mn-cs"/>
              </a:defRPr>
            </a:lvl1pPr>
            <a:lvl2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2pPr>
            <a:lvl3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3pPr>
            <a:lvl4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4pPr>
            <a:lvl5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a:lstStyle>
          <a:p>
            <a:r>
              <a:rPr lang="ja-JP" altLang="en-US" sz="3200" dirty="0" smtClean="0"/>
              <a:t>１６卒　吉崎</a:t>
            </a:r>
            <a:r>
              <a:rPr lang="en-US" altLang="ja-JP" sz="3200" dirty="0" smtClean="0"/>
              <a:t> </a:t>
            </a:r>
            <a:r>
              <a:rPr lang="ja-JP" altLang="en-US" sz="3200" dirty="0" smtClean="0"/>
              <a:t>亮介</a:t>
            </a:r>
            <a:endParaRPr lang="ja-JP" altLang="en-US" sz="3200" dirty="0"/>
          </a:p>
        </p:txBody>
      </p:sp>
      <p:sp>
        <p:nvSpPr>
          <p:cNvPr id="6" name="タイトル 1"/>
          <p:cNvSpPr txBox="1">
            <a:spLocks/>
          </p:cNvSpPr>
          <p:nvPr/>
        </p:nvSpPr>
        <p:spPr>
          <a:xfrm>
            <a:off x="234587" y="1734922"/>
            <a:ext cx="6863302" cy="2357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marL="0" algn="l" defTabSz="914400" rtl="0" eaLnBrk="1" fontAlgn="base" latinLnBrk="0" hangingPunct="1">
              <a:spcBef>
                <a:spcPct val="0"/>
              </a:spcBef>
              <a:spcAft>
                <a:spcPct val="0"/>
              </a:spcAft>
              <a:defRPr kumimoji="1" lang="ja-JP" altLang="en-US" sz="4200" b="0" i="0" kern="1200" dirty="0">
                <a:solidFill>
                  <a:schemeClr val="tx1"/>
                </a:solidFill>
                <a:latin typeface="HGPｺﾞｼｯｸE" pitchFamily="50" charset="-128"/>
                <a:ea typeface="HGPｺﾞｼｯｸE" pitchFamily="50" charset="-128"/>
                <a:cs typeface="+mn-cs"/>
              </a:defRPr>
            </a:lvl1pPr>
            <a:lvl2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2pPr>
            <a:lvl3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3pPr>
            <a:lvl4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4pPr>
            <a:lvl5pPr algn="l" rtl="0" eaLnBrk="1" fontAlgn="base" hangingPunct="1">
              <a:spcBef>
                <a:spcPct val="0"/>
              </a:spcBef>
              <a:spcAft>
                <a:spcPct val="0"/>
              </a:spcAft>
              <a:defRPr kumimoji="1" sz="2400">
                <a:solidFill>
                  <a:schemeClr val="tx1"/>
                </a:solidFill>
                <a:latin typeface="HGPｺﾞｼｯｸE" pitchFamily="50" charset="-128"/>
                <a:ea typeface="HGPｺﾞｼｯｸE" pitchFamily="50"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pitchFamily="50" charset="-128"/>
              </a:defRPr>
            </a:lvl9pPr>
          </a:lstStyle>
          <a:p>
            <a:pPr algn="ctr"/>
            <a:r>
              <a:rPr lang="ja-JP" altLang="en-US" sz="3600" dirty="0" smtClean="0"/>
              <a:t>自動化テストスクリプト</a:t>
            </a:r>
            <a:endParaRPr lang="en-US" altLang="ja-JP" sz="3600" dirty="0" smtClean="0"/>
          </a:p>
          <a:p>
            <a:pPr algn="ctr"/>
            <a:r>
              <a:rPr lang="ja-JP" altLang="en-US" sz="3600" dirty="0" smtClean="0"/>
              <a:t>高速作成</a:t>
            </a:r>
            <a:r>
              <a:rPr lang="ja-JP" altLang="en-US" sz="3600" dirty="0" smtClean="0"/>
              <a:t>プラットフォーム</a:t>
            </a:r>
            <a:endParaRPr lang="ja-JP" altLang="en-US" sz="3600" dirty="0"/>
          </a:p>
        </p:txBody>
      </p:sp>
    </p:spTree>
    <p:extLst>
      <p:ext uri="{BB962C8B-B14F-4D97-AF65-F5344CB8AC3E}">
        <p14:creationId xmlns:p14="http://schemas.microsoft.com/office/powerpoint/2010/main" val="4142340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成果報告</a:t>
            </a:r>
            <a:endParaRPr kumimoji="1" lang="ja-JP" altLang="en-US" dirty="0"/>
          </a:p>
        </p:txBody>
      </p:sp>
      <p:sp>
        <p:nvSpPr>
          <p:cNvPr id="8" name="テキスト ボックス 7"/>
          <p:cNvSpPr txBox="1"/>
          <p:nvPr/>
        </p:nvSpPr>
        <p:spPr>
          <a:xfrm>
            <a:off x="423333" y="1947333"/>
            <a:ext cx="6547556"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自動化</a:t>
            </a:r>
            <a:r>
              <a:rPr kumimoji="1" lang="ja-JP" altLang="en-US" sz="2400" u="none" dirty="0" smtClean="0"/>
              <a:t>テストスクリプト</a:t>
            </a:r>
            <a:r>
              <a:rPr lang="ja-JP" altLang="en-US" sz="2400" dirty="0" smtClean="0"/>
              <a:t>高速作成</a:t>
            </a:r>
            <a:r>
              <a:rPr kumimoji="1" lang="ja-JP" altLang="en-US" sz="2400" u="none" dirty="0" smtClean="0"/>
              <a:t>プラットフォーム</a:t>
            </a:r>
            <a:endParaRPr kumimoji="1" lang="ja-JP" altLang="en-US" sz="2400" u="none" dirty="0" smtClean="0"/>
          </a:p>
        </p:txBody>
      </p:sp>
      <p:cxnSp>
        <p:nvCxnSpPr>
          <p:cNvPr id="9" name="直線コネクタ 8"/>
          <p:cNvCxnSpPr/>
          <p:nvPr/>
        </p:nvCxnSpPr>
        <p:spPr>
          <a:xfrm>
            <a:off x="338667" y="2370667"/>
            <a:ext cx="663222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図形グループ 21"/>
          <p:cNvGrpSpPr/>
          <p:nvPr/>
        </p:nvGrpSpPr>
        <p:grpSpPr>
          <a:xfrm>
            <a:off x="296333" y="2645392"/>
            <a:ext cx="2370667" cy="2579830"/>
            <a:chOff x="296333" y="2670387"/>
            <a:chExt cx="2370667" cy="2579830"/>
          </a:xfrm>
        </p:grpSpPr>
        <p:pic>
          <p:nvPicPr>
            <p:cNvPr id="13" name="図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62853" y="3395663"/>
              <a:ext cx="2103062" cy="1854554"/>
            </a:xfrm>
            <a:prstGeom prst="rect">
              <a:avLst/>
            </a:prstGeom>
          </p:spPr>
        </p:pic>
        <p:sp>
          <p:nvSpPr>
            <p:cNvPr id="3" name="テキスト ボックス 2"/>
            <p:cNvSpPr txBox="1"/>
            <p:nvPr/>
          </p:nvSpPr>
          <p:spPr>
            <a:xfrm>
              <a:off x="296333" y="2670387"/>
              <a:ext cx="2370667" cy="651905"/>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lang="ja-JP" altLang="en-US" sz="2000" dirty="0" smtClean="0"/>
                <a:t>プログラミング</a:t>
              </a:r>
              <a:endParaRPr lang="en-US" altLang="ja-JP" sz="2000" dirty="0" smtClean="0"/>
            </a:p>
            <a:p>
              <a:pPr algn="ctr"/>
              <a:r>
                <a:rPr lang="ja-JP" altLang="en-US" sz="2000" dirty="0" smtClean="0">
                  <a:solidFill>
                    <a:srgbClr val="FF0000"/>
                  </a:solidFill>
                </a:rPr>
                <a:t>未経験者</a:t>
              </a:r>
              <a:endParaRPr kumimoji="1" lang="ja-JP" altLang="en-US" sz="2000" u="none" dirty="0" smtClean="0">
                <a:solidFill>
                  <a:srgbClr val="FF0000"/>
                </a:solidFill>
              </a:endParaRPr>
            </a:p>
          </p:txBody>
        </p:sp>
      </p:grpSp>
      <p:sp>
        <p:nvSpPr>
          <p:cNvPr id="5" name="正方形/長方形 4"/>
          <p:cNvSpPr/>
          <p:nvPr/>
        </p:nvSpPr>
        <p:spPr>
          <a:xfrm>
            <a:off x="3312583" y="2649432"/>
            <a:ext cx="2391834" cy="257175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u="none" dirty="0" smtClean="0">
                <a:solidFill>
                  <a:schemeClr val="bg1"/>
                </a:solidFill>
              </a:rPr>
              <a:t>自動化テスト</a:t>
            </a:r>
            <a:endParaRPr kumimoji="1" lang="en-US" altLang="ja-JP" sz="2400" u="none" dirty="0" smtClean="0">
              <a:solidFill>
                <a:schemeClr val="bg1"/>
              </a:solidFill>
            </a:endParaRPr>
          </a:p>
          <a:p>
            <a:pPr algn="ctr"/>
            <a:r>
              <a:rPr kumimoji="1" lang="ja-JP" altLang="en-US" sz="2400" u="none" dirty="0" smtClean="0">
                <a:solidFill>
                  <a:schemeClr val="bg1"/>
                </a:solidFill>
              </a:rPr>
              <a:t>スクリプト</a:t>
            </a:r>
            <a:endParaRPr kumimoji="1" lang="en-US" altLang="ja-JP" sz="2400" u="none" dirty="0" smtClean="0">
              <a:solidFill>
                <a:schemeClr val="bg1"/>
              </a:solidFill>
            </a:endParaRPr>
          </a:p>
          <a:p>
            <a:pPr algn="ctr"/>
            <a:r>
              <a:rPr lang="ja-JP" altLang="en-US" sz="2400" dirty="0" smtClean="0">
                <a:solidFill>
                  <a:schemeClr val="bg1"/>
                </a:solidFill>
              </a:rPr>
              <a:t>高速作成</a:t>
            </a:r>
            <a:endParaRPr lang="en-US" altLang="ja-JP" sz="2400" dirty="0" smtClean="0">
              <a:solidFill>
                <a:schemeClr val="bg1"/>
              </a:solidFill>
            </a:endParaRPr>
          </a:p>
          <a:p>
            <a:pPr algn="ctr"/>
            <a:r>
              <a:rPr lang="ja-JP" altLang="en-US" sz="2400" dirty="0" smtClean="0">
                <a:solidFill>
                  <a:schemeClr val="bg1"/>
                </a:solidFill>
              </a:rPr>
              <a:t>プラットフォーム</a:t>
            </a:r>
            <a:endParaRPr kumimoji="1" lang="ja-JP" altLang="en-US" sz="2400" u="none" dirty="0" smtClean="0">
              <a:solidFill>
                <a:schemeClr val="bg1"/>
              </a:solidFill>
            </a:endParaRPr>
          </a:p>
        </p:txBody>
      </p:sp>
      <p:sp>
        <p:nvSpPr>
          <p:cNvPr id="7" name="右矢印 6"/>
          <p:cNvSpPr/>
          <p:nvPr/>
        </p:nvSpPr>
        <p:spPr>
          <a:xfrm>
            <a:off x="2645833" y="3697182"/>
            <a:ext cx="444500" cy="476250"/>
          </a:xfrm>
          <a:prstGeom prst="right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
        <p:nvSpPr>
          <p:cNvPr id="18" name="右矢印 17"/>
          <p:cNvSpPr/>
          <p:nvPr/>
        </p:nvSpPr>
        <p:spPr>
          <a:xfrm>
            <a:off x="5867399" y="3697182"/>
            <a:ext cx="444500" cy="476250"/>
          </a:xfrm>
          <a:prstGeom prst="right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grpSp>
        <p:nvGrpSpPr>
          <p:cNvPr id="15" name="図形グループ 14"/>
          <p:cNvGrpSpPr/>
          <p:nvPr/>
        </p:nvGrpSpPr>
        <p:grpSpPr>
          <a:xfrm>
            <a:off x="6413500" y="2666366"/>
            <a:ext cx="2497667" cy="2537882"/>
            <a:chOff x="6413500" y="2476501"/>
            <a:chExt cx="2497667" cy="2537882"/>
          </a:xfrm>
        </p:grpSpPr>
        <p:pic>
          <p:nvPicPr>
            <p:cNvPr id="12" name="図 11"/>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470201" y="2995085"/>
              <a:ext cx="2398632" cy="2019298"/>
            </a:xfrm>
            <a:prstGeom prst="rect">
              <a:avLst/>
            </a:prstGeom>
            <a:ln>
              <a:noFill/>
            </a:ln>
            <a:effectLst>
              <a:softEdge rad="112500"/>
            </a:effectLst>
          </p:spPr>
        </p:pic>
        <p:sp>
          <p:nvSpPr>
            <p:cNvPr id="14" name="テキスト ボックス 13"/>
            <p:cNvSpPr txBox="1"/>
            <p:nvPr/>
          </p:nvSpPr>
          <p:spPr>
            <a:xfrm>
              <a:off x="6413500" y="2476501"/>
              <a:ext cx="2497667" cy="590349"/>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ja-JP" altLang="en-US" u="none" dirty="0" smtClean="0">
                  <a:solidFill>
                    <a:srgbClr val="FF0000"/>
                  </a:solidFill>
                </a:rPr>
                <a:t>保守性</a:t>
              </a:r>
              <a:r>
                <a:rPr kumimoji="1" lang="ja-JP" altLang="en-US" u="none" dirty="0" smtClean="0"/>
                <a:t>や</a:t>
              </a:r>
              <a:r>
                <a:rPr kumimoji="1" lang="ja-JP" altLang="en-US" u="none" dirty="0" smtClean="0">
                  <a:solidFill>
                    <a:srgbClr val="FF0000"/>
                  </a:solidFill>
                </a:rPr>
                <a:t>可読性</a:t>
              </a:r>
              <a:r>
                <a:rPr kumimoji="1" lang="ja-JP" altLang="en-US" u="none" dirty="0" smtClean="0"/>
                <a:t>の高い</a:t>
              </a:r>
              <a:endParaRPr lang="en-US" altLang="ja-JP" dirty="0"/>
            </a:p>
            <a:p>
              <a:pPr algn="ctr"/>
              <a:r>
                <a:rPr kumimoji="1" lang="ja-JP" altLang="en-US" u="none" dirty="0" smtClean="0"/>
                <a:t>自動化テストスクリプト</a:t>
              </a:r>
              <a:endParaRPr kumimoji="1" lang="en-US" altLang="ja-JP" u="none" dirty="0" smtClean="0"/>
            </a:p>
          </p:txBody>
        </p:sp>
      </p:grpSp>
      <p:sp>
        <p:nvSpPr>
          <p:cNvPr id="16" name="左中かっこ 15"/>
          <p:cNvSpPr/>
          <p:nvPr/>
        </p:nvSpPr>
        <p:spPr>
          <a:xfrm rot="16200000">
            <a:off x="2890311" y="3141769"/>
            <a:ext cx="315380" cy="4720166"/>
          </a:xfrm>
          <a:prstGeom prst="leftBrace">
            <a:avLst>
              <a:gd name="adj1" fmla="val 16455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1706880" y="5730240"/>
            <a:ext cx="2692400" cy="651905"/>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en-US" altLang="ja-JP" sz="2000" u="none" dirty="0" smtClean="0"/>
              <a:t>GUI </a:t>
            </a:r>
            <a:r>
              <a:rPr kumimoji="1" lang="ja-JP" altLang="en-US" sz="2000" u="none" dirty="0" smtClean="0"/>
              <a:t>操作のため</a:t>
            </a:r>
            <a:r>
              <a:rPr kumimoji="1" lang="ja-JP" altLang="en-US" sz="2000" u="none" dirty="0" smtClean="0">
                <a:solidFill>
                  <a:srgbClr val="FF0000"/>
                </a:solidFill>
              </a:rPr>
              <a:t>容易</a:t>
            </a:r>
            <a:endParaRPr lang="en-US" altLang="ja-JP" sz="2000" dirty="0">
              <a:solidFill>
                <a:srgbClr val="FF0000"/>
              </a:solidFill>
            </a:endParaRPr>
          </a:p>
          <a:p>
            <a:pPr algn="ctr"/>
            <a:r>
              <a:rPr kumimoji="1" lang="ja-JP" altLang="en-US" sz="2000" u="none" dirty="0" smtClean="0"/>
              <a:t>しかも，</a:t>
            </a:r>
            <a:r>
              <a:rPr kumimoji="1" lang="ja-JP" altLang="en-US" sz="2000" u="none" dirty="0" smtClean="0">
                <a:solidFill>
                  <a:srgbClr val="FF0000"/>
                </a:solidFill>
              </a:rPr>
              <a:t>高速</a:t>
            </a:r>
            <a:endParaRPr kumimoji="1" lang="en-US" altLang="ja-JP" sz="2000" u="none" dirty="0" smtClean="0">
              <a:solidFill>
                <a:srgbClr val="FF0000"/>
              </a:solidFill>
            </a:endParaRPr>
          </a:p>
        </p:txBody>
      </p:sp>
    </p:spTree>
    <p:extLst>
      <p:ext uri="{BB962C8B-B14F-4D97-AF65-F5344CB8AC3E}">
        <p14:creationId xmlns:p14="http://schemas.microsoft.com/office/powerpoint/2010/main" val="16181238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成果報告</a:t>
            </a:r>
            <a:endParaRPr kumimoji="1" lang="ja-JP" altLang="en-US" dirty="0"/>
          </a:p>
        </p:txBody>
      </p:sp>
      <p:sp>
        <p:nvSpPr>
          <p:cNvPr id="8" name="テキスト ボックス 7"/>
          <p:cNvSpPr txBox="1"/>
          <p:nvPr/>
        </p:nvSpPr>
        <p:spPr>
          <a:xfrm>
            <a:off x="423333" y="1947333"/>
            <a:ext cx="6547556"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デモ</a:t>
            </a:r>
          </a:p>
        </p:txBody>
      </p:sp>
      <p:cxnSp>
        <p:nvCxnSpPr>
          <p:cNvPr id="9" name="直線コネクタ 8"/>
          <p:cNvCxnSpPr/>
          <p:nvPr/>
        </p:nvCxnSpPr>
        <p:spPr>
          <a:xfrm>
            <a:off x="338667" y="2370667"/>
            <a:ext cx="2485813"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0" name="図形グループ 9"/>
          <p:cNvGrpSpPr/>
          <p:nvPr/>
        </p:nvGrpSpPr>
        <p:grpSpPr>
          <a:xfrm>
            <a:off x="1481667" y="2751667"/>
            <a:ext cx="6434666" cy="3570111"/>
            <a:chOff x="1481667" y="2751667"/>
            <a:chExt cx="6434666" cy="3570111"/>
          </a:xfrm>
        </p:grpSpPr>
        <p:grpSp>
          <p:nvGrpSpPr>
            <p:cNvPr id="17" name="図形グループ 16"/>
            <p:cNvGrpSpPr/>
            <p:nvPr/>
          </p:nvGrpSpPr>
          <p:grpSpPr>
            <a:xfrm>
              <a:off x="1707444" y="2889583"/>
              <a:ext cx="6057900" cy="3212930"/>
              <a:chOff x="1707444" y="2889583"/>
              <a:chExt cx="6057900" cy="3212930"/>
            </a:xfrm>
          </p:grpSpPr>
          <p:pic>
            <p:nvPicPr>
              <p:cNvPr id="19" name="図 18" descr="スクリーンショット 2015-12-21 11.14.23.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07444" y="2889583"/>
                <a:ext cx="6057900" cy="1428417"/>
              </a:xfrm>
              <a:prstGeom prst="rect">
                <a:avLst/>
              </a:prstGeom>
            </p:spPr>
          </p:pic>
          <p:pic>
            <p:nvPicPr>
              <p:cNvPr id="20" name="図 19" descr="スクリーンショット 2015-12-21 11.14.23.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707444" y="4543777"/>
                <a:ext cx="6057900" cy="1558736"/>
              </a:xfrm>
              <a:prstGeom prst="rect">
                <a:avLst/>
              </a:prstGeom>
            </p:spPr>
          </p:pic>
        </p:grpSp>
        <p:sp>
          <p:nvSpPr>
            <p:cNvPr id="21" name="正方形/長方形 20"/>
            <p:cNvSpPr/>
            <p:nvPr/>
          </p:nvSpPr>
          <p:spPr>
            <a:xfrm>
              <a:off x="1481667" y="2751667"/>
              <a:ext cx="6434666" cy="3570111"/>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u="none" dirty="0" smtClean="0">
                <a:solidFill>
                  <a:schemeClr val="tx1"/>
                </a:solidFill>
              </a:endParaRPr>
            </a:p>
          </p:txBody>
        </p:sp>
      </p:grpSp>
    </p:spTree>
    <p:extLst>
      <p:ext uri="{BB962C8B-B14F-4D97-AF65-F5344CB8AC3E}">
        <p14:creationId xmlns:p14="http://schemas.microsoft.com/office/powerpoint/2010/main" val="30089082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成果報告</a:t>
            </a:r>
            <a:endParaRPr kumimoji="1" lang="ja-JP" altLang="en-US" dirty="0"/>
          </a:p>
        </p:txBody>
      </p:sp>
      <p:sp>
        <p:nvSpPr>
          <p:cNvPr id="8" name="テキスト ボックス 7"/>
          <p:cNvSpPr txBox="1"/>
          <p:nvPr/>
        </p:nvSpPr>
        <p:spPr>
          <a:xfrm>
            <a:off x="423333" y="1947333"/>
            <a:ext cx="6547556"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lang="ja-JP" altLang="en-US" sz="2400" dirty="0" smtClean="0"/>
              <a:t>技術のお話</a:t>
            </a:r>
            <a:endParaRPr kumimoji="1" lang="ja-JP" altLang="en-US" sz="2400" u="none" dirty="0" smtClean="0"/>
          </a:p>
        </p:txBody>
      </p:sp>
      <p:cxnSp>
        <p:nvCxnSpPr>
          <p:cNvPr id="9" name="直線コネクタ 8"/>
          <p:cNvCxnSpPr/>
          <p:nvPr/>
        </p:nvCxnSpPr>
        <p:spPr>
          <a:xfrm>
            <a:off x="338667" y="2370667"/>
            <a:ext cx="2485813"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488215" y="2513372"/>
            <a:ext cx="3281680" cy="4283668"/>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使用言語</a:t>
            </a:r>
            <a:r>
              <a:rPr kumimoji="1" lang="en-US" altLang="ja-JP" sz="2400" u="none" dirty="0" smtClean="0"/>
              <a:t> </a:t>
            </a:r>
            <a:r>
              <a:rPr kumimoji="1" lang="ja-JP" altLang="en-US" sz="2400" u="none" dirty="0" smtClean="0"/>
              <a:t>：</a:t>
            </a:r>
            <a:r>
              <a:rPr kumimoji="1" lang="en-US" altLang="ja-JP" sz="2400" u="none" dirty="0" smtClean="0"/>
              <a:t> Python</a:t>
            </a:r>
          </a:p>
          <a:p>
            <a:r>
              <a:rPr lang="ja-JP" altLang="en-US" sz="2400" dirty="0" smtClean="0"/>
              <a:t>　</a:t>
            </a:r>
            <a:r>
              <a:rPr kumimoji="1" lang="en-US" altLang="ja-JP" sz="2400" u="none" dirty="0" smtClean="0"/>
              <a:t> </a:t>
            </a:r>
            <a:r>
              <a:rPr kumimoji="1" lang="en-US" altLang="ja-JP" u="none" dirty="0" smtClean="0"/>
              <a:t>(</a:t>
            </a:r>
            <a:r>
              <a:rPr kumimoji="1" lang="ja-JP" altLang="en-US" u="none" dirty="0" smtClean="0"/>
              <a:t>ほぼ初めて書きました</a:t>
            </a:r>
            <a:r>
              <a:rPr kumimoji="1" lang="en-US" altLang="ja-JP" u="none" dirty="0" smtClean="0"/>
              <a:t>)</a:t>
            </a:r>
          </a:p>
          <a:p>
            <a:r>
              <a:rPr lang="en-US" altLang="ja-JP" sz="1200" dirty="0"/>
              <a:t> </a:t>
            </a:r>
            <a:endParaRPr lang="en-US" altLang="ja-JP" sz="1200" dirty="0" smtClean="0"/>
          </a:p>
          <a:p>
            <a:r>
              <a:rPr lang="ja-JP" altLang="en-US" sz="2400" dirty="0" smtClean="0"/>
              <a:t>主要ライブラリ：</a:t>
            </a:r>
            <a:endParaRPr lang="en-US" altLang="ja-JP" sz="2400" dirty="0" smtClean="0"/>
          </a:p>
          <a:p>
            <a:r>
              <a:rPr lang="ja-JP" altLang="en-US" sz="2400" dirty="0" smtClean="0"/>
              <a:t>　</a:t>
            </a:r>
            <a:r>
              <a:rPr lang="en-US" altLang="ja-JP" sz="2400" dirty="0" smtClean="0"/>
              <a:t>Selenium </a:t>
            </a:r>
            <a:endParaRPr lang="en-US" altLang="ja-JP" sz="2400" dirty="0"/>
          </a:p>
          <a:p>
            <a:r>
              <a:rPr lang="ja-JP" altLang="en-US" sz="2400" dirty="0" smtClean="0"/>
              <a:t>　</a:t>
            </a:r>
            <a:r>
              <a:rPr lang="en-US" altLang="ja-JP" sz="2400" dirty="0" smtClean="0"/>
              <a:t>urlib2 </a:t>
            </a:r>
            <a:r>
              <a:rPr lang="en-US" altLang="ja-JP" dirty="0" smtClean="0"/>
              <a:t>(html</a:t>
            </a:r>
            <a:r>
              <a:rPr lang="ja-JP" altLang="en-US" dirty="0" smtClean="0"/>
              <a:t>関連</a:t>
            </a:r>
            <a:r>
              <a:rPr lang="en-US" altLang="ja-JP" dirty="0" smtClean="0"/>
              <a:t>)</a:t>
            </a:r>
          </a:p>
          <a:p>
            <a:r>
              <a:rPr lang="ja-JP" altLang="en-US" sz="2400" dirty="0" smtClean="0"/>
              <a:t>　</a:t>
            </a:r>
            <a:r>
              <a:rPr lang="en-US" altLang="ja-JP" sz="2400" dirty="0" err="1" smtClean="0"/>
              <a:t>BeautifulSoup</a:t>
            </a:r>
            <a:endParaRPr lang="en-US" altLang="ja-JP" sz="2400" dirty="0" smtClean="0"/>
          </a:p>
          <a:p>
            <a:r>
              <a:rPr lang="ja-JP" altLang="en-US" sz="2400" dirty="0" smtClean="0"/>
              <a:t>　</a:t>
            </a:r>
            <a:r>
              <a:rPr lang="en-US" altLang="ja-JP" sz="2400" dirty="0" smtClean="0"/>
              <a:t> </a:t>
            </a:r>
            <a:r>
              <a:rPr lang="en-US" altLang="ja-JP" dirty="0" smtClean="0"/>
              <a:t>(Web</a:t>
            </a:r>
            <a:r>
              <a:rPr lang="ja-JP" altLang="en-US" dirty="0" smtClean="0"/>
              <a:t>スクレイピング</a:t>
            </a:r>
            <a:r>
              <a:rPr lang="en-US" altLang="ja-JP" dirty="0" smtClean="0"/>
              <a:t>)</a:t>
            </a:r>
            <a:endParaRPr lang="en-US" altLang="ja-JP" sz="2400" dirty="0"/>
          </a:p>
          <a:p>
            <a:r>
              <a:rPr lang="ja-JP" altLang="en-US" sz="2400" dirty="0" smtClean="0"/>
              <a:t>　</a:t>
            </a:r>
            <a:r>
              <a:rPr lang="en-US" altLang="ja-JP" sz="2400" dirty="0" smtClean="0"/>
              <a:t>re </a:t>
            </a:r>
            <a:r>
              <a:rPr lang="en-US" altLang="ja-JP" dirty="0" smtClean="0"/>
              <a:t>(</a:t>
            </a:r>
            <a:r>
              <a:rPr lang="ja-JP" altLang="en-US" dirty="0" smtClean="0"/>
              <a:t>正規表現解析</a:t>
            </a:r>
            <a:r>
              <a:rPr lang="en-US" altLang="ja-JP" dirty="0" smtClean="0"/>
              <a:t>)</a:t>
            </a:r>
          </a:p>
          <a:p>
            <a:r>
              <a:rPr lang="ja-JP" altLang="en-US" sz="2400" dirty="0" smtClean="0"/>
              <a:t>　</a:t>
            </a:r>
            <a:r>
              <a:rPr lang="en-US" altLang="ja-JP" sz="2400" dirty="0" err="1" smtClean="0"/>
              <a:t>OpenCV</a:t>
            </a:r>
            <a:r>
              <a:rPr lang="en-US" altLang="ja-JP" sz="2400" dirty="0" smtClean="0"/>
              <a:t> </a:t>
            </a:r>
            <a:r>
              <a:rPr lang="en-US" altLang="ja-JP" dirty="0" smtClean="0"/>
              <a:t>(</a:t>
            </a:r>
            <a:r>
              <a:rPr lang="ja-JP" altLang="en-US" dirty="0" smtClean="0"/>
              <a:t>画像処理</a:t>
            </a:r>
            <a:r>
              <a:rPr lang="en-US" altLang="ja-JP" dirty="0" smtClean="0"/>
              <a:t>)</a:t>
            </a:r>
          </a:p>
          <a:p>
            <a:r>
              <a:rPr lang="ja-JP" altLang="en-US" sz="2400" dirty="0" smtClean="0"/>
              <a:t>　</a:t>
            </a:r>
            <a:r>
              <a:rPr lang="en-US" altLang="ja-JP" sz="2400" dirty="0" err="1" smtClean="0"/>
              <a:t>Tkinter</a:t>
            </a:r>
            <a:r>
              <a:rPr lang="en-US" altLang="ja-JP" sz="2400" dirty="0" smtClean="0"/>
              <a:t> </a:t>
            </a:r>
            <a:r>
              <a:rPr lang="en-US" altLang="ja-JP" dirty="0" smtClean="0"/>
              <a:t>(GUI)</a:t>
            </a:r>
          </a:p>
          <a:p>
            <a:r>
              <a:rPr lang="ja-JP" altLang="en-US" sz="2400" dirty="0" smtClean="0"/>
              <a:t>　　　　　　　　　　</a:t>
            </a:r>
            <a:endParaRPr lang="en-US" altLang="ja-JP" sz="2400" dirty="0" smtClean="0"/>
          </a:p>
        </p:txBody>
      </p:sp>
      <p:grpSp>
        <p:nvGrpSpPr>
          <p:cNvPr id="13" name="図形グループ 12"/>
          <p:cNvGrpSpPr/>
          <p:nvPr/>
        </p:nvGrpSpPr>
        <p:grpSpPr>
          <a:xfrm>
            <a:off x="3170156" y="3382211"/>
            <a:ext cx="2377738" cy="2871669"/>
            <a:chOff x="3357314" y="2981158"/>
            <a:chExt cx="2377738" cy="2871669"/>
          </a:xfrm>
        </p:grpSpPr>
        <p:pic>
          <p:nvPicPr>
            <p:cNvPr id="4" name="図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357314" y="2981158"/>
              <a:ext cx="2135266" cy="1551404"/>
            </a:xfrm>
            <a:prstGeom prst="rect">
              <a:avLst/>
            </a:prstGeom>
          </p:spPr>
        </p:pic>
        <p:sp>
          <p:nvSpPr>
            <p:cNvPr id="5" name="テキスト ボックス 4"/>
            <p:cNvSpPr txBox="1"/>
            <p:nvPr/>
          </p:nvSpPr>
          <p:spPr>
            <a:xfrm>
              <a:off x="3395579" y="4585369"/>
              <a:ext cx="2339473" cy="1267458"/>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marL="342900" indent="-342900">
                <a:buFont typeface="Wingdings" charset="2"/>
                <a:buChar char="ü"/>
              </a:pPr>
              <a:r>
                <a:rPr lang="en-US" altLang="ja-JP" sz="2000" dirty="0" smtClean="0"/>
                <a:t>html </a:t>
              </a:r>
              <a:r>
                <a:rPr lang="ja-JP" altLang="en-US" sz="2000" dirty="0" smtClean="0"/>
                <a:t>取得</a:t>
              </a:r>
              <a:endParaRPr lang="en-US" altLang="ja-JP" sz="2000" dirty="0" smtClean="0"/>
            </a:p>
            <a:p>
              <a:pPr marL="342900" indent="-342900">
                <a:buFont typeface="Wingdings" charset="2"/>
                <a:buChar char="ü"/>
              </a:pPr>
              <a:r>
                <a:rPr kumimoji="1" lang="ja-JP" altLang="en-US" sz="2000" u="none" dirty="0" smtClean="0"/>
                <a:t>スクレイピングで</a:t>
              </a:r>
              <a:endParaRPr kumimoji="1" lang="en-US" altLang="ja-JP" sz="2000" u="none" dirty="0" smtClean="0"/>
            </a:p>
            <a:p>
              <a:r>
                <a:rPr lang="ja-JP" altLang="en-US" sz="2000" dirty="0" smtClean="0"/>
                <a:t>　　</a:t>
              </a:r>
              <a:r>
                <a:rPr kumimoji="1" lang="ja-JP" altLang="en-US" sz="2000" u="none" dirty="0" smtClean="0"/>
                <a:t>タグ取得</a:t>
              </a:r>
              <a:endParaRPr lang="en-US" altLang="ja-JP" sz="2000" dirty="0"/>
            </a:p>
            <a:p>
              <a:pPr marL="342900" indent="-342900">
                <a:buFont typeface="Wingdings" charset="2"/>
                <a:buChar char="ü"/>
              </a:pPr>
              <a:r>
                <a:rPr lang="ja-JP" altLang="en-US" sz="2000" dirty="0" smtClean="0"/>
                <a:t>タグの座標取得</a:t>
              </a:r>
              <a:endParaRPr kumimoji="1" lang="en-US" altLang="ja-JP" sz="2000" u="none" dirty="0" smtClean="0"/>
            </a:p>
          </p:txBody>
        </p:sp>
      </p:grpSp>
      <p:grpSp>
        <p:nvGrpSpPr>
          <p:cNvPr id="26" name="図形グループ 25"/>
          <p:cNvGrpSpPr/>
          <p:nvPr/>
        </p:nvGrpSpPr>
        <p:grpSpPr>
          <a:xfrm>
            <a:off x="6082632" y="2062379"/>
            <a:ext cx="2847474" cy="1579848"/>
            <a:chOff x="1481667" y="2751667"/>
            <a:chExt cx="6434666" cy="3570111"/>
          </a:xfrm>
        </p:grpSpPr>
        <p:grpSp>
          <p:nvGrpSpPr>
            <p:cNvPr id="27" name="図形グループ 26"/>
            <p:cNvGrpSpPr/>
            <p:nvPr/>
          </p:nvGrpSpPr>
          <p:grpSpPr>
            <a:xfrm>
              <a:off x="1707444" y="2889583"/>
              <a:ext cx="6057900" cy="3212930"/>
              <a:chOff x="1707444" y="2889583"/>
              <a:chExt cx="6057900" cy="3212930"/>
            </a:xfrm>
          </p:grpSpPr>
          <p:pic>
            <p:nvPicPr>
              <p:cNvPr id="29" name="図 28" descr="スクリーンショット 2015-12-21 11.14.23.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707444" y="2889583"/>
                <a:ext cx="6057900" cy="1428417"/>
              </a:xfrm>
              <a:prstGeom prst="rect">
                <a:avLst/>
              </a:prstGeom>
            </p:spPr>
          </p:pic>
          <p:pic>
            <p:nvPicPr>
              <p:cNvPr id="30" name="図 29" descr="スクリーンショット 2015-12-21 11.14.23.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707444" y="4543777"/>
                <a:ext cx="6057900" cy="1558736"/>
              </a:xfrm>
              <a:prstGeom prst="rect">
                <a:avLst/>
              </a:prstGeom>
            </p:spPr>
          </p:pic>
        </p:grpSp>
        <p:sp>
          <p:nvSpPr>
            <p:cNvPr id="28" name="正方形/長方形 27"/>
            <p:cNvSpPr/>
            <p:nvPr/>
          </p:nvSpPr>
          <p:spPr>
            <a:xfrm>
              <a:off x="1481667" y="2751667"/>
              <a:ext cx="6434666" cy="3570111"/>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u="none" dirty="0" smtClean="0">
                <a:solidFill>
                  <a:schemeClr val="tx1"/>
                </a:solidFill>
              </a:endParaRPr>
            </a:p>
          </p:txBody>
        </p:sp>
      </p:grpSp>
      <p:pic>
        <p:nvPicPr>
          <p:cNvPr id="32" name="図 31"/>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058664" y="579278"/>
            <a:ext cx="1395652" cy="1230734"/>
          </a:xfrm>
          <a:prstGeom prst="rect">
            <a:avLst/>
          </a:prstGeom>
        </p:spPr>
      </p:pic>
      <p:cxnSp>
        <p:nvCxnSpPr>
          <p:cNvPr id="7" name="直線矢印コネクタ 6"/>
          <p:cNvCxnSpPr/>
          <p:nvPr/>
        </p:nvCxnSpPr>
        <p:spPr>
          <a:xfrm>
            <a:off x="5293895" y="1858211"/>
            <a:ext cx="494631" cy="374315"/>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p:nvPr/>
        </p:nvCxnSpPr>
        <p:spPr>
          <a:xfrm>
            <a:off x="5112085" y="1970508"/>
            <a:ext cx="494631" cy="37431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481054" y="1470531"/>
            <a:ext cx="681789" cy="590349"/>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lang="en-US" altLang="ja-JP" dirty="0" smtClean="0"/>
              <a:t>GUI</a:t>
            </a:r>
          </a:p>
          <a:p>
            <a:pPr algn="ctr"/>
            <a:r>
              <a:rPr lang="ja-JP" altLang="en-US" dirty="0" smtClean="0"/>
              <a:t>操作</a:t>
            </a:r>
            <a:endParaRPr kumimoji="1" lang="ja-JP" altLang="en-US" u="none" dirty="0" smtClean="0"/>
          </a:p>
        </p:txBody>
      </p:sp>
      <p:sp>
        <p:nvSpPr>
          <p:cNvPr id="35" name="テキスト ボックス 34"/>
          <p:cNvSpPr txBox="1"/>
          <p:nvPr/>
        </p:nvSpPr>
        <p:spPr>
          <a:xfrm>
            <a:off x="4697667" y="2064084"/>
            <a:ext cx="681789" cy="313350"/>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lang="ja-JP" altLang="en-US" dirty="0" smtClean="0"/>
              <a:t>反映</a:t>
            </a:r>
            <a:endParaRPr kumimoji="1" lang="ja-JP" altLang="en-US" u="none" dirty="0" smtClean="0"/>
          </a:p>
        </p:txBody>
      </p:sp>
      <p:sp>
        <p:nvSpPr>
          <p:cNvPr id="12" name="テキスト ボックス 11"/>
          <p:cNvSpPr txBox="1"/>
          <p:nvPr/>
        </p:nvSpPr>
        <p:spPr>
          <a:xfrm>
            <a:off x="3154946" y="160421"/>
            <a:ext cx="3074738"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ja-JP" altLang="en-US" sz="2400" u="none" dirty="0" smtClean="0"/>
              <a:t>プログラミング未経験者</a:t>
            </a:r>
          </a:p>
        </p:txBody>
      </p:sp>
      <p:sp>
        <p:nvSpPr>
          <p:cNvPr id="36" name="テキスト ボックス 35"/>
          <p:cNvSpPr txBox="1"/>
          <p:nvPr/>
        </p:nvSpPr>
        <p:spPr>
          <a:xfrm>
            <a:off x="6154820" y="1622928"/>
            <a:ext cx="2606842"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ja-JP" altLang="en-US" sz="2400" u="none" dirty="0" smtClean="0"/>
              <a:t>プラットフォーム</a:t>
            </a:r>
          </a:p>
        </p:txBody>
      </p:sp>
      <p:cxnSp>
        <p:nvCxnSpPr>
          <p:cNvPr id="37" name="直線矢印コネクタ 36"/>
          <p:cNvCxnSpPr/>
          <p:nvPr/>
        </p:nvCxnSpPr>
        <p:spPr>
          <a:xfrm flipV="1">
            <a:off x="5374105" y="3566697"/>
            <a:ext cx="518695" cy="41709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0" name="直線矢印コネクタ 39"/>
          <p:cNvCxnSpPr/>
          <p:nvPr/>
        </p:nvCxnSpPr>
        <p:spPr>
          <a:xfrm flipV="1">
            <a:off x="5526505" y="3719097"/>
            <a:ext cx="518695" cy="41709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5272508" y="3267241"/>
            <a:ext cx="681789" cy="313350"/>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lang="ja-JP" altLang="en-US" dirty="0" smtClean="0"/>
              <a:t>操作</a:t>
            </a:r>
            <a:endParaRPr kumimoji="1" lang="ja-JP" altLang="en-US" u="none" dirty="0" smtClean="0"/>
          </a:p>
        </p:txBody>
      </p:sp>
      <p:sp>
        <p:nvSpPr>
          <p:cNvPr id="42" name="テキスト ボックス 41"/>
          <p:cNvSpPr txBox="1"/>
          <p:nvPr/>
        </p:nvSpPr>
        <p:spPr>
          <a:xfrm>
            <a:off x="5531856" y="4074693"/>
            <a:ext cx="938459" cy="313350"/>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lang="ja-JP" altLang="en-US" dirty="0" smtClean="0"/>
              <a:t>値渡し</a:t>
            </a:r>
            <a:endParaRPr kumimoji="1" lang="ja-JP" altLang="en-US" u="none" dirty="0" smtClean="0"/>
          </a:p>
        </p:txBody>
      </p:sp>
      <p:sp>
        <p:nvSpPr>
          <p:cNvPr id="43" name="テキスト ボックス 42"/>
          <p:cNvSpPr txBox="1"/>
          <p:nvPr/>
        </p:nvSpPr>
        <p:spPr>
          <a:xfrm>
            <a:off x="2938378" y="2978488"/>
            <a:ext cx="2606842"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en-US" altLang="ja-JP" sz="2400" u="none" dirty="0" smtClean="0"/>
              <a:t>Web </a:t>
            </a:r>
            <a:r>
              <a:rPr kumimoji="1" lang="ja-JP" altLang="en-US" sz="2400" u="none" dirty="0" smtClean="0"/>
              <a:t>ページ</a:t>
            </a:r>
          </a:p>
        </p:txBody>
      </p:sp>
      <p:sp>
        <p:nvSpPr>
          <p:cNvPr id="44" name="テキスト ボックス 43"/>
          <p:cNvSpPr txBox="1"/>
          <p:nvPr/>
        </p:nvSpPr>
        <p:spPr>
          <a:xfrm>
            <a:off x="6248397" y="2785981"/>
            <a:ext cx="1130969" cy="651905"/>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marL="342900" indent="-342900">
              <a:buFont typeface="Wingdings" charset="2"/>
              <a:buChar char="ü"/>
            </a:pPr>
            <a:r>
              <a:rPr lang="ja-JP" altLang="en-US" sz="2000" dirty="0" smtClean="0"/>
              <a:t>描画</a:t>
            </a:r>
            <a:endParaRPr lang="en-US" altLang="ja-JP" sz="2000" dirty="0" smtClean="0"/>
          </a:p>
          <a:p>
            <a:pPr marL="342900" indent="-342900">
              <a:buFont typeface="Wingdings" charset="2"/>
              <a:buChar char="ü"/>
            </a:pPr>
            <a:r>
              <a:rPr lang="ja-JP" altLang="en-US" sz="2000" dirty="0" smtClean="0"/>
              <a:t>入力</a:t>
            </a:r>
            <a:endParaRPr lang="en-US" altLang="ja-JP" sz="2000" dirty="0" smtClean="0"/>
          </a:p>
        </p:txBody>
      </p:sp>
      <p:cxnSp>
        <p:nvCxnSpPr>
          <p:cNvPr id="45" name="直線矢印コネクタ 44"/>
          <p:cNvCxnSpPr/>
          <p:nvPr/>
        </p:nvCxnSpPr>
        <p:spPr>
          <a:xfrm flipH="1">
            <a:off x="7513052" y="3801980"/>
            <a:ext cx="5348" cy="43581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テキスト ボックス 46"/>
          <p:cNvSpPr txBox="1"/>
          <p:nvPr/>
        </p:nvSpPr>
        <p:spPr>
          <a:xfrm>
            <a:off x="7617330" y="3860800"/>
            <a:ext cx="1152354" cy="313350"/>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ja-JP" altLang="en-US" u="none" dirty="0" smtClean="0"/>
              <a:t>コード生成</a:t>
            </a:r>
          </a:p>
        </p:txBody>
      </p:sp>
      <p:pic>
        <p:nvPicPr>
          <p:cNvPr id="48" name="図 47"/>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6416728" y="4648846"/>
            <a:ext cx="2152431" cy="1812033"/>
          </a:xfrm>
          <a:prstGeom prst="rect">
            <a:avLst/>
          </a:prstGeom>
          <a:ln>
            <a:noFill/>
          </a:ln>
          <a:effectLst>
            <a:softEdge rad="112500"/>
          </a:effectLst>
        </p:spPr>
      </p:pic>
      <p:sp>
        <p:nvSpPr>
          <p:cNvPr id="49" name="テキスト ボックス 48"/>
          <p:cNvSpPr txBox="1"/>
          <p:nvPr/>
        </p:nvSpPr>
        <p:spPr>
          <a:xfrm>
            <a:off x="6213641" y="4288592"/>
            <a:ext cx="2606842"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lang="ja-JP" altLang="en-US" sz="2400" dirty="0" smtClean="0"/>
              <a:t>テストスクリプト</a:t>
            </a:r>
            <a:endParaRPr lang="en-US" altLang="ja-JP" sz="2400" dirty="0" smtClean="0"/>
          </a:p>
        </p:txBody>
      </p:sp>
    </p:spTree>
    <p:extLst>
      <p:ext uri="{BB962C8B-B14F-4D97-AF65-F5344CB8AC3E}">
        <p14:creationId xmlns:p14="http://schemas.microsoft.com/office/powerpoint/2010/main" val="6971758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11" name="テキスト ボックス 10"/>
          <p:cNvSpPr txBox="1"/>
          <p:nvPr/>
        </p:nvSpPr>
        <p:spPr>
          <a:xfrm>
            <a:off x="663222" y="1933223"/>
            <a:ext cx="7493000" cy="898126"/>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ja-JP" altLang="en-US" sz="2800" u="none" dirty="0" smtClean="0">
                <a:solidFill>
                  <a:srgbClr val="FF0000"/>
                </a:solidFill>
              </a:rPr>
              <a:t>保守性</a:t>
            </a:r>
            <a:r>
              <a:rPr kumimoji="1" lang="ja-JP" altLang="en-US" sz="2800" u="none" dirty="0" smtClean="0"/>
              <a:t>や</a:t>
            </a:r>
            <a:r>
              <a:rPr kumimoji="1" lang="ja-JP" altLang="en-US" sz="2800" u="none" dirty="0" smtClean="0">
                <a:solidFill>
                  <a:srgbClr val="FF0000"/>
                </a:solidFill>
              </a:rPr>
              <a:t>可読性</a:t>
            </a:r>
            <a:r>
              <a:rPr kumimoji="1" lang="ja-JP" altLang="en-US" sz="2800" u="none" dirty="0" smtClean="0"/>
              <a:t>が高く，</a:t>
            </a:r>
            <a:r>
              <a:rPr kumimoji="1" lang="ja-JP" altLang="en-US" sz="2800" u="none" dirty="0" smtClean="0">
                <a:solidFill>
                  <a:srgbClr val="FF0000"/>
                </a:solidFill>
              </a:rPr>
              <a:t>容易</a:t>
            </a:r>
            <a:r>
              <a:rPr kumimoji="1" lang="ja-JP" altLang="en-US" sz="2800" u="none" dirty="0" smtClean="0"/>
              <a:t>かつ</a:t>
            </a:r>
            <a:r>
              <a:rPr kumimoji="1" lang="ja-JP" altLang="en-US" sz="2800" u="none" dirty="0" smtClean="0">
                <a:solidFill>
                  <a:srgbClr val="FF0000"/>
                </a:solidFill>
              </a:rPr>
              <a:t>高速</a:t>
            </a:r>
            <a:r>
              <a:rPr kumimoji="1" lang="ja-JP" altLang="en-US" sz="2800" u="none" dirty="0" smtClean="0"/>
              <a:t>に</a:t>
            </a:r>
            <a:endParaRPr kumimoji="1" lang="en-US" altLang="ja-JP" sz="2800" u="none" dirty="0" smtClean="0"/>
          </a:p>
          <a:p>
            <a:pPr algn="ctr"/>
            <a:r>
              <a:rPr kumimoji="1" lang="ja-JP" altLang="en-US" sz="2800" u="none" dirty="0" smtClean="0"/>
              <a:t>スクリプト作成ができる</a:t>
            </a:r>
            <a:r>
              <a:rPr kumimoji="1" lang="ja-JP" altLang="en-US" sz="2800" u="none" dirty="0" smtClean="0"/>
              <a:t>プラットフォーム！</a:t>
            </a:r>
            <a:endParaRPr kumimoji="1" lang="en-US" altLang="ja-JP" sz="2800" u="none" dirty="0" smtClean="0"/>
          </a:p>
        </p:txBody>
      </p:sp>
      <p:pic>
        <p:nvPicPr>
          <p:cNvPr id="12" name="図 11"/>
          <p:cNvPicPr>
            <a:picLocks noChangeAspect="1"/>
          </p:cNvPicPr>
          <p:nvPr/>
        </p:nvPicPr>
        <p:blipFill>
          <a:blip r:embed="rId3"/>
          <a:stretch>
            <a:fillRect/>
          </a:stretch>
        </p:blipFill>
        <p:spPr>
          <a:xfrm>
            <a:off x="2102556" y="3019778"/>
            <a:ext cx="4938888" cy="3289300"/>
          </a:xfrm>
          <a:prstGeom prst="rect">
            <a:avLst/>
          </a:prstGeom>
          <a:ln>
            <a:noFill/>
          </a:ln>
          <a:effectLst>
            <a:softEdge rad="112500"/>
          </a:effectLst>
        </p:spPr>
      </p:pic>
    </p:spTree>
    <p:extLst>
      <p:ext uri="{BB962C8B-B14F-4D97-AF65-F5344CB8AC3E}">
        <p14:creationId xmlns:p14="http://schemas.microsoft.com/office/powerpoint/2010/main" val="10571400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1</a:t>
            </a:fld>
            <a:endParaRPr kumimoji="1" lang="ja-JP" altLang="en-US" dirty="0"/>
          </a:p>
        </p:txBody>
      </p:sp>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5" name="テキスト ボックス 4"/>
          <p:cNvSpPr txBox="1"/>
          <p:nvPr/>
        </p:nvSpPr>
        <p:spPr>
          <a:xfrm>
            <a:off x="423333" y="1947333"/>
            <a:ext cx="5672667"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今回は．．．</a:t>
            </a:r>
          </a:p>
        </p:txBody>
      </p:sp>
      <p:pic>
        <p:nvPicPr>
          <p:cNvPr id="8" name="図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53999" y="2781789"/>
            <a:ext cx="3000892" cy="2677310"/>
          </a:xfrm>
          <a:prstGeom prst="rect">
            <a:avLst/>
          </a:prstGeom>
        </p:spPr>
      </p:pic>
      <p:pic>
        <p:nvPicPr>
          <p:cNvPr id="9" name="図 8"/>
          <p:cNvPicPr>
            <a:picLocks noChangeAspect="1"/>
          </p:cNvPicPr>
          <p:nvPr/>
        </p:nvPicPr>
        <p:blipFill>
          <a:blip r:embed="rId4"/>
          <a:stretch>
            <a:fillRect/>
          </a:stretch>
        </p:blipFill>
        <p:spPr>
          <a:xfrm>
            <a:off x="493889" y="2977444"/>
            <a:ext cx="2455334" cy="2455334"/>
          </a:xfrm>
          <a:prstGeom prst="rect">
            <a:avLst/>
          </a:prstGeom>
        </p:spPr>
      </p:pic>
      <p:pic>
        <p:nvPicPr>
          <p:cNvPr id="10" name="図 9"/>
          <p:cNvPicPr>
            <a:picLocks noChangeAspect="1"/>
          </p:cNvPicPr>
          <p:nvPr/>
        </p:nvPicPr>
        <p:blipFill>
          <a:blip r:embed="rId5"/>
          <a:stretch>
            <a:fillRect/>
          </a:stretch>
        </p:blipFill>
        <p:spPr>
          <a:xfrm>
            <a:off x="6266746" y="3106792"/>
            <a:ext cx="2298698" cy="1712224"/>
          </a:xfrm>
          <a:prstGeom prst="rect">
            <a:avLst/>
          </a:prstGeom>
        </p:spPr>
      </p:pic>
      <p:sp>
        <p:nvSpPr>
          <p:cNvPr id="11" name="乗算記号 10"/>
          <p:cNvSpPr/>
          <p:nvPr/>
        </p:nvSpPr>
        <p:spPr>
          <a:xfrm>
            <a:off x="282222" y="2638778"/>
            <a:ext cx="3146778" cy="3146778"/>
          </a:xfrm>
          <a:prstGeom prst="mathMultiply">
            <a:avLst/>
          </a:prstGeom>
          <a:solidFill>
            <a:srgbClr val="FF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
        <p:nvSpPr>
          <p:cNvPr id="12" name="乗算記号 11"/>
          <p:cNvSpPr/>
          <p:nvPr/>
        </p:nvSpPr>
        <p:spPr>
          <a:xfrm>
            <a:off x="3087511" y="2523068"/>
            <a:ext cx="3146778" cy="3146778"/>
          </a:xfrm>
          <a:prstGeom prst="mathMultiply">
            <a:avLst/>
          </a:prstGeom>
          <a:solidFill>
            <a:srgbClr val="FF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
        <p:nvSpPr>
          <p:cNvPr id="13" name="乗算記号 12"/>
          <p:cNvSpPr/>
          <p:nvPr/>
        </p:nvSpPr>
        <p:spPr>
          <a:xfrm>
            <a:off x="5839178" y="2635956"/>
            <a:ext cx="3146778" cy="3146778"/>
          </a:xfrm>
          <a:prstGeom prst="mathMultiply">
            <a:avLst/>
          </a:prstGeom>
          <a:solidFill>
            <a:srgbClr val="FF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Tree>
    <p:extLst>
      <p:ext uri="{BB962C8B-B14F-4D97-AF65-F5344CB8AC3E}">
        <p14:creationId xmlns:p14="http://schemas.microsoft.com/office/powerpoint/2010/main" val="3752496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ppt_w</p:attrName>
                                        </p:attrNameLst>
                                      </p:cBhvr>
                                      <p:tavLst>
                                        <p:tav tm="0">
                                          <p:val>
                                            <p:fltVal val="0"/>
                                          </p:val>
                                        </p:tav>
                                        <p:tav tm="100000">
                                          <p:val>
                                            <p:strVal val="#ppt_w"/>
                                          </p:val>
                                        </p:tav>
                                      </p:tavLst>
                                    </p:anim>
                                    <p:anim calcmode="lin" valueType="num">
                                      <p:cBhvr>
                                        <p:cTn id="8" dur="2000" fill="hold"/>
                                        <p:tgtEl>
                                          <p:spTgt spid="11"/>
                                        </p:tgtEl>
                                        <p:attrNameLst>
                                          <p:attrName>ppt_h</p:attrName>
                                        </p:attrNameLst>
                                      </p:cBhvr>
                                      <p:tavLst>
                                        <p:tav tm="0">
                                          <p:val>
                                            <p:fltVal val="0"/>
                                          </p:val>
                                        </p:tav>
                                        <p:tav tm="100000">
                                          <p:val>
                                            <p:strVal val="#ppt_h"/>
                                          </p:val>
                                        </p:tav>
                                      </p:tavLst>
                                    </p:anim>
                                    <p:animEffect transition="in" filter="fade">
                                      <p:cBhvr>
                                        <p:cTn id="9" dur="2000"/>
                                        <p:tgtEl>
                                          <p:spTgt spid="11"/>
                                        </p:tgtEl>
                                      </p:cBhvr>
                                    </p:animEffect>
                                  </p:childTnLst>
                                </p:cTn>
                              </p:par>
                            </p:childTnLst>
                          </p:cTn>
                        </p:par>
                        <p:par>
                          <p:cTn id="10" fill="hold">
                            <p:stCondLst>
                              <p:cond delay="2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2000" fill="hold"/>
                                        <p:tgtEl>
                                          <p:spTgt spid="12"/>
                                        </p:tgtEl>
                                        <p:attrNameLst>
                                          <p:attrName>ppt_w</p:attrName>
                                        </p:attrNameLst>
                                      </p:cBhvr>
                                      <p:tavLst>
                                        <p:tav tm="0">
                                          <p:val>
                                            <p:fltVal val="0"/>
                                          </p:val>
                                        </p:tav>
                                        <p:tav tm="100000">
                                          <p:val>
                                            <p:strVal val="#ppt_w"/>
                                          </p:val>
                                        </p:tav>
                                      </p:tavLst>
                                    </p:anim>
                                    <p:anim calcmode="lin" valueType="num">
                                      <p:cBhvr>
                                        <p:cTn id="14" dur="2000" fill="hold"/>
                                        <p:tgtEl>
                                          <p:spTgt spid="12"/>
                                        </p:tgtEl>
                                        <p:attrNameLst>
                                          <p:attrName>ppt_h</p:attrName>
                                        </p:attrNameLst>
                                      </p:cBhvr>
                                      <p:tavLst>
                                        <p:tav tm="0">
                                          <p:val>
                                            <p:fltVal val="0"/>
                                          </p:val>
                                        </p:tav>
                                        <p:tav tm="100000">
                                          <p:val>
                                            <p:strVal val="#ppt_h"/>
                                          </p:val>
                                        </p:tav>
                                      </p:tavLst>
                                    </p:anim>
                                    <p:animEffect transition="in" filter="fade">
                                      <p:cBhvr>
                                        <p:cTn id="15" dur="2000"/>
                                        <p:tgtEl>
                                          <p:spTgt spid="12"/>
                                        </p:tgtEl>
                                      </p:cBhvr>
                                    </p:animEffect>
                                  </p:childTnLst>
                                </p:cTn>
                              </p:par>
                            </p:childTnLst>
                          </p:cTn>
                        </p:par>
                        <p:par>
                          <p:cTn id="16" fill="hold">
                            <p:stCondLst>
                              <p:cond delay="4000"/>
                            </p:stCondLst>
                            <p:childTnLst>
                              <p:par>
                                <p:cTn id="17" presetID="53" presetClass="entr" presetSubtype="1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2000" fill="hold"/>
                                        <p:tgtEl>
                                          <p:spTgt spid="13"/>
                                        </p:tgtEl>
                                        <p:attrNameLst>
                                          <p:attrName>ppt_w</p:attrName>
                                        </p:attrNameLst>
                                      </p:cBhvr>
                                      <p:tavLst>
                                        <p:tav tm="0">
                                          <p:val>
                                            <p:fltVal val="0"/>
                                          </p:val>
                                        </p:tav>
                                        <p:tav tm="100000">
                                          <p:val>
                                            <p:strVal val="#ppt_w"/>
                                          </p:val>
                                        </p:tav>
                                      </p:tavLst>
                                    </p:anim>
                                    <p:anim calcmode="lin" valueType="num">
                                      <p:cBhvr>
                                        <p:cTn id="20" dur="2000" fill="hold"/>
                                        <p:tgtEl>
                                          <p:spTgt spid="13"/>
                                        </p:tgtEl>
                                        <p:attrNameLst>
                                          <p:attrName>ppt_h</p:attrName>
                                        </p:attrNameLst>
                                      </p:cBhvr>
                                      <p:tavLst>
                                        <p:tav tm="0">
                                          <p:val>
                                            <p:fltVal val="0"/>
                                          </p:val>
                                        </p:tav>
                                        <p:tav tm="100000">
                                          <p:val>
                                            <p:strVal val="#ppt_h"/>
                                          </p:val>
                                        </p:tav>
                                      </p:tavLst>
                                    </p:anim>
                                    <p:animEffect transition="in" filter="fade">
                                      <p:cBhvr>
                                        <p:cTn id="2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2</a:t>
            </a:fld>
            <a:endParaRPr kumimoji="1" lang="ja-JP" altLang="en-US" dirty="0"/>
          </a:p>
        </p:txBody>
      </p:sp>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14" name="テキスト ボックス 13"/>
          <p:cNvSpPr txBox="1"/>
          <p:nvPr/>
        </p:nvSpPr>
        <p:spPr>
          <a:xfrm>
            <a:off x="423333" y="1947333"/>
            <a:ext cx="5672667"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今回</a:t>
            </a:r>
            <a:r>
              <a:rPr lang="ja-JP" altLang="en-US" sz="2400" dirty="0" smtClean="0"/>
              <a:t>の課題：顧客の要望</a:t>
            </a:r>
            <a:endParaRPr kumimoji="1" lang="ja-JP" altLang="en-US" sz="2400" u="none" dirty="0" smtClean="0"/>
          </a:p>
        </p:txBody>
      </p:sp>
      <p:sp>
        <p:nvSpPr>
          <p:cNvPr id="3" name="円/楕円 2"/>
          <p:cNvSpPr/>
          <p:nvPr/>
        </p:nvSpPr>
        <p:spPr>
          <a:xfrm>
            <a:off x="762001" y="4854220"/>
            <a:ext cx="3979333" cy="1382892"/>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rPr>
              <a:t>頻繁なカスタマイズ</a:t>
            </a:r>
            <a:endParaRPr lang="en-US" altLang="ja-JP" sz="2400" dirty="0" smtClean="0">
              <a:solidFill>
                <a:schemeClr val="tx1"/>
              </a:solidFill>
            </a:endParaRPr>
          </a:p>
        </p:txBody>
      </p:sp>
      <p:sp>
        <p:nvSpPr>
          <p:cNvPr id="16" name="円/楕円 15"/>
          <p:cNvSpPr/>
          <p:nvPr/>
        </p:nvSpPr>
        <p:spPr>
          <a:xfrm>
            <a:off x="4399845" y="4865509"/>
            <a:ext cx="3979333" cy="1382892"/>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rPr>
              <a:t>既存機能の保証</a:t>
            </a:r>
            <a:endParaRPr lang="en-US" altLang="ja-JP" sz="2400" dirty="0" smtClean="0">
              <a:solidFill>
                <a:schemeClr val="tx1"/>
              </a:solidFill>
            </a:endParaRPr>
          </a:p>
        </p:txBody>
      </p:sp>
      <p:sp>
        <p:nvSpPr>
          <p:cNvPr id="17" name="テキスト ボックス 16"/>
          <p:cNvSpPr txBox="1"/>
          <p:nvPr/>
        </p:nvSpPr>
        <p:spPr>
          <a:xfrm>
            <a:off x="945444" y="2723443"/>
            <a:ext cx="7478890" cy="1698345"/>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marL="171450" indent="-171450">
              <a:buFont typeface="Wingdings" charset="2"/>
              <a:buChar char="ü"/>
            </a:pPr>
            <a:r>
              <a:rPr kumimoji="1" lang="en-US" altLang="ja-JP" u="none" dirty="0" smtClean="0"/>
              <a:t>EC-CUBE </a:t>
            </a:r>
            <a:r>
              <a:rPr kumimoji="1" lang="ja-JP" altLang="en-US" u="none" dirty="0" smtClean="0"/>
              <a:t>のカスタマイズを多数行っており，異なるサイトでのリリースが頻繁に発生する</a:t>
            </a:r>
            <a:endParaRPr kumimoji="1" lang="en-US" altLang="ja-JP" u="none" dirty="0" smtClean="0"/>
          </a:p>
          <a:p>
            <a:pPr marL="171450" indent="-171450">
              <a:buFont typeface="Wingdings" charset="2"/>
              <a:buChar char="ü"/>
            </a:pPr>
            <a:r>
              <a:rPr lang="ja-JP" altLang="en-US" dirty="0" smtClean="0"/>
              <a:t>カスタマイズ部分は重点的にテストしているが，それ以外の箇所で想定外の影響が出て不具合が頻発している</a:t>
            </a:r>
            <a:endParaRPr lang="en-US" altLang="ja-JP" dirty="0" smtClean="0"/>
          </a:p>
          <a:p>
            <a:pPr marL="171450" indent="-171450">
              <a:buFont typeface="Wingdings" charset="2"/>
              <a:buChar char="ü"/>
            </a:pPr>
            <a:r>
              <a:rPr lang="ja-JP" altLang="en-US" dirty="0" smtClean="0"/>
              <a:t>１</a:t>
            </a:r>
            <a:r>
              <a:rPr kumimoji="1" lang="ja-JP" altLang="en-US" u="none" dirty="0" smtClean="0"/>
              <a:t>つのカスタマイズにかけられる期間は短く，既存機能のテストに十分な時間を割けない</a:t>
            </a:r>
          </a:p>
        </p:txBody>
      </p:sp>
      <p:sp>
        <p:nvSpPr>
          <p:cNvPr id="18" name="角丸四角形 17"/>
          <p:cNvSpPr/>
          <p:nvPr/>
        </p:nvSpPr>
        <p:spPr>
          <a:xfrm>
            <a:off x="663223" y="2525889"/>
            <a:ext cx="8156222" cy="2046110"/>
          </a:xfrm>
          <a:prstGeom prst="roundRect">
            <a:avLst/>
          </a:prstGeom>
          <a:noFill/>
          <a:ln w="19050">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cxnSp>
        <p:nvCxnSpPr>
          <p:cNvPr id="20" name="直線コネクタ 19"/>
          <p:cNvCxnSpPr/>
          <p:nvPr/>
        </p:nvCxnSpPr>
        <p:spPr>
          <a:xfrm>
            <a:off x="338667" y="2370667"/>
            <a:ext cx="467077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514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3</a:t>
            </a:fld>
            <a:endParaRPr kumimoji="1" lang="ja-JP" altLang="en-US" dirty="0"/>
          </a:p>
        </p:txBody>
      </p:sp>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14" name="テキスト ボックス 13"/>
          <p:cNvSpPr txBox="1"/>
          <p:nvPr/>
        </p:nvSpPr>
        <p:spPr>
          <a:xfrm>
            <a:off x="423333" y="1947333"/>
            <a:ext cx="5672667"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テスト自動化の合計時間</a:t>
            </a:r>
          </a:p>
        </p:txBody>
      </p:sp>
      <p:sp>
        <p:nvSpPr>
          <p:cNvPr id="5" name="テキスト ボックス 4"/>
          <p:cNvSpPr txBox="1"/>
          <p:nvPr/>
        </p:nvSpPr>
        <p:spPr>
          <a:xfrm>
            <a:off x="423333" y="2568223"/>
            <a:ext cx="5672666"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en-US" altLang="ja-JP" sz="2400" u="none" dirty="0" smtClean="0"/>
              <a:t>ex) </a:t>
            </a:r>
            <a:r>
              <a:rPr kumimoji="1" lang="ja-JP" altLang="en-US" sz="2400" u="none" dirty="0" smtClean="0"/>
              <a:t>初日の</a:t>
            </a:r>
            <a:r>
              <a:rPr kumimoji="1" lang="en-US" altLang="ja-JP" sz="2400" u="none" dirty="0" smtClean="0"/>
              <a:t> practice work</a:t>
            </a:r>
            <a:endParaRPr kumimoji="1" lang="ja-JP" altLang="en-US" sz="2400" u="none" dirty="0" smtClean="0"/>
          </a:p>
        </p:txBody>
      </p:sp>
      <p:sp>
        <p:nvSpPr>
          <p:cNvPr id="10" name="テキスト ボックス 9"/>
          <p:cNvSpPr txBox="1"/>
          <p:nvPr/>
        </p:nvSpPr>
        <p:spPr>
          <a:xfrm>
            <a:off x="928510" y="3200400"/>
            <a:ext cx="4052712" cy="152137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ja-JP" altLang="en-US" sz="2400" u="none" dirty="0" smtClean="0">
                <a:solidFill>
                  <a:schemeClr val="accent2"/>
                </a:solidFill>
              </a:rPr>
              <a:t>スクリプト作成</a:t>
            </a:r>
            <a:r>
              <a:rPr kumimoji="1" lang="en-US" altLang="ja-JP" sz="2400" u="none" dirty="0" smtClean="0">
                <a:solidFill>
                  <a:schemeClr val="accent2"/>
                </a:solidFill>
              </a:rPr>
              <a:t> </a:t>
            </a:r>
            <a:r>
              <a:rPr kumimoji="1" lang="ja-JP" altLang="en-US" sz="2400" u="none" dirty="0" smtClean="0">
                <a:solidFill>
                  <a:schemeClr val="accent2"/>
                </a:solidFill>
              </a:rPr>
              <a:t>：</a:t>
            </a:r>
            <a:r>
              <a:rPr kumimoji="1" lang="en-US" altLang="ja-JP" sz="2400" u="none" dirty="0" smtClean="0">
                <a:solidFill>
                  <a:schemeClr val="accent2"/>
                </a:solidFill>
              </a:rPr>
              <a:t> 30</a:t>
            </a:r>
            <a:r>
              <a:rPr kumimoji="1" lang="ja-JP" altLang="en-US" sz="2400" u="none" dirty="0" smtClean="0">
                <a:solidFill>
                  <a:schemeClr val="accent2"/>
                </a:solidFill>
              </a:rPr>
              <a:t>分</a:t>
            </a:r>
            <a:r>
              <a:rPr kumimoji="1" lang="en-US" altLang="ja-JP" sz="2400" u="none" dirty="0" smtClean="0">
                <a:solidFill>
                  <a:schemeClr val="accent2"/>
                </a:solidFill>
              </a:rPr>
              <a:t> (1800</a:t>
            </a:r>
            <a:r>
              <a:rPr kumimoji="1" lang="ja-JP" altLang="en-US" sz="2400" u="none" dirty="0" smtClean="0">
                <a:solidFill>
                  <a:schemeClr val="accent2"/>
                </a:solidFill>
              </a:rPr>
              <a:t>秒</a:t>
            </a:r>
            <a:r>
              <a:rPr kumimoji="1" lang="en-US" altLang="ja-JP" sz="2400" u="none" dirty="0" smtClean="0">
                <a:solidFill>
                  <a:schemeClr val="accent2"/>
                </a:solidFill>
              </a:rPr>
              <a:t>)</a:t>
            </a:r>
          </a:p>
          <a:p>
            <a:pPr algn="ctr"/>
            <a:endParaRPr kumimoji="1" lang="en-US" altLang="ja-JP" sz="1050" u="none" dirty="0" smtClean="0"/>
          </a:p>
          <a:p>
            <a:pPr algn="ctr"/>
            <a:r>
              <a:rPr lang="ja-JP" altLang="en-US" sz="2400" dirty="0" smtClean="0"/>
              <a:t>＋</a:t>
            </a:r>
            <a:endParaRPr lang="en-US" altLang="ja-JP" sz="2400" dirty="0" smtClean="0"/>
          </a:p>
          <a:p>
            <a:pPr algn="ctr"/>
            <a:endParaRPr lang="en-US" altLang="ja-JP" sz="1050" dirty="0"/>
          </a:p>
          <a:p>
            <a:pPr algn="ctr"/>
            <a:r>
              <a:rPr lang="ja-JP" altLang="en-US" sz="2400" dirty="0">
                <a:solidFill>
                  <a:schemeClr val="accent1"/>
                </a:solidFill>
              </a:rPr>
              <a:t>テスト実行</a:t>
            </a:r>
            <a:r>
              <a:rPr kumimoji="1" lang="ja-JP" altLang="en-US" sz="2400" u="none" dirty="0" smtClean="0">
                <a:solidFill>
                  <a:schemeClr val="accent1"/>
                </a:solidFill>
              </a:rPr>
              <a:t>：</a:t>
            </a:r>
            <a:r>
              <a:rPr kumimoji="1" lang="en-US" altLang="ja-JP" sz="2400" u="none" dirty="0" smtClean="0">
                <a:solidFill>
                  <a:schemeClr val="accent1"/>
                </a:solidFill>
              </a:rPr>
              <a:t> 10</a:t>
            </a:r>
            <a:r>
              <a:rPr kumimoji="1" lang="ja-JP" altLang="en-US" sz="2400" u="none" dirty="0" smtClean="0">
                <a:solidFill>
                  <a:schemeClr val="accent1"/>
                </a:solidFill>
              </a:rPr>
              <a:t>秒</a:t>
            </a:r>
          </a:p>
        </p:txBody>
      </p:sp>
      <p:sp>
        <p:nvSpPr>
          <p:cNvPr id="9" name="正方形/長方形 8"/>
          <p:cNvSpPr/>
          <p:nvPr/>
        </p:nvSpPr>
        <p:spPr>
          <a:xfrm>
            <a:off x="6604000" y="254000"/>
            <a:ext cx="578555" cy="5545667"/>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
        <p:nvSpPr>
          <p:cNvPr id="15" name="正方形/長方形 14"/>
          <p:cNvSpPr/>
          <p:nvPr/>
        </p:nvSpPr>
        <p:spPr>
          <a:xfrm>
            <a:off x="7772400" y="5695758"/>
            <a:ext cx="578555" cy="101087"/>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cxnSp>
        <p:nvCxnSpPr>
          <p:cNvPr id="7" name="直線矢印コネクタ 6"/>
          <p:cNvCxnSpPr/>
          <p:nvPr/>
        </p:nvCxnSpPr>
        <p:spPr>
          <a:xfrm>
            <a:off x="5983111" y="5785555"/>
            <a:ext cx="3033889" cy="0"/>
          </a:xfrm>
          <a:prstGeom prst="straightConnector1">
            <a:avLst/>
          </a:prstGeom>
          <a:ln w="38100" cmpd="sng">
            <a:headEnd type="none"/>
            <a:tailEnd type="triangle"/>
          </a:ln>
        </p:spPr>
        <p:style>
          <a:lnRef idx="1">
            <a:schemeClr val="dk1"/>
          </a:lnRef>
          <a:fillRef idx="0">
            <a:schemeClr val="dk1"/>
          </a:fillRef>
          <a:effectRef idx="0">
            <a:schemeClr val="dk1"/>
          </a:effectRef>
          <a:fontRef idx="minor">
            <a:schemeClr val="tx1"/>
          </a:fontRef>
        </p:style>
      </p:cxnSp>
      <p:sp>
        <p:nvSpPr>
          <p:cNvPr id="11" name="正方形/長方形 10"/>
          <p:cNvSpPr/>
          <p:nvPr/>
        </p:nvSpPr>
        <p:spPr>
          <a:xfrm>
            <a:off x="6341280" y="5798446"/>
            <a:ext cx="1104389" cy="646331"/>
          </a:xfrm>
          <a:prstGeom prst="rect">
            <a:avLst/>
          </a:prstGeom>
        </p:spPr>
        <p:txBody>
          <a:bodyPr wrap="none">
            <a:spAutoFit/>
          </a:bodyPr>
          <a:lstStyle/>
          <a:p>
            <a:pPr algn="ctr"/>
            <a:r>
              <a:rPr lang="ja-JP" altLang="en-US" dirty="0" smtClean="0">
                <a:solidFill>
                  <a:schemeClr val="accent2"/>
                </a:solidFill>
              </a:rPr>
              <a:t>スクリプト</a:t>
            </a:r>
            <a:endParaRPr lang="en-US" altLang="ja-JP" dirty="0" smtClean="0">
              <a:solidFill>
                <a:schemeClr val="accent2"/>
              </a:solidFill>
            </a:endParaRPr>
          </a:p>
          <a:p>
            <a:pPr algn="ctr"/>
            <a:r>
              <a:rPr lang="ja-JP" altLang="en-US" dirty="0" smtClean="0">
                <a:solidFill>
                  <a:schemeClr val="accent2"/>
                </a:solidFill>
              </a:rPr>
              <a:t>作成</a:t>
            </a:r>
            <a:endParaRPr lang="ja-JP" altLang="en-US" dirty="0"/>
          </a:p>
        </p:txBody>
      </p:sp>
      <p:sp>
        <p:nvSpPr>
          <p:cNvPr id="12" name="正方形/長方形 11"/>
          <p:cNvSpPr/>
          <p:nvPr/>
        </p:nvSpPr>
        <p:spPr>
          <a:xfrm>
            <a:off x="7706949" y="5798446"/>
            <a:ext cx="747320" cy="646331"/>
          </a:xfrm>
          <a:prstGeom prst="rect">
            <a:avLst/>
          </a:prstGeom>
        </p:spPr>
        <p:txBody>
          <a:bodyPr wrap="none">
            <a:spAutoFit/>
          </a:bodyPr>
          <a:lstStyle/>
          <a:p>
            <a:pPr algn="ctr"/>
            <a:r>
              <a:rPr lang="ja-JP" altLang="en-US" dirty="0" smtClean="0">
                <a:solidFill>
                  <a:schemeClr val="accent1"/>
                </a:solidFill>
              </a:rPr>
              <a:t>テスト</a:t>
            </a:r>
            <a:endParaRPr lang="en-US" altLang="ja-JP" dirty="0" smtClean="0">
              <a:solidFill>
                <a:schemeClr val="accent1"/>
              </a:solidFill>
            </a:endParaRPr>
          </a:p>
          <a:p>
            <a:pPr algn="ctr"/>
            <a:r>
              <a:rPr lang="ja-JP" altLang="en-US" dirty="0" smtClean="0">
                <a:solidFill>
                  <a:schemeClr val="accent1"/>
                </a:solidFill>
              </a:rPr>
              <a:t>実行</a:t>
            </a:r>
            <a:endParaRPr lang="ja-JP" altLang="en-US" dirty="0"/>
          </a:p>
        </p:txBody>
      </p:sp>
      <p:sp>
        <p:nvSpPr>
          <p:cNvPr id="13" name="テキスト ボックス 12"/>
          <p:cNvSpPr txBox="1"/>
          <p:nvPr/>
        </p:nvSpPr>
        <p:spPr>
          <a:xfrm>
            <a:off x="578556" y="5150554"/>
            <a:ext cx="5207000" cy="1144347"/>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solidFill>
                  <a:srgbClr val="4F81BD"/>
                </a:solidFill>
              </a:rPr>
              <a:t>テスト実行</a:t>
            </a:r>
            <a:r>
              <a:rPr kumimoji="1" lang="ja-JP" altLang="en-US" sz="2400" u="none" dirty="0" smtClean="0"/>
              <a:t>を高速化するよりも</a:t>
            </a:r>
            <a:endParaRPr kumimoji="1" lang="en-US" altLang="ja-JP" sz="2400" u="none" dirty="0" smtClean="0"/>
          </a:p>
          <a:p>
            <a:r>
              <a:rPr lang="ja-JP" altLang="en-US" sz="2400" dirty="0" smtClean="0">
                <a:solidFill>
                  <a:schemeClr val="accent2"/>
                </a:solidFill>
              </a:rPr>
              <a:t>スクリプト作成</a:t>
            </a:r>
            <a:r>
              <a:rPr lang="ja-JP" altLang="en-US" sz="2400" dirty="0" smtClean="0"/>
              <a:t>を高速する方が遙かに</a:t>
            </a:r>
            <a:endParaRPr lang="en-US" altLang="ja-JP" sz="2400" dirty="0" smtClean="0"/>
          </a:p>
          <a:p>
            <a:r>
              <a:rPr lang="ja-JP" altLang="en-US" sz="2400" dirty="0" smtClean="0"/>
              <a:t>合計時間が短縮される</a:t>
            </a:r>
            <a:endParaRPr lang="en-US" altLang="ja-JP" sz="2400" dirty="0" smtClean="0"/>
          </a:p>
        </p:txBody>
      </p:sp>
      <p:cxnSp>
        <p:nvCxnSpPr>
          <p:cNvPr id="20" name="直線矢印コネクタ 19"/>
          <p:cNvCxnSpPr/>
          <p:nvPr/>
        </p:nvCxnSpPr>
        <p:spPr>
          <a:xfrm flipH="1">
            <a:off x="8071558" y="4614333"/>
            <a:ext cx="56443" cy="9454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7273997" y="3289017"/>
            <a:ext cx="1870003" cy="1267458"/>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lang="ja-JP" altLang="en-US" sz="1600" dirty="0" smtClean="0">
                <a:solidFill>
                  <a:schemeClr val="accent1"/>
                </a:solidFill>
              </a:rPr>
              <a:t>もちろん</a:t>
            </a:r>
            <a:r>
              <a:rPr lang="ja-JP" altLang="en-US" sz="1600" dirty="0" smtClean="0">
                <a:solidFill>
                  <a:schemeClr val="accent1"/>
                </a:solidFill>
              </a:rPr>
              <a:t>テスト回数</a:t>
            </a:r>
            <a:r>
              <a:rPr lang="ja-JP" altLang="en-US" sz="1600" dirty="0" smtClean="0">
                <a:solidFill>
                  <a:schemeClr val="accent1"/>
                </a:solidFill>
              </a:rPr>
              <a:t>が</a:t>
            </a:r>
            <a:r>
              <a:rPr lang="ja-JP" altLang="en-US" sz="1600" dirty="0" smtClean="0">
                <a:solidFill>
                  <a:schemeClr val="accent1"/>
                </a:solidFill>
              </a:rPr>
              <a:t>増えれば重要度は</a:t>
            </a:r>
            <a:endParaRPr lang="en-US" altLang="ja-JP" sz="1600" dirty="0" smtClean="0">
              <a:solidFill>
                <a:schemeClr val="accent1"/>
              </a:solidFill>
            </a:endParaRPr>
          </a:p>
          <a:p>
            <a:r>
              <a:rPr lang="ja-JP" altLang="en-US" sz="1600" dirty="0" smtClean="0">
                <a:solidFill>
                  <a:schemeClr val="accent1"/>
                </a:solidFill>
              </a:rPr>
              <a:t>高まるが</a:t>
            </a:r>
            <a:r>
              <a:rPr lang="ja-JP" altLang="en-US" sz="1600" dirty="0" smtClean="0">
                <a:solidFill>
                  <a:schemeClr val="accent1"/>
                </a:solidFill>
              </a:rPr>
              <a:t>，</a:t>
            </a:r>
            <a:r>
              <a:rPr lang="ja-JP" altLang="en-US" sz="1600" dirty="0" smtClean="0">
                <a:solidFill>
                  <a:schemeClr val="accent1"/>
                </a:solidFill>
              </a:rPr>
              <a:t>頻繁</a:t>
            </a:r>
            <a:r>
              <a:rPr lang="ja-JP" altLang="en-US" sz="1600" dirty="0" smtClean="0">
                <a:solidFill>
                  <a:schemeClr val="accent1"/>
                </a:solidFill>
              </a:rPr>
              <a:t>な</a:t>
            </a:r>
            <a:endParaRPr lang="en-US" altLang="ja-JP" sz="1600" dirty="0" smtClean="0">
              <a:solidFill>
                <a:schemeClr val="accent1"/>
              </a:solidFill>
            </a:endParaRPr>
          </a:p>
          <a:p>
            <a:r>
              <a:rPr lang="ja-JP" altLang="en-US" sz="1600" dirty="0" smtClean="0">
                <a:solidFill>
                  <a:schemeClr val="accent1"/>
                </a:solidFill>
              </a:rPr>
              <a:t>カスタマイズ</a:t>
            </a:r>
            <a:r>
              <a:rPr lang="ja-JP" altLang="en-US" sz="1600" dirty="0" smtClean="0">
                <a:solidFill>
                  <a:schemeClr val="accent1"/>
                </a:solidFill>
              </a:rPr>
              <a:t>は実行回数が多くない</a:t>
            </a:r>
            <a:endParaRPr lang="en-US" altLang="ja-JP" sz="1600" dirty="0" smtClean="0">
              <a:solidFill>
                <a:schemeClr val="accent1"/>
              </a:solidFill>
            </a:endParaRPr>
          </a:p>
        </p:txBody>
      </p:sp>
      <p:cxnSp>
        <p:nvCxnSpPr>
          <p:cNvPr id="24" name="直線コネクタ 23"/>
          <p:cNvCxnSpPr/>
          <p:nvPr/>
        </p:nvCxnSpPr>
        <p:spPr>
          <a:xfrm>
            <a:off x="338667" y="2370667"/>
            <a:ext cx="467077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9676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990DADC3-A982-4036-8418-CA3D2ADE099F}" type="slidenum">
              <a:rPr kumimoji="1" lang="ja-JP" altLang="en-US" smtClean="0"/>
              <a:pPr/>
              <a:t>4</a:t>
            </a:fld>
            <a:endParaRPr kumimoji="1" lang="ja-JP" altLang="en-US" dirty="0"/>
          </a:p>
        </p:txBody>
      </p:sp>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5" name="テキスト ボックス 4"/>
          <p:cNvSpPr txBox="1"/>
          <p:nvPr/>
        </p:nvSpPr>
        <p:spPr>
          <a:xfrm>
            <a:off x="423333" y="1947333"/>
            <a:ext cx="6265334"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lang="ja-JP" altLang="en-US" sz="2400" dirty="0" smtClean="0"/>
              <a:t>そういった理由で，テスト実行を高速化してくれる</a:t>
            </a:r>
            <a:endParaRPr kumimoji="1" lang="ja-JP" altLang="en-US" sz="2400" u="none" dirty="0" smtClean="0"/>
          </a:p>
        </p:txBody>
      </p:sp>
      <p:pic>
        <p:nvPicPr>
          <p:cNvPr id="8" name="図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53999" y="2781789"/>
            <a:ext cx="3000892" cy="2677310"/>
          </a:xfrm>
          <a:prstGeom prst="rect">
            <a:avLst/>
          </a:prstGeom>
        </p:spPr>
      </p:pic>
      <p:pic>
        <p:nvPicPr>
          <p:cNvPr id="9" name="図 8"/>
          <p:cNvPicPr>
            <a:picLocks noChangeAspect="1"/>
          </p:cNvPicPr>
          <p:nvPr/>
        </p:nvPicPr>
        <p:blipFill>
          <a:blip r:embed="rId4"/>
          <a:stretch>
            <a:fillRect/>
          </a:stretch>
        </p:blipFill>
        <p:spPr>
          <a:xfrm>
            <a:off x="493889" y="2977444"/>
            <a:ext cx="2455334" cy="2455334"/>
          </a:xfrm>
          <a:prstGeom prst="rect">
            <a:avLst/>
          </a:prstGeom>
        </p:spPr>
      </p:pic>
      <p:pic>
        <p:nvPicPr>
          <p:cNvPr id="10" name="図 9"/>
          <p:cNvPicPr>
            <a:picLocks noChangeAspect="1"/>
          </p:cNvPicPr>
          <p:nvPr/>
        </p:nvPicPr>
        <p:blipFill>
          <a:blip r:embed="rId5"/>
          <a:stretch>
            <a:fillRect/>
          </a:stretch>
        </p:blipFill>
        <p:spPr>
          <a:xfrm>
            <a:off x="6266746" y="3106792"/>
            <a:ext cx="2298698" cy="1712224"/>
          </a:xfrm>
          <a:prstGeom prst="rect">
            <a:avLst/>
          </a:prstGeom>
        </p:spPr>
      </p:pic>
      <p:sp>
        <p:nvSpPr>
          <p:cNvPr id="11" name="乗算記号 10"/>
          <p:cNvSpPr/>
          <p:nvPr/>
        </p:nvSpPr>
        <p:spPr>
          <a:xfrm>
            <a:off x="282222" y="2638778"/>
            <a:ext cx="3146778" cy="3146778"/>
          </a:xfrm>
          <a:prstGeom prst="mathMultiply">
            <a:avLst/>
          </a:prstGeom>
          <a:solidFill>
            <a:srgbClr val="FF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
        <p:nvSpPr>
          <p:cNvPr id="12" name="乗算記号 11"/>
          <p:cNvSpPr/>
          <p:nvPr/>
        </p:nvSpPr>
        <p:spPr>
          <a:xfrm>
            <a:off x="3087511" y="2523068"/>
            <a:ext cx="3146778" cy="3146778"/>
          </a:xfrm>
          <a:prstGeom prst="mathMultiply">
            <a:avLst/>
          </a:prstGeom>
          <a:solidFill>
            <a:srgbClr val="FF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
        <p:nvSpPr>
          <p:cNvPr id="13" name="乗算記号 12"/>
          <p:cNvSpPr/>
          <p:nvPr/>
        </p:nvSpPr>
        <p:spPr>
          <a:xfrm>
            <a:off x="5839178" y="2635956"/>
            <a:ext cx="3146778" cy="3146778"/>
          </a:xfrm>
          <a:prstGeom prst="mathMultiply">
            <a:avLst/>
          </a:prstGeom>
          <a:solidFill>
            <a:srgbClr val="FF0000"/>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u="none" dirty="0" smtClean="0">
              <a:solidFill>
                <a:schemeClr val="tx1"/>
              </a:solidFill>
            </a:endParaRPr>
          </a:p>
        </p:txBody>
      </p:sp>
      <p:sp>
        <p:nvSpPr>
          <p:cNvPr id="14" name="テキスト ボックス 13"/>
          <p:cNvSpPr txBox="1"/>
          <p:nvPr/>
        </p:nvSpPr>
        <p:spPr>
          <a:xfrm>
            <a:off x="491067" y="5599288"/>
            <a:ext cx="7890933"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ではなく</a:t>
            </a:r>
            <a:r>
              <a:rPr kumimoji="1" lang="ja-JP" altLang="en-US" sz="2400" u="none" dirty="0" smtClean="0"/>
              <a:t>，</a:t>
            </a:r>
            <a:r>
              <a:rPr kumimoji="1" lang="ja-JP" altLang="en-US" sz="2400" u="none" dirty="0" smtClean="0"/>
              <a:t>自動化</a:t>
            </a:r>
            <a:r>
              <a:rPr kumimoji="1" lang="ja-JP" altLang="en-US" sz="2400" u="none" dirty="0" smtClean="0"/>
              <a:t>スクリプト</a:t>
            </a:r>
            <a:r>
              <a:rPr kumimoji="1" lang="ja-JP" altLang="en-US" sz="2400" u="none" dirty="0" smtClean="0"/>
              <a:t>の高速作成</a:t>
            </a:r>
            <a:r>
              <a:rPr kumimoji="1" lang="ja-JP" altLang="en-US" sz="2400" u="none" dirty="0" smtClean="0"/>
              <a:t>に</a:t>
            </a:r>
            <a:r>
              <a:rPr kumimoji="1" lang="ja-JP" altLang="en-US" sz="2400" u="none" dirty="0" smtClean="0"/>
              <a:t>注力しました！</a:t>
            </a:r>
          </a:p>
        </p:txBody>
      </p:sp>
    </p:spTree>
    <p:extLst>
      <p:ext uri="{BB962C8B-B14F-4D97-AF65-F5344CB8AC3E}">
        <p14:creationId xmlns:p14="http://schemas.microsoft.com/office/powerpoint/2010/main" val="31382433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a:t>
            </a:r>
            <a:endParaRPr kumimoji="1" lang="ja-JP" altLang="en-US" dirty="0"/>
          </a:p>
        </p:txBody>
      </p:sp>
      <p:sp>
        <p:nvSpPr>
          <p:cNvPr id="10" name="テキスト ボックス 9"/>
          <p:cNvSpPr txBox="1"/>
          <p:nvPr/>
        </p:nvSpPr>
        <p:spPr>
          <a:xfrm>
            <a:off x="423333" y="1947333"/>
            <a:ext cx="5672667"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「頻繁なカスタマイズ」への対応</a:t>
            </a:r>
          </a:p>
        </p:txBody>
      </p:sp>
      <p:sp>
        <p:nvSpPr>
          <p:cNvPr id="6" name="テキスト ボックス 5"/>
          <p:cNvSpPr txBox="1"/>
          <p:nvPr/>
        </p:nvSpPr>
        <p:spPr>
          <a:xfrm>
            <a:off x="677332" y="2751667"/>
            <a:ext cx="7634111" cy="2621675"/>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marL="342900" indent="-342900">
              <a:buFont typeface="Wingdings" charset="2"/>
              <a:buChar char="ü"/>
            </a:pPr>
            <a:r>
              <a:rPr lang="ja-JP" altLang="en-US" sz="2400" dirty="0" smtClean="0"/>
              <a:t>必要なこと</a:t>
            </a:r>
            <a:r>
              <a:rPr lang="en-US" altLang="ja-JP" sz="2400" dirty="0" smtClean="0"/>
              <a:t> </a:t>
            </a:r>
            <a:r>
              <a:rPr lang="ja-JP" altLang="en-US" sz="2400" dirty="0" smtClean="0"/>
              <a:t>：</a:t>
            </a:r>
            <a:r>
              <a:rPr lang="en-US" altLang="ja-JP" sz="2400" dirty="0" smtClean="0"/>
              <a:t> </a:t>
            </a:r>
            <a:r>
              <a:rPr lang="ja-JP" altLang="en-US" sz="2400" dirty="0" smtClean="0"/>
              <a:t>テストスクリプト</a:t>
            </a:r>
            <a:r>
              <a:rPr lang="ja-JP" altLang="en-US" sz="2400" dirty="0" smtClean="0"/>
              <a:t>の</a:t>
            </a:r>
            <a:r>
              <a:rPr lang="ja-JP" altLang="en-US" sz="2400" dirty="0" smtClean="0"/>
              <a:t>大量</a:t>
            </a:r>
            <a:r>
              <a:rPr lang="ja-JP" altLang="en-US" sz="2400" dirty="0" smtClean="0"/>
              <a:t>作成</a:t>
            </a:r>
            <a:endParaRPr lang="en-US" altLang="ja-JP" sz="2400" dirty="0" smtClean="0"/>
          </a:p>
          <a:p>
            <a:endParaRPr lang="en-US" altLang="ja-JP" sz="2400" dirty="0" smtClean="0"/>
          </a:p>
          <a:p>
            <a:pPr marL="342900" indent="-342900">
              <a:buFont typeface="Wingdings" charset="2"/>
              <a:buChar char="ü"/>
            </a:pPr>
            <a:r>
              <a:rPr lang="ja-JP" altLang="en-US" sz="2400" dirty="0" smtClean="0"/>
              <a:t>対策</a:t>
            </a:r>
            <a:r>
              <a:rPr lang="en-US" altLang="ja-JP" sz="2400" dirty="0" smtClean="0"/>
              <a:t> </a:t>
            </a:r>
            <a:r>
              <a:rPr lang="ja-JP" altLang="en-US" sz="2400" dirty="0" smtClean="0"/>
              <a:t>：</a:t>
            </a:r>
            <a:r>
              <a:rPr lang="en-US" altLang="ja-JP" sz="2400" dirty="0" smtClean="0"/>
              <a:t> </a:t>
            </a:r>
            <a:r>
              <a:rPr lang="en-US" altLang="ja-JP" sz="2400" dirty="0" err="1" smtClean="0"/>
              <a:t>Selelium</a:t>
            </a:r>
            <a:r>
              <a:rPr lang="en-US" altLang="ja-JP" sz="2400" dirty="0" smtClean="0"/>
              <a:t> </a:t>
            </a:r>
            <a:r>
              <a:rPr lang="en-US" altLang="ja-JP" sz="2400" dirty="0"/>
              <a:t>IDE </a:t>
            </a:r>
            <a:r>
              <a:rPr lang="ja-JP" altLang="en-US" sz="2400" dirty="0"/>
              <a:t>を</a:t>
            </a:r>
            <a:r>
              <a:rPr lang="ja-JP" altLang="en-US" sz="2400" dirty="0" smtClean="0"/>
              <a:t>使用</a:t>
            </a:r>
            <a:endParaRPr lang="en-US" altLang="ja-JP" sz="2400" dirty="0" smtClean="0"/>
          </a:p>
          <a:p>
            <a:r>
              <a:rPr lang="ja-JP" altLang="en-US" sz="2400" dirty="0" smtClean="0"/>
              <a:t>　　　　　　　初心者への敷居の低さも魅力</a:t>
            </a:r>
            <a:endParaRPr lang="en-US" altLang="ja-JP" sz="2400" dirty="0"/>
          </a:p>
          <a:p>
            <a:pPr marL="342900" indent="-342900">
              <a:buFont typeface="Wingdings" charset="2"/>
              <a:buChar char="ü"/>
            </a:pPr>
            <a:endParaRPr lang="en-US" altLang="ja-JP" sz="2400" dirty="0" smtClean="0"/>
          </a:p>
          <a:p>
            <a:pPr marL="342900" indent="-342900">
              <a:buFont typeface="Wingdings" charset="2"/>
              <a:buChar char="ü"/>
            </a:pPr>
            <a:r>
              <a:rPr lang="ja-JP" altLang="en-US" sz="2400" dirty="0" smtClean="0"/>
              <a:t>問題</a:t>
            </a:r>
            <a:r>
              <a:rPr lang="en-US" altLang="ja-JP" sz="2400" dirty="0" smtClean="0"/>
              <a:t> </a:t>
            </a:r>
            <a:r>
              <a:rPr lang="ja-JP" altLang="en-US" sz="2400" dirty="0" smtClean="0"/>
              <a:t>：</a:t>
            </a:r>
            <a:r>
              <a:rPr lang="en-US" altLang="ja-JP" sz="2400" dirty="0" smtClean="0"/>
              <a:t> </a:t>
            </a:r>
            <a:r>
              <a:rPr lang="ja-JP" altLang="en-US" sz="2400" dirty="0" smtClean="0"/>
              <a:t>保守性の悪さ</a:t>
            </a:r>
            <a:endParaRPr lang="en-US" altLang="ja-JP" sz="2400" dirty="0"/>
          </a:p>
          <a:p>
            <a:r>
              <a:rPr lang="ja-JP" altLang="en-US" sz="2400" dirty="0" smtClean="0"/>
              <a:t>　　　　　　　別課題の「既存機能の保証」とコンフリクト</a:t>
            </a:r>
            <a:endParaRPr lang="en-US" altLang="ja-JP" sz="2400" dirty="0"/>
          </a:p>
        </p:txBody>
      </p:sp>
      <p:grpSp>
        <p:nvGrpSpPr>
          <p:cNvPr id="28" name="図形グループ 27"/>
          <p:cNvGrpSpPr/>
          <p:nvPr/>
        </p:nvGrpSpPr>
        <p:grpSpPr>
          <a:xfrm>
            <a:off x="6377505" y="2003778"/>
            <a:ext cx="2643938" cy="2412999"/>
            <a:chOff x="6377505" y="2427111"/>
            <a:chExt cx="2643938" cy="2412999"/>
          </a:xfrm>
        </p:grpSpPr>
        <p:pic>
          <p:nvPicPr>
            <p:cNvPr id="8" name="図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77505" y="4148668"/>
              <a:ext cx="784094" cy="691442"/>
            </a:xfrm>
            <a:prstGeom prst="rect">
              <a:avLst/>
            </a:prstGeom>
          </p:spPr>
        </p:pic>
        <p:pic>
          <p:nvPicPr>
            <p:cNvPr id="19" name="図 1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77794" y="4145846"/>
              <a:ext cx="784094" cy="691442"/>
            </a:xfrm>
            <a:prstGeom prst="rect">
              <a:avLst/>
            </a:prstGeom>
          </p:spPr>
        </p:pic>
        <p:pic>
          <p:nvPicPr>
            <p:cNvPr id="20" name="図 1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237349" y="4145846"/>
              <a:ext cx="784094" cy="691442"/>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380111" y="2427111"/>
              <a:ext cx="818446" cy="818446"/>
            </a:xfrm>
            <a:prstGeom prst="rect">
              <a:avLst/>
            </a:prstGeom>
          </p:spPr>
        </p:pic>
        <p:cxnSp>
          <p:nvCxnSpPr>
            <p:cNvPr id="15" name="直線コネクタ 14"/>
            <p:cNvCxnSpPr/>
            <p:nvPr/>
          </p:nvCxnSpPr>
          <p:spPr>
            <a:xfrm flipH="1">
              <a:off x="6942666" y="3386667"/>
              <a:ext cx="818445" cy="677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flipH="1" flipV="1">
              <a:off x="7786513" y="3383845"/>
              <a:ext cx="835376" cy="6237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flipH="1">
              <a:off x="7747000" y="3397956"/>
              <a:ext cx="25402" cy="666044"/>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9" name="直線コネクタ 28"/>
          <p:cNvCxnSpPr/>
          <p:nvPr/>
        </p:nvCxnSpPr>
        <p:spPr>
          <a:xfrm>
            <a:off x="338667" y="2370667"/>
            <a:ext cx="4670777"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2" name="図形グループ 31"/>
          <p:cNvGrpSpPr/>
          <p:nvPr/>
        </p:nvGrpSpPr>
        <p:grpSpPr>
          <a:xfrm>
            <a:off x="3386666" y="395111"/>
            <a:ext cx="5464798" cy="1055511"/>
            <a:chOff x="3386666" y="395111"/>
            <a:chExt cx="5464798" cy="1055511"/>
          </a:xfrm>
        </p:grpSpPr>
        <p:sp>
          <p:nvSpPr>
            <p:cNvPr id="30" name="円/楕円 29"/>
            <p:cNvSpPr/>
            <p:nvPr/>
          </p:nvSpPr>
          <p:spPr>
            <a:xfrm>
              <a:off x="3386666" y="395111"/>
              <a:ext cx="2913509" cy="1044222"/>
            </a:xfrm>
            <a:prstGeom prst="ellipse">
              <a:avLst/>
            </a:prstGeom>
            <a:solidFill>
              <a:schemeClr val="bg1">
                <a:alpha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頻繁なカスタマイズ</a:t>
              </a:r>
              <a:endParaRPr lang="en-US" altLang="ja-JP" dirty="0" smtClean="0">
                <a:solidFill>
                  <a:schemeClr val="tx1"/>
                </a:solidFill>
              </a:endParaRPr>
            </a:p>
          </p:txBody>
        </p:sp>
        <p:sp>
          <p:nvSpPr>
            <p:cNvPr id="31" name="円/楕円 30"/>
            <p:cNvSpPr/>
            <p:nvPr/>
          </p:nvSpPr>
          <p:spPr>
            <a:xfrm>
              <a:off x="5937955" y="406400"/>
              <a:ext cx="2913509" cy="1044222"/>
            </a:xfrm>
            <a:prstGeom prst="ellipse">
              <a:avLst/>
            </a:prstGeom>
            <a:solidFill>
              <a:schemeClr val="bg1">
                <a:alpha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既存機能の保証</a:t>
              </a:r>
              <a:endParaRPr lang="en-US" altLang="ja-JP" dirty="0" smtClean="0">
                <a:solidFill>
                  <a:schemeClr val="tx1"/>
                </a:solidFill>
              </a:endParaRPr>
            </a:p>
          </p:txBody>
        </p:sp>
      </p:grpSp>
    </p:spTree>
    <p:extLst>
      <p:ext uri="{BB962C8B-B14F-4D97-AF65-F5344CB8AC3E}">
        <p14:creationId xmlns:p14="http://schemas.microsoft.com/office/powerpoint/2010/main" val="16226827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423333" y="1947333"/>
            <a:ext cx="5672667"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「既存機能の保守」への対応</a:t>
            </a:r>
          </a:p>
        </p:txBody>
      </p:sp>
      <p:sp>
        <p:nvSpPr>
          <p:cNvPr id="6" name="テキスト ボックス 5"/>
          <p:cNvSpPr txBox="1"/>
          <p:nvPr/>
        </p:nvSpPr>
        <p:spPr>
          <a:xfrm>
            <a:off x="677332" y="2751667"/>
            <a:ext cx="7634111" cy="2621675"/>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marL="342900" indent="-342900">
              <a:buFont typeface="Wingdings" charset="2"/>
              <a:buChar char="ü"/>
            </a:pPr>
            <a:r>
              <a:rPr lang="ja-JP" altLang="en-US" sz="2400" dirty="0" smtClean="0"/>
              <a:t>必要なこと</a:t>
            </a:r>
            <a:r>
              <a:rPr lang="en-US" altLang="ja-JP" sz="2400" dirty="0" smtClean="0"/>
              <a:t> </a:t>
            </a:r>
            <a:r>
              <a:rPr lang="ja-JP" altLang="en-US" sz="2400" dirty="0" smtClean="0"/>
              <a:t>：再利用可能なスクリプトの作成</a:t>
            </a:r>
            <a:endParaRPr lang="en-US" altLang="ja-JP" sz="2400" dirty="0" smtClean="0"/>
          </a:p>
          <a:p>
            <a:endParaRPr lang="en-US" altLang="ja-JP" sz="2400" dirty="0" smtClean="0"/>
          </a:p>
          <a:p>
            <a:pPr marL="342900" indent="-342900">
              <a:buFont typeface="Wingdings" charset="2"/>
              <a:buChar char="ü"/>
            </a:pPr>
            <a:r>
              <a:rPr lang="ja-JP" altLang="en-US" sz="2400" dirty="0" smtClean="0"/>
              <a:t>対策</a:t>
            </a:r>
            <a:r>
              <a:rPr lang="en-US" altLang="ja-JP" sz="2400" dirty="0" smtClean="0"/>
              <a:t> </a:t>
            </a:r>
            <a:r>
              <a:rPr lang="ja-JP" altLang="en-US" sz="2400" dirty="0" smtClean="0"/>
              <a:t>：</a:t>
            </a:r>
            <a:r>
              <a:rPr lang="en-US" altLang="ja-JP" sz="2400" dirty="0" smtClean="0"/>
              <a:t> Selenium </a:t>
            </a:r>
            <a:r>
              <a:rPr lang="en-US" altLang="ja-JP" sz="2400" dirty="0" err="1" smtClean="0"/>
              <a:t>Webdriver</a:t>
            </a:r>
            <a:r>
              <a:rPr lang="en-US" altLang="ja-JP" sz="2400" dirty="0" smtClean="0"/>
              <a:t> </a:t>
            </a:r>
            <a:r>
              <a:rPr lang="ja-JP" altLang="en-US" sz="2400" dirty="0" smtClean="0"/>
              <a:t>の使用</a:t>
            </a:r>
            <a:endParaRPr lang="en-US" altLang="ja-JP" sz="2400" dirty="0" smtClean="0"/>
          </a:p>
          <a:p>
            <a:endParaRPr lang="en-US" altLang="ja-JP" sz="2400" dirty="0" smtClean="0"/>
          </a:p>
          <a:p>
            <a:pPr marL="342900" indent="-342900">
              <a:buFont typeface="Wingdings" charset="2"/>
              <a:buChar char="ü"/>
            </a:pPr>
            <a:r>
              <a:rPr lang="ja-JP" altLang="en-US" sz="2400" dirty="0" smtClean="0"/>
              <a:t>問題</a:t>
            </a:r>
            <a:r>
              <a:rPr lang="en-US" altLang="ja-JP" sz="2400" dirty="0" smtClean="0"/>
              <a:t> </a:t>
            </a:r>
            <a:r>
              <a:rPr lang="ja-JP" altLang="en-US" sz="2400" dirty="0" smtClean="0"/>
              <a:t>：</a:t>
            </a:r>
            <a:r>
              <a:rPr lang="en-US" altLang="ja-JP" sz="2400" dirty="0" smtClean="0"/>
              <a:t> </a:t>
            </a:r>
            <a:r>
              <a:rPr lang="ja-JP" altLang="en-US" sz="2400" dirty="0" smtClean="0"/>
              <a:t>スクリプト作成コストの高さ</a:t>
            </a:r>
            <a:endParaRPr lang="en-US" altLang="ja-JP" sz="2400" dirty="0"/>
          </a:p>
          <a:p>
            <a:r>
              <a:rPr lang="ja-JP" altLang="en-US" sz="2400" dirty="0" smtClean="0"/>
              <a:t>　　　　　　　人材確保（要プログラミング）が難しく</a:t>
            </a:r>
            <a:endParaRPr lang="en-US" altLang="ja-JP" sz="2400" dirty="0" smtClean="0"/>
          </a:p>
          <a:p>
            <a:r>
              <a:rPr lang="ja-JP" altLang="en-US" sz="2400" dirty="0" smtClean="0"/>
              <a:t>　　　　　　　作成にかかる時間も非常に長い</a:t>
            </a:r>
            <a:endParaRPr lang="en-US" altLang="ja-JP" sz="2400" dirty="0"/>
          </a:p>
        </p:txBody>
      </p:sp>
      <p:pic>
        <p:nvPicPr>
          <p:cNvPr id="9" name="図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04667" y="2215445"/>
            <a:ext cx="818446" cy="818446"/>
          </a:xfrm>
          <a:prstGeom prst="rect">
            <a:avLst/>
          </a:prstGeom>
        </p:spPr>
      </p:pic>
      <p:cxnSp>
        <p:nvCxnSpPr>
          <p:cNvPr id="24" name="直線コネクタ 23"/>
          <p:cNvCxnSpPr/>
          <p:nvPr/>
        </p:nvCxnSpPr>
        <p:spPr>
          <a:xfrm flipH="1">
            <a:off x="8071556" y="3186290"/>
            <a:ext cx="25402" cy="666044"/>
          </a:xfrm>
          <a:prstGeom prst="line">
            <a:avLst/>
          </a:prstGeom>
        </p:spPr>
        <p:style>
          <a:lnRef idx="2">
            <a:schemeClr val="accent1"/>
          </a:lnRef>
          <a:fillRef idx="0">
            <a:schemeClr val="accent1"/>
          </a:fillRef>
          <a:effectRef idx="1">
            <a:schemeClr val="accent1"/>
          </a:effectRef>
          <a:fontRef idx="minor">
            <a:schemeClr val="tx1"/>
          </a:fontRef>
        </p:style>
      </p:cxnSp>
      <p:pic>
        <p:nvPicPr>
          <p:cNvPr id="3" name="図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316153" y="3782068"/>
            <a:ext cx="1545626" cy="1579864"/>
          </a:xfrm>
          <a:prstGeom prst="rect">
            <a:avLst/>
          </a:prstGeom>
        </p:spPr>
      </p:pic>
      <p:sp>
        <p:nvSpPr>
          <p:cNvPr id="4" name="タイトル 3"/>
          <p:cNvSpPr>
            <a:spLocks noGrp="1"/>
          </p:cNvSpPr>
          <p:nvPr>
            <p:ph type="title"/>
          </p:nvPr>
        </p:nvSpPr>
        <p:spPr/>
        <p:txBody>
          <a:bodyPr/>
          <a:lstStyle/>
          <a:p>
            <a:r>
              <a:rPr kumimoji="1" lang="ja-JP" altLang="en-US" dirty="0" smtClean="0"/>
              <a:t>現状</a:t>
            </a:r>
            <a:endParaRPr kumimoji="1" lang="ja-JP" altLang="en-US" dirty="0"/>
          </a:p>
        </p:txBody>
      </p:sp>
      <p:cxnSp>
        <p:nvCxnSpPr>
          <p:cNvPr id="17" name="直線コネクタ 16"/>
          <p:cNvCxnSpPr/>
          <p:nvPr/>
        </p:nvCxnSpPr>
        <p:spPr>
          <a:xfrm>
            <a:off x="338667" y="2370667"/>
            <a:ext cx="4670777"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8" name="図形グループ 17"/>
          <p:cNvGrpSpPr/>
          <p:nvPr/>
        </p:nvGrpSpPr>
        <p:grpSpPr>
          <a:xfrm>
            <a:off x="3386666" y="395111"/>
            <a:ext cx="5464798" cy="1055511"/>
            <a:chOff x="3386666" y="395111"/>
            <a:chExt cx="5464798" cy="1055511"/>
          </a:xfrm>
        </p:grpSpPr>
        <p:sp>
          <p:nvSpPr>
            <p:cNvPr id="22" name="円/楕円 21"/>
            <p:cNvSpPr/>
            <p:nvPr/>
          </p:nvSpPr>
          <p:spPr>
            <a:xfrm>
              <a:off x="3386666" y="395111"/>
              <a:ext cx="2913509" cy="1044222"/>
            </a:xfrm>
            <a:prstGeom prst="ellipse">
              <a:avLst/>
            </a:prstGeom>
            <a:solidFill>
              <a:schemeClr val="bg1">
                <a:alpha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頻繁なカスタマイズ</a:t>
              </a:r>
              <a:endParaRPr lang="en-US" altLang="ja-JP" dirty="0" smtClean="0">
                <a:solidFill>
                  <a:schemeClr val="tx1"/>
                </a:solidFill>
              </a:endParaRPr>
            </a:p>
          </p:txBody>
        </p:sp>
        <p:sp>
          <p:nvSpPr>
            <p:cNvPr id="23" name="円/楕円 22"/>
            <p:cNvSpPr/>
            <p:nvPr/>
          </p:nvSpPr>
          <p:spPr>
            <a:xfrm>
              <a:off x="5937955" y="406400"/>
              <a:ext cx="2913509" cy="1044222"/>
            </a:xfrm>
            <a:prstGeom prst="ellipse">
              <a:avLst/>
            </a:prstGeom>
            <a:solidFill>
              <a:schemeClr val="bg1">
                <a:alpha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既存機能の保証</a:t>
              </a:r>
              <a:endParaRPr lang="en-US" altLang="ja-JP" dirty="0" smtClean="0">
                <a:solidFill>
                  <a:schemeClr val="tx1"/>
                </a:solidFill>
              </a:endParaRPr>
            </a:p>
          </p:txBody>
        </p:sp>
      </p:grpSp>
    </p:spTree>
    <p:extLst>
      <p:ext uri="{BB962C8B-B14F-4D97-AF65-F5344CB8AC3E}">
        <p14:creationId xmlns:p14="http://schemas.microsoft.com/office/powerpoint/2010/main" val="243407656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a:t>
            </a:r>
            <a:endParaRPr kumimoji="1" lang="ja-JP" altLang="en-US" dirty="0"/>
          </a:p>
        </p:txBody>
      </p:sp>
      <p:sp>
        <p:nvSpPr>
          <p:cNvPr id="5" name="テキスト ボックス 4"/>
          <p:cNvSpPr txBox="1"/>
          <p:nvPr/>
        </p:nvSpPr>
        <p:spPr>
          <a:xfrm>
            <a:off x="663222" y="1933223"/>
            <a:ext cx="7493000" cy="898126"/>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pPr algn="ctr"/>
            <a:r>
              <a:rPr kumimoji="1" lang="ja-JP" altLang="en-US" sz="2800" u="none" dirty="0" smtClean="0">
                <a:solidFill>
                  <a:srgbClr val="FF0000"/>
                </a:solidFill>
              </a:rPr>
              <a:t>保守性</a:t>
            </a:r>
            <a:r>
              <a:rPr kumimoji="1" lang="ja-JP" altLang="en-US" sz="2800" u="none" dirty="0" smtClean="0"/>
              <a:t>が高く</a:t>
            </a:r>
            <a:r>
              <a:rPr kumimoji="1" lang="ja-JP" altLang="en-US" sz="2800" u="none" dirty="0" smtClean="0"/>
              <a:t>，</a:t>
            </a:r>
            <a:r>
              <a:rPr lang="ja-JP" altLang="en-US" sz="2800" dirty="0" smtClean="0">
                <a:solidFill>
                  <a:srgbClr val="FF0000"/>
                </a:solidFill>
              </a:rPr>
              <a:t>高速</a:t>
            </a:r>
            <a:r>
              <a:rPr kumimoji="1" lang="ja-JP" altLang="en-US" sz="2800" u="none" dirty="0" smtClean="0"/>
              <a:t>にスクリプト</a:t>
            </a:r>
            <a:r>
              <a:rPr lang="ja-JP" altLang="en-US" sz="2800" dirty="0" smtClean="0"/>
              <a:t>作成</a:t>
            </a:r>
            <a:r>
              <a:rPr kumimoji="1" lang="ja-JP" altLang="en-US" sz="2800" u="none" dirty="0" smtClean="0"/>
              <a:t>できれば</a:t>
            </a:r>
            <a:endParaRPr kumimoji="1" lang="en-US" altLang="ja-JP" sz="2800" u="none" dirty="0" smtClean="0"/>
          </a:p>
          <a:p>
            <a:pPr algn="ctr"/>
            <a:r>
              <a:rPr lang="ja-JP" altLang="en-US" sz="2800" dirty="0" smtClean="0"/>
              <a:t>みんなハッピー！</a:t>
            </a:r>
            <a:endParaRPr lang="en-US" altLang="ja-JP" sz="2800" dirty="0"/>
          </a:p>
        </p:txBody>
      </p:sp>
      <p:pic>
        <p:nvPicPr>
          <p:cNvPr id="7" name="図 6"/>
          <p:cNvPicPr>
            <a:picLocks noChangeAspect="1"/>
          </p:cNvPicPr>
          <p:nvPr/>
        </p:nvPicPr>
        <p:blipFill>
          <a:blip r:embed="rId3"/>
          <a:stretch>
            <a:fillRect/>
          </a:stretch>
        </p:blipFill>
        <p:spPr>
          <a:xfrm>
            <a:off x="2102556" y="3019778"/>
            <a:ext cx="4938888" cy="3289300"/>
          </a:xfrm>
          <a:prstGeom prst="rect">
            <a:avLst/>
          </a:prstGeom>
          <a:ln>
            <a:noFill/>
          </a:ln>
          <a:effectLst>
            <a:softEdge rad="112500"/>
          </a:effectLst>
        </p:spPr>
      </p:pic>
      <p:grpSp>
        <p:nvGrpSpPr>
          <p:cNvPr id="11" name="図形グループ 10"/>
          <p:cNvGrpSpPr/>
          <p:nvPr/>
        </p:nvGrpSpPr>
        <p:grpSpPr>
          <a:xfrm>
            <a:off x="3386666" y="395111"/>
            <a:ext cx="5464798" cy="1055511"/>
            <a:chOff x="3386666" y="395111"/>
            <a:chExt cx="5464798" cy="1055511"/>
          </a:xfrm>
        </p:grpSpPr>
        <p:sp>
          <p:nvSpPr>
            <p:cNvPr id="12" name="円/楕円 11"/>
            <p:cNvSpPr/>
            <p:nvPr/>
          </p:nvSpPr>
          <p:spPr>
            <a:xfrm>
              <a:off x="3386666" y="395111"/>
              <a:ext cx="2913509" cy="1044222"/>
            </a:xfrm>
            <a:prstGeom prst="ellipse">
              <a:avLst/>
            </a:prstGeom>
            <a:solidFill>
              <a:schemeClr val="bg1">
                <a:alpha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頻繁なカスタマイズ</a:t>
              </a:r>
              <a:endParaRPr lang="en-US" altLang="ja-JP" dirty="0" smtClean="0">
                <a:solidFill>
                  <a:schemeClr val="tx1"/>
                </a:solidFill>
              </a:endParaRPr>
            </a:p>
          </p:txBody>
        </p:sp>
        <p:sp>
          <p:nvSpPr>
            <p:cNvPr id="13" name="円/楕円 12"/>
            <p:cNvSpPr/>
            <p:nvPr/>
          </p:nvSpPr>
          <p:spPr>
            <a:xfrm>
              <a:off x="5937955" y="406400"/>
              <a:ext cx="2913509" cy="1044222"/>
            </a:xfrm>
            <a:prstGeom prst="ellipse">
              <a:avLst/>
            </a:prstGeom>
            <a:solidFill>
              <a:schemeClr val="bg1">
                <a:alpha val="8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既存機能の保証</a:t>
              </a:r>
              <a:endParaRPr lang="en-US" altLang="ja-JP" dirty="0" smtClean="0">
                <a:solidFill>
                  <a:schemeClr val="tx1"/>
                </a:solidFill>
              </a:endParaRPr>
            </a:p>
          </p:txBody>
        </p:sp>
      </p:grpSp>
    </p:spTree>
    <p:extLst>
      <p:ext uri="{BB962C8B-B14F-4D97-AF65-F5344CB8AC3E}">
        <p14:creationId xmlns:p14="http://schemas.microsoft.com/office/powerpoint/2010/main" val="37450921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成果報告</a:t>
            </a:r>
            <a:endParaRPr kumimoji="1" lang="ja-JP" altLang="en-US" dirty="0"/>
          </a:p>
        </p:txBody>
      </p:sp>
      <p:sp>
        <p:nvSpPr>
          <p:cNvPr id="8" name="テキスト ボックス 7"/>
          <p:cNvSpPr txBox="1"/>
          <p:nvPr/>
        </p:nvSpPr>
        <p:spPr>
          <a:xfrm>
            <a:off x="423333" y="1947333"/>
            <a:ext cx="6547556" cy="405683"/>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ja-JP" altLang="en-US" sz="2400" u="none" dirty="0" smtClean="0"/>
              <a:t>自動</a:t>
            </a:r>
            <a:r>
              <a:rPr kumimoji="1" lang="ja-JP" altLang="en-US" sz="2400" u="none" dirty="0" smtClean="0"/>
              <a:t>テストスクリプト</a:t>
            </a:r>
            <a:r>
              <a:rPr lang="ja-JP" altLang="en-US" sz="2400" dirty="0" smtClean="0"/>
              <a:t>高速作成</a:t>
            </a:r>
            <a:r>
              <a:rPr kumimoji="1" lang="ja-JP" altLang="en-US" sz="2400" u="none" dirty="0" smtClean="0"/>
              <a:t>プラットフォーム</a:t>
            </a:r>
            <a:endParaRPr kumimoji="1" lang="ja-JP" altLang="en-US" sz="2400" u="none" dirty="0" smtClean="0"/>
          </a:p>
        </p:txBody>
      </p:sp>
      <p:cxnSp>
        <p:nvCxnSpPr>
          <p:cNvPr id="9" name="直線コネクタ 8"/>
          <p:cNvCxnSpPr/>
          <p:nvPr/>
        </p:nvCxnSpPr>
        <p:spPr>
          <a:xfrm>
            <a:off x="338667" y="2370667"/>
            <a:ext cx="663222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図形グループ 24"/>
          <p:cNvGrpSpPr/>
          <p:nvPr/>
        </p:nvGrpSpPr>
        <p:grpSpPr>
          <a:xfrm>
            <a:off x="1707444" y="2889583"/>
            <a:ext cx="6057900" cy="3212930"/>
            <a:chOff x="1707444" y="2889583"/>
            <a:chExt cx="6057900" cy="3212930"/>
          </a:xfrm>
        </p:grpSpPr>
        <p:pic>
          <p:nvPicPr>
            <p:cNvPr id="4" name="図 3" descr="スクリーンショット 2015-12-21 11.14.23.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07444" y="2889583"/>
              <a:ext cx="6057900" cy="1428417"/>
            </a:xfrm>
            <a:prstGeom prst="rect">
              <a:avLst/>
            </a:prstGeom>
          </p:spPr>
        </p:pic>
        <p:pic>
          <p:nvPicPr>
            <p:cNvPr id="6" name="図 5" descr="スクリーンショット 2015-12-21 11.14.23.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707444" y="4543777"/>
              <a:ext cx="6057900" cy="1558736"/>
            </a:xfrm>
            <a:prstGeom prst="rect">
              <a:avLst/>
            </a:prstGeom>
          </p:spPr>
        </p:pic>
      </p:grpSp>
      <p:sp>
        <p:nvSpPr>
          <p:cNvPr id="10" name="正方形/長方形 9"/>
          <p:cNvSpPr/>
          <p:nvPr/>
        </p:nvSpPr>
        <p:spPr>
          <a:xfrm>
            <a:off x="1481667" y="2751667"/>
            <a:ext cx="6434666" cy="3570111"/>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u="none" dirty="0" smtClean="0">
              <a:solidFill>
                <a:schemeClr val="tx1"/>
              </a:solidFill>
            </a:endParaRPr>
          </a:p>
        </p:txBody>
      </p:sp>
      <p:cxnSp>
        <p:nvCxnSpPr>
          <p:cNvPr id="17" name="直線矢印コネクタ 16"/>
          <p:cNvCxnSpPr/>
          <p:nvPr/>
        </p:nvCxnSpPr>
        <p:spPr>
          <a:xfrm>
            <a:off x="3587750" y="5016500"/>
            <a:ext cx="656166" cy="423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テキスト ボックス 18"/>
          <p:cNvSpPr txBox="1"/>
          <p:nvPr/>
        </p:nvSpPr>
        <p:spPr>
          <a:xfrm>
            <a:off x="2624667" y="4667250"/>
            <a:ext cx="1576917" cy="313350"/>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en-US" altLang="ja-JP" u="none" dirty="0" smtClean="0"/>
              <a:t>GUI </a:t>
            </a:r>
            <a:r>
              <a:rPr lang="ja-JP" altLang="en-US" dirty="0" smtClean="0"/>
              <a:t>で操作可能</a:t>
            </a:r>
            <a:endParaRPr kumimoji="1" lang="ja-JP" altLang="en-US" u="none" dirty="0" smtClean="0"/>
          </a:p>
        </p:txBody>
      </p:sp>
      <p:sp>
        <p:nvSpPr>
          <p:cNvPr id="20" name="テキスト ボックス 19"/>
          <p:cNvSpPr txBox="1"/>
          <p:nvPr/>
        </p:nvSpPr>
        <p:spPr>
          <a:xfrm>
            <a:off x="4523318" y="3327400"/>
            <a:ext cx="2906182" cy="590349"/>
          </a:xfrm>
          <a:prstGeom prst="rect">
            <a:avLst/>
          </a:prstGeom>
          <a:noFill/>
          <a:ln w="19050">
            <a:noFill/>
          </a:ln>
          <a:effectLst>
            <a:outerShdw blurRad="76200" dir="18900000" sy="23000" kx="-1200000" algn="bl" rotWithShape="0">
              <a:prstClr val="black">
                <a:alpha val="20000"/>
              </a:prstClr>
            </a:outerShdw>
          </a:effectLst>
        </p:spPr>
        <p:txBody>
          <a:bodyPr wrap="square" lIns="18000" tIns="18000" rIns="18000" bIns="18000" rtlCol="0">
            <a:spAutoFit/>
          </a:bodyPr>
          <a:lstStyle/>
          <a:p>
            <a:r>
              <a:rPr kumimoji="1" lang="en-US" altLang="ja-JP" u="none" dirty="0" smtClean="0"/>
              <a:t>Web </a:t>
            </a:r>
            <a:r>
              <a:rPr kumimoji="1" lang="ja-JP" altLang="en-US" u="none" dirty="0" smtClean="0"/>
              <a:t>ブラウザの対応箇所を</a:t>
            </a:r>
            <a:endParaRPr kumimoji="1" lang="en-US" altLang="ja-JP" u="none" dirty="0" smtClean="0"/>
          </a:p>
          <a:p>
            <a:r>
              <a:rPr lang="ja-JP" altLang="en-US" dirty="0" smtClean="0"/>
              <a:t>一目で把握できる</a:t>
            </a:r>
            <a:endParaRPr kumimoji="1" lang="en-US" altLang="ja-JP" u="none" dirty="0" smtClean="0"/>
          </a:p>
        </p:txBody>
      </p:sp>
      <p:cxnSp>
        <p:nvCxnSpPr>
          <p:cNvPr id="21" name="直線矢印コネクタ 20"/>
          <p:cNvCxnSpPr/>
          <p:nvPr/>
        </p:nvCxnSpPr>
        <p:spPr>
          <a:xfrm flipH="1" flipV="1">
            <a:off x="3608917" y="3545417"/>
            <a:ext cx="740833" cy="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56846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シフトの資料_フォーマッ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GPM">
      <a:majorFont>
        <a:latin typeface="Franklin Gothic Book"/>
        <a:ea typeface="HGPｺﾞｼｯｸM"/>
        <a:cs typeface=""/>
      </a:majorFont>
      <a:minorFont>
        <a:latin typeface="Perpetua"/>
        <a:ea typeface="HGPｺﾞｼｯ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ln w="19050">
          <a:solidFill>
            <a:schemeClr val="tx1">
              <a:lumMod val="75000"/>
              <a:lumOff val="25000"/>
            </a:schemeClr>
          </a:solidFill>
        </a:ln>
      </a:spPr>
      <a:bodyPr rtlCol="0" anchor="ctr"/>
      <a:lstStyle>
        <a:defPPr algn="ctr">
          <a:defRPr kumimoji="1" sz="1400" u="none"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9050">
          <a:noFill/>
        </a:ln>
        <a:effectLst>
          <a:outerShdw blurRad="76200" dir="18900000" sy="23000" kx="-1200000" algn="bl" rotWithShape="0">
            <a:prstClr val="black">
              <a:alpha val="20000"/>
            </a:prstClr>
          </a:outerShdw>
        </a:effectLst>
      </a:spPr>
      <a:bodyPr wrap="none" lIns="18000" tIns="18000" rIns="18000" bIns="18000" rtlCol="0">
        <a:spAutoFit/>
      </a:bodyPr>
      <a:lstStyle>
        <a:defPPr>
          <a:defRPr kumimoji="1" sz="1200" u="none"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3775</TotalTime>
  <Words>1085</Words>
  <Application>Microsoft Macintosh PowerPoint</Application>
  <PresentationFormat>画面に合わせる (4:3)</PresentationFormat>
  <Paragraphs>166</Paragraphs>
  <Slides>13</Slides>
  <Notes>13</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シフトの資料_フォーマット</vt:lpstr>
      <vt:lpstr>成果報告</vt:lpstr>
      <vt:lpstr>はじめに</vt:lpstr>
      <vt:lpstr>はじめに</vt:lpstr>
      <vt:lpstr>はじめに</vt:lpstr>
      <vt:lpstr>はじめに</vt:lpstr>
      <vt:lpstr>現状</vt:lpstr>
      <vt:lpstr>現状</vt:lpstr>
      <vt:lpstr>現状</vt:lpstr>
      <vt:lpstr>成果報告</vt:lpstr>
      <vt:lpstr>成果報告</vt:lpstr>
      <vt:lpstr>成果報告</vt:lpstr>
      <vt:lpstr>成果報告</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案件振り返りMTG　第1回</dc:title>
  <dc:creator>mitsuyoshi.takata</dc:creator>
  <cp:lastModifiedBy>吉崎 亮介</cp:lastModifiedBy>
  <cp:revision>503</cp:revision>
  <dcterms:created xsi:type="dcterms:W3CDTF">2014-04-24T01:38:31Z</dcterms:created>
  <dcterms:modified xsi:type="dcterms:W3CDTF">2015-12-21T05:53:24Z</dcterms:modified>
</cp:coreProperties>
</file>