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91" r:id="rId2"/>
    <p:sldId id="292" r:id="rId3"/>
    <p:sldId id="294" r:id="rId4"/>
    <p:sldId id="299" r:id="rId5"/>
    <p:sldId id="300" r:id="rId6"/>
    <p:sldId id="295" r:id="rId7"/>
    <p:sldId id="297" r:id="rId8"/>
    <p:sldId id="298" r:id="rId9"/>
    <p:sldId id="301" r:id="rId10"/>
    <p:sldId id="302" r:id="rId11"/>
    <p:sldId id="303" r:id="rId12"/>
    <p:sldId id="304" r:id="rId13"/>
    <p:sldId id="305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9" autoAdjust="0"/>
    <p:restoredTop sz="96697" autoAdjust="0"/>
  </p:normalViewPr>
  <p:slideViewPr>
    <p:cSldViewPr snapToGrid="0" showGuides="1">
      <p:cViewPr>
        <p:scale>
          <a:sx n="95" d="100"/>
          <a:sy n="95" d="100"/>
        </p:scale>
        <p:origin x="-1512" y="-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FCC8A-0099-D94C-B9FA-71DC13BFCF34}" type="datetimeFigureOut">
              <a:rPr kumimoji="1" lang="ja-JP" altLang="en-US" smtClean="0"/>
              <a:pPr/>
              <a:t>15/12/21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950F9-3AC4-524E-AE92-E67403276D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5622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4E95-9F1A-4A5D-9989-8DC4282993D8}" type="datetimeFigureOut">
              <a:rPr kumimoji="1" lang="ja-JP" altLang="en-US" smtClean="0"/>
              <a:pPr/>
              <a:t>15/12/21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EB137-84D2-4C58-AF70-536C9A15327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872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A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フッター表紙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7452"/>
            <a:ext cx="9144000" cy="700548"/>
          </a:xfrm>
          <a:prstGeom prst="rect">
            <a:avLst/>
          </a:prstGeom>
        </p:spPr>
      </p:pic>
      <p:pic>
        <p:nvPicPr>
          <p:cNvPr id="9" name="図 8" descr="P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379"/>
            <a:ext cx="9144000" cy="68633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51520" y="2132856"/>
            <a:ext cx="799288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lang="ja-JP" altLang="en-US" sz="4200" b="0" i="0" kern="12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</a:lstStyle>
          <a:p>
            <a:r>
              <a:rPr lang="ja-JP" altLang="en-US" dirty="0" smtClean="0"/>
              <a:t>プレゼンタイトル</a:t>
            </a:r>
            <a:endParaRPr lang="ja-JP" altLang="en-US" dirty="0"/>
          </a:p>
        </p:txBody>
      </p:sp>
      <p:sp>
        <p:nvSpPr>
          <p:cNvPr id="6" name="テキスト プレースホルダ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260648"/>
            <a:ext cx="1728192" cy="415498"/>
          </a:xfrm>
          <a:prstGeom prst="rect">
            <a:avLst/>
          </a:prstGeom>
          <a:noFill/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wrap="square" anchor="t">
            <a:spAutoFit/>
          </a:bodyPr>
          <a:lstStyle>
            <a:lvl1pPr algn="l">
              <a:defRPr sz="2100" b="1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M" pitchFamily="49" charset="-128"/>
                <a:ea typeface="HGｺﾞｼｯｸM" pitchFamily="49" charset="-128"/>
                <a:cs typeface="HGｺﾞｼｯｸM" pitchFamily="49" charset="-128"/>
              </a:defRPr>
            </a:lvl1pPr>
          </a:lstStyle>
          <a:p>
            <a:pPr lvl="0"/>
            <a:r>
              <a:rPr kumimoji="1" lang="ja-JP" altLang="en-US" dirty="0" smtClean="0"/>
              <a:t>プレゼン名</a:t>
            </a:r>
            <a:endParaRPr kumimoji="1" lang="en-US" altLang="ja-JP" dirty="0" smtClean="0"/>
          </a:p>
        </p:txBody>
      </p:sp>
      <p:sp>
        <p:nvSpPr>
          <p:cNvPr id="12" name="テキスト プレースホルダー 3"/>
          <p:cNvSpPr>
            <a:spLocks noGrp="1"/>
          </p:cNvSpPr>
          <p:nvPr>
            <p:ph type="body" sz="quarter" idx="15"/>
          </p:nvPr>
        </p:nvSpPr>
        <p:spPr>
          <a:xfrm>
            <a:off x="5364088" y="4509120"/>
            <a:ext cx="3240360" cy="36004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/>
            <a:r>
              <a:rPr kumimoji="1" lang="en-US" altLang="ja-JP" sz="1800" dirty="0" smtClean="0"/>
              <a:t>2014.10.01</a:t>
            </a:r>
            <a:endParaRPr kumimoji="1" lang="ja-JP" alt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348880"/>
            <a:ext cx="8229600" cy="648072"/>
          </a:xfrm>
          <a:prstGeom prst="rect">
            <a:avLst/>
          </a:prstGeom>
        </p:spPr>
        <p:txBody>
          <a:bodyPr vert="horz"/>
          <a:lstStyle>
            <a:lvl1pPr algn="ctr">
              <a:defRPr sz="3600" b="0" i="0">
                <a:latin typeface="HGPｺﾞｼｯｸE" pitchFamily="50" charset="-128"/>
                <a:ea typeface="HGPｺﾞｼｯｸE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DADC3-A982-4036-8418-CA3D2ADE099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4" name="図 3" descr="スクリーンショット 2014-10-08 11.48.0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044454"/>
            <a:ext cx="9144000" cy="181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9" descr="SHIFT_pptマスタ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 userDrawn="1"/>
        </p:nvSpPr>
        <p:spPr>
          <a:xfrm>
            <a:off x="0" y="433388"/>
            <a:ext cx="9144000" cy="501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-49962"/>
            <a:ext cx="82296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038222"/>
            <a:ext cx="8640960" cy="512708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sz="2000" b="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>
              <a:buClr>
                <a:schemeClr val="tx2">
                  <a:lumMod val="75000"/>
                </a:schemeClr>
              </a:buClr>
              <a:buFont typeface="Wingdings" pitchFamily="2" charset="2"/>
              <a:buChar char="u"/>
              <a:defRPr sz="1800" b="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>
              <a:buFont typeface="Wingdings" pitchFamily="2" charset="2"/>
              <a:buChar char="Ø"/>
              <a:defRPr sz="1600" b="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>
              <a:buFont typeface="Calibri" pitchFamily="34" charset="0"/>
              <a:buChar char="-"/>
              <a:defRPr sz="1400" b="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>
              <a:buFont typeface="Arial" pitchFamily="34" charset="0"/>
              <a:buChar char="•"/>
              <a:defRPr sz="1400" b="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13"/>
          </p:nvPr>
        </p:nvSpPr>
        <p:spPr>
          <a:xfrm>
            <a:off x="261864" y="438456"/>
            <a:ext cx="8208912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2400" b="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  <a:endParaRPr lang="ja-JP" altLang="en-US" dirty="0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4"/>
          </p:nvPr>
        </p:nvSpPr>
        <p:spPr>
          <a:xfrm>
            <a:off x="4384675" y="6351588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A9E6955F-CD7A-7244-AE38-F30FF40CD62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5288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94223"/>
            <a:ext cx="9144000" cy="774190"/>
          </a:xfrm>
          <a:prstGeom prst="rect">
            <a:avLst/>
          </a:prstGeom>
          <a:gradFill flip="none" rotWithShape="1">
            <a:gsLst>
              <a:gs pos="0">
                <a:srgbClr val="009700"/>
              </a:gs>
              <a:gs pos="50000">
                <a:srgbClr val="009700">
                  <a:alpha val="60000"/>
                </a:srgbClr>
              </a:gs>
              <a:gs pos="100000">
                <a:srgbClr val="009700">
                  <a:alpha val="1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anchor="ctr"/>
          <a:lstStyle>
            <a:lvl1pPr marL="34290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altLang="en-US" sz="2800" kern="1200" dirty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0824" y="1412876"/>
            <a:ext cx="8642351" cy="47132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  <a:lvl2pPr>
              <a:defRPr>
                <a:latin typeface="Trebuchet MS" pitchFamily="34" charset="0"/>
              </a:defRPr>
            </a:lvl2pPr>
            <a:lvl3pPr>
              <a:defRPr>
                <a:latin typeface="Trebuchet MS" pitchFamily="34" charset="0"/>
              </a:defRPr>
            </a:lvl3pPr>
            <a:lvl4pPr>
              <a:defRPr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0"/>
          </p:nvPr>
        </p:nvSpPr>
        <p:spPr>
          <a:xfrm>
            <a:off x="0" y="0"/>
            <a:ext cx="6899613" cy="494223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Tx/>
              <a:buNone/>
              <a:defRPr sz="2400">
                <a:latin typeface="Trebuchet MS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EC699-D5BA-4D82-8323-DD1DC1438D7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213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中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2111375"/>
            <a:ext cx="9144002" cy="2105025"/>
          </a:xfrm>
          <a:prstGeom prst="rect">
            <a:avLst/>
          </a:prstGeom>
          <a:gradFill flip="none" rotWithShape="1">
            <a:gsLst>
              <a:gs pos="0">
                <a:srgbClr val="009700"/>
              </a:gs>
              <a:gs pos="100000">
                <a:srgbClr val="FFFFFF"/>
              </a:gs>
              <a:gs pos="70000">
                <a:srgbClr val="009700">
                  <a:alpha val="69000"/>
                </a:srgbClr>
              </a:gs>
            </a:gsLst>
            <a:lin ang="0" scaled="1"/>
            <a:tileRect/>
          </a:gradFill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マ</a:t>
            </a:r>
            <a:r>
              <a:rPr lang="ja-JP" altLang="en-US" sz="2600" b="0" i="0" dirty="0" smtClean="0">
                <a:solidFill>
                  <a:srgbClr val="000000"/>
                </a:solidFill>
                <a:latin typeface="ヒラギノ角ゴ ProN"/>
                <a:ea typeface="ヒラギノ角ゴ ProN"/>
                <a:cs typeface="ヒラギノ角ゴ ProN"/>
              </a:rPr>
              <a:t>3_ユーザー設定レイアウト</a:t>
            </a:r>
            <a:r>
              <a:rPr kumimoji="1" lang="ja-JP" altLang="en-US" dirty="0" smtClean="0"/>
              <a:t>スタ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508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575556" y="404664"/>
            <a:ext cx="799288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algn="ctr" defTabSz="914400" rtl="0" eaLnBrk="1" fontAlgn="base" latinLnBrk="0" hangingPunct="1">
              <a:spcBef>
                <a:spcPct val="0"/>
              </a:spcBef>
              <a:buNone/>
              <a:defRPr kumimoji="1" lang="ja-JP" altLang="en-US" sz="4000" b="0" i="0" kern="12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</a:lstStyle>
          <a:p>
            <a:pPr marL="342900" lvl="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ja-JP" dirty="0" smtClean="0"/>
              <a:t>AGENDA</a:t>
            </a:r>
            <a:endParaRPr lang="ja-JP" altLang="en-US" dirty="0"/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575556" y="1268760"/>
            <a:ext cx="7992889" cy="4680520"/>
          </a:xfrm>
          <a:prstGeom prst="rect">
            <a:avLst/>
          </a:prstGeom>
          <a:noFill/>
        </p:spPr>
        <p:txBody>
          <a:bodyPr anchor="t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 sz="27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>
              <a:defRPr sz="2000">
                <a:latin typeface="HGP創英角ｺﾞｼｯｸUB" pitchFamily="50" charset="-128"/>
                <a:ea typeface="HGP創英角ｺﾞｼｯｸUB" pitchFamily="50" charset="-128"/>
              </a:defRPr>
            </a:lvl2pPr>
            <a:lvl3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3pPr>
            <a:lvl4pPr>
              <a:defRPr sz="1600">
                <a:latin typeface="HGP創英角ｺﾞｼｯｸUB" pitchFamily="50" charset="-128"/>
                <a:ea typeface="HGP創英角ｺﾞｼｯｸUB" pitchFamily="50" charset="-128"/>
              </a:defRPr>
            </a:lvl4pPr>
            <a:lvl5pPr>
              <a:defRPr sz="1600">
                <a:latin typeface="HGP創英角ｺﾞｼｯｸUB" pitchFamily="50" charset="-128"/>
                <a:ea typeface="HGP創英角ｺﾞｼｯｸUB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  <a:endParaRPr lang="en-US" altLang="ja-JP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ja-JP" altLang="en-US" dirty="0" smtClean="0"/>
              <a:t>マスター テキストの書式設定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ja-JP" altLang="en-US" dirty="0" smtClean="0"/>
              <a:t>マスター テキストの書式設定</a:t>
            </a:r>
          </a:p>
          <a:p>
            <a:pPr lvl="0"/>
            <a:endParaRPr lang="ja-JP" altLang="en-US" dirty="0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0"/>
          </p:nvPr>
        </p:nvSpPr>
        <p:spPr>
          <a:xfrm>
            <a:off x="4000500" y="6453336"/>
            <a:ext cx="1143000" cy="332656"/>
          </a:xfrm>
        </p:spPr>
        <p:txBody>
          <a:bodyPr/>
          <a:lstStyle/>
          <a:p>
            <a:fld id="{990DADC3-A982-4036-8418-CA3D2ADE099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756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title3ber_TypeA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92696"/>
            <a:ext cx="9144000" cy="864095"/>
          </a:xfrm>
          <a:prstGeom prst="rect">
            <a:avLst/>
          </a:prstGeom>
        </p:spPr>
      </p:pic>
      <p:sp>
        <p:nvSpPr>
          <p:cNvPr id="12" name="タイトル 8"/>
          <p:cNvSpPr>
            <a:spLocks noGrp="1"/>
          </p:cNvSpPr>
          <p:nvPr>
            <p:ph type="title"/>
          </p:nvPr>
        </p:nvSpPr>
        <p:spPr>
          <a:xfrm>
            <a:off x="323528" y="764704"/>
            <a:ext cx="849694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 lang="ja-JP" altLang="en-US" sz="4000" b="0" i="0" kern="12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</a:lstStyle>
          <a:p>
            <a:pPr marL="342900" lvl="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4000500" y="6453336"/>
            <a:ext cx="1143000" cy="332656"/>
          </a:xfrm>
        </p:spPr>
        <p:txBody>
          <a:bodyPr/>
          <a:lstStyle>
            <a:lvl1pPr>
              <a:defRPr>
                <a:latin typeface="ＭＳ Ｐゴシック"/>
                <a:ea typeface="ＭＳ Ｐゴシック"/>
                <a:cs typeface="ＭＳ Ｐゴシック"/>
              </a:defRPr>
            </a:lvl1pPr>
          </a:lstStyle>
          <a:p>
            <a:fld id="{990DADC3-A982-4036-8418-CA3D2ADE099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プレースホルダ 9"/>
          <p:cNvSpPr>
            <a:spLocks noGrp="1"/>
          </p:cNvSpPr>
          <p:nvPr>
            <p:ph type="body" sz="quarter" idx="14"/>
          </p:nvPr>
        </p:nvSpPr>
        <p:spPr>
          <a:xfrm>
            <a:off x="323528" y="188640"/>
            <a:ext cx="849694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kumimoji="1" lang="ja-JP" alt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HGPｺﾞｼｯｸE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defRPr kumimoji="1" lang="ja-JP" altLang="en-US" sz="2400" kern="12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defRPr kumimoji="1" lang="ja-JP" altLang="en-US" sz="2400" kern="12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defRPr kumimoji="1" lang="ja-JP" altLang="en-US" sz="2400" kern="12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defRPr kumimoji="1" lang="ja-JP" altLang="en-US" sz="2400" kern="12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1_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title3ber_TypeA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92696"/>
            <a:ext cx="9144000" cy="864095"/>
          </a:xfrm>
          <a:prstGeom prst="rect">
            <a:avLst/>
          </a:prstGeom>
        </p:spPr>
      </p:pic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4000500" y="6453336"/>
            <a:ext cx="1143000" cy="332656"/>
          </a:xfrm>
        </p:spPr>
        <p:txBody>
          <a:bodyPr/>
          <a:lstStyle>
            <a:lvl1pPr>
              <a:defRPr>
                <a:latin typeface="ＭＳ Ｐゴシック"/>
                <a:ea typeface="ＭＳ Ｐゴシック"/>
                <a:cs typeface="ＭＳ Ｐゴシック"/>
              </a:defRPr>
            </a:lvl1pPr>
          </a:lstStyle>
          <a:p>
            <a:fld id="{990DADC3-A982-4036-8418-CA3D2ADE099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コンテンツ プレースホルダ 10"/>
          <p:cNvSpPr>
            <a:spLocks noGrp="1"/>
          </p:cNvSpPr>
          <p:nvPr>
            <p:ph sz="quarter" idx="13" hasCustomPrompt="1"/>
          </p:nvPr>
        </p:nvSpPr>
        <p:spPr>
          <a:xfrm>
            <a:off x="323528" y="1772816"/>
            <a:ext cx="8496944" cy="4032448"/>
          </a:xfrm>
          <a:prstGeom prst="rect">
            <a:avLst/>
          </a:prstGeom>
          <a:noFill/>
        </p:spPr>
        <p:txBody>
          <a:bodyPr anchor="t"/>
          <a:lstStyle>
            <a:lvl1pPr algn="l">
              <a:buClr>
                <a:srgbClr val="C00000"/>
              </a:buClr>
              <a:buFont typeface="Wingdings" pitchFamily="2" charset="2"/>
              <a:buChar char="n"/>
              <a:defRPr sz="2800" b="0" i="0">
                <a:solidFill>
                  <a:srgbClr val="404040"/>
                </a:solidFill>
                <a:latin typeface="+mj-ea"/>
                <a:ea typeface="+mj-ea"/>
              </a:defRPr>
            </a:lvl1pPr>
            <a:lvl2pPr marL="742950" indent="-285750">
              <a:buFont typeface="Wingdings" charset="2"/>
              <a:buChar char="Ø"/>
              <a:defRPr sz="2000" b="0" i="0">
                <a:solidFill>
                  <a:srgbClr val="404040"/>
                </a:solidFill>
                <a:latin typeface="+mj-ea"/>
                <a:ea typeface="+mj-ea"/>
              </a:defRPr>
            </a:lvl2pPr>
            <a:lvl3pPr marL="1143000" indent="-228600">
              <a:buFont typeface="Wingdings" charset="2"/>
              <a:buChar char="Ø"/>
              <a:defRPr sz="1800">
                <a:solidFill>
                  <a:srgbClr val="404040"/>
                </a:solidFill>
                <a:latin typeface="ＭＳ ゴシック"/>
                <a:ea typeface="ＭＳ ゴシック"/>
                <a:cs typeface="ＭＳ ゴシック"/>
              </a:defRPr>
            </a:lvl3pPr>
            <a:lvl4pPr marL="1600200" indent="-228600">
              <a:buFont typeface="Wingdings" charset="2"/>
              <a:buChar char="Ø"/>
              <a:defRPr sz="1600">
                <a:solidFill>
                  <a:srgbClr val="404040"/>
                </a:solidFill>
                <a:latin typeface="ＭＳ ゴシック"/>
                <a:ea typeface="ＭＳ ゴシック"/>
                <a:cs typeface="ＭＳ ゴシック"/>
              </a:defRPr>
            </a:lvl4pPr>
            <a:lvl5pPr marL="2057400" indent="-228600">
              <a:buFont typeface="Wingdings" charset="2"/>
              <a:buChar char="Ø"/>
              <a:defRPr sz="1600">
                <a:solidFill>
                  <a:srgbClr val="404040"/>
                </a:solidFill>
                <a:latin typeface="ＭＳ ゴシック"/>
                <a:ea typeface="ＭＳ ゴシック"/>
                <a:cs typeface="ＭＳ ゴシック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323528" y="764704"/>
            <a:ext cx="849694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 lang="ja-JP" altLang="en-US" sz="4000" b="0" i="0" kern="12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</a:lstStyle>
          <a:p>
            <a:pPr marL="342900" lvl="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テキスト プレースホルダ 9"/>
          <p:cNvSpPr>
            <a:spLocks noGrp="1"/>
          </p:cNvSpPr>
          <p:nvPr>
            <p:ph type="body" sz="quarter" idx="14"/>
          </p:nvPr>
        </p:nvSpPr>
        <p:spPr>
          <a:xfrm>
            <a:off x="323528" y="188640"/>
            <a:ext cx="849694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kumimoji="1" lang="ja-JP" altLang="en-US" sz="1800" kern="1200" dirty="0" smtClean="0">
                <a:solidFill>
                  <a:srgbClr val="404040"/>
                </a:solidFill>
                <a:latin typeface="+mj-ea"/>
                <a:ea typeface="+mj-ea"/>
                <a:cs typeface="HGPｺﾞｼｯｸE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defRPr kumimoji="1" lang="ja-JP" altLang="en-US" sz="2400" kern="12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defRPr kumimoji="1" lang="ja-JP" altLang="en-US" sz="2400" kern="12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defRPr kumimoji="1" lang="ja-JP" altLang="en-US" sz="2400" kern="12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defRPr kumimoji="1" lang="ja-JP" altLang="en-US" sz="2400" kern="12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title3ber_TypeA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20688"/>
            <a:ext cx="8496944" cy="72008"/>
          </a:xfrm>
          <a:prstGeom prst="rect">
            <a:avLst/>
          </a:prstGeom>
        </p:spPr>
      </p:pic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4000500" y="6453336"/>
            <a:ext cx="1143000" cy="332656"/>
          </a:xfrm>
        </p:spPr>
        <p:txBody>
          <a:bodyPr/>
          <a:lstStyle>
            <a:lvl1pPr>
              <a:defRPr>
                <a:latin typeface="ＭＳ Ｐゴシック"/>
                <a:ea typeface="ＭＳ Ｐゴシック"/>
                <a:cs typeface="ＭＳ Ｐゴシック"/>
              </a:defRPr>
            </a:lvl1pPr>
          </a:lstStyle>
          <a:p>
            <a:fld id="{990DADC3-A982-4036-8418-CA3D2ADE099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プレースホルダ 9"/>
          <p:cNvSpPr>
            <a:spLocks noGrp="1"/>
          </p:cNvSpPr>
          <p:nvPr>
            <p:ph type="body" sz="quarter" idx="14"/>
          </p:nvPr>
        </p:nvSpPr>
        <p:spPr>
          <a:xfrm>
            <a:off x="323528" y="188640"/>
            <a:ext cx="849694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kumimoji="1" lang="ja-JP" alt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HGPｺﾞｼｯｸE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defRPr kumimoji="1" lang="ja-JP" altLang="en-US" sz="2400" kern="12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defRPr kumimoji="1" lang="ja-JP" altLang="en-US" sz="2400" kern="12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defRPr kumimoji="1" lang="ja-JP" altLang="en-US" sz="2400" kern="12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defRPr kumimoji="1" lang="ja-JP" altLang="en-US" sz="2400" kern="12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3412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title3ber_TypeA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6673"/>
            <a:ext cx="9144000" cy="504055"/>
          </a:xfrm>
          <a:prstGeom prst="rect">
            <a:avLst/>
          </a:prstGeom>
        </p:spPr>
      </p:pic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4000500" y="6453336"/>
            <a:ext cx="1143000" cy="332656"/>
          </a:xfrm>
        </p:spPr>
        <p:txBody>
          <a:bodyPr/>
          <a:lstStyle>
            <a:lvl1pPr>
              <a:defRPr>
                <a:latin typeface="ＭＳ Ｐゴシック"/>
                <a:ea typeface="ＭＳ Ｐゴシック"/>
                <a:cs typeface="ＭＳ Ｐゴシック"/>
              </a:defRPr>
            </a:lvl1pPr>
          </a:lstStyle>
          <a:p>
            <a:fld id="{990DADC3-A982-4036-8418-CA3D2ADE099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タイトル 7"/>
          <p:cNvSpPr>
            <a:spLocks noGrp="1"/>
          </p:cNvSpPr>
          <p:nvPr>
            <p:ph type="title"/>
          </p:nvPr>
        </p:nvSpPr>
        <p:spPr>
          <a:xfrm>
            <a:off x="431540" y="492969"/>
            <a:ext cx="828092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 lang="ja-JP" altLang="en-US" sz="2400" b="0" i="0" kern="1200" dirty="0">
                <a:solidFill>
                  <a:srgbClr val="404040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</a:lstStyle>
          <a:p>
            <a:pPr marL="342900" lvl="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2_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title3ber_TypeA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6673"/>
            <a:ext cx="9144000" cy="504055"/>
          </a:xfrm>
          <a:prstGeom prst="rect">
            <a:avLst/>
          </a:prstGeom>
        </p:spPr>
      </p:pic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4000500" y="6453336"/>
            <a:ext cx="1143000" cy="332656"/>
          </a:xfrm>
        </p:spPr>
        <p:txBody>
          <a:bodyPr/>
          <a:lstStyle>
            <a:lvl1pPr>
              <a:defRPr>
                <a:latin typeface="ＭＳ Ｐゴシック"/>
                <a:ea typeface="ＭＳ Ｐゴシック"/>
                <a:cs typeface="ＭＳ Ｐゴシック"/>
              </a:defRPr>
            </a:lvl1pPr>
          </a:lstStyle>
          <a:p>
            <a:fld id="{990DADC3-A982-4036-8418-CA3D2ADE099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コンテンツ プレースホルダ 10"/>
          <p:cNvSpPr>
            <a:spLocks noGrp="1"/>
          </p:cNvSpPr>
          <p:nvPr>
            <p:ph sz="quarter" idx="13" hasCustomPrompt="1"/>
          </p:nvPr>
        </p:nvSpPr>
        <p:spPr>
          <a:xfrm>
            <a:off x="431540" y="1196752"/>
            <a:ext cx="8280920" cy="4608512"/>
          </a:xfrm>
          <a:prstGeom prst="rect">
            <a:avLst/>
          </a:prstGeom>
          <a:noFill/>
        </p:spPr>
        <p:txBody>
          <a:bodyPr anchor="t"/>
          <a:lstStyle>
            <a:lvl1pPr algn="l">
              <a:buClr>
                <a:srgbClr val="C00000"/>
              </a:buClr>
              <a:buFont typeface="Wingdings" pitchFamily="2" charset="2"/>
              <a:buChar char="n"/>
              <a:defRPr sz="2800" b="0" i="0">
                <a:solidFill>
                  <a:srgbClr val="404040"/>
                </a:solidFill>
                <a:latin typeface="+mj-ea"/>
                <a:ea typeface="+mj-ea"/>
              </a:defRPr>
            </a:lvl1pPr>
            <a:lvl2pPr marL="742950" indent="-285750">
              <a:buFont typeface="Wingdings" charset="2"/>
              <a:buChar char="Ø"/>
              <a:defRPr sz="2000" b="0" i="0">
                <a:solidFill>
                  <a:srgbClr val="404040"/>
                </a:solidFill>
                <a:latin typeface="+mj-ea"/>
                <a:ea typeface="+mj-ea"/>
              </a:defRPr>
            </a:lvl2pPr>
            <a:lvl3pPr marL="1143000" indent="-228600">
              <a:buFont typeface="Wingdings" charset="2"/>
              <a:buChar char="Ø"/>
              <a:defRPr sz="1800" b="0" i="0">
                <a:solidFill>
                  <a:srgbClr val="404040"/>
                </a:solidFill>
                <a:latin typeface="+mn-ea"/>
                <a:ea typeface="+mn-ea"/>
                <a:cs typeface="ＭＳ ゴシック"/>
              </a:defRPr>
            </a:lvl3pPr>
            <a:lvl4pPr marL="1600200" indent="-228600">
              <a:buFont typeface="Wingdings" charset="2"/>
              <a:buChar char="Ø"/>
              <a:defRPr sz="1600" b="0" i="0">
                <a:solidFill>
                  <a:srgbClr val="404040"/>
                </a:solidFill>
                <a:latin typeface="+mn-ea"/>
                <a:ea typeface="+mn-ea"/>
                <a:cs typeface="ＭＳ ゴシック"/>
              </a:defRPr>
            </a:lvl4pPr>
            <a:lvl5pPr marL="2057400" indent="-228600">
              <a:buFont typeface="Wingdings" charset="2"/>
              <a:buChar char="Ø"/>
              <a:defRPr sz="1600" b="0" i="0">
                <a:solidFill>
                  <a:srgbClr val="404040"/>
                </a:solidFill>
                <a:latin typeface="+mn-ea"/>
                <a:ea typeface="+mn-ea"/>
                <a:cs typeface="ＭＳ ゴシック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1" name="タイトル 7"/>
          <p:cNvSpPr>
            <a:spLocks noGrp="1"/>
          </p:cNvSpPr>
          <p:nvPr>
            <p:ph type="title"/>
          </p:nvPr>
        </p:nvSpPr>
        <p:spPr>
          <a:xfrm>
            <a:off x="431540" y="492969"/>
            <a:ext cx="828092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 lang="ja-JP" altLang="en-US" sz="2400" b="0" i="0" kern="1200" dirty="0">
                <a:solidFill>
                  <a:srgbClr val="404040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</a:lstStyle>
          <a:p>
            <a:pPr marL="342900" lvl="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43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ＭＳ Ｐゴシック"/>
                <a:ea typeface="ＭＳ Ｐゴシック"/>
                <a:cs typeface="ＭＳ Ｐゴシック"/>
              </a:defRPr>
            </a:lvl1pPr>
          </a:lstStyle>
          <a:p>
            <a:fld id="{990DADC3-A982-4036-8418-CA3D2ADE099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title3_TypeA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36712"/>
            <a:ext cx="9144000" cy="2592287"/>
          </a:xfrm>
          <a:prstGeom prst="rect">
            <a:avLst/>
          </a:prstGeom>
        </p:spPr>
      </p:pic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000500" y="6453336"/>
            <a:ext cx="1143000" cy="332656"/>
          </a:xfrm>
          <a:ln/>
        </p:spPr>
        <p:txBody>
          <a:bodyPr/>
          <a:lstStyle>
            <a:lvl1pPr>
              <a:defRPr>
                <a:latin typeface="ＭＳ Ｐゴシック"/>
                <a:ea typeface="ＭＳ Ｐゴシック"/>
                <a:cs typeface="ＭＳ Ｐゴシック"/>
              </a:defRPr>
            </a:lvl1pPr>
          </a:lstStyle>
          <a:p>
            <a:fld id="{990DADC3-A982-4036-8418-CA3D2ADE099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タイトル 8"/>
          <p:cNvSpPr>
            <a:spLocks noGrp="1"/>
          </p:cNvSpPr>
          <p:nvPr>
            <p:ph type="title" hasCustomPrompt="1"/>
          </p:nvPr>
        </p:nvSpPr>
        <p:spPr>
          <a:xfrm>
            <a:off x="935596" y="1268760"/>
            <a:ext cx="727280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ja-JP" altLang="en-US" sz="4000" b="0" i="0" kern="12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dirty="0" smtClean="0"/>
              <a:t>1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9" name="コンテンツ プレースホルダ 10"/>
          <p:cNvSpPr>
            <a:spLocks noGrp="1"/>
          </p:cNvSpPr>
          <p:nvPr>
            <p:ph sz="quarter" idx="13"/>
          </p:nvPr>
        </p:nvSpPr>
        <p:spPr>
          <a:xfrm>
            <a:off x="323528" y="3645024"/>
            <a:ext cx="8496944" cy="2160240"/>
          </a:xfrm>
          <a:prstGeom prst="rect">
            <a:avLst/>
          </a:prstGeom>
          <a:noFill/>
        </p:spPr>
        <p:txBody>
          <a:bodyPr anchor="t"/>
          <a:lstStyle>
            <a:lvl1pPr algn="l">
              <a:buClr>
                <a:srgbClr val="C00000"/>
              </a:buClr>
              <a:buFont typeface="Wingdings" pitchFamily="2" charset="2"/>
              <a:buChar char="n"/>
              <a:defRPr sz="2800" b="0" i="0">
                <a:solidFill>
                  <a:srgbClr val="404040"/>
                </a:solidFill>
                <a:latin typeface="+mj-ea"/>
                <a:ea typeface="+mj-ea"/>
              </a:defRPr>
            </a:lvl1pPr>
            <a:lvl2pPr marL="742950" indent="-285750">
              <a:buFont typeface="Wingdings" charset="2"/>
              <a:buChar char="Ø"/>
              <a:defRPr sz="2000" b="0" i="0">
                <a:solidFill>
                  <a:srgbClr val="404040"/>
                </a:solidFill>
                <a:latin typeface="+mj-ea"/>
                <a:ea typeface="+mj-ea"/>
              </a:defRPr>
            </a:lvl2pPr>
            <a:lvl3pPr marL="1143000" indent="-228600">
              <a:buFont typeface="Wingdings" charset="2"/>
              <a:buChar char="Ø"/>
              <a:defRPr sz="1800">
                <a:solidFill>
                  <a:srgbClr val="404040"/>
                </a:solidFill>
                <a:latin typeface="ＭＳ ゴシック"/>
                <a:ea typeface="ＭＳ ゴシック"/>
                <a:cs typeface="ＭＳ ゴシック"/>
              </a:defRPr>
            </a:lvl3pPr>
            <a:lvl4pPr marL="1600200" indent="-228600">
              <a:buFont typeface="Wingdings" charset="2"/>
              <a:buChar char="Ø"/>
              <a:defRPr sz="1600">
                <a:solidFill>
                  <a:srgbClr val="404040"/>
                </a:solidFill>
                <a:latin typeface="ＭＳ ゴシック"/>
                <a:ea typeface="ＭＳ ゴシック"/>
                <a:cs typeface="ＭＳ ゴシック"/>
              </a:defRPr>
            </a:lvl4pPr>
            <a:lvl5pPr marL="2057400" indent="-228600">
              <a:buFont typeface="Wingdings" charset="2"/>
              <a:buChar char="Ø"/>
              <a:defRPr sz="1600">
                <a:solidFill>
                  <a:srgbClr val="404040"/>
                </a:solidFill>
                <a:latin typeface="ＭＳ ゴシック"/>
                <a:ea typeface="ＭＳ ゴシック"/>
                <a:cs typeface="ＭＳ ゴシック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462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フッター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70855"/>
            <a:ext cx="9144000" cy="387145"/>
          </a:xfrm>
          <a:prstGeom prst="rect">
            <a:avLst/>
          </a:prstGeom>
        </p:spPr>
      </p:pic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95936" y="6453336"/>
            <a:ext cx="1143000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 i="0" u="none">
                <a:solidFill>
                  <a:schemeClr val="bg1">
                    <a:lumMod val="50000"/>
                  </a:schemeClr>
                </a:solidFill>
                <a:latin typeface="ＭＳ Ｐゴシック"/>
                <a:ea typeface="ＭＳ Ｐゴシック"/>
                <a:cs typeface="ＭＳ Ｐゴシック"/>
              </a:defRPr>
            </a:lvl1pPr>
          </a:lstStyle>
          <a:p>
            <a:fld id="{990DADC3-A982-4036-8418-CA3D2ADE099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5" r:id="rId3"/>
    <p:sldLayoutId id="2147483666" r:id="rId4"/>
    <p:sldLayoutId id="2147483677" r:id="rId5"/>
    <p:sldLayoutId id="2147483667" r:id="rId6"/>
    <p:sldLayoutId id="2147483673" r:id="rId7"/>
    <p:sldLayoutId id="2147483669" r:id="rId8"/>
    <p:sldLayoutId id="2147483675" r:id="rId9"/>
    <p:sldLayoutId id="2147483676" r:id="rId10"/>
    <p:sldLayoutId id="2147483678" r:id="rId11"/>
    <p:sldLayoutId id="2147483679" r:id="rId12"/>
    <p:sldLayoutId id="2147483680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2400" b="0" kern="1200" dirty="0" smtClean="0">
          <a:solidFill>
            <a:schemeClr val="tx1"/>
          </a:solidFill>
          <a:latin typeface="HGPｺﾞｼｯｸM" pitchFamily="50" charset="-128"/>
          <a:ea typeface="HGPｺﾞｼｯｸM" pitchFamily="50" charset="-128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2400" kern="1200">
          <a:solidFill>
            <a:schemeClr val="tx1"/>
          </a:solidFill>
          <a:latin typeface="HGPｺﾞｼｯｸM" pitchFamily="50" charset="-128"/>
          <a:ea typeface="HGPｺﾞｼｯｸM" pitchFamily="50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16"/>
        </a:buBlip>
        <a:defRPr kumimoji="1" kern="1200">
          <a:solidFill>
            <a:schemeClr val="tx1"/>
          </a:solidFill>
          <a:latin typeface="HGPｺﾞｼｯｸE" pitchFamily="50" charset="-128"/>
          <a:ea typeface="HGPｺﾞｼｯｸE" pitchFamily="50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1600" kern="1200">
          <a:solidFill>
            <a:schemeClr val="tx1"/>
          </a:solidFill>
          <a:latin typeface="HGPｺﾞｼｯｸE" pitchFamily="50" charset="-128"/>
          <a:ea typeface="HGPｺﾞｼｯｸE" pitchFamily="50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400" kern="1200">
          <a:solidFill>
            <a:schemeClr val="tx1"/>
          </a:solidFill>
          <a:latin typeface="HGPｺﾞｼｯｸE" pitchFamily="50" charset="-128"/>
          <a:ea typeface="HGPｺﾞｼｯｸE" pitchFamily="50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1400" kern="1200">
          <a:solidFill>
            <a:schemeClr val="tx1"/>
          </a:solidFill>
          <a:latin typeface="HGPｺﾞｼｯｸE" pitchFamily="50" charset="-128"/>
          <a:ea typeface="HGPｺﾞｼｯｸE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608856"/>
            <a:ext cx="5717480" cy="1368152"/>
          </a:xfrm>
        </p:spPr>
        <p:txBody>
          <a:bodyPr/>
          <a:lstStyle/>
          <a:p>
            <a:pPr algn="ctr"/>
            <a:r>
              <a:rPr kumimoji="1" lang="ja-JP" altLang="en-US" sz="4400" dirty="0" smtClean="0"/>
              <a:t>成果報告</a:t>
            </a:r>
            <a:endParaRPr kumimoji="1" lang="ja-JP" altLang="en-US" sz="44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4"/>
          </p:nvPr>
        </p:nvSpPr>
        <p:spPr>
          <a:xfrm>
            <a:off x="251520" y="260648"/>
            <a:ext cx="2644080" cy="432048"/>
          </a:xfrm>
        </p:spPr>
        <p:txBody>
          <a:bodyPr/>
          <a:lstStyle/>
          <a:p>
            <a:r>
              <a:rPr lang="en-US" altLang="ja-JP" dirty="0" smtClean="0"/>
              <a:t>Engineering CAMP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3649475" y="3781033"/>
            <a:ext cx="394230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lang="ja-JP" altLang="en-US" sz="4200" b="0" i="0" kern="12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r>
              <a:rPr lang="ja-JP" altLang="en-US" sz="3200" dirty="0" smtClean="0"/>
              <a:t>１６卒　吉崎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亮介</a:t>
            </a:r>
            <a:endParaRPr lang="ja-JP" altLang="en-US" sz="3200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34587" y="1734922"/>
            <a:ext cx="6863302" cy="23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lang="ja-JP" altLang="en-US" sz="4200" b="0" i="0" kern="12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ja-JP" altLang="en-US" sz="3600" dirty="0" smtClean="0"/>
              <a:t>自動化テストスクリプト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自動生成プラットフォーム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423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成果報告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3333" y="1947333"/>
            <a:ext cx="6547556" cy="405683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r>
              <a:rPr kumimoji="1" lang="ja-JP" altLang="en-US" sz="2400" u="none" dirty="0" smtClean="0"/>
              <a:t>自動化テストスクリプト自動生成プラットフォーム</a:t>
            </a:r>
            <a:endParaRPr kumimoji="1" lang="ja-JP" altLang="en-US" sz="2400" u="none" dirty="0" smtClean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38667" y="2370667"/>
            <a:ext cx="66322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図形グループ 21"/>
          <p:cNvGrpSpPr/>
          <p:nvPr/>
        </p:nvGrpSpPr>
        <p:grpSpPr>
          <a:xfrm>
            <a:off x="296333" y="2645392"/>
            <a:ext cx="2370667" cy="2579830"/>
            <a:chOff x="296333" y="2670387"/>
            <a:chExt cx="2370667" cy="2579830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2853" y="3395663"/>
              <a:ext cx="2103062" cy="1854554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296333" y="2670387"/>
              <a:ext cx="2370667" cy="651905"/>
            </a:xfrm>
            <a:prstGeom prst="rect">
              <a:avLst/>
            </a:prstGeom>
            <a:noFill/>
            <a:ln w="19050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 lIns="18000" tIns="18000" rIns="18000" bIns="18000" rtlCol="0">
              <a:spAutoFit/>
            </a:bodyPr>
            <a:lstStyle/>
            <a:p>
              <a:pPr algn="ctr"/>
              <a:r>
                <a:rPr lang="ja-JP" altLang="en-US" sz="2000" dirty="0" smtClean="0"/>
                <a:t>プログラミング</a:t>
              </a:r>
              <a:endParaRPr lang="en-US" altLang="ja-JP" sz="2000" dirty="0" smtClean="0"/>
            </a:p>
            <a:p>
              <a:pPr algn="ctr"/>
              <a:r>
                <a:rPr lang="ja-JP" altLang="en-US" sz="2000" dirty="0" smtClean="0">
                  <a:solidFill>
                    <a:srgbClr val="FF0000"/>
                  </a:solidFill>
                </a:rPr>
                <a:t>未経験者</a:t>
              </a:r>
              <a:endParaRPr kumimoji="1" lang="ja-JP" altLang="en-US" sz="2000" u="none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5" name="正方形/長方形 4"/>
          <p:cNvSpPr/>
          <p:nvPr/>
        </p:nvSpPr>
        <p:spPr>
          <a:xfrm>
            <a:off x="3312583" y="2649432"/>
            <a:ext cx="2391834" cy="257175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u="none" dirty="0" smtClean="0">
                <a:solidFill>
                  <a:schemeClr val="bg1"/>
                </a:solidFill>
              </a:rPr>
              <a:t>自動化テスト</a:t>
            </a:r>
            <a:endParaRPr kumimoji="1" lang="en-US" altLang="ja-JP" sz="2400" u="none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400" u="none" dirty="0" smtClean="0">
                <a:solidFill>
                  <a:schemeClr val="bg1"/>
                </a:solidFill>
              </a:rPr>
              <a:t>スクリプト</a:t>
            </a:r>
            <a:endParaRPr kumimoji="1" lang="en-US" altLang="ja-JP" sz="2400" u="none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自動生成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プラットフォーム</a:t>
            </a:r>
            <a:endParaRPr kumimoji="1" lang="ja-JP" altLang="en-US" sz="2400" u="none" dirty="0" smtClean="0">
              <a:solidFill>
                <a:schemeClr val="bg1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2645833" y="3697182"/>
            <a:ext cx="444500" cy="476250"/>
          </a:xfrm>
          <a:prstGeom prst="rightArrow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u="none" dirty="0" smtClean="0">
              <a:solidFill>
                <a:schemeClr val="tx1"/>
              </a:solidFill>
            </a:endParaRPr>
          </a:p>
        </p:txBody>
      </p:sp>
      <p:sp>
        <p:nvSpPr>
          <p:cNvPr id="18" name="右矢印 17"/>
          <p:cNvSpPr/>
          <p:nvPr/>
        </p:nvSpPr>
        <p:spPr>
          <a:xfrm>
            <a:off x="5867399" y="3697182"/>
            <a:ext cx="444500" cy="476250"/>
          </a:xfrm>
          <a:prstGeom prst="rightArrow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u="none" dirty="0" smtClean="0">
              <a:solidFill>
                <a:schemeClr val="tx1"/>
              </a:solidFill>
            </a:endParaRPr>
          </a:p>
        </p:txBody>
      </p:sp>
      <p:grpSp>
        <p:nvGrpSpPr>
          <p:cNvPr id="15" name="図形グループ 14"/>
          <p:cNvGrpSpPr/>
          <p:nvPr/>
        </p:nvGrpSpPr>
        <p:grpSpPr>
          <a:xfrm>
            <a:off x="6413500" y="2666366"/>
            <a:ext cx="2497667" cy="2537882"/>
            <a:chOff x="6413500" y="2476501"/>
            <a:chExt cx="2497667" cy="2537882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70201" y="2995085"/>
              <a:ext cx="2398632" cy="201929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4" name="テキスト ボックス 13"/>
            <p:cNvSpPr txBox="1"/>
            <p:nvPr/>
          </p:nvSpPr>
          <p:spPr>
            <a:xfrm>
              <a:off x="6413500" y="2476501"/>
              <a:ext cx="2497667" cy="590349"/>
            </a:xfrm>
            <a:prstGeom prst="rect">
              <a:avLst/>
            </a:prstGeom>
            <a:noFill/>
            <a:ln w="19050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 lIns="18000" tIns="18000" rIns="18000" bIns="18000" rtlCol="0">
              <a:spAutoFit/>
            </a:bodyPr>
            <a:lstStyle/>
            <a:p>
              <a:pPr algn="ctr"/>
              <a:r>
                <a:rPr kumimoji="1" lang="ja-JP" altLang="en-US" u="none" dirty="0" smtClean="0">
                  <a:solidFill>
                    <a:srgbClr val="FF0000"/>
                  </a:solidFill>
                </a:rPr>
                <a:t>保守性</a:t>
              </a:r>
              <a:r>
                <a:rPr kumimoji="1" lang="ja-JP" altLang="en-US" u="none" dirty="0" smtClean="0"/>
                <a:t>や</a:t>
              </a:r>
              <a:r>
                <a:rPr kumimoji="1" lang="ja-JP" altLang="en-US" u="none" dirty="0" smtClean="0">
                  <a:solidFill>
                    <a:srgbClr val="FF0000"/>
                  </a:solidFill>
                </a:rPr>
                <a:t>可読性</a:t>
              </a:r>
              <a:r>
                <a:rPr kumimoji="1" lang="ja-JP" altLang="en-US" u="none" dirty="0" smtClean="0"/>
                <a:t>の高い</a:t>
              </a:r>
              <a:endParaRPr lang="en-US" altLang="ja-JP" dirty="0"/>
            </a:p>
            <a:p>
              <a:pPr algn="ctr"/>
              <a:r>
                <a:rPr kumimoji="1" lang="ja-JP" altLang="en-US" u="none" dirty="0" smtClean="0"/>
                <a:t>自動化テストスクリプト</a:t>
              </a:r>
              <a:endParaRPr kumimoji="1" lang="en-US" altLang="ja-JP" u="none" dirty="0" smtClean="0"/>
            </a:p>
          </p:txBody>
        </p:sp>
      </p:grpSp>
      <p:sp>
        <p:nvSpPr>
          <p:cNvPr id="16" name="左中かっこ 15"/>
          <p:cNvSpPr/>
          <p:nvPr/>
        </p:nvSpPr>
        <p:spPr>
          <a:xfrm rot="16200000">
            <a:off x="2890311" y="3141769"/>
            <a:ext cx="315380" cy="4720166"/>
          </a:xfrm>
          <a:prstGeom prst="leftBrace">
            <a:avLst>
              <a:gd name="adj1" fmla="val 16455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706880" y="5730240"/>
            <a:ext cx="2692400" cy="651905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kumimoji="1" lang="en-US" altLang="ja-JP" sz="2000" u="none" dirty="0" smtClean="0"/>
              <a:t>GUI </a:t>
            </a:r>
            <a:r>
              <a:rPr kumimoji="1" lang="ja-JP" altLang="en-US" sz="2000" u="none" dirty="0" smtClean="0"/>
              <a:t>操作のため</a:t>
            </a:r>
            <a:r>
              <a:rPr kumimoji="1" lang="ja-JP" altLang="en-US" sz="2000" u="none" dirty="0" smtClean="0">
                <a:solidFill>
                  <a:srgbClr val="FF0000"/>
                </a:solidFill>
              </a:rPr>
              <a:t>容易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2000" u="none" dirty="0" smtClean="0"/>
              <a:t>しかも，</a:t>
            </a:r>
            <a:r>
              <a:rPr kumimoji="1" lang="ja-JP" altLang="en-US" sz="2000" u="none" dirty="0" smtClean="0">
                <a:solidFill>
                  <a:srgbClr val="FF0000"/>
                </a:solidFill>
              </a:rPr>
              <a:t>高速</a:t>
            </a:r>
            <a:endParaRPr kumimoji="1" lang="en-US" altLang="ja-JP" sz="2000" u="non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12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成果報告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3333" y="1947333"/>
            <a:ext cx="6547556" cy="405683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r>
              <a:rPr kumimoji="1" lang="ja-JP" altLang="en-US" sz="2400" u="none" dirty="0" smtClean="0"/>
              <a:t>デモ</a:t>
            </a:r>
            <a:endParaRPr kumimoji="1" lang="ja-JP" altLang="en-US" sz="2400" u="none" dirty="0" smtClean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38667" y="2370667"/>
            <a:ext cx="24858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図形グループ 9"/>
          <p:cNvGrpSpPr/>
          <p:nvPr/>
        </p:nvGrpSpPr>
        <p:grpSpPr>
          <a:xfrm>
            <a:off x="1481667" y="2751667"/>
            <a:ext cx="6434666" cy="3570111"/>
            <a:chOff x="1481667" y="2751667"/>
            <a:chExt cx="6434666" cy="3570111"/>
          </a:xfrm>
        </p:grpSpPr>
        <p:grpSp>
          <p:nvGrpSpPr>
            <p:cNvPr id="17" name="図形グループ 16"/>
            <p:cNvGrpSpPr/>
            <p:nvPr/>
          </p:nvGrpSpPr>
          <p:grpSpPr>
            <a:xfrm>
              <a:off x="1707444" y="2889583"/>
              <a:ext cx="6057900" cy="3212930"/>
              <a:chOff x="1707444" y="2889583"/>
              <a:chExt cx="6057900" cy="3212930"/>
            </a:xfrm>
          </p:grpSpPr>
          <p:pic>
            <p:nvPicPr>
              <p:cNvPr id="19" name="図 18" descr="スクリーンショット 2015-12-21 11.14.23.png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07444" y="2889583"/>
                <a:ext cx="6057900" cy="1428417"/>
              </a:xfrm>
              <a:prstGeom prst="rect">
                <a:avLst/>
              </a:prstGeom>
            </p:spPr>
          </p:pic>
          <p:pic>
            <p:nvPicPr>
              <p:cNvPr id="20" name="図 19" descr="スクリーンショット 2015-12-21 11.14.23.png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07444" y="4543777"/>
                <a:ext cx="6057900" cy="1558736"/>
              </a:xfrm>
              <a:prstGeom prst="rect">
                <a:avLst/>
              </a:prstGeom>
            </p:spPr>
          </p:pic>
        </p:grpSp>
        <p:sp>
          <p:nvSpPr>
            <p:cNvPr id="21" name="正方形/長方形 20"/>
            <p:cNvSpPr/>
            <p:nvPr/>
          </p:nvSpPr>
          <p:spPr>
            <a:xfrm>
              <a:off x="1481667" y="2751667"/>
              <a:ext cx="6434666" cy="3570111"/>
            </a:xfrm>
            <a:prstGeom prst="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u="none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90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成果報告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3333" y="1947333"/>
            <a:ext cx="6547556" cy="405683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r>
              <a:rPr lang="ja-JP" altLang="en-US" sz="2400" dirty="0" smtClean="0"/>
              <a:t>技術のお話</a:t>
            </a:r>
            <a:endParaRPr kumimoji="1" lang="ja-JP" altLang="en-US" sz="2400" u="none" dirty="0" smtClean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38667" y="2370667"/>
            <a:ext cx="24858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88215" y="2513372"/>
            <a:ext cx="3281680" cy="4283668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r>
              <a:rPr kumimoji="1" lang="ja-JP" altLang="en-US" sz="2400" u="none" dirty="0" smtClean="0"/>
              <a:t>使用言語</a:t>
            </a:r>
            <a:r>
              <a:rPr kumimoji="1" lang="en-US" altLang="ja-JP" sz="2400" u="none" dirty="0" smtClean="0"/>
              <a:t> </a:t>
            </a:r>
            <a:r>
              <a:rPr kumimoji="1" lang="ja-JP" altLang="en-US" sz="2400" u="none" dirty="0" smtClean="0"/>
              <a:t>：</a:t>
            </a:r>
            <a:r>
              <a:rPr kumimoji="1" lang="en-US" altLang="ja-JP" sz="2400" u="none" dirty="0" smtClean="0"/>
              <a:t> Python</a:t>
            </a:r>
          </a:p>
          <a:p>
            <a:r>
              <a:rPr lang="ja-JP" altLang="en-US" sz="2400" dirty="0" smtClean="0"/>
              <a:t>　</a:t>
            </a:r>
            <a:r>
              <a:rPr kumimoji="1" lang="en-US" altLang="ja-JP" sz="2400" u="none" dirty="0" smtClean="0"/>
              <a:t> </a:t>
            </a:r>
            <a:r>
              <a:rPr kumimoji="1" lang="en-US" altLang="ja-JP" u="none" dirty="0" smtClean="0"/>
              <a:t>(</a:t>
            </a:r>
            <a:r>
              <a:rPr kumimoji="1" lang="ja-JP" altLang="en-US" u="none" dirty="0" smtClean="0"/>
              <a:t>ほぼ初めて書きました</a:t>
            </a:r>
            <a:r>
              <a:rPr kumimoji="1" lang="en-US" altLang="ja-JP" u="none" dirty="0" smtClean="0"/>
              <a:t>)</a:t>
            </a:r>
          </a:p>
          <a:p>
            <a:r>
              <a:rPr lang="en-US" altLang="ja-JP" sz="1200" dirty="0"/>
              <a:t> </a:t>
            </a:r>
            <a:endParaRPr lang="en-US" altLang="ja-JP" sz="1200" dirty="0" smtClean="0"/>
          </a:p>
          <a:p>
            <a:r>
              <a:rPr lang="ja-JP" altLang="en-US" sz="2400" dirty="0" smtClean="0"/>
              <a:t>主要ライブラリ：</a:t>
            </a:r>
            <a:endParaRPr lang="en-US" altLang="ja-JP" sz="2400" dirty="0" smtClean="0"/>
          </a:p>
          <a:p>
            <a:r>
              <a:rPr lang="ja-JP" altLang="en-US" sz="2400" dirty="0" smtClean="0"/>
              <a:t>　</a:t>
            </a:r>
            <a:r>
              <a:rPr lang="en-US" altLang="ja-JP" sz="2400" dirty="0" smtClean="0"/>
              <a:t>Selenium </a:t>
            </a:r>
            <a:endParaRPr lang="en-US" altLang="ja-JP" sz="2400" dirty="0"/>
          </a:p>
          <a:p>
            <a:r>
              <a:rPr lang="ja-JP" altLang="en-US" sz="2400" dirty="0" smtClean="0"/>
              <a:t>　</a:t>
            </a:r>
            <a:r>
              <a:rPr lang="en-US" altLang="ja-JP" sz="2400" dirty="0" smtClean="0"/>
              <a:t>urlib2 </a:t>
            </a:r>
            <a:r>
              <a:rPr lang="en-US" altLang="ja-JP" dirty="0" smtClean="0"/>
              <a:t>(html</a:t>
            </a:r>
            <a:r>
              <a:rPr lang="ja-JP" altLang="en-US" dirty="0" smtClean="0"/>
              <a:t>関連</a:t>
            </a:r>
            <a:r>
              <a:rPr lang="en-US" altLang="ja-JP" dirty="0" smtClean="0"/>
              <a:t>)</a:t>
            </a:r>
          </a:p>
          <a:p>
            <a:r>
              <a:rPr lang="ja-JP" altLang="en-US" sz="2400" dirty="0" smtClean="0"/>
              <a:t>　</a:t>
            </a:r>
            <a:r>
              <a:rPr lang="en-US" altLang="ja-JP" sz="2400" dirty="0" err="1" smtClean="0"/>
              <a:t>BeautifulSoup</a:t>
            </a:r>
            <a:endParaRPr lang="en-US" altLang="ja-JP" sz="2400" dirty="0" smtClean="0"/>
          </a:p>
          <a:p>
            <a:r>
              <a:rPr lang="ja-JP" altLang="en-US" sz="2400" dirty="0" smtClean="0"/>
              <a:t>　</a:t>
            </a:r>
            <a:r>
              <a:rPr lang="en-US" altLang="ja-JP" sz="2400" dirty="0" smtClean="0"/>
              <a:t> </a:t>
            </a:r>
            <a:r>
              <a:rPr lang="en-US" altLang="ja-JP" dirty="0" smtClean="0"/>
              <a:t>(Web</a:t>
            </a:r>
            <a:r>
              <a:rPr lang="ja-JP" altLang="en-US" dirty="0" smtClean="0"/>
              <a:t>スクレイピング</a:t>
            </a:r>
            <a:r>
              <a:rPr lang="en-US" altLang="ja-JP" dirty="0" smtClean="0"/>
              <a:t>)</a:t>
            </a:r>
            <a:endParaRPr lang="en-US" altLang="ja-JP" sz="2400" dirty="0"/>
          </a:p>
          <a:p>
            <a:r>
              <a:rPr lang="ja-JP" altLang="en-US" sz="2400" dirty="0" smtClean="0"/>
              <a:t>　</a:t>
            </a:r>
            <a:r>
              <a:rPr lang="en-US" altLang="ja-JP" sz="2400" dirty="0" smtClean="0"/>
              <a:t>re </a:t>
            </a:r>
            <a:r>
              <a:rPr lang="en-US" altLang="ja-JP" dirty="0" smtClean="0"/>
              <a:t>(</a:t>
            </a:r>
            <a:r>
              <a:rPr lang="ja-JP" altLang="en-US" dirty="0" smtClean="0"/>
              <a:t>正規表現解析</a:t>
            </a:r>
            <a:r>
              <a:rPr lang="en-US" altLang="ja-JP" dirty="0" smtClean="0"/>
              <a:t>)</a:t>
            </a:r>
          </a:p>
          <a:p>
            <a:r>
              <a:rPr lang="ja-JP" altLang="en-US" sz="2400" dirty="0" smtClean="0"/>
              <a:t>　</a:t>
            </a:r>
            <a:r>
              <a:rPr lang="en-US" altLang="ja-JP" sz="2400" dirty="0" err="1" smtClean="0"/>
              <a:t>OpenCV</a:t>
            </a:r>
            <a:r>
              <a:rPr lang="en-US" altLang="ja-JP" sz="2400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画像処理</a:t>
            </a:r>
            <a:r>
              <a:rPr lang="en-US" altLang="ja-JP" dirty="0" smtClean="0"/>
              <a:t>)</a:t>
            </a:r>
          </a:p>
          <a:p>
            <a:r>
              <a:rPr lang="ja-JP" altLang="en-US" sz="2400" dirty="0" smtClean="0"/>
              <a:t>　</a:t>
            </a:r>
            <a:r>
              <a:rPr lang="en-US" altLang="ja-JP" sz="2400" dirty="0" err="1" smtClean="0"/>
              <a:t>Tkinter</a:t>
            </a:r>
            <a:r>
              <a:rPr lang="en-US" altLang="ja-JP" sz="2400" dirty="0" smtClean="0"/>
              <a:t> </a:t>
            </a:r>
            <a:r>
              <a:rPr lang="en-US" altLang="ja-JP" dirty="0" smtClean="0"/>
              <a:t>(GUI)</a:t>
            </a:r>
          </a:p>
          <a:p>
            <a:r>
              <a:rPr lang="ja-JP" altLang="en-US" sz="2400" dirty="0" smtClean="0"/>
              <a:t>　　　　　　　　　　</a:t>
            </a:r>
            <a:endParaRPr lang="en-US" altLang="ja-JP" sz="2400" dirty="0" smtClean="0"/>
          </a:p>
        </p:txBody>
      </p:sp>
      <p:grpSp>
        <p:nvGrpSpPr>
          <p:cNvPr id="13" name="図形グループ 12"/>
          <p:cNvGrpSpPr/>
          <p:nvPr/>
        </p:nvGrpSpPr>
        <p:grpSpPr>
          <a:xfrm>
            <a:off x="3170156" y="3382211"/>
            <a:ext cx="2377738" cy="2871669"/>
            <a:chOff x="3357314" y="2981158"/>
            <a:chExt cx="2377738" cy="2871669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57314" y="2981158"/>
              <a:ext cx="2135266" cy="1551404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3395579" y="4585369"/>
              <a:ext cx="2339473" cy="1267458"/>
            </a:xfrm>
            <a:prstGeom prst="rect">
              <a:avLst/>
            </a:prstGeom>
            <a:noFill/>
            <a:ln w="19050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 lIns="18000" tIns="18000" rIns="18000" bIns="18000" rtlCol="0">
              <a:spAutoFit/>
            </a:bodyPr>
            <a:lstStyle/>
            <a:p>
              <a:pPr marL="342900" indent="-342900">
                <a:buFont typeface="Wingdings" charset="2"/>
                <a:buChar char="ü"/>
              </a:pPr>
              <a:r>
                <a:rPr lang="en-US" altLang="ja-JP" sz="2000" dirty="0" smtClean="0"/>
                <a:t>html </a:t>
              </a:r>
              <a:r>
                <a:rPr lang="ja-JP" altLang="en-US" sz="2000" dirty="0" smtClean="0"/>
                <a:t>取得</a:t>
              </a:r>
              <a:endParaRPr lang="en-US" altLang="ja-JP" sz="2000" dirty="0" smtClean="0"/>
            </a:p>
            <a:p>
              <a:pPr marL="342900" indent="-342900">
                <a:buFont typeface="Wingdings" charset="2"/>
                <a:buChar char="ü"/>
              </a:pPr>
              <a:r>
                <a:rPr kumimoji="1" lang="ja-JP" altLang="en-US" sz="2000" u="none" dirty="0" smtClean="0"/>
                <a:t>スクレイピングで</a:t>
              </a:r>
              <a:endParaRPr kumimoji="1" lang="en-US" altLang="ja-JP" sz="2000" u="none" dirty="0" smtClean="0"/>
            </a:p>
            <a:p>
              <a:r>
                <a:rPr lang="ja-JP" altLang="en-US" sz="2000" dirty="0" smtClean="0"/>
                <a:t>　　</a:t>
              </a:r>
              <a:r>
                <a:rPr kumimoji="1" lang="ja-JP" altLang="en-US" sz="2000" u="none" dirty="0" smtClean="0"/>
                <a:t>タグ取得</a:t>
              </a:r>
              <a:endParaRPr lang="en-US" altLang="ja-JP" sz="2000" dirty="0"/>
            </a:p>
            <a:p>
              <a:pPr marL="342900" indent="-342900">
                <a:buFont typeface="Wingdings" charset="2"/>
                <a:buChar char="ü"/>
              </a:pPr>
              <a:r>
                <a:rPr lang="ja-JP" altLang="en-US" sz="2000" dirty="0" smtClean="0"/>
                <a:t>タグの座標取得</a:t>
              </a:r>
              <a:endParaRPr kumimoji="1" lang="en-US" altLang="ja-JP" sz="2000" u="none" dirty="0" smtClean="0"/>
            </a:p>
          </p:txBody>
        </p:sp>
      </p:grpSp>
      <p:grpSp>
        <p:nvGrpSpPr>
          <p:cNvPr id="26" name="図形グループ 25"/>
          <p:cNvGrpSpPr/>
          <p:nvPr/>
        </p:nvGrpSpPr>
        <p:grpSpPr>
          <a:xfrm>
            <a:off x="6082632" y="2062379"/>
            <a:ext cx="2847474" cy="1579848"/>
            <a:chOff x="1481667" y="2751667"/>
            <a:chExt cx="6434666" cy="3570111"/>
          </a:xfrm>
        </p:grpSpPr>
        <p:grpSp>
          <p:nvGrpSpPr>
            <p:cNvPr id="27" name="図形グループ 26"/>
            <p:cNvGrpSpPr/>
            <p:nvPr/>
          </p:nvGrpSpPr>
          <p:grpSpPr>
            <a:xfrm>
              <a:off x="1707444" y="2889583"/>
              <a:ext cx="6057900" cy="3212930"/>
              <a:chOff x="1707444" y="2889583"/>
              <a:chExt cx="6057900" cy="3212930"/>
            </a:xfrm>
          </p:grpSpPr>
          <p:pic>
            <p:nvPicPr>
              <p:cNvPr id="29" name="図 28" descr="スクリーンショット 2015-12-21 11.14.23.png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07444" y="2889583"/>
                <a:ext cx="6057900" cy="1428417"/>
              </a:xfrm>
              <a:prstGeom prst="rect">
                <a:avLst/>
              </a:prstGeom>
            </p:spPr>
          </p:pic>
          <p:pic>
            <p:nvPicPr>
              <p:cNvPr id="30" name="図 29" descr="スクリーンショット 2015-12-21 11.14.23.png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07444" y="4543777"/>
                <a:ext cx="6057900" cy="1558736"/>
              </a:xfrm>
              <a:prstGeom prst="rect">
                <a:avLst/>
              </a:prstGeom>
            </p:spPr>
          </p:pic>
        </p:grpSp>
        <p:sp>
          <p:nvSpPr>
            <p:cNvPr id="28" name="正方形/長方形 27"/>
            <p:cNvSpPr/>
            <p:nvPr/>
          </p:nvSpPr>
          <p:spPr>
            <a:xfrm>
              <a:off x="1481667" y="2751667"/>
              <a:ext cx="6434666" cy="3570111"/>
            </a:xfrm>
            <a:prstGeom prst="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u="none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2" name="図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8664" y="579278"/>
            <a:ext cx="1395652" cy="1230734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>
            <a:off x="5293895" y="1858211"/>
            <a:ext cx="494631" cy="37431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5112085" y="1970508"/>
            <a:ext cx="494631" cy="3743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81054" y="1470531"/>
            <a:ext cx="681789" cy="590349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US" altLang="ja-JP" dirty="0" smtClean="0"/>
              <a:t>GUI</a:t>
            </a:r>
          </a:p>
          <a:p>
            <a:pPr algn="ctr"/>
            <a:r>
              <a:rPr lang="ja-JP" altLang="en-US" dirty="0" smtClean="0"/>
              <a:t>操作</a:t>
            </a:r>
            <a:endParaRPr kumimoji="1" lang="ja-JP" altLang="en-US" u="none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97667" y="2064084"/>
            <a:ext cx="681789" cy="313350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r>
              <a:rPr lang="ja-JP" altLang="en-US" dirty="0" smtClean="0"/>
              <a:t>反映</a:t>
            </a:r>
            <a:endParaRPr kumimoji="1" lang="ja-JP" altLang="en-US" u="none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154946" y="160421"/>
            <a:ext cx="3074738" cy="405683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kumimoji="1" lang="ja-JP" altLang="en-US" sz="2400" u="none" dirty="0" smtClean="0"/>
              <a:t>プログラミング未経験者</a:t>
            </a:r>
            <a:endParaRPr kumimoji="1" lang="ja-JP" altLang="en-US" sz="2400" u="none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154820" y="1622928"/>
            <a:ext cx="2606842" cy="405683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kumimoji="1" lang="ja-JP" altLang="en-US" sz="2400" u="none" dirty="0" smtClean="0"/>
              <a:t>プラットフォーム</a:t>
            </a:r>
            <a:endParaRPr kumimoji="1" lang="ja-JP" altLang="en-US" sz="2400" u="none" dirty="0" smtClean="0"/>
          </a:p>
        </p:txBody>
      </p:sp>
      <p:cxnSp>
        <p:nvCxnSpPr>
          <p:cNvPr id="37" name="直線矢印コネクタ 36"/>
          <p:cNvCxnSpPr/>
          <p:nvPr/>
        </p:nvCxnSpPr>
        <p:spPr>
          <a:xfrm flipV="1">
            <a:off x="5374105" y="3566697"/>
            <a:ext cx="518695" cy="41709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V="1">
            <a:off x="5526505" y="3719097"/>
            <a:ext cx="518695" cy="41709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5272508" y="3267241"/>
            <a:ext cx="681789" cy="313350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ja-JP" altLang="en-US" dirty="0" smtClean="0"/>
              <a:t>操作</a:t>
            </a:r>
            <a:endParaRPr kumimoji="1" lang="ja-JP" altLang="en-US" u="none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531856" y="4074693"/>
            <a:ext cx="938459" cy="313350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ja-JP" altLang="en-US" dirty="0" smtClean="0"/>
              <a:t>値渡し</a:t>
            </a:r>
            <a:endParaRPr kumimoji="1" lang="ja-JP" altLang="en-US" u="none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938378" y="2978488"/>
            <a:ext cx="2606842" cy="405683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kumimoji="1" lang="en-US" altLang="ja-JP" sz="2400" u="none" dirty="0" smtClean="0"/>
              <a:t>Web </a:t>
            </a:r>
            <a:r>
              <a:rPr kumimoji="1" lang="ja-JP" altLang="en-US" sz="2400" u="none" dirty="0" smtClean="0"/>
              <a:t>ページ</a:t>
            </a:r>
            <a:endParaRPr kumimoji="1" lang="ja-JP" altLang="en-US" sz="2400" u="none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248397" y="2785981"/>
            <a:ext cx="1130969" cy="651905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ja-JP" altLang="en-US" sz="2000" dirty="0" smtClean="0"/>
              <a:t>描画</a:t>
            </a:r>
            <a:endParaRPr lang="en-US" altLang="ja-JP" sz="2000" dirty="0" smtClean="0"/>
          </a:p>
          <a:p>
            <a:pPr marL="342900" indent="-342900">
              <a:buFont typeface="Wingdings" charset="2"/>
              <a:buChar char="ü"/>
            </a:pPr>
            <a:r>
              <a:rPr lang="ja-JP" altLang="en-US" sz="2000" dirty="0" smtClean="0"/>
              <a:t>入力</a:t>
            </a:r>
            <a:endParaRPr lang="en-US" altLang="ja-JP" sz="2000" dirty="0" smtClean="0"/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7513052" y="3801980"/>
            <a:ext cx="5348" cy="43581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617330" y="3860800"/>
            <a:ext cx="1152354" cy="313350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kumimoji="1" lang="ja-JP" altLang="en-US" u="none" dirty="0" smtClean="0"/>
              <a:t>コード生成</a:t>
            </a:r>
            <a:endParaRPr kumimoji="1" lang="ja-JP" altLang="en-US" u="none" dirty="0" smtClean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16728" y="4648846"/>
            <a:ext cx="2152431" cy="1812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9" name="テキスト ボックス 48"/>
          <p:cNvSpPr txBox="1"/>
          <p:nvPr/>
        </p:nvSpPr>
        <p:spPr>
          <a:xfrm>
            <a:off x="6213641" y="4288592"/>
            <a:ext cx="2606842" cy="405683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ja-JP" altLang="en-US" sz="2400" dirty="0" smtClean="0"/>
              <a:t>テストスクリプト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69717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3222" y="1933223"/>
            <a:ext cx="7493000" cy="898126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kumimoji="1" lang="ja-JP" altLang="en-US" sz="2800" u="none" dirty="0" smtClean="0">
                <a:solidFill>
                  <a:srgbClr val="FF0000"/>
                </a:solidFill>
              </a:rPr>
              <a:t>保守性</a:t>
            </a:r>
            <a:r>
              <a:rPr kumimoji="1" lang="ja-JP" altLang="en-US" sz="2800" u="none" dirty="0" smtClean="0"/>
              <a:t>や</a:t>
            </a:r>
            <a:r>
              <a:rPr kumimoji="1" lang="ja-JP" altLang="en-US" sz="2800" u="none" dirty="0" smtClean="0">
                <a:solidFill>
                  <a:srgbClr val="FF0000"/>
                </a:solidFill>
              </a:rPr>
              <a:t>可読性</a:t>
            </a:r>
            <a:r>
              <a:rPr kumimoji="1" lang="ja-JP" altLang="en-US" sz="2800" u="none" dirty="0" smtClean="0"/>
              <a:t>が高く，</a:t>
            </a:r>
            <a:r>
              <a:rPr kumimoji="1" lang="ja-JP" altLang="en-US" sz="2800" u="none" dirty="0" smtClean="0">
                <a:solidFill>
                  <a:srgbClr val="FF0000"/>
                </a:solidFill>
              </a:rPr>
              <a:t>容易</a:t>
            </a:r>
            <a:r>
              <a:rPr kumimoji="1" lang="ja-JP" altLang="en-US" sz="2800" u="none" dirty="0" smtClean="0"/>
              <a:t>かつ</a:t>
            </a:r>
            <a:r>
              <a:rPr kumimoji="1" lang="ja-JP" altLang="en-US" sz="2800" u="none" dirty="0" smtClean="0">
                <a:solidFill>
                  <a:srgbClr val="FF0000"/>
                </a:solidFill>
              </a:rPr>
              <a:t>高速</a:t>
            </a:r>
            <a:r>
              <a:rPr kumimoji="1" lang="ja-JP" altLang="en-US" sz="2800" u="none" dirty="0" smtClean="0"/>
              <a:t>に</a:t>
            </a:r>
            <a:endParaRPr kumimoji="1" lang="en-US" altLang="ja-JP" sz="2800" u="none" dirty="0" smtClean="0"/>
          </a:p>
          <a:p>
            <a:pPr algn="ctr"/>
            <a:r>
              <a:rPr kumimoji="1" lang="ja-JP" altLang="en-US" sz="2800" u="none" dirty="0" smtClean="0"/>
              <a:t>スクリプト作成ができるプラットフォームを作成！</a:t>
            </a:r>
            <a:endParaRPr kumimoji="1" lang="en-US" altLang="ja-JP" sz="2800" u="none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556" y="3019778"/>
            <a:ext cx="4938888" cy="3289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5714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DADC3-A982-4036-8418-CA3D2ADE099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3333" y="1947333"/>
            <a:ext cx="5672667" cy="405683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r>
              <a:rPr kumimoji="1" lang="ja-JP" altLang="en-US" sz="2400" u="none" dirty="0" smtClean="0"/>
              <a:t>今回は．．．</a:t>
            </a:r>
            <a:endParaRPr kumimoji="1" lang="ja-JP" altLang="en-US" sz="2400" u="none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3999" y="2781789"/>
            <a:ext cx="3000892" cy="267731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89" y="2977444"/>
            <a:ext cx="2455334" cy="245533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746" y="3106792"/>
            <a:ext cx="2298698" cy="1712224"/>
          </a:xfrm>
          <a:prstGeom prst="rect">
            <a:avLst/>
          </a:prstGeom>
        </p:spPr>
      </p:pic>
      <p:sp>
        <p:nvSpPr>
          <p:cNvPr id="11" name="乗算記号 10"/>
          <p:cNvSpPr/>
          <p:nvPr/>
        </p:nvSpPr>
        <p:spPr>
          <a:xfrm>
            <a:off x="282222" y="2638778"/>
            <a:ext cx="3146778" cy="3146778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u="none" dirty="0" smtClean="0">
              <a:solidFill>
                <a:schemeClr val="tx1"/>
              </a:solidFill>
            </a:endParaRPr>
          </a:p>
        </p:txBody>
      </p:sp>
      <p:sp>
        <p:nvSpPr>
          <p:cNvPr id="12" name="乗算記号 11"/>
          <p:cNvSpPr/>
          <p:nvPr/>
        </p:nvSpPr>
        <p:spPr>
          <a:xfrm>
            <a:off x="3087511" y="2523068"/>
            <a:ext cx="3146778" cy="3146778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u="none" dirty="0" smtClean="0">
              <a:solidFill>
                <a:schemeClr val="tx1"/>
              </a:solidFill>
            </a:endParaRPr>
          </a:p>
        </p:txBody>
      </p:sp>
      <p:sp>
        <p:nvSpPr>
          <p:cNvPr id="13" name="乗算記号 12"/>
          <p:cNvSpPr/>
          <p:nvPr/>
        </p:nvSpPr>
        <p:spPr>
          <a:xfrm>
            <a:off x="5839178" y="2635956"/>
            <a:ext cx="3146778" cy="3146778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u="non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9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DADC3-A982-4036-8418-CA3D2ADE099F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23333" y="1947333"/>
            <a:ext cx="5672667" cy="405683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r>
              <a:rPr kumimoji="1" lang="ja-JP" altLang="en-US" sz="2400" u="none" dirty="0" smtClean="0"/>
              <a:t>今回</a:t>
            </a:r>
            <a:r>
              <a:rPr lang="ja-JP" altLang="en-US" sz="2400" dirty="0" smtClean="0"/>
              <a:t>の課題：顧客の要望</a:t>
            </a:r>
            <a:endParaRPr kumimoji="1" lang="ja-JP" altLang="en-US" sz="2400" u="none" dirty="0" smtClean="0"/>
          </a:p>
        </p:txBody>
      </p:sp>
      <p:sp>
        <p:nvSpPr>
          <p:cNvPr id="3" name="円/楕円 2"/>
          <p:cNvSpPr/>
          <p:nvPr/>
        </p:nvSpPr>
        <p:spPr>
          <a:xfrm>
            <a:off x="762001" y="4854220"/>
            <a:ext cx="3979333" cy="1382892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頻繁なカスタマイズ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399845" y="4865509"/>
            <a:ext cx="3979333" cy="1382892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既存機能の保証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45444" y="2723443"/>
            <a:ext cx="7478890" cy="1698345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kumimoji="1" lang="en-US" altLang="ja-JP" u="none" dirty="0" smtClean="0"/>
              <a:t>EC-CUBE </a:t>
            </a:r>
            <a:r>
              <a:rPr kumimoji="1" lang="ja-JP" altLang="en-US" u="none" dirty="0" smtClean="0"/>
              <a:t>のカスタマイズを多数行っており，異なるサイトでのリリースが頻繁に発生する</a:t>
            </a:r>
            <a:endParaRPr kumimoji="1" lang="en-US" altLang="ja-JP" u="none" dirty="0" smtClean="0"/>
          </a:p>
          <a:p>
            <a:pPr marL="171450" indent="-171450">
              <a:buFont typeface="Wingdings" charset="2"/>
              <a:buChar char="ü"/>
            </a:pPr>
            <a:r>
              <a:rPr lang="ja-JP" altLang="en-US" dirty="0" smtClean="0"/>
              <a:t>カスタマイズ部分は重点的にテストしているが，それ以外の箇所で想定外の影響が出て不具合が頻発している</a:t>
            </a:r>
            <a:endParaRPr lang="en-US" altLang="ja-JP" dirty="0" smtClean="0"/>
          </a:p>
          <a:p>
            <a:pPr marL="171450" indent="-171450">
              <a:buFont typeface="Wingdings" charset="2"/>
              <a:buChar char="ü"/>
            </a:pPr>
            <a:r>
              <a:rPr lang="ja-JP" altLang="en-US" dirty="0" smtClean="0"/>
              <a:t>１</a:t>
            </a:r>
            <a:r>
              <a:rPr kumimoji="1" lang="ja-JP" altLang="en-US" u="none" dirty="0" smtClean="0"/>
              <a:t>つのカスタマイズにかけられる期間は短く，既存機能のテストに十分な時間を割けない</a:t>
            </a:r>
            <a:endParaRPr kumimoji="1" lang="ja-JP" altLang="en-US" u="none" dirty="0" smtClean="0"/>
          </a:p>
        </p:txBody>
      </p:sp>
      <p:sp>
        <p:nvSpPr>
          <p:cNvPr id="18" name="角丸四角形 17"/>
          <p:cNvSpPr/>
          <p:nvPr/>
        </p:nvSpPr>
        <p:spPr>
          <a:xfrm>
            <a:off x="663223" y="2525889"/>
            <a:ext cx="8156222" cy="2046110"/>
          </a:xfrm>
          <a:prstGeom prst="roundRect">
            <a:avLst/>
          </a:prstGeom>
          <a:noFill/>
          <a:ln w="1905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u="none" dirty="0" smtClean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338667" y="2370667"/>
            <a:ext cx="46707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1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DADC3-A982-4036-8418-CA3D2ADE099F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23333" y="1947333"/>
            <a:ext cx="5672667" cy="405683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r>
              <a:rPr kumimoji="1" lang="ja-JP" altLang="en-US" sz="2400" u="none" dirty="0" smtClean="0"/>
              <a:t>テスト自動化の合計時間</a:t>
            </a:r>
            <a:endParaRPr kumimoji="1" lang="ja-JP" altLang="en-US" sz="2400" u="none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3333" y="2568223"/>
            <a:ext cx="5672666" cy="405683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r>
              <a:rPr kumimoji="1" lang="en-US" altLang="ja-JP" sz="2400" u="none" dirty="0" smtClean="0"/>
              <a:t>ex) </a:t>
            </a:r>
            <a:r>
              <a:rPr kumimoji="1" lang="ja-JP" altLang="en-US" sz="2400" u="none" dirty="0" smtClean="0"/>
              <a:t>初日の</a:t>
            </a:r>
            <a:r>
              <a:rPr kumimoji="1" lang="en-US" altLang="ja-JP" sz="2400" u="none" dirty="0" smtClean="0"/>
              <a:t> practice work</a:t>
            </a:r>
            <a:endParaRPr kumimoji="1" lang="ja-JP" altLang="en-US" sz="2400" u="none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8510" y="3200400"/>
            <a:ext cx="4052712" cy="1521373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kumimoji="1" lang="ja-JP" altLang="en-US" sz="2400" u="none" dirty="0" smtClean="0">
                <a:solidFill>
                  <a:schemeClr val="accent2"/>
                </a:solidFill>
              </a:rPr>
              <a:t>スクリプト作成</a:t>
            </a:r>
            <a:r>
              <a:rPr kumimoji="1" lang="en-US" altLang="ja-JP" sz="2400" u="none" dirty="0" smtClean="0">
                <a:solidFill>
                  <a:schemeClr val="accent2"/>
                </a:solidFill>
              </a:rPr>
              <a:t> </a:t>
            </a:r>
            <a:r>
              <a:rPr kumimoji="1" lang="ja-JP" altLang="en-US" sz="2400" u="none" dirty="0" smtClean="0">
                <a:solidFill>
                  <a:schemeClr val="accent2"/>
                </a:solidFill>
              </a:rPr>
              <a:t>：</a:t>
            </a:r>
            <a:r>
              <a:rPr kumimoji="1" lang="en-US" altLang="ja-JP" sz="2400" u="none" dirty="0" smtClean="0">
                <a:solidFill>
                  <a:schemeClr val="accent2"/>
                </a:solidFill>
              </a:rPr>
              <a:t> 30</a:t>
            </a:r>
            <a:r>
              <a:rPr kumimoji="1" lang="ja-JP" altLang="en-US" sz="2400" u="none" dirty="0" smtClean="0">
                <a:solidFill>
                  <a:schemeClr val="accent2"/>
                </a:solidFill>
              </a:rPr>
              <a:t>分</a:t>
            </a:r>
            <a:r>
              <a:rPr kumimoji="1" lang="en-US" altLang="ja-JP" sz="2400" u="none" dirty="0" smtClean="0">
                <a:solidFill>
                  <a:schemeClr val="accent2"/>
                </a:solidFill>
              </a:rPr>
              <a:t> (1800</a:t>
            </a:r>
            <a:r>
              <a:rPr kumimoji="1" lang="ja-JP" altLang="en-US" sz="2400" u="none" dirty="0" smtClean="0">
                <a:solidFill>
                  <a:schemeClr val="accent2"/>
                </a:solidFill>
              </a:rPr>
              <a:t>秒</a:t>
            </a:r>
            <a:r>
              <a:rPr kumimoji="1" lang="en-US" altLang="ja-JP" sz="2400" u="none" dirty="0" smtClean="0">
                <a:solidFill>
                  <a:schemeClr val="accent2"/>
                </a:solidFill>
              </a:rPr>
              <a:t>)</a:t>
            </a:r>
          </a:p>
          <a:p>
            <a:pPr algn="ctr"/>
            <a:endParaRPr kumimoji="1" lang="en-US" altLang="ja-JP" sz="1050" u="none" dirty="0" smtClean="0"/>
          </a:p>
          <a:p>
            <a:pPr algn="ctr"/>
            <a:r>
              <a:rPr lang="ja-JP" altLang="en-US" sz="2400" dirty="0" smtClean="0"/>
              <a:t>＋</a:t>
            </a:r>
            <a:endParaRPr lang="en-US" altLang="ja-JP" sz="2400" dirty="0" smtClean="0"/>
          </a:p>
          <a:p>
            <a:pPr algn="ctr"/>
            <a:endParaRPr lang="en-US" altLang="ja-JP" sz="1050" dirty="0"/>
          </a:p>
          <a:p>
            <a:pPr algn="ctr"/>
            <a:r>
              <a:rPr lang="ja-JP" altLang="en-US" sz="2400" dirty="0">
                <a:solidFill>
                  <a:schemeClr val="accent1"/>
                </a:solidFill>
              </a:rPr>
              <a:t>テスト実行</a:t>
            </a:r>
            <a:r>
              <a:rPr kumimoji="1" lang="ja-JP" altLang="en-US" sz="2400" u="none" dirty="0" smtClean="0">
                <a:solidFill>
                  <a:schemeClr val="accent1"/>
                </a:solidFill>
              </a:rPr>
              <a:t>：</a:t>
            </a:r>
            <a:r>
              <a:rPr kumimoji="1" lang="en-US" altLang="ja-JP" sz="2400" u="none" dirty="0" smtClean="0">
                <a:solidFill>
                  <a:schemeClr val="accent1"/>
                </a:solidFill>
              </a:rPr>
              <a:t> 10</a:t>
            </a:r>
            <a:r>
              <a:rPr kumimoji="1" lang="ja-JP" altLang="en-US" sz="2400" u="none" dirty="0" smtClean="0">
                <a:solidFill>
                  <a:schemeClr val="accent1"/>
                </a:solidFill>
              </a:rPr>
              <a:t>秒</a:t>
            </a:r>
            <a:endParaRPr kumimoji="1" lang="ja-JP" altLang="en-US" sz="2400" u="none" dirty="0" smtClean="0">
              <a:solidFill>
                <a:schemeClr val="accent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604000" y="254000"/>
            <a:ext cx="578555" cy="5545667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u="none" dirty="0" smtClean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772400" y="5695758"/>
            <a:ext cx="578555" cy="10108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u="none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983111" y="5785555"/>
            <a:ext cx="3033889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6341280" y="5798446"/>
            <a:ext cx="1104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accent2"/>
                </a:solidFill>
              </a:rPr>
              <a:t>スクリプト</a:t>
            </a:r>
            <a:endParaRPr lang="en-US" altLang="ja-JP" dirty="0" smtClean="0">
              <a:solidFill>
                <a:schemeClr val="accent2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accent2"/>
                </a:solidFill>
              </a:rPr>
              <a:t>作成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706949" y="5798446"/>
            <a:ext cx="747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accent1"/>
                </a:solidFill>
              </a:rPr>
              <a:t>テスト</a:t>
            </a:r>
            <a:endParaRPr lang="en-US" altLang="ja-JP" dirty="0" smtClean="0">
              <a:solidFill>
                <a:schemeClr val="accent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accent1"/>
                </a:solidFill>
              </a:rPr>
              <a:t>実行</a:t>
            </a:r>
            <a:endParaRPr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8556" y="5150554"/>
            <a:ext cx="5207000" cy="1144347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r>
              <a:rPr kumimoji="1" lang="ja-JP" altLang="en-US" sz="2400" u="none" dirty="0" smtClean="0">
                <a:solidFill>
                  <a:srgbClr val="4F81BD"/>
                </a:solidFill>
              </a:rPr>
              <a:t>テスト実行</a:t>
            </a:r>
            <a:r>
              <a:rPr kumimoji="1" lang="ja-JP" altLang="en-US" sz="2400" u="none" dirty="0" smtClean="0"/>
              <a:t>を高速化するよりも</a:t>
            </a:r>
            <a:endParaRPr kumimoji="1" lang="en-US" altLang="ja-JP" sz="2400" u="none" dirty="0" smtClean="0"/>
          </a:p>
          <a:p>
            <a:r>
              <a:rPr lang="ja-JP" altLang="en-US" sz="2400" dirty="0" smtClean="0">
                <a:solidFill>
                  <a:schemeClr val="accent2"/>
                </a:solidFill>
              </a:rPr>
              <a:t>スクリプト作成</a:t>
            </a:r>
            <a:r>
              <a:rPr lang="ja-JP" altLang="en-US" sz="2400" dirty="0" smtClean="0"/>
              <a:t>を高速する方が遙かに</a:t>
            </a:r>
            <a:endParaRPr lang="en-US" altLang="ja-JP" sz="2400" dirty="0" smtClean="0"/>
          </a:p>
          <a:p>
            <a:r>
              <a:rPr lang="ja-JP" altLang="en-US" sz="2400" dirty="0" smtClean="0"/>
              <a:t>合計時間が短縮される</a:t>
            </a:r>
            <a:endParaRPr lang="en-US" altLang="ja-JP" sz="2400" dirty="0" smtClean="0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8071558" y="4614333"/>
            <a:ext cx="56443" cy="945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7273997" y="3289017"/>
            <a:ext cx="1870003" cy="1267458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r>
              <a:rPr lang="ja-JP" altLang="en-US" sz="1600" dirty="0" smtClean="0">
                <a:solidFill>
                  <a:schemeClr val="accent1"/>
                </a:solidFill>
              </a:rPr>
              <a:t>もちろんテスト</a:t>
            </a:r>
            <a:endParaRPr lang="en-US" altLang="ja-JP" sz="1600" dirty="0" smtClean="0">
              <a:solidFill>
                <a:schemeClr val="accent1"/>
              </a:solidFill>
            </a:endParaRPr>
          </a:p>
          <a:p>
            <a:r>
              <a:rPr lang="ja-JP" altLang="en-US" sz="1600" dirty="0" smtClean="0">
                <a:solidFill>
                  <a:schemeClr val="accent1"/>
                </a:solidFill>
              </a:rPr>
              <a:t>回数が増えれば</a:t>
            </a:r>
            <a:endParaRPr lang="en-US" altLang="ja-JP" sz="1600" dirty="0" smtClean="0">
              <a:solidFill>
                <a:schemeClr val="accent1"/>
              </a:solidFill>
            </a:endParaRPr>
          </a:p>
          <a:p>
            <a:r>
              <a:rPr lang="ja-JP" altLang="en-US" sz="1600" dirty="0" smtClean="0">
                <a:solidFill>
                  <a:schemeClr val="accent1"/>
                </a:solidFill>
              </a:rPr>
              <a:t>重要度は高まるが</a:t>
            </a:r>
            <a:endParaRPr lang="en-US" altLang="ja-JP" sz="1600" dirty="0" smtClean="0">
              <a:solidFill>
                <a:schemeClr val="accent1"/>
              </a:solidFill>
            </a:endParaRPr>
          </a:p>
          <a:p>
            <a:r>
              <a:rPr lang="ja-JP" altLang="en-US" sz="1600" dirty="0" smtClean="0">
                <a:solidFill>
                  <a:schemeClr val="accent1"/>
                </a:solidFill>
              </a:rPr>
              <a:t>頻繁カスタマイズは実行回数が多くない</a:t>
            </a:r>
            <a:endParaRPr lang="en-US" altLang="ja-JP" sz="1600" dirty="0" smtClean="0">
              <a:solidFill>
                <a:schemeClr val="accent1"/>
              </a:solidFill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338667" y="2370667"/>
            <a:ext cx="46707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96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DADC3-A982-4036-8418-CA3D2ADE099F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3333" y="1947333"/>
            <a:ext cx="6265334" cy="405683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r>
              <a:rPr lang="ja-JP" altLang="en-US" sz="2400" dirty="0" smtClean="0"/>
              <a:t>そういった理由で，テスト実行を高速化してくれる</a:t>
            </a:r>
            <a:endParaRPr kumimoji="1" lang="ja-JP" altLang="en-US" sz="2400" u="none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3999" y="2781789"/>
            <a:ext cx="3000892" cy="267731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89" y="2977444"/>
            <a:ext cx="2455334" cy="245533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746" y="3106792"/>
            <a:ext cx="2298698" cy="1712224"/>
          </a:xfrm>
          <a:prstGeom prst="rect">
            <a:avLst/>
          </a:prstGeom>
        </p:spPr>
      </p:pic>
      <p:sp>
        <p:nvSpPr>
          <p:cNvPr id="11" name="乗算記号 10"/>
          <p:cNvSpPr/>
          <p:nvPr/>
        </p:nvSpPr>
        <p:spPr>
          <a:xfrm>
            <a:off x="282222" y="2638778"/>
            <a:ext cx="3146778" cy="3146778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u="none" dirty="0" smtClean="0">
              <a:solidFill>
                <a:schemeClr val="tx1"/>
              </a:solidFill>
            </a:endParaRPr>
          </a:p>
        </p:txBody>
      </p:sp>
      <p:sp>
        <p:nvSpPr>
          <p:cNvPr id="12" name="乗算記号 11"/>
          <p:cNvSpPr/>
          <p:nvPr/>
        </p:nvSpPr>
        <p:spPr>
          <a:xfrm>
            <a:off x="3087511" y="2523068"/>
            <a:ext cx="3146778" cy="3146778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u="none" dirty="0" smtClean="0">
              <a:solidFill>
                <a:schemeClr val="tx1"/>
              </a:solidFill>
            </a:endParaRPr>
          </a:p>
        </p:txBody>
      </p:sp>
      <p:sp>
        <p:nvSpPr>
          <p:cNvPr id="13" name="乗算記号 12"/>
          <p:cNvSpPr/>
          <p:nvPr/>
        </p:nvSpPr>
        <p:spPr>
          <a:xfrm>
            <a:off x="5839178" y="2635956"/>
            <a:ext cx="3146778" cy="3146778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u="none" dirty="0" smtClean="0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1067" y="5599288"/>
            <a:ext cx="7890933" cy="405683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r>
              <a:rPr kumimoji="1" lang="ja-JP" altLang="en-US" sz="2400" u="none" dirty="0" smtClean="0"/>
              <a:t>ではなく，スクリプト作成に注力しました！</a:t>
            </a:r>
            <a:endParaRPr kumimoji="1" lang="ja-JP" altLang="en-US" sz="2400" u="none" dirty="0" smtClean="0"/>
          </a:p>
        </p:txBody>
      </p:sp>
    </p:spTree>
    <p:extLst>
      <p:ext uri="{BB962C8B-B14F-4D97-AF65-F5344CB8AC3E}">
        <p14:creationId xmlns:p14="http://schemas.microsoft.com/office/powerpoint/2010/main" val="313824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現状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3333" y="1947333"/>
            <a:ext cx="5672667" cy="405683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r>
              <a:rPr kumimoji="1" lang="ja-JP" altLang="en-US" sz="2400" u="none" dirty="0" smtClean="0"/>
              <a:t>「頻繁なカスタマイズ」への対応</a:t>
            </a:r>
            <a:endParaRPr kumimoji="1" lang="ja-JP" altLang="en-US" sz="2400" u="none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7332" y="2751667"/>
            <a:ext cx="7634111" cy="2621675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ja-JP" altLang="en-US" sz="2400" dirty="0" smtClean="0"/>
              <a:t>必要なこと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：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テストスクリプト</a:t>
            </a:r>
            <a:r>
              <a:rPr lang="ja-JP" altLang="en-US" sz="2400" dirty="0"/>
              <a:t>の迅速</a:t>
            </a:r>
            <a:r>
              <a:rPr lang="ja-JP" altLang="en-US" sz="2400" dirty="0" smtClean="0"/>
              <a:t>な</a:t>
            </a:r>
            <a:r>
              <a:rPr lang="ja-JP" altLang="en-US" sz="2400" dirty="0" smtClean="0"/>
              <a:t>作成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 marL="342900" indent="-342900">
              <a:buFont typeface="Wingdings" charset="2"/>
              <a:buChar char="ü"/>
            </a:pPr>
            <a:r>
              <a:rPr lang="ja-JP" altLang="en-US" sz="2400" dirty="0" smtClean="0"/>
              <a:t>対策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：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Selelium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IDE 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使用</a:t>
            </a:r>
            <a:endParaRPr lang="en-US" altLang="ja-JP" sz="2400" dirty="0" smtClean="0"/>
          </a:p>
          <a:p>
            <a:r>
              <a:rPr lang="ja-JP" altLang="en-US" sz="2400" dirty="0" smtClean="0"/>
              <a:t>　　　　　　　初心者への敷居の低さも魅力</a:t>
            </a:r>
            <a:endParaRPr lang="en-US" altLang="ja-JP" sz="2400" dirty="0"/>
          </a:p>
          <a:p>
            <a:pPr marL="342900" indent="-342900">
              <a:buFont typeface="Wingdings" charset="2"/>
              <a:buChar char="ü"/>
            </a:pPr>
            <a:endParaRPr lang="en-US" altLang="ja-JP" sz="2400" dirty="0" smtClean="0"/>
          </a:p>
          <a:p>
            <a:pPr marL="342900" indent="-342900">
              <a:buFont typeface="Wingdings" charset="2"/>
              <a:buChar char="ü"/>
            </a:pPr>
            <a:r>
              <a:rPr lang="ja-JP" altLang="en-US" sz="2400" dirty="0" smtClean="0"/>
              <a:t>問題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：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保守性の悪さ</a:t>
            </a:r>
            <a:endParaRPr lang="en-US" altLang="ja-JP" sz="2400" dirty="0"/>
          </a:p>
          <a:p>
            <a:r>
              <a:rPr lang="ja-JP" altLang="en-US" sz="2400" dirty="0" smtClean="0"/>
              <a:t>　　　　　　　別課題の「既存機能の保証」とコンフリクト</a:t>
            </a:r>
            <a:endParaRPr lang="en-US" altLang="ja-JP" sz="2400" dirty="0"/>
          </a:p>
        </p:txBody>
      </p:sp>
      <p:grpSp>
        <p:nvGrpSpPr>
          <p:cNvPr id="28" name="図形グループ 27"/>
          <p:cNvGrpSpPr/>
          <p:nvPr/>
        </p:nvGrpSpPr>
        <p:grpSpPr>
          <a:xfrm>
            <a:off x="6377505" y="2003778"/>
            <a:ext cx="2643938" cy="2412999"/>
            <a:chOff x="6377505" y="2427111"/>
            <a:chExt cx="2643938" cy="2412999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77505" y="4148668"/>
              <a:ext cx="784094" cy="691442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77794" y="4145846"/>
              <a:ext cx="784094" cy="691442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37349" y="4145846"/>
              <a:ext cx="784094" cy="691442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80111" y="2427111"/>
              <a:ext cx="818446" cy="818446"/>
            </a:xfrm>
            <a:prstGeom prst="rect">
              <a:avLst/>
            </a:prstGeom>
          </p:spPr>
        </p:pic>
        <p:cxnSp>
          <p:nvCxnSpPr>
            <p:cNvPr id="15" name="直線コネクタ 14"/>
            <p:cNvCxnSpPr/>
            <p:nvPr/>
          </p:nvCxnSpPr>
          <p:spPr>
            <a:xfrm flipH="1">
              <a:off x="6942666" y="3386667"/>
              <a:ext cx="818445" cy="6773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H="1" flipV="1">
              <a:off x="7786513" y="3383845"/>
              <a:ext cx="835376" cy="623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H="1">
              <a:off x="7747000" y="3397956"/>
              <a:ext cx="25402" cy="6660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コネクタ 28"/>
          <p:cNvCxnSpPr/>
          <p:nvPr/>
        </p:nvCxnSpPr>
        <p:spPr>
          <a:xfrm>
            <a:off x="338667" y="2370667"/>
            <a:ext cx="46707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3386666" y="395111"/>
            <a:ext cx="5464798" cy="1055511"/>
            <a:chOff x="3386666" y="395111"/>
            <a:chExt cx="5464798" cy="1055511"/>
          </a:xfrm>
        </p:grpSpPr>
        <p:sp>
          <p:nvSpPr>
            <p:cNvPr id="30" name="円/楕円 29"/>
            <p:cNvSpPr/>
            <p:nvPr/>
          </p:nvSpPr>
          <p:spPr>
            <a:xfrm>
              <a:off x="3386666" y="395111"/>
              <a:ext cx="2913509" cy="104422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頻繁なカスタマイズ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5937955" y="406400"/>
              <a:ext cx="2913509" cy="104422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既存機能の保証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68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423333" y="1947333"/>
            <a:ext cx="5672667" cy="405683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r>
              <a:rPr kumimoji="1" lang="ja-JP" altLang="en-US" sz="2400" u="none" dirty="0" smtClean="0"/>
              <a:t>「既存機能の保守」への対応</a:t>
            </a:r>
            <a:endParaRPr kumimoji="1" lang="ja-JP" altLang="en-US" sz="2400" u="none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7332" y="2751667"/>
            <a:ext cx="7634111" cy="2621675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ja-JP" altLang="en-US" sz="2400" dirty="0" smtClean="0"/>
              <a:t>必要なこと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：再利用可能なスクリプトの作成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 marL="342900" indent="-342900">
              <a:buFont typeface="Wingdings" charset="2"/>
              <a:buChar char="ü"/>
            </a:pPr>
            <a:r>
              <a:rPr lang="ja-JP" altLang="en-US" sz="2400" dirty="0" smtClean="0"/>
              <a:t>対策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：</a:t>
            </a:r>
            <a:r>
              <a:rPr lang="en-US" altLang="ja-JP" sz="2400" dirty="0" smtClean="0"/>
              <a:t> Selenium </a:t>
            </a:r>
            <a:r>
              <a:rPr lang="en-US" altLang="ja-JP" sz="2400" dirty="0" err="1" smtClean="0"/>
              <a:t>Webdriver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の使用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 marL="342900" indent="-342900">
              <a:buFont typeface="Wingdings" charset="2"/>
              <a:buChar char="ü"/>
            </a:pPr>
            <a:r>
              <a:rPr lang="ja-JP" altLang="en-US" sz="2400" dirty="0" smtClean="0"/>
              <a:t>問題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：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スクリプト作成コストの高さ</a:t>
            </a:r>
            <a:endParaRPr lang="en-US" altLang="ja-JP" sz="2400" dirty="0"/>
          </a:p>
          <a:p>
            <a:r>
              <a:rPr lang="ja-JP" altLang="en-US" sz="2400" dirty="0" smtClean="0"/>
              <a:t>　　　　　　　人材確保（要プログラミング）が難しく</a:t>
            </a:r>
            <a:endParaRPr lang="en-US" altLang="ja-JP" sz="2400" dirty="0" smtClean="0"/>
          </a:p>
          <a:p>
            <a:r>
              <a:rPr lang="ja-JP" altLang="en-US" sz="2400" dirty="0" smtClean="0"/>
              <a:t>　　　　　　　作成にかかる時間も非常に長い</a:t>
            </a:r>
            <a:endParaRPr lang="en-US" altLang="ja-JP" sz="2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667" y="2215445"/>
            <a:ext cx="818446" cy="818446"/>
          </a:xfrm>
          <a:prstGeom prst="rect">
            <a:avLst/>
          </a:prstGeom>
        </p:spPr>
      </p:pic>
      <p:cxnSp>
        <p:nvCxnSpPr>
          <p:cNvPr id="24" name="直線コネクタ 23"/>
          <p:cNvCxnSpPr/>
          <p:nvPr/>
        </p:nvCxnSpPr>
        <p:spPr>
          <a:xfrm flipH="1">
            <a:off x="8071556" y="3186290"/>
            <a:ext cx="25402" cy="666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6153" y="3782068"/>
            <a:ext cx="1545626" cy="1579864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現状</a:t>
            </a:r>
            <a:endParaRPr kumimoji="1" lang="ja-JP" altLang="en-US" dirty="0"/>
          </a:p>
        </p:txBody>
      </p:sp>
      <p:cxnSp>
        <p:nvCxnSpPr>
          <p:cNvPr id="17" name="直線コネクタ 16"/>
          <p:cNvCxnSpPr/>
          <p:nvPr/>
        </p:nvCxnSpPr>
        <p:spPr>
          <a:xfrm>
            <a:off x="338667" y="2370667"/>
            <a:ext cx="46707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図形グループ 17"/>
          <p:cNvGrpSpPr/>
          <p:nvPr/>
        </p:nvGrpSpPr>
        <p:grpSpPr>
          <a:xfrm>
            <a:off x="3386666" y="395111"/>
            <a:ext cx="5464798" cy="1055511"/>
            <a:chOff x="3386666" y="395111"/>
            <a:chExt cx="5464798" cy="1055511"/>
          </a:xfrm>
        </p:grpSpPr>
        <p:sp>
          <p:nvSpPr>
            <p:cNvPr id="22" name="円/楕円 21"/>
            <p:cNvSpPr/>
            <p:nvPr/>
          </p:nvSpPr>
          <p:spPr>
            <a:xfrm>
              <a:off x="3386666" y="395111"/>
              <a:ext cx="2913509" cy="104422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頻繁なカスタマイズ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5937955" y="406400"/>
              <a:ext cx="2913509" cy="104422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既存機能の保証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07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現状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3222" y="1933223"/>
            <a:ext cx="7493000" cy="898126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kumimoji="1" lang="ja-JP" altLang="en-US" sz="2800" u="none" dirty="0" smtClean="0"/>
              <a:t>保守性が高く，迅速にスクリプト作成できれば</a:t>
            </a:r>
            <a:endParaRPr kumimoji="1" lang="en-US" altLang="ja-JP" sz="2800" u="none" dirty="0" smtClean="0"/>
          </a:p>
          <a:p>
            <a:pPr algn="ctr"/>
            <a:r>
              <a:rPr lang="ja-JP" altLang="en-US" sz="2800" dirty="0" smtClean="0"/>
              <a:t>みんなハッピー！</a:t>
            </a:r>
            <a:endParaRPr lang="en-US" altLang="ja-JP" sz="2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556" y="3019778"/>
            <a:ext cx="4938888" cy="3289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1" name="図形グループ 10"/>
          <p:cNvGrpSpPr/>
          <p:nvPr/>
        </p:nvGrpSpPr>
        <p:grpSpPr>
          <a:xfrm>
            <a:off x="3386666" y="395111"/>
            <a:ext cx="5464798" cy="1055511"/>
            <a:chOff x="3386666" y="395111"/>
            <a:chExt cx="5464798" cy="1055511"/>
          </a:xfrm>
        </p:grpSpPr>
        <p:sp>
          <p:nvSpPr>
            <p:cNvPr id="12" name="円/楕円 11"/>
            <p:cNvSpPr/>
            <p:nvPr/>
          </p:nvSpPr>
          <p:spPr>
            <a:xfrm>
              <a:off x="3386666" y="395111"/>
              <a:ext cx="2913509" cy="104422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頻繁なカスタマイズ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5937955" y="406400"/>
              <a:ext cx="2913509" cy="104422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既存機能の保証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092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成果報告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3333" y="1947333"/>
            <a:ext cx="6547556" cy="405683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r>
              <a:rPr kumimoji="1" lang="ja-JP" altLang="en-US" sz="2400" u="none" dirty="0" smtClean="0"/>
              <a:t>自動テストスクリプト自動生成プラットフォーム</a:t>
            </a:r>
            <a:endParaRPr kumimoji="1" lang="ja-JP" altLang="en-US" sz="2400" u="none" dirty="0" smtClean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38667" y="2370667"/>
            <a:ext cx="66322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図形グループ 24"/>
          <p:cNvGrpSpPr/>
          <p:nvPr/>
        </p:nvGrpSpPr>
        <p:grpSpPr>
          <a:xfrm>
            <a:off x="1707444" y="2889583"/>
            <a:ext cx="6057900" cy="3212930"/>
            <a:chOff x="1707444" y="2889583"/>
            <a:chExt cx="6057900" cy="3212930"/>
          </a:xfrm>
        </p:grpSpPr>
        <p:pic>
          <p:nvPicPr>
            <p:cNvPr id="4" name="図 3" descr="スクリーンショット 2015-12-21 11.14.23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07444" y="2889583"/>
              <a:ext cx="6057900" cy="1428417"/>
            </a:xfrm>
            <a:prstGeom prst="rect">
              <a:avLst/>
            </a:prstGeom>
          </p:spPr>
        </p:pic>
        <p:pic>
          <p:nvPicPr>
            <p:cNvPr id="6" name="図 5" descr="スクリーンショット 2015-12-21 11.14.23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07444" y="4543777"/>
              <a:ext cx="6057900" cy="1558736"/>
            </a:xfrm>
            <a:prstGeom prst="rect">
              <a:avLst/>
            </a:prstGeom>
          </p:spPr>
        </p:pic>
      </p:grpSp>
      <p:sp>
        <p:nvSpPr>
          <p:cNvPr id="10" name="正方形/長方形 9"/>
          <p:cNvSpPr/>
          <p:nvPr/>
        </p:nvSpPr>
        <p:spPr>
          <a:xfrm>
            <a:off x="1481667" y="2751667"/>
            <a:ext cx="6434666" cy="3570111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u="none" dirty="0" smtClean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3587750" y="5016500"/>
            <a:ext cx="656166" cy="423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624667" y="4667250"/>
            <a:ext cx="1576917" cy="313350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r>
              <a:rPr kumimoji="1" lang="en-US" altLang="ja-JP" u="none" dirty="0" smtClean="0"/>
              <a:t>GUI </a:t>
            </a:r>
            <a:r>
              <a:rPr lang="ja-JP" altLang="en-US" dirty="0" smtClean="0"/>
              <a:t>で操作可能</a:t>
            </a:r>
            <a:endParaRPr kumimoji="1" lang="ja-JP" altLang="en-US" u="none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523318" y="3327400"/>
            <a:ext cx="2906182" cy="590349"/>
          </a:xfrm>
          <a:prstGeom prst="rect">
            <a:avLst/>
          </a:prstGeom>
          <a:noFill/>
          <a:ln w="190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r>
              <a:rPr kumimoji="1" lang="en-US" altLang="ja-JP" u="none" dirty="0" smtClean="0"/>
              <a:t>Web </a:t>
            </a:r>
            <a:r>
              <a:rPr kumimoji="1" lang="ja-JP" altLang="en-US" u="none" dirty="0" smtClean="0"/>
              <a:t>ブラウザの対応箇所を</a:t>
            </a:r>
            <a:endParaRPr kumimoji="1" lang="en-US" altLang="ja-JP" u="none" dirty="0" smtClean="0"/>
          </a:p>
          <a:p>
            <a:r>
              <a:rPr lang="ja-JP" altLang="en-US" dirty="0" smtClean="0"/>
              <a:t>一目で把握できる</a:t>
            </a:r>
            <a:endParaRPr kumimoji="1" lang="en-US" altLang="ja-JP" u="none" dirty="0" smtClean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3608917" y="3545417"/>
            <a:ext cx="740833" cy="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684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シフトの資料_フォーマッ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GPM">
      <a:majorFont>
        <a:latin typeface="Franklin Gothic Book"/>
        <a:ea typeface="HGPｺﾞｼｯｸM"/>
        <a:cs typeface=""/>
      </a:majorFont>
      <a:minorFont>
        <a:latin typeface="Perpetua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 w="19050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kumimoji="1" sz="1400" u="none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19050">
          <a:noFill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a:spPr>
      <a:bodyPr wrap="none" lIns="18000" tIns="18000" rIns="18000" bIns="18000" rtlCol="0">
        <a:spAutoFit/>
      </a:bodyPr>
      <a:lstStyle>
        <a:defPPr>
          <a:defRPr kumimoji="1" sz="1200" u="none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3744</TotalTime>
  <Words>390</Words>
  <Application>Microsoft Macintosh PowerPoint</Application>
  <PresentationFormat>画面に合わせる (4:3)</PresentationFormat>
  <Paragraphs>119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シフトの資料_フォーマット</vt:lpstr>
      <vt:lpstr>成果報告</vt:lpstr>
      <vt:lpstr>はじめに</vt:lpstr>
      <vt:lpstr>はじめに</vt:lpstr>
      <vt:lpstr>はじめに</vt:lpstr>
      <vt:lpstr>はじめに</vt:lpstr>
      <vt:lpstr>現状</vt:lpstr>
      <vt:lpstr>現状</vt:lpstr>
      <vt:lpstr>現状</vt:lpstr>
      <vt:lpstr>成果報告</vt:lpstr>
      <vt:lpstr>成果報告</vt:lpstr>
      <vt:lpstr>成果報告</vt:lpstr>
      <vt:lpstr>成果報告</vt:lpstr>
      <vt:lpstr>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案件振り返りMTG　第1回</dc:title>
  <dc:creator>mitsuyoshi.takata</dc:creator>
  <cp:lastModifiedBy>吉崎 亮介</cp:lastModifiedBy>
  <cp:revision>459</cp:revision>
  <dcterms:created xsi:type="dcterms:W3CDTF">2014-04-24T01:38:31Z</dcterms:created>
  <dcterms:modified xsi:type="dcterms:W3CDTF">2015-12-21T03:09:25Z</dcterms:modified>
</cp:coreProperties>
</file>