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07200" cy="9939325"/>
  <p:embeddedFontLst>
    <p:embeddedFont>
      <p:font typeface="Open Sans SemiBold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SemiBold-bold.fntdata"/><Relationship Id="rId30" Type="http://schemas.openxmlformats.org/officeDocument/2006/relationships/font" Target="fonts/OpenSansSemiBold-regular.fntdata"/><Relationship Id="rId11" Type="http://schemas.openxmlformats.org/officeDocument/2006/relationships/slide" Target="slides/slide6.xml"/><Relationship Id="rId33" Type="http://schemas.openxmlformats.org/officeDocument/2006/relationships/font" Target="fonts/OpenSansSemiBold-boldItalic.fntdata"/><Relationship Id="rId10" Type="http://schemas.openxmlformats.org/officeDocument/2006/relationships/slide" Target="slides/slide5.xml"/><Relationship Id="rId32" Type="http://schemas.openxmlformats.org/officeDocument/2006/relationships/font" Target="fonts/OpenSans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55838" y="0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ja-JP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" name="Google Shape;38;p1:notes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" name="Google Shape;39;p1:notes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f775622e48_0_44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f775622e48_0_44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f775622e48_0_44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775622e48_0_9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775622e48_0_9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2f775622e48_0_99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775622e48_0_71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775622e48_0_71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f775622e48_0_71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f775622e48_0_12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f775622e48_0_12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2f775622e48_0_129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f775622e48_0_16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f775622e48_0_16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2f775622e48_0_162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f775622e48_0_18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f775622e48_0_18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2f775622e48_0_183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775622e48_0_206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775622e48_0_206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2f775622e48_0_206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f775622e48_0_21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f775622e48_0_21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g2f775622e48_0_213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f775622e48_0_230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f775622e48_0_230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2f775622e48_0_230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f775622e48_0_24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f775622e48_0_24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g2f775622e48_0_249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2818c7ed84e_0_16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2818c7ed84e_0_16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g2818c7ed84e_0_162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f775622e48_0_26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f775622e48_0_26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2f775622e48_0_262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f775622e48_0_271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f775622e48_0_271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f775622e48_0_271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f7756236ee_0_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f7756236ee_0_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2f7756236ee_0_9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f7756236ee_0_0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f7756236ee_0_0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2f7756236ee_0_0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:notes"/>
          <p:cNvSpPr/>
          <p:nvPr>
            <p:ph idx="2" type="sldImg"/>
          </p:nvPr>
        </p:nvSpPr>
        <p:spPr>
          <a:xfrm>
            <a:off x="92075" y="746125"/>
            <a:ext cx="6623050" cy="37258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5:notes"/>
          <p:cNvSpPr txBox="1"/>
          <p:nvPr>
            <p:ph idx="1" type="body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5:notes"/>
          <p:cNvSpPr txBox="1"/>
          <p:nvPr>
            <p:ph idx="12" type="sldNum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2f36ffbb91e_0_1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2f36ffbb91e_0_1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g2f36ffbb91e_0_13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7a4633d34_0_22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7a4633d34_0_22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2f7a4633d34_0_22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f775622e48_0_0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f775622e48_0_0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2f775622e48_0_0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7a4633d34_0_15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7a4633d34_0_15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2f7a4633d34_0_15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7a4633d34_0_6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7a4633d34_0_6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g2f7a4633d34_0_6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775622e48_0_9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775622e48_0_9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f775622e48_0_9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775622e48_0_33:notes"/>
          <p:cNvSpPr/>
          <p:nvPr>
            <p:ph idx="2" type="sldImg"/>
          </p:nvPr>
        </p:nvSpPr>
        <p:spPr>
          <a:xfrm>
            <a:off x="92075" y="746125"/>
            <a:ext cx="6623100" cy="3726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f775622e48_0_33:notes"/>
          <p:cNvSpPr txBox="1"/>
          <p:nvPr>
            <p:ph idx="1" type="body"/>
          </p:nvPr>
        </p:nvSpPr>
        <p:spPr>
          <a:xfrm>
            <a:off x="680720" y="4721186"/>
            <a:ext cx="5445900" cy="4472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f775622e48_0_33:notes"/>
          <p:cNvSpPr txBox="1"/>
          <p:nvPr>
            <p:ph idx="12" type="sldNum"/>
          </p:nvPr>
        </p:nvSpPr>
        <p:spPr>
          <a:xfrm>
            <a:off x="3855838" y="9440646"/>
            <a:ext cx="2949900" cy="497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 スライド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539552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eiryo"/>
              <a:buNone/>
              <a:defRPr b="1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 b="1" sz="28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  <a:defRPr>
                <a:solidFill>
                  <a:srgbClr val="8F8F8F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F8F8F"/>
              </a:buClr>
              <a:buSzPts val="2400"/>
              <a:buNone/>
              <a:defRPr>
                <a:solidFill>
                  <a:srgbClr val="8F8F8F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>
                <a:solidFill>
                  <a:srgbClr val="8F8F8F"/>
                </a:solidFill>
              </a:defRPr>
            </a:lvl9pPr>
          </a:lstStyle>
          <a:p/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52320" y="195486"/>
            <a:ext cx="1440160" cy="397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1520" y="267494"/>
            <a:ext cx="1296144" cy="318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96336" y="4469539"/>
            <a:ext cx="1296000" cy="47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タイトルとコンテンツ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74848" y="250430"/>
            <a:ext cx="8229600" cy="4628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eiryo"/>
              <a:buNone/>
              <a:defRPr b="1" sz="3200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74848" y="843559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eiryo"/>
                <a:ea typeface="Meiryo"/>
                <a:cs typeface="Meiryo"/>
                <a:sym typeface="Meiryo"/>
              </a:defRPr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latin typeface="Meiryo"/>
                <a:ea typeface="Meiryo"/>
                <a:cs typeface="Meiryo"/>
                <a:sym typeface="Meiryo"/>
              </a:defRPr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>
                <a:latin typeface="Meiryo"/>
                <a:ea typeface="Meiryo"/>
                <a:cs typeface="Meiryo"/>
                <a:sym typeface="Meiryo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セクション見出し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395536" y="1923678"/>
            <a:ext cx="7772400" cy="4860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eiryo"/>
              <a:buNone/>
              <a:defRPr b="1" sz="4000" cap="none">
                <a:latin typeface="Meiryo"/>
                <a:ea typeface="Meiryo"/>
                <a:cs typeface="Meiryo"/>
                <a:sym typeface="Meiry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95536" y="2697764"/>
            <a:ext cx="7772400" cy="1242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F8F8F"/>
              </a:buClr>
              <a:buSzPts val="2000"/>
              <a:buNone/>
              <a:defRPr sz="2000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F8F8F"/>
              </a:buClr>
              <a:buSzPts val="1800"/>
              <a:buNone/>
              <a:defRPr sz="1800">
                <a:solidFill>
                  <a:srgbClr val="8F8F8F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F8F8F"/>
              </a:buClr>
              <a:buSzPts val="1600"/>
              <a:buNone/>
              <a:defRPr sz="1600">
                <a:solidFill>
                  <a:srgbClr val="8F8F8F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F8F8F"/>
              </a:buClr>
              <a:buSzPts val="1400"/>
              <a:buNone/>
              <a:defRPr sz="1400">
                <a:solidFill>
                  <a:srgbClr val="8F8F8F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6902896" y="4836189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F8F8F"/>
                </a:solidFill>
                <a:latin typeface="Meiryo"/>
                <a:ea typeface="Meiryo"/>
                <a:cs typeface="Meiryo"/>
                <a:sym typeface="Meiry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124200" y="4836189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白紙" type="blank">
  <p:cSld name="BLANK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76751" y="1995686"/>
            <a:ext cx="1766903" cy="434658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/>
          <p:nvPr/>
        </p:nvSpPr>
        <p:spPr>
          <a:xfrm>
            <a:off x="1020012" y="2497974"/>
            <a:ext cx="708038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ja-JP" sz="2000" u="none" cap="none" strike="noStrike">
                <a:solidFill>
                  <a:schemeClr val="dk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Create Your Business Value</a:t>
            </a:r>
            <a:endParaRPr b="0" i="0" sz="2400" u="none" cap="none" strike="noStrike">
              <a:solidFill>
                <a:schemeClr val="dk1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1463858" y="2904282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-JP" sz="900" u="none" cap="none" strike="noStrike">
                <a:solidFill>
                  <a:schemeClr val="dk1"/>
                </a:solidFill>
                <a:latin typeface="Meiryo"/>
                <a:ea typeface="Meiryo"/>
                <a:cs typeface="Meiryo"/>
                <a:sym typeface="Meiryo"/>
              </a:rPr>
              <a:t>～真のデジタル変革パートナーを目指して、お客様と共に～</a:t>
            </a:r>
            <a:endParaRPr b="0" i="0" sz="2000" u="none" cap="none" strike="noStrike">
              <a:solidFill>
                <a:schemeClr val="dk1"/>
              </a:solidFill>
              <a:latin typeface="Meiryo"/>
              <a:ea typeface="Meiryo"/>
              <a:cs typeface="Meiryo"/>
              <a:sym typeface="Meiryo"/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1463858" y="3205014"/>
            <a:ext cx="6192688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ja-JP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Copyright © UNIRITA Inc. All rights reserved.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F8F8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microsoft/vscode" TargetMode="External"/><Relationship Id="rId4" Type="http://schemas.openxmlformats.org/officeDocument/2006/relationships/hyperlink" Target="https://github.com/torvalds/linux" TargetMode="External"/><Relationship Id="rId5" Type="http://schemas.openxmlformats.org/officeDocument/2006/relationships/hyperlink" Target="https://github.com/openai/gpt-3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ctrTitle"/>
          </p:nvPr>
        </p:nvSpPr>
        <p:spPr>
          <a:xfrm>
            <a:off x="539550" y="1597825"/>
            <a:ext cx="81291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3200"/>
              <a:t>2週間インターンGit教材</a:t>
            </a:r>
            <a:endParaRPr/>
          </a:p>
        </p:txBody>
      </p:sp>
      <p:sp>
        <p:nvSpPr>
          <p:cNvPr id="42" name="Google Shape;42;p6"/>
          <p:cNvSpPr txBox="1"/>
          <p:nvPr>
            <p:ph idx="1" type="subTitle"/>
          </p:nvPr>
        </p:nvSpPr>
        <p:spPr>
          <a:xfrm>
            <a:off x="539552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F8F8F"/>
              </a:buClr>
              <a:buSzPts val="2800"/>
              <a:buNone/>
            </a:pPr>
            <a:r>
              <a:rPr lang="ja-JP"/>
              <a:t>2024</a:t>
            </a:r>
            <a:r>
              <a:rPr lang="ja-JP"/>
              <a:t>年度２週間インターンシップ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34" name="Google Shape;134;p15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15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7" name="Google Shape;137;p15"/>
          <p:cNvCxnSpPr>
            <a:stCxn id="135" idx="6"/>
            <a:endCxn id="136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8" name="Google Shape;138;p15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5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&lt;h1&gt;ようこそ！&lt;/h1&gt;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5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48" name="Google Shape;148;p16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6"/>
          <p:cNvCxnSpPr>
            <a:stCxn id="148" idx="6"/>
            <a:endCxn id="149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1" name="Google Shape;151;p16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6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6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17"/>
          <p:cNvCxnSpPr>
            <a:stCxn id="162" idx="6"/>
            <a:endCxn id="163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7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7"/>
          <p:cNvSpPr/>
          <p:nvPr/>
        </p:nvSpPr>
        <p:spPr>
          <a:xfrm rot="-2902856">
            <a:off x="4696844" y="1708871"/>
            <a:ext cx="1381262" cy="423308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"/>
          <p:cNvSpPr txBox="1"/>
          <p:nvPr/>
        </p:nvSpPr>
        <p:spPr>
          <a:xfrm>
            <a:off x="4652475" y="1770775"/>
            <a:ext cx="219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add 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80" name="Google Shape;180;p18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18"/>
          <p:cNvCxnSpPr>
            <a:stCxn id="180" idx="6"/>
            <a:endCxn id="181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18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8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18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4922925" y="334775"/>
            <a:ext cx="219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8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9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99" name="Google Shape;199;p19"/>
          <p:cNvCxnSpPr>
            <a:stCxn id="197" idx="6"/>
            <a:endCxn id="198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19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9"/>
          <p:cNvSpPr/>
          <p:nvPr/>
        </p:nvSpPr>
        <p:spPr>
          <a:xfrm rot="3817045">
            <a:off x="6226346" y="975455"/>
            <a:ext cx="842555" cy="42329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5912300" y="1195650"/>
            <a:ext cx="219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 commit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9"/>
          <p:cNvSpPr txBox="1"/>
          <p:nvPr/>
        </p:nvSpPr>
        <p:spPr>
          <a:xfrm>
            <a:off x="4922925" y="334775"/>
            <a:ext cx="219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9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16" name="Google Shape;216;p20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20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18" name="Google Shape;218;p20"/>
          <p:cNvCxnSpPr>
            <a:stCxn id="216" idx="6"/>
            <a:endCxn id="217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9" name="Google Shape;219;p20"/>
          <p:cNvSpPr/>
          <p:nvPr/>
        </p:nvSpPr>
        <p:spPr>
          <a:xfrm>
            <a:off x="6653675" y="805512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0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ようこそ！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20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0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67478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5" name="Google Shape;225;p20"/>
          <p:cNvCxnSpPr>
            <a:endCxn id="224" idx="2"/>
          </p:cNvCxnSpPr>
          <p:nvPr/>
        </p:nvCxnSpPr>
        <p:spPr>
          <a:xfrm>
            <a:off x="433377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6" name="Google Shape;226;p20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0"/>
          <p:cNvSpPr/>
          <p:nvPr/>
        </p:nvSpPr>
        <p:spPr>
          <a:xfrm>
            <a:off x="6233350" y="253140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6297850" y="208067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例:コミットを作る方法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36" name="Google Shape;236;p21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例:</a:t>
            </a:r>
            <a:r>
              <a:rPr lang="ja-JP"/>
              <a:t>コミットを作る方法</a:t>
            </a:r>
            <a:r>
              <a:rPr lang="ja-JP"/>
              <a:t>ポイント</a:t>
            </a:r>
            <a:endParaRPr/>
          </a:p>
        </p:txBody>
      </p:sp>
      <p:sp>
        <p:nvSpPr>
          <p:cNvPr id="237" name="Google Shape;237;p21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ブランチAは勝手に移動する(自動的に新規作成されたコミットを指す)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addでステージングエリアに登録するファイルを選択する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commitはステージングエリアにある全てを対象とする(選択できない)</a:t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 restore</a:t>
            </a:r>
            <a:r>
              <a:rPr lang="ja-JP"/>
              <a:t>について</a:t>
            </a:r>
            <a:endParaRPr/>
          </a:p>
        </p:txBody>
      </p:sp>
      <p:sp>
        <p:nvSpPr>
          <p:cNvPr id="245" name="Google Shape;245;p22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22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7" name="Google Shape;247;p22"/>
          <p:cNvCxnSpPr>
            <a:stCxn id="245" idx="6"/>
            <a:endCxn id="246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8" name="Google Shape;248;p22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2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2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Hello!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2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22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2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22"/>
          <p:cNvSpPr txBox="1"/>
          <p:nvPr/>
        </p:nvSpPr>
        <p:spPr>
          <a:xfrm>
            <a:off x="4922925" y="334775"/>
            <a:ext cx="2191200" cy="4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5319825" y="1959200"/>
            <a:ext cx="3898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この状態でgit restore index.htmlを実行すると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3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62" name="Google Shape;262;p23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 restoreについて</a:t>
            </a:r>
            <a:endParaRPr/>
          </a:p>
        </p:txBody>
      </p:sp>
      <p:sp>
        <p:nvSpPr>
          <p:cNvPr id="263" name="Google Shape;263;p23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23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5" name="Google Shape;265;p23"/>
          <p:cNvCxnSpPr>
            <a:stCxn id="263" idx="6"/>
            <a:endCxn id="264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6" name="Google Shape;266;p23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3"/>
          <p:cNvSpPr/>
          <p:nvPr/>
        </p:nvSpPr>
        <p:spPr>
          <a:xfrm>
            <a:off x="3486875" y="2524650"/>
            <a:ext cx="1413600" cy="12153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&lt;section id="home"&gt;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&lt;h1&gt;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ようこそ！</a:t>
            </a: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&lt;/h1&gt;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        &lt;p&gt;お気に入りの商品を見つけて、カートに追加しましょう。&lt;/p&gt;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800">
                <a:latin typeface="Calibri"/>
                <a:ea typeface="Calibri"/>
                <a:cs typeface="Calibri"/>
                <a:sym typeface="Calibri"/>
              </a:rPr>
              <a:t>&lt;/body&gt;</a:t>
            </a:r>
            <a:endParaRPr sz="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23"/>
          <p:cNvSpPr txBox="1"/>
          <p:nvPr/>
        </p:nvSpPr>
        <p:spPr>
          <a:xfrm>
            <a:off x="3551375" y="2073925"/>
            <a:ext cx="12846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index.html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23"/>
          <p:cNvSpPr/>
          <p:nvPr/>
        </p:nvSpPr>
        <p:spPr>
          <a:xfrm>
            <a:off x="4835975" y="302550"/>
            <a:ext cx="2326200" cy="105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23"/>
          <p:cNvSpPr txBox="1"/>
          <p:nvPr/>
        </p:nvSpPr>
        <p:spPr>
          <a:xfrm>
            <a:off x="4801250" y="-68775"/>
            <a:ext cx="2385900" cy="1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ステージングエリア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23"/>
          <p:cNvSpPr txBox="1"/>
          <p:nvPr/>
        </p:nvSpPr>
        <p:spPr>
          <a:xfrm>
            <a:off x="5624625" y="1959200"/>
            <a:ext cx="3898500" cy="1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こうなる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79" name="Google Shape;279;p24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補足</a:t>
            </a:r>
            <a:endParaRPr/>
          </a:p>
        </p:txBody>
      </p:sp>
      <p:sp>
        <p:nvSpPr>
          <p:cNvPr id="280" name="Google Shape;280;p24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.はカレントディレクトリを表す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よって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add 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restore .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これらはカレントディレクトリ配下全てのファイルに対し、作用する</a:t>
            </a:r>
            <a:endParaRPr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/>
              <a:t>vscode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3"/>
              </a:rPr>
              <a:t>https://github.com/microsoft/vscode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/>
              <a:t>linux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4"/>
              </a:rPr>
              <a:t>https://github.com/torvalds/linux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/>
              <a:t>openai’s gpt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u="sng">
                <a:solidFill>
                  <a:schemeClr val="hlink"/>
                </a:solidFill>
                <a:hlinkClick r:id="rId5"/>
              </a:rPr>
              <a:t>https://github.com/openai/gpt-3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0" name="Google Shape;50;p7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リポジトリ例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87" name="Google Shape;287;p25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 status</a:t>
            </a:r>
            <a:endParaRPr/>
          </a:p>
        </p:txBody>
      </p:sp>
      <p:sp>
        <p:nvSpPr>
          <p:cNvPr id="288" name="Google Shape;288;p25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ステータスを表す。編集したファイルや、ステージングにaddしたファイルがわかる。自身が今どのブランチ(コミット)にいるかもわかる</a:t>
            </a:r>
            <a:endParaRPr sz="1800"/>
          </a:p>
        </p:txBody>
      </p:sp>
      <p:pic>
        <p:nvPicPr>
          <p:cNvPr id="289" name="Google Shape;28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300" y="1885251"/>
            <a:ext cx="7329975" cy="171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296" name="Google Shape;296;p26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 log --all --graph</a:t>
            </a:r>
            <a:endParaRPr/>
          </a:p>
        </p:txBody>
      </p:sp>
      <p:sp>
        <p:nvSpPr>
          <p:cNvPr id="297" name="Google Shape;297;p26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コミット履歴がいい感じに表示される</a:t>
            </a:r>
            <a:endParaRPr sz="1800"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2250" y="1439322"/>
            <a:ext cx="7203450" cy="303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05" name="Google Shape;305;p27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git色々操作feedback</a:t>
            </a:r>
            <a:endParaRPr sz="1800"/>
          </a:p>
        </p:txBody>
      </p:sp>
      <p:sp>
        <p:nvSpPr>
          <p:cNvPr id="306" name="Google Shape;306;p27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branchがくっついていない、コミットに移動する方法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switch </a:t>
            </a:r>
            <a:r>
              <a:rPr lang="ja-JP" sz="1800"/>
              <a:t>--</a:t>
            </a:r>
            <a:r>
              <a:rPr lang="ja-JP" sz="1800"/>
              <a:t>detach コミットID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.git隠しディレクトリに、gitの実体が存在する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8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313" name="Google Shape;313;p28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せっかくなので、今回のイベント、研修登録アプリのコミットグラフ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/>
              <a:t>(</a:t>
            </a:r>
            <a:r>
              <a:rPr lang="ja-JP" sz="1800"/>
              <a:t>git log --all --graph </a:t>
            </a:r>
            <a:r>
              <a:rPr lang="ja-JP" sz="1800"/>
              <a:t>--</a:t>
            </a:r>
            <a:r>
              <a:rPr lang="ja-JP" sz="1800"/>
              <a:t>oneline)</a:t>
            </a:r>
            <a:endParaRPr sz="1800"/>
          </a:p>
        </p:txBody>
      </p:sp>
      <p:pic>
        <p:nvPicPr>
          <p:cNvPr id="314" name="Google Shape;31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200" y="1049375"/>
            <a:ext cx="5966399" cy="3956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" type="body"/>
          </p:nvPr>
        </p:nvSpPr>
        <p:spPr>
          <a:xfrm>
            <a:off x="374850" y="843554"/>
            <a:ext cx="8229600" cy="179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ソフトウェア開発においてソースコードやプロジェクトの変更履歴を管理するためのツール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分散バージョン管理システム（DVCS: Distributed Version Control System）の一つ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gitがインストールされているpc(お２人のpcにはインストールされております)で、管理したいディレクトリで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init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コマンドを実行すると、管理できるようになる</a:t>
            </a:r>
            <a:endParaRPr sz="1800"/>
          </a:p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8" name="Google Shape;58;p8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Gitの</a:t>
            </a:r>
            <a:r>
              <a:rPr lang="ja-JP"/>
              <a:t>基本概念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65" name="Google Shape;65;p9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デモ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デモ:</a:t>
            </a:r>
            <a:r>
              <a:rPr lang="ja-JP"/>
              <a:t>ポイント</a:t>
            </a:r>
            <a:endParaRPr/>
          </a:p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セーブポイント(コミット)をswitchできるのは、javaやhtmlなどソースコードだけじゃなく、パワポなども可能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idx="1" type="body"/>
          </p:nvPr>
        </p:nvSpPr>
        <p:spPr>
          <a:xfrm>
            <a:off x="374850" y="843551"/>
            <a:ext cx="8229600" cy="1522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みんなで使うことで、チーム開発に使用できる。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どうすればみんなで使用できるか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→コンピュータを１つ用意して、そこに対して、みんなが修正、作成したデータを送る</a:t>
            </a:r>
            <a:endParaRPr sz="1800"/>
          </a:p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81" name="Google Shape;81;p11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チーム開発に使用できるgit</a:t>
            </a:r>
            <a:endParaRPr/>
          </a:p>
        </p:txBody>
      </p:sp>
      <p:pic>
        <p:nvPicPr>
          <p:cNvPr id="82" name="Google Shape;82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9600" y="1963967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550" y="2397800"/>
            <a:ext cx="1222975" cy="12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2175" y="3502075"/>
            <a:ext cx="1222975" cy="122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8700" y="2256175"/>
            <a:ext cx="1222975" cy="12229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/>
        </p:nvSpPr>
        <p:spPr>
          <a:xfrm>
            <a:off x="527250" y="3500125"/>
            <a:ext cx="1223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Aさん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1"/>
          <p:cNvSpPr txBox="1"/>
          <p:nvPr/>
        </p:nvSpPr>
        <p:spPr>
          <a:xfrm>
            <a:off x="2224513" y="4457750"/>
            <a:ext cx="1223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さん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1"/>
          <p:cNvSpPr txBox="1"/>
          <p:nvPr/>
        </p:nvSpPr>
        <p:spPr>
          <a:xfrm>
            <a:off x="7441038" y="3402950"/>
            <a:ext cx="12231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さん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1"/>
          <p:cNvSpPr txBox="1"/>
          <p:nvPr/>
        </p:nvSpPr>
        <p:spPr>
          <a:xfrm>
            <a:off x="4128650" y="4478575"/>
            <a:ext cx="1698900" cy="4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コンピュータ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リポジトリ: プロジェクトの保存場所。ローカルリポジトリとリモートリポジトリがある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コミット: </a:t>
            </a:r>
            <a:r>
              <a:rPr lang="ja-JP" sz="1800"/>
              <a:t>セーブポイントのようなもの。一意のハッシュ値が割り当てられている。コミットという言葉は名詞と動詞両方の意味がある。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ブランチ: 作成することで、異なる機能や修正を独立して開発することができる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>
                <a:highlight>
                  <a:srgbClr val="D9D9D9"/>
                </a:highlight>
              </a:rPr>
              <a:t>ステージングエリア: 作業した変更を一度にコミット（commit）する前に、ステージングエリアに変更を追加することができる。これにより、コミットに含める変更を細かく制御できます。</a:t>
            </a:r>
            <a:endParaRPr sz="1800">
              <a:highlight>
                <a:srgbClr val="D9D9D9"/>
              </a:highlight>
            </a:endParaRPr>
          </a:p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97" name="Google Shape;97;p12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用語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イメージ図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771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3"/>
          <p:cNvSpPr/>
          <p:nvPr/>
        </p:nvSpPr>
        <p:spPr>
          <a:xfrm>
            <a:off x="386247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3"/>
          <p:cNvSpPr/>
          <p:nvPr/>
        </p:nvSpPr>
        <p:spPr>
          <a:xfrm>
            <a:off x="6509725" y="1639500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8" name="Google Shape;108;p13"/>
          <p:cNvCxnSpPr>
            <a:stCxn id="105" idx="6"/>
            <a:endCxn id="106" idx="2"/>
          </p:cNvCxnSpPr>
          <p:nvPr/>
        </p:nvCxnSpPr>
        <p:spPr>
          <a:xfrm>
            <a:off x="1448425" y="1870950"/>
            <a:ext cx="2414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3"/>
          <p:cNvCxnSpPr>
            <a:stCxn id="106" idx="6"/>
            <a:endCxn id="107" idx="2"/>
          </p:cNvCxnSpPr>
          <p:nvPr/>
        </p:nvCxnSpPr>
        <p:spPr>
          <a:xfrm>
            <a:off x="4333775" y="1870950"/>
            <a:ext cx="217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/>
        </p:nvSpPr>
        <p:spPr>
          <a:xfrm>
            <a:off x="267875" y="2402000"/>
            <a:ext cx="225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ハッシュ値:0e77d0e8f7cddb5…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944900" y="2402000"/>
            <a:ext cx="225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ハッシュ値:534ljs0e8f7cddb5…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5879850" y="2190750"/>
            <a:ext cx="225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ハッシュ値:34jojds0e8f7jdflas4…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3"/>
          <p:cNvSpPr/>
          <p:nvPr/>
        </p:nvSpPr>
        <p:spPr>
          <a:xfrm>
            <a:off x="3819175" y="757787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>
            <a:off x="6415525" y="760850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ブランチB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6538125" y="3842875"/>
            <a:ext cx="471300" cy="4629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13"/>
          <p:cNvCxnSpPr>
            <a:stCxn id="106" idx="6"/>
            <a:endCxn id="115" idx="1"/>
          </p:cNvCxnSpPr>
          <p:nvPr/>
        </p:nvCxnSpPr>
        <p:spPr>
          <a:xfrm>
            <a:off x="4333775" y="1870950"/>
            <a:ext cx="2273400" cy="2039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" name="Google Shape;117;p13"/>
          <p:cNvSpPr txBox="1"/>
          <p:nvPr/>
        </p:nvSpPr>
        <p:spPr>
          <a:xfrm>
            <a:off x="5956050" y="4095750"/>
            <a:ext cx="2251800" cy="3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ハッシュ値:3459348adfe93d…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3"/>
          <p:cNvSpPr/>
          <p:nvPr/>
        </p:nvSpPr>
        <p:spPr>
          <a:xfrm>
            <a:off x="6443925" y="3037000"/>
            <a:ext cx="659700" cy="757800"/>
          </a:xfrm>
          <a:prstGeom prst="downArrow">
            <a:avLst>
              <a:gd fmla="val 50000" name="adj1"/>
              <a:gd fmla="val 49754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ブランチC</a:t>
            </a: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654725" y="4702050"/>
            <a:ext cx="8064900" cy="337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-JP">
                <a:latin typeface="Calibri"/>
                <a:ea typeface="Calibri"/>
                <a:cs typeface="Calibri"/>
                <a:sym typeface="Calibri"/>
              </a:rPr>
              <a:t>時間軸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idx="1" type="body"/>
          </p:nvPr>
        </p:nvSpPr>
        <p:spPr>
          <a:xfrm>
            <a:off x="374848" y="843559"/>
            <a:ext cx="8229600" cy="3394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コミットを作るための手続きがある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git addコマンド、git commitコマンド</a:t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ja-JP" sz="1800"/>
              <a:t>関係する用語、概念:ステージングエリア</a:t>
            </a:r>
            <a:endParaRPr sz="1800"/>
          </a:p>
        </p:txBody>
      </p:sp>
      <p:sp>
        <p:nvSpPr>
          <p:cNvPr id="126" name="Google Shape;126;p14"/>
          <p:cNvSpPr txBox="1"/>
          <p:nvPr>
            <p:ph idx="12" type="sldNum"/>
          </p:nvPr>
        </p:nvSpPr>
        <p:spPr>
          <a:xfrm>
            <a:off x="6902896" y="4836189"/>
            <a:ext cx="21336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127" name="Google Shape;127;p14"/>
          <p:cNvSpPr txBox="1"/>
          <p:nvPr>
            <p:ph type="title"/>
          </p:nvPr>
        </p:nvSpPr>
        <p:spPr>
          <a:xfrm>
            <a:off x="374848" y="250430"/>
            <a:ext cx="8229600" cy="462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-JP"/>
              <a:t>コミットを作る方法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​​テーマ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​​テーマ">
  <a:themeElements>
    <a:clrScheme name="ユニリタ配信2">
      <a:dk1>
        <a:srgbClr val="3C3C3C"/>
      </a:dk1>
      <a:lt1>
        <a:srgbClr val="FFFFFF"/>
      </a:lt1>
      <a:dk2>
        <a:srgbClr val="595757"/>
      </a:dk2>
      <a:lt2>
        <a:srgbClr val="727171"/>
      </a:lt2>
      <a:accent1>
        <a:srgbClr val="E5004D"/>
      </a:accent1>
      <a:accent2>
        <a:srgbClr val="FCBB3E"/>
      </a:accent2>
      <a:accent3>
        <a:srgbClr val="8A8D8F"/>
      </a:accent3>
      <a:accent4>
        <a:srgbClr val="8064A2"/>
      </a:accent4>
      <a:accent5>
        <a:srgbClr val="4BACC6"/>
      </a:accent5>
      <a:accent6>
        <a:srgbClr val="00A440"/>
      </a:accent6>
      <a:hlink>
        <a:srgbClr val="E5004D"/>
      </a:hlink>
      <a:folHlink>
        <a:srgbClr val="8A8D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