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y="5143500" cx="9144000"/>
  <p:notesSz cx="6858000" cy="9144000"/>
  <p:embeddedFontLst>
    <p:embeddedFont>
      <p:font typeface="Open Sans SemiBold"/>
      <p:regular r:id="rId77"/>
      <p:bold r:id="rId78"/>
      <p:italic r:id="rId79"/>
      <p:boldItalic r:id="rId80"/>
    </p:embeddedFont>
    <p:embeddedFont>
      <p:font typeface="Roboto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85" roundtripDataSignature="AMtx7miHXWEsPZIuAHvtLnAFcj1D9Wm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EC89EB-F4BD-4C79-B742-E84B3D1EEFD8}">
  <a:tblStyle styleId="{0DEC89EB-F4BD-4C79-B742-E84B3D1EEFD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Mono-boldItalic.fntdata"/><Relationship Id="rId83" Type="http://schemas.openxmlformats.org/officeDocument/2006/relationships/font" Target="fonts/RobotoMono-italic.fntdata"/><Relationship Id="rId42" Type="http://schemas.openxmlformats.org/officeDocument/2006/relationships/slide" Target="slides/slide35.xml"/><Relationship Id="rId41" Type="http://schemas.openxmlformats.org/officeDocument/2006/relationships/slide" Target="slides/slide34.xml"/><Relationship Id="rId85" Type="http://customschemas.google.com/relationships/presentationmetadata" Target="meta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font" Target="fonts/OpenSansSemiBold-boldItalic.fntdata"/><Relationship Id="rId82" Type="http://schemas.openxmlformats.org/officeDocument/2006/relationships/font" Target="fonts/RobotoMono-bold.fntdata"/><Relationship Id="rId81"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font" Target="fonts/OpenSansSemiBold-regular.fntdata"/><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font" Target="fonts/OpenSansSemiBold-italic.fntdata"/><Relationship Id="rId34" Type="http://schemas.openxmlformats.org/officeDocument/2006/relationships/slide" Target="slides/slide27.xml"/><Relationship Id="rId78" Type="http://schemas.openxmlformats.org/officeDocument/2006/relationships/font" Target="fonts/OpenSansSemiBold-bold.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343406"/>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24"/>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2: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3: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80000"/>
              </a:lnSpc>
              <a:spcBef>
                <a:spcPts val="1500"/>
              </a:spcBef>
              <a:spcAft>
                <a:spcPts val="0"/>
              </a:spcAft>
              <a:buClr>
                <a:schemeClr val="dk1"/>
              </a:buClr>
              <a:buSzPts val="1100"/>
              <a:buFont typeface="Arial"/>
              <a:buNone/>
            </a:pPr>
            <a:r>
              <a:rPr lang="ja" sz="1200">
                <a:solidFill>
                  <a:srgbClr val="333333"/>
                </a:solidFill>
                <a:highlight>
                  <a:srgbClr val="FFFFFF"/>
                </a:highlight>
              </a:rPr>
              <a:t>配列の場合、はじめに必要な領域を確保している為、一度作ってしまうと要素数の増減を行うことはできません。また、要素の入れ替えをするには、まず片方の要素を削除し、別の要素を移動させ、最初に削除した要素を空いた部屋に入れなおす必要があります。</a:t>
            </a:r>
            <a:endParaRPr sz="1200">
              <a:solidFill>
                <a:srgbClr val="333333"/>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5" name="Google Shape;105;p4: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40"/>
              </a:spcBef>
              <a:spcAft>
                <a:spcPts val="0"/>
              </a:spcAft>
              <a:buSzPts val="1100"/>
              <a:buNone/>
            </a:pPr>
            <a:r>
              <a:rPr lang="ja" sz="2000">
                <a:solidFill>
                  <a:schemeClr val="dk1"/>
                </a:solidFill>
                <a:latin typeface="Meiryo"/>
                <a:ea typeface="Meiryo"/>
                <a:cs typeface="Meiryo"/>
                <a:sym typeface="Meiryo"/>
              </a:rPr>
              <a:t>これらの機能の活用を通して、</a:t>
            </a:r>
            <a:r>
              <a:rPr b="1" lang="ja" sz="2000">
                <a:solidFill>
                  <a:schemeClr val="dk1"/>
                </a:solidFill>
                <a:latin typeface="Meiryo"/>
                <a:ea typeface="Meiryo"/>
                <a:cs typeface="Meiryo"/>
                <a:sym typeface="Meiryo"/>
              </a:rPr>
              <a:t>ユーザーと情報を提供する企業の間で双方向のコミュニケーションが発生するため、動的であることが特徴</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4: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54: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4" name="Google Shape;504;p54: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5: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55: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2" name="Google Shape;512;p55: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6: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56: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t/>
            </a:r>
            <a:endParaRPr/>
          </a:p>
        </p:txBody>
      </p:sp>
      <p:sp>
        <p:nvSpPr>
          <p:cNvPr id="520" name="Google Shape;520;p56: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7: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57: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9" name="Google Shape;529;p57: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8: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58: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8" name="Google Shape;538;p58: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9:notes"/>
          <p:cNvSpPr/>
          <p:nvPr>
            <p:ph idx="2" type="sldImg"/>
          </p:nvPr>
        </p:nvSpPr>
        <p:spPr>
          <a:xfrm>
            <a:off x="92762" y="686422"/>
            <a:ext cx="6672600" cy="3427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59:notes"/>
          <p:cNvSpPr txBox="1"/>
          <p:nvPr>
            <p:ph idx="1" type="body"/>
          </p:nvPr>
        </p:nvSpPr>
        <p:spPr>
          <a:xfrm>
            <a:off x="685800" y="4343406"/>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7" name="Google Shape;547;p59:notes"/>
          <p:cNvSpPr txBox="1"/>
          <p:nvPr>
            <p:ph idx="12" type="sldNum"/>
          </p:nvPr>
        </p:nvSpPr>
        <p:spPr>
          <a:xfrm>
            <a:off x="3884613" y="8685224"/>
            <a:ext cx="2971800"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ja"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2" name="Google Shape;582;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71"/>
          <p:cNvSpPr txBox="1"/>
          <p:nvPr>
            <p:ph type="ctrTitle"/>
          </p:nvPr>
        </p:nvSpPr>
        <p:spPr>
          <a:xfrm>
            <a:off x="539552" y="1597819"/>
            <a:ext cx="7772400" cy="110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4400"/>
              <a:buFont typeface="Meiryo"/>
              <a:buNone/>
              <a:defRPr b="1">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71"/>
          <p:cNvSpPr txBox="1"/>
          <p:nvPr>
            <p:ph idx="1" type="subTitle"/>
          </p:nvPr>
        </p:nvSpPr>
        <p:spPr>
          <a:xfrm>
            <a:off x="539552" y="2914650"/>
            <a:ext cx="6400800" cy="1314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Clr>
                <a:srgbClr val="8F8F8F"/>
              </a:buClr>
              <a:buSzPts val="2800"/>
              <a:buNone/>
              <a:defRPr b="1" sz="2800">
                <a:solidFill>
                  <a:srgbClr val="8F8F8F"/>
                </a:solidFill>
                <a:latin typeface="Meiryo"/>
                <a:ea typeface="Meiryo"/>
                <a:cs typeface="Meiryo"/>
                <a:sym typeface="Meiryo"/>
              </a:defRPr>
            </a:lvl1pPr>
            <a:lvl2pPr lvl="1" algn="ctr">
              <a:lnSpc>
                <a:spcPct val="100000"/>
              </a:lnSpc>
              <a:spcBef>
                <a:spcPts val="560"/>
              </a:spcBef>
              <a:spcAft>
                <a:spcPts val="0"/>
              </a:spcAft>
              <a:buClr>
                <a:srgbClr val="8F8F8F"/>
              </a:buClr>
              <a:buSzPts val="2800"/>
              <a:buNone/>
              <a:defRPr>
                <a:solidFill>
                  <a:srgbClr val="8F8F8F"/>
                </a:solidFill>
              </a:defRPr>
            </a:lvl2pPr>
            <a:lvl3pPr lvl="2" algn="ctr">
              <a:lnSpc>
                <a:spcPct val="100000"/>
              </a:lnSpc>
              <a:spcBef>
                <a:spcPts val="480"/>
              </a:spcBef>
              <a:spcAft>
                <a:spcPts val="0"/>
              </a:spcAft>
              <a:buClr>
                <a:srgbClr val="8F8F8F"/>
              </a:buClr>
              <a:buSzPts val="2400"/>
              <a:buNone/>
              <a:defRPr>
                <a:solidFill>
                  <a:srgbClr val="8F8F8F"/>
                </a:solidFill>
              </a:defRPr>
            </a:lvl3pPr>
            <a:lvl4pPr lvl="3" algn="ctr">
              <a:lnSpc>
                <a:spcPct val="100000"/>
              </a:lnSpc>
              <a:spcBef>
                <a:spcPts val="400"/>
              </a:spcBef>
              <a:spcAft>
                <a:spcPts val="0"/>
              </a:spcAft>
              <a:buClr>
                <a:srgbClr val="8F8F8F"/>
              </a:buClr>
              <a:buSzPts val="2000"/>
              <a:buNone/>
              <a:defRPr>
                <a:solidFill>
                  <a:srgbClr val="8F8F8F"/>
                </a:solidFill>
              </a:defRPr>
            </a:lvl4pPr>
            <a:lvl5pPr lvl="4" algn="ctr">
              <a:lnSpc>
                <a:spcPct val="100000"/>
              </a:lnSpc>
              <a:spcBef>
                <a:spcPts val="400"/>
              </a:spcBef>
              <a:spcAft>
                <a:spcPts val="0"/>
              </a:spcAft>
              <a:buClr>
                <a:srgbClr val="8F8F8F"/>
              </a:buClr>
              <a:buSzPts val="2000"/>
              <a:buNone/>
              <a:defRPr>
                <a:solidFill>
                  <a:srgbClr val="8F8F8F"/>
                </a:solidFill>
              </a:defRPr>
            </a:lvl5pPr>
            <a:lvl6pPr lvl="5" algn="ctr">
              <a:lnSpc>
                <a:spcPct val="100000"/>
              </a:lnSpc>
              <a:spcBef>
                <a:spcPts val="400"/>
              </a:spcBef>
              <a:spcAft>
                <a:spcPts val="0"/>
              </a:spcAft>
              <a:buClr>
                <a:srgbClr val="8F8F8F"/>
              </a:buClr>
              <a:buSzPts val="2000"/>
              <a:buNone/>
              <a:defRPr>
                <a:solidFill>
                  <a:srgbClr val="8F8F8F"/>
                </a:solidFill>
              </a:defRPr>
            </a:lvl6pPr>
            <a:lvl7pPr lvl="6" algn="ctr">
              <a:lnSpc>
                <a:spcPct val="100000"/>
              </a:lnSpc>
              <a:spcBef>
                <a:spcPts val="400"/>
              </a:spcBef>
              <a:spcAft>
                <a:spcPts val="0"/>
              </a:spcAft>
              <a:buClr>
                <a:srgbClr val="8F8F8F"/>
              </a:buClr>
              <a:buSzPts val="2000"/>
              <a:buNone/>
              <a:defRPr>
                <a:solidFill>
                  <a:srgbClr val="8F8F8F"/>
                </a:solidFill>
              </a:defRPr>
            </a:lvl7pPr>
            <a:lvl8pPr lvl="7" algn="ctr">
              <a:lnSpc>
                <a:spcPct val="100000"/>
              </a:lnSpc>
              <a:spcBef>
                <a:spcPts val="400"/>
              </a:spcBef>
              <a:spcAft>
                <a:spcPts val="0"/>
              </a:spcAft>
              <a:buClr>
                <a:srgbClr val="8F8F8F"/>
              </a:buClr>
              <a:buSzPts val="2000"/>
              <a:buNone/>
              <a:defRPr>
                <a:solidFill>
                  <a:srgbClr val="8F8F8F"/>
                </a:solidFill>
              </a:defRPr>
            </a:lvl8pPr>
            <a:lvl9pPr lvl="8" algn="ctr">
              <a:lnSpc>
                <a:spcPct val="100000"/>
              </a:lnSpc>
              <a:spcBef>
                <a:spcPts val="400"/>
              </a:spcBef>
              <a:spcAft>
                <a:spcPts val="0"/>
              </a:spcAft>
              <a:buClr>
                <a:srgbClr val="8F8F8F"/>
              </a:buClr>
              <a:buSzPts val="2000"/>
              <a:buNone/>
              <a:defRPr>
                <a:solidFill>
                  <a:srgbClr val="8F8F8F"/>
                </a:solidFill>
              </a:defRPr>
            </a:lvl9pPr>
          </a:lstStyle>
          <a:p/>
        </p:txBody>
      </p:sp>
      <p:pic>
        <p:nvPicPr>
          <p:cNvPr id="14" name="Google Shape;14;p71"/>
          <p:cNvPicPr preferRelativeResize="0"/>
          <p:nvPr/>
        </p:nvPicPr>
        <p:blipFill rotWithShape="1">
          <a:blip r:embed="rId3">
            <a:alphaModFix/>
          </a:blip>
          <a:srcRect b="0" l="0" r="0" t="0"/>
          <a:stretch/>
        </p:blipFill>
        <p:spPr>
          <a:xfrm>
            <a:off x="7452320" y="195486"/>
            <a:ext cx="1440160" cy="397844"/>
          </a:xfrm>
          <a:prstGeom prst="rect">
            <a:avLst/>
          </a:prstGeom>
          <a:noFill/>
          <a:ln>
            <a:noFill/>
          </a:ln>
        </p:spPr>
      </p:pic>
      <p:pic>
        <p:nvPicPr>
          <p:cNvPr id="15" name="Google Shape;15;p71"/>
          <p:cNvPicPr preferRelativeResize="0"/>
          <p:nvPr/>
        </p:nvPicPr>
        <p:blipFill rotWithShape="1">
          <a:blip r:embed="rId4">
            <a:alphaModFix/>
          </a:blip>
          <a:srcRect b="0" l="0" r="0" t="0"/>
          <a:stretch/>
        </p:blipFill>
        <p:spPr>
          <a:xfrm>
            <a:off x="251520" y="267494"/>
            <a:ext cx="1296144" cy="318851"/>
          </a:xfrm>
          <a:prstGeom prst="rect">
            <a:avLst/>
          </a:prstGeom>
          <a:noFill/>
          <a:ln>
            <a:noFill/>
          </a:ln>
        </p:spPr>
      </p:pic>
      <p:pic>
        <p:nvPicPr>
          <p:cNvPr id="16" name="Google Shape;16;p71"/>
          <p:cNvPicPr preferRelativeResize="0"/>
          <p:nvPr/>
        </p:nvPicPr>
        <p:blipFill rotWithShape="1">
          <a:blip r:embed="rId5">
            <a:alphaModFix/>
          </a:blip>
          <a:srcRect b="0" l="0" r="0" t="0"/>
          <a:stretch/>
        </p:blipFill>
        <p:spPr>
          <a:xfrm>
            <a:off x="7596336" y="4469539"/>
            <a:ext cx="1296000" cy="4784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8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8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8" name="Google Shape;58;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1" name="Google Shape;61;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8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8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5" name="Google Shape;65;p8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8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8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70" name="Google Shape;70;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1" name="Shape 71"/>
        <p:cNvGrpSpPr/>
        <p:nvPr/>
      </p:nvGrpSpPr>
      <p:grpSpPr>
        <a:xfrm>
          <a:off x="0" y="0"/>
          <a:ext cx="0" cy="0"/>
          <a:chOff x="0" y="0"/>
          <a:chExt cx="0" cy="0"/>
        </a:xfrm>
      </p:grpSpPr>
      <p:sp>
        <p:nvSpPr>
          <p:cNvPr id="72" name="Google Shape;72;p8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3" name="Google Shape;73;p8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74" name="Google Shape;74;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7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3200"/>
              <a:buFont typeface="Meiryo"/>
              <a:buNone/>
              <a:defRPr b="1" sz="3200">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2"/>
          <p:cNvSpPr txBox="1"/>
          <p:nvPr>
            <p:ph idx="1" type="body"/>
          </p:nvPr>
        </p:nvSpPr>
        <p:spPr>
          <a:xfrm>
            <a:off x="374848" y="843559"/>
            <a:ext cx="8229600" cy="3394500"/>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a:latin typeface="Meiryo"/>
                <a:ea typeface="Meiryo"/>
                <a:cs typeface="Meiryo"/>
                <a:sym typeface="Meiryo"/>
              </a:defRPr>
            </a:lvl1pPr>
            <a:lvl2pPr indent="-406400" lvl="1" marL="914400" algn="l">
              <a:lnSpc>
                <a:spcPct val="100000"/>
              </a:lnSpc>
              <a:spcBef>
                <a:spcPts val="560"/>
              </a:spcBef>
              <a:spcAft>
                <a:spcPts val="0"/>
              </a:spcAft>
              <a:buClr>
                <a:schemeClr val="dk1"/>
              </a:buClr>
              <a:buSzPts val="2800"/>
              <a:buChar char="–"/>
              <a:defRPr>
                <a:latin typeface="Meiryo"/>
                <a:ea typeface="Meiryo"/>
                <a:cs typeface="Meiryo"/>
                <a:sym typeface="Meiryo"/>
              </a:defRPr>
            </a:lvl2pPr>
            <a:lvl3pPr indent="-381000" lvl="2" marL="1371600" algn="l">
              <a:lnSpc>
                <a:spcPct val="100000"/>
              </a:lnSpc>
              <a:spcBef>
                <a:spcPts val="480"/>
              </a:spcBef>
              <a:spcAft>
                <a:spcPts val="0"/>
              </a:spcAft>
              <a:buClr>
                <a:schemeClr val="dk1"/>
              </a:buClr>
              <a:buSzPts val="2400"/>
              <a:buChar char="•"/>
              <a:defRPr>
                <a:latin typeface="Meiryo"/>
                <a:ea typeface="Meiryo"/>
                <a:cs typeface="Meiryo"/>
                <a:sym typeface="Meiryo"/>
              </a:defRPr>
            </a:lvl3pPr>
            <a:lvl4pPr indent="-355600" lvl="3" marL="1828800" algn="l">
              <a:lnSpc>
                <a:spcPct val="100000"/>
              </a:lnSpc>
              <a:spcBef>
                <a:spcPts val="400"/>
              </a:spcBef>
              <a:spcAft>
                <a:spcPts val="0"/>
              </a:spcAft>
              <a:buClr>
                <a:schemeClr val="dk1"/>
              </a:buClr>
              <a:buSzPts val="2000"/>
              <a:buChar char="–"/>
              <a:defRPr>
                <a:latin typeface="Meiryo"/>
                <a:ea typeface="Meiryo"/>
                <a:cs typeface="Meiryo"/>
                <a:sym typeface="Meiryo"/>
              </a:defRPr>
            </a:lvl4pPr>
            <a:lvl5pPr indent="-355600" lvl="4" marL="2286000" algn="l">
              <a:lnSpc>
                <a:spcPct val="100000"/>
              </a:lnSpc>
              <a:spcBef>
                <a:spcPts val="400"/>
              </a:spcBef>
              <a:spcAft>
                <a:spcPts val="0"/>
              </a:spcAft>
              <a:buClr>
                <a:schemeClr val="dk1"/>
              </a:buClr>
              <a:buSzPts val="2000"/>
              <a:buChar char="»"/>
              <a:defRPr>
                <a:latin typeface="Meiryo"/>
                <a:ea typeface="Meiryo"/>
                <a:cs typeface="Meiryo"/>
                <a:sym typeface="Meiryo"/>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72"/>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
              <a:t>‹#›</a:t>
            </a:fld>
            <a:endParaRPr/>
          </a:p>
        </p:txBody>
      </p:sp>
      <p:sp>
        <p:nvSpPr>
          <p:cNvPr id="21" name="Google Shape;21;p72"/>
          <p:cNvSpPr txBox="1"/>
          <p:nvPr>
            <p:ph idx="11" type="ftr"/>
          </p:nvPr>
        </p:nvSpPr>
        <p:spPr>
          <a:xfrm>
            <a:off x="3124200" y="4836189"/>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73"/>
          <p:cNvSpPr txBox="1"/>
          <p:nvPr>
            <p:ph type="title"/>
          </p:nvPr>
        </p:nvSpPr>
        <p:spPr>
          <a:xfrm>
            <a:off x="395536" y="1923678"/>
            <a:ext cx="7772400" cy="486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000"/>
              <a:buFont typeface="Meiryo"/>
              <a:buNone/>
              <a:defRPr b="1" sz="4000" cap="none">
                <a:latin typeface="Meiryo"/>
                <a:ea typeface="Meiryo"/>
                <a:cs typeface="Meiryo"/>
                <a:sym typeface="Meiry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3"/>
          <p:cNvSpPr txBox="1"/>
          <p:nvPr>
            <p:ph idx="1" type="body"/>
          </p:nvPr>
        </p:nvSpPr>
        <p:spPr>
          <a:xfrm>
            <a:off x="395536" y="2697764"/>
            <a:ext cx="7772400" cy="12420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00"/>
              </a:spcBef>
              <a:spcAft>
                <a:spcPts val="0"/>
              </a:spcAft>
              <a:buClr>
                <a:srgbClr val="8F8F8F"/>
              </a:buClr>
              <a:buSzPts val="2000"/>
              <a:buNone/>
              <a:defRPr sz="2000">
                <a:solidFill>
                  <a:srgbClr val="8F8F8F"/>
                </a:solidFill>
                <a:latin typeface="Meiryo"/>
                <a:ea typeface="Meiryo"/>
                <a:cs typeface="Meiryo"/>
                <a:sym typeface="Meiryo"/>
              </a:defRPr>
            </a:lvl1pPr>
            <a:lvl2pPr indent="-228600" lvl="1" marL="914400" algn="l">
              <a:lnSpc>
                <a:spcPct val="100000"/>
              </a:lnSpc>
              <a:spcBef>
                <a:spcPts val="360"/>
              </a:spcBef>
              <a:spcAft>
                <a:spcPts val="0"/>
              </a:spcAft>
              <a:buClr>
                <a:srgbClr val="8F8F8F"/>
              </a:buClr>
              <a:buSzPts val="1800"/>
              <a:buNone/>
              <a:defRPr sz="1800">
                <a:solidFill>
                  <a:srgbClr val="8F8F8F"/>
                </a:solidFill>
              </a:defRPr>
            </a:lvl2pPr>
            <a:lvl3pPr indent="-228600" lvl="2" marL="1371600" algn="l">
              <a:lnSpc>
                <a:spcPct val="100000"/>
              </a:lnSpc>
              <a:spcBef>
                <a:spcPts val="320"/>
              </a:spcBef>
              <a:spcAft>
                <a:spcPts val="0"/>
              </a:spcAft>
              <a:buClr>
                <a:srgbClr val="8F8F8F"/>
              </a:buClr>
              <a:buSzPts val="1600"/>
              <a:buNone/>
              <a:defRPr sz="1600">
                <a:solidFill>
                  <a:srgbClr val="8F8F8F"/>
                </a:solidFill>
              </a:defRPr>
            </a:lvl3pPr>
            <a:lvl4pPr indent="-228600" lvl="3" marL="1828800" algn="l">
              <a:lnSpc>
                <a:spcPct val="100000"/>
              </a:lnSpc>
              <a:spcBef>
                <a:spcPts val="280"/>
              </a:spcBef>
              <a:spcAft>
                <a:spcPts val="0"/>
              </a:spcAft>
              <a:buClr>
                <a:srgbClr val="8F8F8F"/>
              </a:buClr>
              <a:buSzPts val="1400"/>
              <a:buNone/>
              <a:defRPr sz="1400">
                <a:solidFill>
                  <a:srgbClr val="8F8F8F"/>
                </a:solidFill>
              </a:defRPr>
            </a:lvl4pPr>
            <a:lvl5pPr indent="-228600" lvl="4" marL="2286000" algn="l">
              <a:lnSpc>
                <a:spcPct val="100000"/>
              </a:lnSpc>
              <a:spcBef>
                <a:spcPts val="280"/>
              </a:spcBef>
              <a:spcAft>
                <a:spcPts val="0"/>
              </a:spcAft>
              <a:buClr>
                <a:srgbClr val="8F8F8F"/>
              </a:buClr>
              <a:buSzPts val="1400"/>
              <a:buNone/>
              <a:defRPr sz="1400">
                <a:solidFill>
                  <a:srgbClr val="8F8F8F"/>
                </a:solidFill>
              </a:defRPr>
            </a:lvl5pPr>
            <a:lvl6pPr indent="-228600" lvl="5" marL="2743200" algn="l">
              <a:lnSpc>
                <a:spcPct val="100000"/>
              </a:lnSpc>
              <a:spcBef>
                <a:spcPts val="280"/>
              </a:spcBef>
              <a:spcAft>
                <a:spcPts val="0"/>
              </a:spcAft>
              <a:buClr>
                <a:srgbClr val="8F8F8F"/>
              </a:buClr>
              <a:buSzPts val="1400"/>
              <a:buNone/>
              <a:defRPr sz="1400">
                <a:solidFill>
                  <a:srgbClr val="8F8F8F"/>
                </a:solidFill>
              </a:defRPr>
            </a:lvl6pPr>
            <a:lvl7pPr indent="-228600" lvl="6" marL="3200400" algn="l">
              <a:lnSpc>
                <a:spcPct val="100000"/>
              </a:lnSpc>
              <a:spcBef>
                <a:spcPts val="280"/>
              </a:spcBef>
              <a:spcAft>
                <a:spcPts val="0"/>
              </a:spcAft>
              <a:buClr>
                <a:srgbClr val="8F8F8F"/>
              </a:buClr>
              <a:buSzPts val="1400"/>
              <a:buNone/>
              <a:defRPr sz="1400">
                <a:solidFill>
                  <a:srgbClr val="8F8F8F"/>
                </a:solidFill>
              </a:defRPr>
            </a:lvl7pPr>
            <a:lvl8pPr indent="-228600" lvl="7" marL="3657600" algn="l">
              <a:lnSpc>
                <a:spcPct val="100000"/>
              </a:lnSpc>
              <a:spcBef>
                <a:spcPts val="280"/>
              </a:spcBef>
              <a:spcAft>
                <a:spcPts val="0"/>
              </a:spcAft>
              <a:buClr>
                <a:srgbClr val="8F8F8F"/>
              </a:buClr>
              <a:buSzPts val="1400"/>
              <a:buNone/>
              <a:defRPr sz="1400">
                <a:solidFill>
                  <a:srgbClr val="8F8F8F"/>
                </a:solidFill>
              </a:defRPr>
            </a:lvl8pPr>
            <a:lvl9pPr indent="-228600" lvl="8" marL="4114800" algn="l">
              <a:lnSpc>
                <a:spcPct val="100000"/>
              </a:lnSpc>
              <a:spcBef>
                <a:spcPts val="280"/>
              </a:spcBef>
              <a:spcAft>
                <a:spcPts val="0"/>
              </a:spcAft>
              <a:buClr>
                <a:srgbClr val="8F8F8F"/>
              </a:buClr>
              <a:buSzPts val="1400"/>
              <a:buNone/>
              <a:defRPr sz="1400">
                <a:solidFill>
                  <a:srgbClr val="8F8F8F"/>
                </a:solidFill>
              </a:defRPr>
            </a:lvl9pPr>
          </a:lstStyle>
          <a:p/>
        </p:txBody>
      </p:sp>
      <p:sp>
        <p:nvSpPr>
          <p:cNvPr id="25" name="Google Shape;25;p73"/>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F8F8F"/>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
              <a:t>‹#›</a:t>
            </a:fld>
            <a:endParaRPr/>
          </a:p>
        </p:txBody>
      </p:sp>
      <p:sp>
        <p:nvSpPr>
          <p:cNvPr id="26" name="Google Shape;26;p73"/>
          <p:cNvSpPr txBox="1"/>
          <p:nvPr>
            <p:ph idx="11" type="ftr"/>
          </p:nvPr>
        </p:nvSpPr>
        <p:spPr>
          <a:xfrm>
            <a:off x="3124200" y="4836189"/>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bg>
      <p:bgPr>
        <a:blipFill>
          <a:blip r:embed="rId2">
            <a:alphaModFix/>
          </a:blip>
          <a:stretch>
            <a:fillRect/>
          </a:stretch>
        </a:blipFill>
      </p:bgPr>
    </p:bg>
    <p:spTree>
      <p:nvGrpSpPr>
        <p:cNvPr id="27" name="Shape 27"/>
        <p:cNvGrpSpPr/>
        <p:nvPr/>
      </p:nvGrpSpPr>
      <p:grpSpPr>
        <a:xfrm>
          <a:off x="0" y="0"/>
          <a:ext cx="0" cy="0"/>
          <a:chOff x="0" y="0"/>
          <a:chExt cx="0" cy="0"/>
        </a:xfrm>
      </p:grpSpPr>
      <p:pic>
        <p:nvPicPr>
          <p:cNvPr id="28" name="Google Shape;28;p74"/>
          <p:cNvPicPr preferRelativeResize="0"/>
          <p:nvPr/>
        </p:nvPicPr>
        <p:blipFill rotWithShape="1">
          <a:blip r:embed="rId3">
            <a:alphaModFix/>
          </a:blip>
          <a:srcRect b="0" l="0" r="0" t="0"/>
          <a:stretch/>
        </p:blipFill>
        <p:spPr>
          <a:xfrm>
            <a:off x="3676751" y="1995686"/>
            <a:ext cx="1766903" cy="434658"/>
          </a:xfrm>
          <a:prstGeom prst="rect">
            <a:avLst/>
          </a:prstGeom>
          <a:noFill/>
          <a:ln>
            <a:noFill/>
          </a:ln>
        </p:spPr>
      </p:pic>
      <p:sp>
        <p:nvSpPr>
          <p:cNvPr id="29" name="Google Shape;29;p74"/>
          <p:cNvSpPr txBox="1"/>
          <p:nvPr/>
        </p:nvSpPr>
        <p:spPr>
          <a:xfrm>
            <a:off x="1020012" y="2497974"/>
            <a:ext cx="70803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ja" sz="2000" u="none" cap="none" strike="noStrike">
                <a:solidFill>
                  <a:schemeClr val="dk1"/>
                </a:solidFill>
                <a:latin typeface="Open Sans SemiBold"/>
                <a:ea typeface="Open Sans SemiBold"/>
                <a:cs typeface="Open Sans SemiBold"/>
                <a:sym typeface="Open Sans SemiBold"/>
              </a:rPr>
              <a:t>Create Your Business Value</a:t>
            </a:r>
            <a:endParaRPr b="0" i="0" sz="2400" u="none" cap="none" strike="noStrike">
              <a:solidFill>
                <a:schemeClr val="dk1"/>
              </a:solidFill>
              <a:latin typeface="Open Sans SemiBold"/>
              <a:ea typeface="Open Sans SemiBold"/>
              <a:cs typeface="Open Sans SemiBold"/>
              <a:sym typeface="Open Sans SemiBold"/>
            </a:endParaRPr>
          </a:p>
        </p:txBody>
      </p:sp>
      <p:sp>
        <p:nvSpPr>
          <p:cNvPr id="30" name="Google Shape;30;p74"/>
          <p:cNvSpPr txBox="1"/>
          <p:nvPr/>
        </p:nvSpPr>
        <p:spPr>
          <a:xfrm>
            <a:off x="1463858" y="2904282"/>
            <a:ext cx="6192600" cy="23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chemeClr val="dk1"/>
                </a:solidFill>
                <a:latin typeface="Meiryo"/>
                <a:ea typeface="Meiryo"/>
                <a:cs typeface="Meiryo"/>
                <a:sym typeface="Meiryo"/>
              </a:rPr>
              <a:t>～真のデジタル変革パートナーを目指して、お客様と共に～</a:t>
            </a:r>
            <a:endParaRPr b="0" i="0" sz="2000" u="none" cap="none" strike="noStrike">
              <a:solidFill>
                <a:schemeClr val="dk1"/>
              </a:solidFill>
              <a:latin typeface="Meiryo"/>
              <a:ea typeface="Meiryo"/>
              <a:cs typeface="Meiryo"/>
              <a:sym typeface="Meiryo"/>
            </a:endParaRPr>
          </a:p>
        </p:txBody>
      </p:sp>
      <p:sp>
        <p:nvSpPr>
          <p:cNvPr id="31" name="Google Shape;31;p74"/>
          <p:cNvSpPr txBox="1"/>
          <p:nvPr/>
        </p:nvSpPr>
        <p:spPr>
          <a:xfrm>
            <a:off x="1463858" y="3205014"/>
            <a:ext cx="6192600" cy="230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r>
              <a:rPr b="0" i="0" lang="ja" sz="900" u="none" cap="none" strike="noStrike">
                <a:solidFill>
                  <a:schemeClr val="dk1"/>
                </a:solidFill>
                <a:latin typeface="Calibri"/>
                <a:ea typeface="Calibri"/>
                <a:cs typeface="Calibri"/>
                <a:sym typeface="Calibri"/>
              </a:rPr>
              <a:t>Copyright © UNIRITA Inc. All rights reserved.</a:t>
            </a:r>
            <a:endParaRPr b="0" i="0" sz="9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7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8" name="Google Shape;38;p7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7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2" name="Google Shape;42;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 name="Shape 47"/>
        <p:cNvGrpSpPr/>
        <p:nvPr/>
      </p:nvGrpSpPr>
      <p:grpSpPr>
        <a:xfrm>
          <a:off x="0" y="0"/>
          <a:ext cx="0" cy="0"/>
          <a:chOff x="0" y="0"/>
          <a:chExt cx="0" cy="0"/>
        </a:xfrm>
      </p:grpSpPr>
      <p:sp>
        <p:nvSpPr>
          <p:cNvPr id="48" name="Google Shape;48;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7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7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2" Type="http://schemas.openxmlformats.org/officeDocument/2006/relationships/theme" Target="../theme/theme3.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0"/>
          <p:cNvSpPr txBox="1"/>
          <p:nvPr>
            <p:ph type="title"/>
          </p:nvPr>
        </p:nvSpPr>
        <p:spPr>
          <a:xfrm>
            <a:off x="457200" y="205979"/>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0"/>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F8F8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F8F8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F8F8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2" name="Shape 32"/>
        <p:cNvGrpSpPr/>
        <p:nvPr/>
      </p:nvGrpSpPr>
      <p:grpSpPr>
        <a:xfrm>
          <a:off x="0" y="0"/>
          <a:ext cx="0" cy="0"/>
          <a:chOff x="0" y="0"/>
          <a:chExt cx="0" cy="0"/>
        </a:xfrm>
      </p:grpSpPr>
      <p:sp>
        <p:nvSpPr>
          <p:cNvPr id="33" name="Google Shape;33;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4" name="Google Shape;34;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5" name="Google Shape;35;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hyperlink" Target="https://www.kenschool.jp/blog/?p=530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www.kenschool.jp/blog/?p=5308" TargetMode="Externa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kenschool.jp/blog/?p=5308" TargetMode="Externa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kenschool.jp/blog/?p=5308" TargetMode="External"/><Relationship Id="rId4" Type="http://schemas.openxmlformats.org/officeDocument/2006/relationships/image" Target="../media/image43.png"/><Relationship Id="rId5"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www.kenschool.jp/blog/?p=5308" TargetMode="External"/><Relationship Id="rId4" Type="http://schemas.openxmlformats.org/officeDocument/2006/relationships/image" Target="../media/image38.png"/><Relationship Id="rId5"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www.kenschool.jp/blog/?p=5308"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ww.kenschool.jp/blog/?p=5308"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www.kenschool.jp/blog/?p=5308"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5.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42.png"/><Relationship Id="rId5" Type="http://schemas.openxmlformats.org/officeDocument/2006/relationships/image" Target="../media/image40.png"/><Relationship Id="rId6"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hyperlink" Target="https://tsuyopon.xyz/2019/01/31/understand-4-http-method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4.png"/><Relationship Id="rId4" Type="http://schemas.openxmlformats.org/officeDocument/2006/relationships/hyperlink" Target="https://nowokay.hatenablog.com/entry/2023/07/15/21383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5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5.png"/><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5.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539550" y="1597825"/>
            <a:ext cx="8129100" cy="1102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4400"/>
              <a:buNone/>
            </a:pPr>
            <a:r>
              <a:rPr lang="ja" sz="3400"/>
              <a:t>Java、Spring boot 教材</a:t>
            </a:r>
            <a:endParaRPr sz="4600"/>
          </a:p>
        </p:txBody>
      </p:sp>
      <p:sp>
        <p:nvSpPr>
          <p:cNvPr id="83" name="Google Shape;83;p1"/>
          <p:cNvSpPr txBox="1"/>
          <p:nvPr>
            <p:ph idx="1" type="subTitle"/>
          </p:nvPr>
        </p:nvSpPr>
        <p:spPr>
          <a:xfrm>
            <a:off x="539552" y="2914650"/>
            <a:ext cx="6400800" cy="1314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8F8F8F"/>
              </a:buClr>
              <a:buSzPts val="2800"/>
              <a:buNone/>
            </a:pPr>
            <a:r>
              <a:rPr lang="ja"/>
              <a:t>2024年度２週間インターンシップ</a:t>
            </a:r>
            <a:endParaRPr/>
          </a:p>
          <a:p>
            <a:pPr indent="0" lvl="0" marL="0" rtl="0" algn="l">
              <a:lnSpc>
                <a:spcPct val="100000"/>
              </a:lnSpc>
              <a:spcBef>
                <a:spcPts val="0"/>
              </a:spcBef>
              <a:spcAft>
                <a:spcPts val="0"/>
              </a:spcAft>
              <a:buClr>
                <a:srgbClr val="8F8F8F"/>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152" name="Google Shape;152;p10"/>
          <p:cNvSpPr txBox="1"/>
          <p:nvPr/>
        </p:nvSpPr>
        <p:spPr>
          <a:xfrm>
            <a:off x="293075" y="1083100"/>
            <a:ext cx="2867700" cy="7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chemeClr val="dk1"/>
                </a:solidFill>
                <a:latin typeface="Calibri"/>
                <a:ea typeface="Calibri"/>
                <a:cs typeface="Calibri"/>
                <a:sym typeface="Calibri"/>
              </a:rPr>
              <a:t>クラスの定義</a:t>
            </a:r>
            <a:endParaRPr b="1" i="0" sz="3200" u="none" cap="none" strike="noStrike">
              <a:solidFill>
                <a:schemeClr val="dk1"/>
              </a:solidFill>
              <a:latin typeface="Calibri"/>
              <a:ea typeface="Calibri"/>
              <a:cs typeface="Calibri"/>
              <a:sym typeface="Calibri"/>
            </a:endParaRPr>
          </a:p>
        </p:txBody>
      </p:sp>
      <p:pic>
        <p:nvPicPr>
          <p:cNvPr id="153" name="Google Shape;153;p10"/>
          <p:cNvPicPr preferRelativeResize="0"/>
          <p:nvPr/>
        </p:nvPicPr>
        <p:blipFill rotWithShape="1">
          <a:blip r:embed="rId3">
            <a:alphaModFix/>
          </a:blip>
          <a:srcRect b="0" l="0" r="0" t="0"/>
          <a:stretch/>
        </p:blipFill>
        <p:spPr>
          <a:xfrm>
            <a:off x="84625" y="1978125"/>
            <a:ext cx="5293076" cy="2871650"/>
          </a:xfrm>
          <a:prstGeom prst="rect">
            <a:avLst/>
          </a:prstGeom>
          <a:noFill/>
          <a:ln>
            <a:noFill/>
          </a:ln>
        </p:spPr>
      </p:pic>
      <p:sp>
        <p:nvSpPr>
          <p:cNvPr id="154" name="Google Shape;154;p10"/>
          <p:cNvSpPr txBox="1"/>
          <p:nvPr/>
        </p:nvSpPr>
        <p:spPr>
          <a:xfrm>
            <a:off x="5503100" y="1925975"/>
            <a:ext cx="3924600" cy="26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クラス名:   Student</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フィールド：name</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メソッド:calculateAvg</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60" name="Google Shape;160;p11"/>
          <p:cNvPicPr preferRelativeResize="0"/>
          <p:nvPr/>
        </p:nvPicPr>
        <p:blipFill rotWithShape="1">
          <a:blip r:embed="rId3">
            <a:alphaModFix/>
          </a:blip>
          <a:srcRect b="0" l="0" r="0" t="0"/>
          <a:stretch/>
        </p:blipFill>
        <p:spPr>
          <a:xfrm>
            <a:off x="557300" y="1931601"/>
            <a:ext cx="6645450" cy="2275225"/>
          </a:xfrm>
          <a:prstGeom prst="rect">
            <a:avLst/>
          </a:prstGeom>
          <a:noFill/>
          <a:ln>
            <a:noFill/>
          </a:ln>
        </p:spPr>
      </p:pic>
      <p:sp>
        <p:nvSpPr>
          <p:cNvPr id="161" name="Google Shape;161;p11"/>
          <p:cNvSpPr/>
          <p:nvPr/>
        </p:nvSpPr>
        <p:spPr>
          <a:xfrm>
            <a:off x="2346675" y="1931600"/>
            <a:ext cx="1668300" cy="28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クラス</a:t>
            </a:r>
            <a:endParaRPr b="0" i="0" sz="1400" u="none" cap="none" strike="noStrike">
              <a:solidFill>
                <a:srgbClr val="000000"/>
              </a:solidFill>
              <a:latin typeface="Calibri"/>
              <a:ea typeface="Calibri"/>
              <a:cs typeface="Calibri"/>
              <a:sym typeface="Calibri"/>
            </a:endParaRPr>
          </a:p>
        </p:txBody>
      </p:sp>
      <p:sp>
        <p:nvSpPr>
          <p:cNvPr id="162" name="Google Shape;162;p11"/>
          <p:cNvSpPr/>
          <p:nvPr/>
        </p:nvSpPr>
        <p:spPr>
          <a:xfrm>
            <a:off x="3528275" y="2284950"/>
            <a:ext cx="1105800" cy="28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フィールド</a:t>
            </a:r>
            <a:endParaRPr b="0" i="0" sz="1400" u="none" cap="none" strike="noStrike">
              <a:solidFill>
                <a:srgbClr val="000000"/>
              </a:solidFill>
              <a:latin typeface="Calibri"/>
              <a:ea typeface="Calibri"/>
              <a:cs typeface="Calibri"/>
              <a:sym typeface="Calibri"/>
            </a:endParaRPr>
          </a:p>
        </p:txBody>
      </p:sp>
      <p:sp>
        <p:nvSpPr>
          <p:cNvPr id="163" name="Google Shape;163;p11"/>
          <p:cNvSpPr/>
          <p:nvPr/>
        </p:nvSpPr>
        <p:spPr>
          <a:xfrm>
            <a:off x="1382275" y="1022763"/>
            <a:ext cx="1842000" cy="599400"/>
          </a:xfrm>
          <a:prstGeom prst="wedgeEllipseCallout">
            <a:avLst>
              <a:gd fmla="val -20833" name="adj1"/>
              <a:gd fmla="val 62500" name="adj2"/>
            </a:avLst>
          </a:prstGeom>
          <a:solidFill>
            <a:schemeClr val="l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Javaルール</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クラス名は</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FF0000"/>
                </a:solidFill>
                <a:latin typeface="Calibri"/>
                <a:ea typeface="Calibri"/>
                <a:cs typeface="Calibri"/>
                <a:sym typeface="Calibri"/>
              </a:rPr>
              <a:t>大文字に</a:t>
            </a:r>
            <a:endParaRPr b="1" i="0" sz="1400" u="none" cap="none" strike="noStrike">
              <a:solidFill>
                <a:srgbClr val="FF0000"/>
              </a:solidFill>
              <a:latin typeface="Calibri"/>
              <a:ea typeface="Calibri"/>
              <a:cs typeface="Calibri"/>
              <a:sym typeface="Calibri"/>
            </a:endParaRPr>
          </a:p>
        </p:txBody>
      </p:sp>
      <p:sp>
        <p:nvSpPr>
          <p:cNvPr id="164" name="Google Shape;164;p11"/>
          <p:cNvSpPr/>
          <p:nvPr/>
        </p:nvSpPr>
        <p:spPr>
          <a:xfrm>
            <a:off x="856600" y="2571750"/>
            <a:ext cx="982800" cy="28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メソッド</a:t>
            </a:r>
            <a:endParaRPr b="0" i="0" sz="1400" u="none" cap="none" strike="noStrike">
              <a:solidFill>
                <a:srgbClr val="000000"/>
              </a:solidFill>
              <a:latin typeface="Calibri"/>
              <a:ea typeface="Calibri"/>
              <a:cs typeface="Calibri"/>
              <a:sym typeface="Calibri"/>
            </a:endParaRPr>
          </a:p>
        </p:txBody>
      </p:sp>
      <p:sp>
        <p:nvSpPr>
          <p:cNvPr id="165" name="Google Shape;165;p11"/>
          <p:cNvSpPr/>
          <p:nvPr/>
        </p:nvSpPr>
        <p:spPr>
          <a:xfrm>
            <a:off x="730625" y="2868825"/>
            <a:ext cx="6307800" cy="106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71" name="Google Shape;171;p12"/>
          <p:cNvPicPr preferRelativeResize="0"/>
          <p:nvPr/>
        </p:nvPicPr>
        <p:blipFill rotWithShape="1">
          <a:blip r:embed="rId3">
            <a:alphaModFix/>
          </a:blip>
          <a:srcRect b="0" l="0" r="0" t="0"/>
          <a:stretch/>
        </p:blipFill>
        <p:spPr>
          <a:xfrm>
            <a:off x="563450" y="2352725"/>
            <a:ext cx="8352200" cy="2578175"/>
          </a:xfrm>
          <a:prstGeom prst="rect">
            <a:avLst/>
          </a:prstGeom>
          <a:noFill/>
          <a:ln>
            <a:noFill/>
          </a:ln>
        </p:spPr>
      </p:pic>
      <p:sp>
        <p:nvSpPr>
          <p:cNvPr id="172" name="Google Shape;172;p12"/>
          <p:cNvSpPr txBox="1"/>
          <p:nvPr/>
        </p:nvSpPr>
        <p:spPr>
          <a:xfrm>
            <a:off x="153575" y="889188"/>
            <a:ext cx="69246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chemeClr val="dk1"/>
                </a:solidFill>
                <a:latin typeface="Calibri"/>
                <a:ea typeface="Calibri"/>
                <a:cs typeface="Calibri"/>
                <a:sym typeface="Calibri"/>
              </a:rPr>
              <a:t>クラスの使い方</a:t>
            </a:r>
            <a:endParaRPr b="1" i="0" sz="3200" u="none" cap="none" strike="noStrike">
              <a:solidFill>
                <a:schemeClr val="dk1"/>
              </a:solidFill>
              <a:latin typeface="Calibri"/>
              <a:ea typeface="Calibri"/>
              <a:cs typeface="Calibri"/>
              <a:sym typeface="Calibri"/>
            </a:endParaRPr>
          </a:p>
        </p:txBody>
      </p:sp>
      <p:sp>
        <p:nvSpPr>
          <p:cNvPr id="173" name="Google Shape;173;p12"/>
          <p:cNvSpPr txBox="1"/>
          <p:nvPr/>
        </p:nvSpPr>
        <p:spPr>
          <a:xfrm>
            <a:off x="41100" y="1713250"/>
            <a:ext cx="90618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クラスはそのままでは</a:t>
            </a:r>
            <a:r>
              <a:rPr b="1" i="0" lang="ja" sz="3200" u="none" cap="none" strike="noStrike">
                <a:solidFill>
                  <a:srgbClr val="FF0000"/>
                </a:solidFill>
                <a:latin typeface="Calibri"/>
                <a:ea typeface="Calibri"/>
                <a:cs typeface="Calibri"/>
                <a:sym typeface="Calibri"/>
              </a:rPr>
              <a:t>使用することができない</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179" name="Google Shape;179;p13"/>
          <p:cNvSpPr txBox="1"/>
          <p:nvPr/>
        </p:nvSpPr>
        <p:spPr>
          <a:xfrm>
            <a:off x="183950" y="980338"/>
            <a:ext cx="69246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chemeClr val="dk1"/>
                </a:solidFill>
                <a:latin typeface="Calibri"/>
                <a:ea typeface="Calibri"/>
                <a:cs typeface="Calibri"/>
                <a:sym typeface="Calibri"/>
              </a:rPr>
              <a:t>クラスの使い方</a:t>
            </a:r>
            <a:endParaRPr b="1" i="0" sz="3200" u="none" cap="none" strike="noStrike">
              <a:solidFill>
                <a:schemeClr val="dk1"/>
              </a:solidFill>
              <a:latin typeface="Calibri"/>
              <a:ea typeface="Calibri"/>
              <a:cs typeface="Calibri"/>
              <a:sym typeface="Calibri"/>
            </a:endParaRPr>
          </a:p>
        </p:txBody>
      </p:sp>
      <p:pic>
        <p:nvPicPr>
          <p:cNvPr id="180" name="Google Shape;180;p13"/>
          <p:cNvPicPr preferRelativeResize="0"/>
          <p:nvPr/>
        </p:nvPicPr>
        <p:blipFill rotWithShape="1">
          <a:blip r:embed="rId3">
            <a:alphaModFix/>
          </a:blip>
          <a:srcRect b="0" l="0" r="0" t="0"/>
          <a:stretch/>
        </p:blipFill>
        <p:spPr>
          <a:xfrm>
            <a:off x="649475" y="1736338"/>
            <a:ext cx="7845054" cy="31023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86" name="Google Shape;186;p14"/>
          <p:cNvPicPr preferRelativeResize="0"/>
          <p:nvPr/>
        </p:nvPicPr>
        <p:blipFill rotWithShape="1">
          <a:blip r:embed="rId3">
            <a:alphaModFix/>
          </a:blip>
          <a:srcRect b="0" l="0" r="0" t="0"/>
          <a:stretch/>
        </p:blipFill>
        <p:spPr>
          <a:xfrm>
            <a:off x="5650975" y="1508988"/>
            <a:ext cx="2502923" cy="3102363"/>
          </a:xfrm>
          <a:prstGeom prst="rect">
            <a:avLst/>
          </a:prstGeom>
          <a:noFill/>
          <a:ln>
            <a:noFill/>
          </a:ln>
        </p:spPr>
      </p:pic>
      <p:sp>
        <p:nvSpPr>
          <p:cNvPr id="187" name="Google Shape;187;p14"/>
          <p:cNvSpPr txBox="1"/>
          <p:nvPr/>
        </p:nvSpPr>
        <p:spPr>
          <a:xfrm>
            <a:off x="357025" y="1079025"/>
            <a:ext cx="4626600" cy="383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インスタンスを作ることを</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「インスタンス化」</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「オブジェクト化」</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「オブジェクト生成」</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93" name="Google Shape;193;p15"/>
          <p:cNvPicPr preferRelativeResize="0"/>
          <p:nvPr/>
        </p:nvPicPr>
        <p:blipFill rotWithShape="1">
          <a:blip r:embed="rId3">
            <a:alphaModFix/>
          </a:blip>
          <a:srcRect b="0" l="0" r="0" t="0"/>
          <a:stretch/>
        </p:blipFill>
        <p:spPr>
          <a:xfrm>
            <a:off x="5650975" y="1508988"/>
            <a:ext cx="2502923" cy="3102363"/>
          </a:xfrm>
          <a:prstGeom prst="rect">
            <a:avLst/>
          </a:prstGeom>
          <a:noFill/>
          <a:ln>
            <a:noFill/>
          </a:ln>
        </p:spPr>
      </p:pic>
      <p:sp>
        <p:nvSpPr>
          <p:cNvPr id="194" name="Google Shape;194;p15"/>
          <p:cNvSpPr txBox="1"/>
          <p:nvPr/>
        </p:nvSpPr>
        <p:spPr>
          <a:xfrm>
            <a:off x="357025" y="1079025"/>
            <a:ext cx="4626600" cy="383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インスタンスを作ることを</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「インスタンス化」</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「オブジェクト化」</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「オブジェクト生成」</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200" name="Google Shape;200;p16"/>
          <p:cNvPicPr preferRelativeResize="0"/>
          <p:nvPr/>
        </p:nvPicPr>
        <p:blipFill rotWithShape="1">
          <a:blip r:embed="rId3">
            <a:alphaModFix/>
          </a:blip>
          <a:srcRect b="0" l="0" r="0" t="0"/>
          <a:stretch/>
        </p:blipFill>
        <p:spPr>
          <a:xfrm>
            <a:off x="4259900" y="2052125"/>
            <a:ext cx="4642826" cy="2576375"/>
          </a:xfrm>
          <a:prstGeom prst="rect">
            <a:avLst/>
          </a:prstGeom>
          <a:noFill/>
          <a:ln>
            <a:noFill/>
          </a:ln>
        </p:spPr>
      </p:pic>
      <p:sp>
        <p:nvSpPr>
          <p:cNvPr id="201" name="Google Shape;201;p16"/>
          <p:cNvSpPr/>
          <p:nvPr/>
        </p:nvSpPr>
        <p:spPr>
          <a:xfrm>
            <a:off x="4353725" y="2973100"/>
            <a:ext cx="3987900" cy="28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02" name="Google Shape;202;p16"/>
          <p:cNvSpPr txBox="1"/>
          <p:nvPr/>
        </p:nvSpPr>
        <p:spPr>
          <a:xfrm>
            <a:off x="265350" y="1003850"/>
            <a:ext cx="7754700" cy="677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インスタンス生成方法　</a:t>
            </a:r>
            <a:r>
              <a:rPr b="1" i="0" lang="ja" sz="3200" u="none" cap="none" strike="noStrike">
                <a:solidFill>
                  <a:schemeClr val="dk1"/>
                </a:solidFill>
                <a:latin typeface="Calibri"/>
                <a:ea typeface="Calibri"/>
                <a:cs typeface="Calibri"/>
                <a:sym typeface="Calibri"/>
              </a:rPr>
              <a:t>コード解説</a:t>
            </a:r>
            <a:endParaRPr b="1" i="0" sz="1400" u="none" cap="none" strike="noStrike">
              <a:solidFill>
                <a:srgbClr val="000000"/>
              </a:solidFill>
              <a:latin typeface="Arial"/>
              <a:ea typeface="Arial"/>
              <a:cs typeface="Arial"/>
              <a:sym typeface="Arial"/>
            </a:endParaRPr>
          </a:p>
        </p:txBody>
      </p:sp>
      <p:sp>
        <p:nvSpPr>
          <p:cNvPr id="203" name="Google Shape;203;p16"/>
          <p:cNvSpPr/>
          <p:nvPr/>
        </p:nvSpPr>
        <p:spPr>
          <a:xfrm>
            <a:off x="374850" y="2929000"/>
            <a:ext cx="3597900" cy="375000"/>
          </a:xfrm>
          <a:prstGeom prst="rect">
            <a:avLst/>
          </a:prstGeom>
          <a:solidFill>
            <a:srgbClr val="FFFFFF"/>
          </a:solid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00"/>
                </a:solidFill>
                <a:latin typeface="Calibri"/>
                <a:ea typeface="Calibri"/>
                <a:cs typeface="Calibri"/>
                <a:sym typeface="Calibri"/>
              </a:rPr>
              <a:t>クラス名 オブジェクト名=new クラス名();</a:t>
            </a:r>
            <a:endParaRPr b="1" i="0" sz="1400" u="none" cap="none" strike="noStrike">
              <a:solidFill>
                <a:srgbClr val="000000"/>
              </a:solidFill>
              <a:latin typeface="Calibri"/>
              <a:ea typeface="Calibri"/>
              <a:cs typeface="Calibri"/>
              <a:sym typeface="Calibri"/>
            </a:endParaRPr>
          </a:p>
        </p:txBody>
      </p:sp>
      <p:sp>
        <p:nvSpPr>
          <p:cNvPr id="204" name="Google Shape;204;p16"/>
          <p:cNvSpPr txBox="1"/>
          <p:nvPr/>
        </p:nvSpPr>
        <p:spPr>
          <a:xfrm>
            <a:off x="169650" y="2067400"/>
            <a:ext cx="3803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インスタンス化</a:t>
            </a:r>
            <a:endParaRPr b="1" i="0" sz="2600" u="none" cap="none" strike="noStrike">
              <a:solidFill>
                <a:schemeClr val="dk1"/>
              </a:solidFill>
              <a:latin typeface="Calibri"/>
              <a:ea typeface="Calibri"/>
              <a:cs typeface="Calibri"/>
              <a:sym typeface="Calibri"/>
            </a:endParaRPr>
          </a:p>
        </p:txBody>
      </p:sp>
      <p:sp>
        <p:nvSpPr>
          <p:cNvPr id="205" name="Google Shape;205;p16"/>
          <p:cNvSpPr/>
          <p:nvPr/>
        </p:nvSpPr>
        <p:spPr>
          <a:xfrm>
            <a:off x="169650" y="4098575"/>
            <a:ext cx="3917700" cy="462900"/>
          </a:xfrm>
          <a:prstGeom prst="rect">
            <a:avLst/>
          </a:prstGeom>
          <a:solidFill>
            <a:srgbClr val="FFFFFF"/>
          </a:solid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00"/>
                </a:solidFill>
                <a:latin typeface="Calibri"/>
                <a:ea typeface="Calibri"/>
                <a:cs typeface="Calibri"/>
                <a:sym typeface="Calibri"/>
              </a:rPr>
              <a:t>オブジェクト名.フィールド名=代入したい値</a:t>
            </a:r>
            <a:endParaRPr b="1" i="0" sz="1400" u="none" cap="none" strike="noStrike">
              <a:solidFill>
                <a:srgbClr val="000000"/>
              </a:solidFill>
              <a:latin typeface="Calibri"/>
              <a:ea typeface="Calibri"/>
              <a:cs typeface="Calibri"/>
              <a:sym typeface="Calibri"/>
            </a:endParaRPr>
          </a:p>
        </p:txBody>
      </p:sp>
      <p:sp>
        <p:nvSpPr>
          <p:cNvPr id="206" name="Google Shape;206;p16"/>
          <p:cNvSpPr/>
          <p:nvPr/>
        </p:nvSpPr>
        <p:spPr>
          <a:xfrm>
            <a:off x="4353725" y="3304000"/>
            <a:ext cx="2250300" cy="225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07" name="Google Shape;207;p16"/>
          <p:cNvSpPr txBox="1"/>
          <p:nvPr/>
        </p:nvSpPr>
        <p:spPr>
          <a:xfrm>
            <a:off x="226950" y="3462250"/>
            <a:ext cx="3803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フィールドに値を代入</a:t>
            </a:r>
            <a:endParaRPr b="1" i="0" sz="26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213" name="Google Shape;213;p17"/>
          <p:cNvPicPr preferRelativeResize="0"/>
          <p:nvPr/>
        </p:nvPicPr>
        <p:blipFill rotWithShape="1">
          <a:blip r:embed="rId3">
            <a:alphaModFix/>
          </a:blip>
          <a:srcRect b="0" l="0" r="0" t="0"/>
          <a:stretch/>
        </p:blipFill>
        <p:spPr>
          <a:xfrm>
            <a:off x="4259900" y="2052125"/>
            <a:ext cx="4642826" cy="2576375"/>
          </a:xfrm>
          <a:prstGeom prst="rect">
            <a:avLst/>
          </a:prstGeom>
          <a:noFill/>
          <a:ln>
            <a:noFill/>
          </a:ln>
        </p:spPr>
      </p:pic>
      <p:sp>
        <p:nvSpPr>
          <p:cNvPr id="214" name="Google Shape;214;p17"/>
          <p:cNvSpPr/>
          <p:nvPr/>
        </p:nvSpPr>
        <p:spPr>
          <a:xfrm>
            <a:off x="4353725" y="2973100"/>
            <a:ext cx="3987900" cy="28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15" name="Google Shape;215;p17"/>
          <p:cNvSpPr txBox="1"/>
          <p:nvPr/>
        </p:nvSpPr>
        <p:spPr>
          <a:xfrm>
            <a:off x="265350" y="1003850"/>
            <a:ext cx="7754700" cy="6771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インスタンス生成方法　</a:t>
            </a:r>
            <a:r>
              <a:rPr b="1" i="0" lang="ja" sz="3200" u="none" cap="none" strike="noStrike">
                <a:solidFill>
                  <a:schemeClr val="dk1"/>
                </a:solidFill>
                <a:latin typeface="Calibri"/>
                <a:ea typeface="Calibri"/>
                <a:cs typeface="Calibri"/>
                <a:sym typeface="Calibri"/>
              </a:rPr>
              <a:t>コード解説</a:t>
            </a:r>
            <a:endParaRPr b="1" i="0" sz="1400" u="none" cap="none" strike="noStrike">
              <a:solidFill>
                <a:srgbClr val="000000"/>
              </a:solidFill>
              <a:latin typeface="Arial"/>
              <a:ea typeface="Arial"/>
              <a:cs typeface="Arial"/>
              <a:sym typeface="Arial"/>
            </a:endParaRPr>
          </a:p>
        </p:txBody>
      </p:sp>
      <p:sp>
        <p:nvSpPr>
          <p:cNvPr id="216" name="Google Shape;216;p17"/>
          <p:cNvSpPr txBox="1"/>
          <p:nvPr/>
        </p:nvSpPr>
        <p:spPr>
          <a:xfrm>
            <a:off x="265350" y="2310475"/>
            <a:ext cx="38031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実行結果</a:t>
            </a:r>
            <a:endParaRPr b="1"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t/>
            </a:r>
            <a:endParaRPr b="1"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sato</a:t>
            </a:r>
            <a:endParaRPr b="1" i="0" sz="2600" u="none" cap="none" strike="noStrike">
              <a:solidFill>
                <a:schemeClr val="dk1"/>
              </a:solidFill>
              <a:latin typeface="Calibri"/>
              <a:ea typeface="Calibri"/>
              <a:cs typeface="Calibri"/>
              <a:sym typeface="Calibri"/>
            </a:endParaRPr>
          </a:p>
        </p:txBody>
      </p:sp>
      <p:sp>
        <p:nvSpPr>
          <p:cNvPr id="217" name="Google Shape;217;p17"/>
          <p:cNvSpPr/>
          <p:nvPr/>
        </p:nvSpPr>
        <p:spPr>
          <a:xfrm>
            <a:off x="4353725" y="3304000"/>
            <a:ext cx="2250300" cy="2250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p:txBody>
      </p:sp>
      <p:sp>
        <p:nvSpPr>
          <p:cNvPr id="218" name="Google Shape;218;p17"/>
          <p:cNvSpPr/>
          <p:nvPr/>
        </p:nvSpPr>
        <p:spPr>
          <a:xfrm>
            <a:off x="2567775" y="2899325"/>
            <a:ext cx="1020900" cy="5616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24" name="Google Shape;224;p18"/>
          <p:cNvSpPr txBox="1"/>
          <p:nvPr/>
        </p:nvSpPr>
        <p:spPr>
          <a:xfrm>
            <a:off x="77550" y="897763"/>
            <a:ext cx="3803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クラスの便利なところ</a:t>
            </a:r>
            <a:endParaRPr b="1" i="0" sz="2600" u="none" cap="none" strike="noStrike">
              <a:solidFill>
                <a:schemeClr val="dk1"/>
              </a:solidFill>
              <a:latin typeface="Calibri"/>
              <a:ea typeface="Calibri"/>
              <a:cs typeface="Calibri"/>
              <a:sym typeface="Calibri"/>
            </a:endParaRPr>
          </a:p>
        </p:txBody>
      </p:sp>
      <p:pic>
        <p:nvPicPr>
          <p:cNvPr id="225" name="Google Shape;225;p18"/>
          <p:cNvPicPr preferRelativeResize="0"/>
          <p:nvPr/>
        </p:nvPicPr>
        <p:blipFill rotWithShape="1">
          <a:blip r:embed="rId3">
            <a:alphaModFix/>
          </a:blip>
          <a:srcRect b="0" l="0" r="0" t="0"/>
          <a:stretch/>
        </p:blipFill>
        <p:spPr>
          <a:xfrm>
            <a:off x="729074" y="2604474"/>
            <a:ext cx="2649400" cy="2427795"/>
          </a:xfrm>
          <a:prstGeom prst="rect">
            <a:avLst/>
          </a:prstGeom>
          <a:noFill/>
          <a:ln>
            <a:noFill/>
          </a:ln>
        </p:spPr>
      </p:pic>
      <p:pic>
        <p:nvPicPr>
          <p:cNvPr id="226" name="Google Shape;226;p18"/>
          <p:cNvPicPr preferRelativeResize="0"/>
          <p:nvPr/>
        </p:nvPicPr>
        <p:blipFill rotWithShape="1">
          <a:blip r:embed="rId4">
            <a:alphaModFix/>
          </a:blip>
          <a:srcRect b="0" l="0" r="0" t="0"/>
          <a:stretch/>
        </p:blipFill>
        <p:spPr>
          <a:xfrm>
            <a:off x="5728800" y="2536225"/>
            <a:ext cx="2649400" cy="2514576"/>
          </a:xfrm>
          <a:prstGeom prst="rect">
            <a:avLst/>
          </a:prstGeom>
          <a:noFill/>
          <a:ln>
            <a:noFill/>
          </a:ln>
        </p:spPr>
      </p:pic>
      <p:sp>
        <p:nvSpPr>
          <p:cNvPr id="227" name="Google Shape;227;p18"/>
          <p:cNvSpPr/>
          <p:nvPr/>
        </p:nvSpPr>
        <p:spPr>
          <a:xfrm rot="10800000">
            <a:off x="4231050" y="3631763"/>
            <a:ext cx="1020900" cy="561600"/>
          </a:xfrm>
          <a:prstGeom prst="lef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8" name="Google Shape;228;p18"/>
          <p:cNvSpPr txBox="1"/>
          <p:nvPr/>
        </p:nvSpPr>
        <p:spPr>
          <a:xfrm>
            <a:off x="614700" y="1551025"/>
            <a:ext cx="7816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ja" sz="2300" u="none" cap="none" strike="noStrike">
                <a:solidFill>
                  <a:schemeClr val="dk1"/>
                </a:solidFill>
                <a:latin typeface="Calibri"/>
                <a:ea typeface="Calibri"/>
                <a:cs typeface="Calibri"/>
                <a:sym typeface="Calibri"/>
              </a:rPr>
              <a:t>クラスを定義することで後でいくらでもオブジェクトを生成することができる</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34" name="Google Shape;234;p19"/>
          <p:cNvSpPr txBox="1"/>
          <p:nvPr/>
        </p:nvSpPr>
        <p:spPr>
          <a:xfrm>
            <a:off x="152400" y="897763"/>
            <a:ext cx="3803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クラスの便利なところ</a:t>
            </a:r>
            <a:endParaRPr b="1" i="0" sz="2600" u="none" cap="none" strike="noStrike">
              <a:solidFill>
                <a:schemeClr val="dk1"/>
              </a:solidFill>
              <a:latin typeface="Calibri"/>
              <a:ea typeface="Calibri"/>
              <a:cs typeface="Calibri"/>
              <a:sym typeface="Calibri"/>
            </a:endParaRPr>
          </a:p>
        </p:txBody>
      </p:sp>
      <p:sp>
        <p:nvSpPr>
          <p:cNvPr id="235" name="Google Shape;235;p19"/>
          <p:cNvSpPr txBox="1"/>
          <p:nvPr/>
        </p:nvSpPr>
        <p:spPr>
          <a:xfrm>
            <a:off x="663600" y="1551050"/>
            <a:ext cx="78168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ja" sz="2300" u="none" cap="none" strike="noStrike">
                <a:solidFill>
                  <a:schemeClr val="dk1"/>
                </a:solidFill>
                <a:latin typeface="Calibri"/>
                <a:ea typeface="Calibri"/>
                <a:cs typeface="Calibri"/>
                <a:sym typeface="Calibri"/>
              </a:rPr>
              <a:t>イメージはパソコンで使うコピペ</a:t>
            </a:r>
            <a:endParaRPr b="0" i="0" sz="2300" u="none" cap="none" strike="noStrike">
              <a:solidFill>
                <a:schemeClr val="dk1"/>
              </a:solidFill>
              <a:latin typeface="Calibri"/>
              <a:ea typeface="Calibri"/>
              <a:cs typeface="Calibri"/>
              <a:sym typeface="Calibri"/>
            </a:endParaRPr>
          </a:p>
        </p:txBody>
      </p:sp>
      <p:pic>
        <p:nvPicPr>
          <p:cNvPr id="236" name="Google Shape;236;p19"/>
          <p:cNvPicPr preferRelativeResize="0"/>
          <p:nvPr/>
        </p:nvPicPr>
        <p:blipFill rotWithShape="1">
          <a:blip r:embed="rId3">
            <a:alphaModFix/>
          </a:blip>
          <a:srcRect b="0" l="0" r="0" t="0"/>
          <a:stretch/>
        </p:blipFill>
        <p:spPr>
          <a:xfrm>
            <a:off x="304800" y="2242250"/>
            <a:ext cx="8839203" cy="25427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最初に</a:t>
            </a:r>
            <a:endParaRPr/>
          </a:p>
        </p:txBody>
      </p:sp>
      <p:sp>
        <p:nvSpPr>
          <p:cNvPr id="90" name="Google Shape;90;p2"/>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sp>
        <p:nvSpPr>
          <p:cNvPr id="91" name="Google Shape;91;p2"/>
          <p:cNvSpPr/>
          <p:nvPr/>
        </p:nvSpPr>
        <p:spPr>
          <a:xfrm>
            <a:off x="746375" y="1350450"/>
            <a:ext cx="3298800" cy="3113100"/>
          </a:xfrm>
          <a:prstGeom prst="roundRect">
            <a:avLst>
              <a:gd fmla="val 16667" name="adj"/>
            </a:avLst>
          </a:prstGeom>
          <a:solidFill>
            <a:srgbClr val="F4CCCC"/>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ja" sz="1800" u="none" cap="none" strike="noStrike">
                <a:solidFill>
                  <a:schemeClr val="dk1"/>
                </a:solidFill>
                <a:latin typeface="Calibri"/>
                <a:ea typeface="Calibri"/>
                <a:cs typeface="Calibri"/>
                <a:sym typeface="Calibri"/>
              </a:rPr>
              <a:t>フロントエンド</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ja" sz="1600" u="none" cap="none" strike="noStrike">
                <a:solidFill>
                  <a:schemeClr val="dk1"/>
                </a:solidFill>
                <a:latin typeface="Calibri"/>
                <a:ea typeface="Calibri"/>
                <a:cs typeface="Calibri"/>
                <a:sym typeface="Calibri"/>
              </a:rPr>
              <a:t>HTML、CSS、JavaScript</a:t>
            </a:r>
            <a:endParaRPr b="0" i="0" sz="1600" u="none" cap="none" strike="noStrike">
              <a:solidFill>
                <a:schemeClr val="dk1"/>
              </a:solidFill>
              <a:latin typeface="Calibri"/>
              <a:ea typeface="Calibri"/>
              <a:cs typeface="Calibri"/>
              <a:sym typeface="Calibri"/>
            </a:endParaRPr>
          </a:p>
        </p:txBody>
      </p:sp>
      <p:sp>
        <p:nvSpPr>
          <p:cNvPr id="92" name="Google Shape;92;p2"/>
          <p:cNvSpPr/>
          <p:nvPr/>
        </p:nvSpPr>
        <p:spPr>
          <a:xfrm>
            <a:off x="4762950" y="1311725"/>
            <a:ext cx="3298800" cy="3113100"/>
          </a:xfrm>
          <a:prstGeom prst="roundRect">
            <a:avLst>
              <a:gd fmla="val 16667" name="adj"/>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ja" sz="1800" u="none" cap="none" strike="noStrike">
                <a:solidFill>
                  <a:srgbClr val="000000"/>
                </a:solidFill>
                <a:latin typeface="Calibri"/>
                <a:ea typeface="Calibri"/>
                <a:cs typeface="Calibri"/>
                <a:sym typeface="Calibri"/>
              </a:rPr>
              <a:t>バックエンド</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ja" sz="1600" u="none" cap="none" strike="noStrike">
                <a:solidFill>
                  <a:srgbClr val="000000"/>
                </a:solidFill>
                <a:latin typeface="Calibri"/>
                <a:ea typeface="Calibri"/>
                <a:cs typeface="Calibri"/>
                <a:sym typeface="Calibri"/>
              </a:rPr>
              <a:t>Java、Spring boot</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42" name="Google Shape;242;p20"/>
          <p:cNvSpPr txBox="1"/>
          <p:nvPr/>
        </p:nvSpPr>
        <p:spPr>
          <a:xfrm>
            <a:off x="262275" y="1248625"/>
            <a:ext cx="3803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クラスの便利なところ</a:t>
            </a:r>
            <a:endParaRPr b="1" i="0" sz="2600" u="none" cap="none" strike="noStrike">
              <a:solidFill>
                <a:schemeClr val="dk1"/>
              </a:solidFill>
              <a:latin typeface="Calibri"/>
              <a:ea typeface="Calibri"/>
              <a:cs typeface="Calibri"/>
              <a:sym typeface="Calibri"/>
            </a:endParaRPr>
          </a:p>
        </p:txBody>
      </p:sp>
      <p:sp>
        <p:nvSpPr>
          <p:cNvPr id="243" name="Google Shape;243;p20"/>
          <p:cNvSpPr txBox="1"/>
          <p:nvPr/>
        </p:nvSpPr>
        <p:spPr>
          <a:xfrm>
            <a:off x="581250" y="2252775"/>
            <a:ext cx="7816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ja" sz="2300" u="none" cap="none" strike="noStrike">
                <a:solidFill>
                  <a:schemeClr val="dk1"/>
                </a:solidFill>
                <a:latin typeface="Calibri"/>
                <a:ea typeface="Calibri"/>
                <a:cs typeface="Calibri"/>
                <a:sym typeface="Calibri"/>
              </a:rPr>
              <a:t>クラスがなければ、</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ja" sz="2300" u="none" cap="none" strike="noStrike">
                <a:solidFill>
                  <a:schemeClr val="dk1"/>
                </a:solidFill>
                <a:latin typeface="Calibri"/>
                <a:ea typeface="Calibri"/>
                <a:cs typeface="Calibri"/>
                <a:sym typeface="Calibri"/>
              </a:rPr>
              <a:t>一つずつコードを書いていく必要があるので便利</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49" name="Google Shape;249;p21"/>
          <p:cNvSpPr txBox="1"/>
          <p:nvPr/>
        </p:nvSpPr>
        <p:spPr>
          <a:xfrm>
            <a:off x="457300" y="1342450"/>
            <a:ext cx="8475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ja" sz="2600" u="none" cap="none" strike="noStrike">
                <a:solidFill>
                  <a:schemeClr val="dk1"/>
                </a:solidFill>
                <a:latin typeface="Calibri"/>
                <a:ea typeface="Calibri"/>
                <a:cs typeface="Calibri"/>
                <a:sym typeface="Calibri"/>
              </a:rPr>
              <a:t>オブジェクト指向プログラミング</a:t>
            </a:r>
            <a:endParaRPr b="1" i="0" sz="2600" u="none" cap="none" strike="noStrike">
              <a:solidFill>
                <a:schemeClr val="dk1"/>
              </a:solidFill>
              <a:latin typeface="Calibri"/>
              <a:ea typeface="Calibri"/>
              <a:cs typeface="Calibri"/>
              <a:sym typeface="Calibri"/>
            </a:endParaRPr>
          </a:p>
        </p:txBody>
      </p:sp>
      <p:sp>
        <p:nvSpPr>
          <p:cNvPr id="250" name="Google Shape;250;p21"/>
          <p:cNvSpPr txBox="1"/>
          <p:nvPr/>
        </p:nvSpPr>
        <p:spPr>
          <a:xfrm>
            <a:off x="786700" y="2769225"/>
            <a:ext cx="7816800" cy="89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ja" sz="2300" u="none" cap="none" strike="noStrike">
                <a:solidFill>
                  <a:schemeClr val="dk1"/>
                </a:solidFill>
                <a:latin typeface="Calibri"/>
                <a:ea typeface="Calibri"/>
                <a:cs typeface="Calibri"/>
                <a:sym typeface="Calibri"/>
              </a:rPr>
              <a:t>オブジェクトを取り入れてプログラムを構築する</a:t>
            </a:r>
            <a:endParaRPr b="0" i="0" sz="23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rPr b="0" i="0" lang="ja" sz="2300" u="none" cap="none" strike="noStrike">
                <a:solidFill>
                  <a:schemeClr val="dk1"/>
                </a:solidFill>
                <a:latin typeface="Calibri"/>
                <a:ea typeface="Calibri"/>
                <a:cs typeface="Calibri"/>
                <a:sym typeface="Calibri"/>
              </a:rPr>
              <a:t>→プログラムの開発が効率的になる</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56" name="Google Shape;256;p22"/>
          <p:cNvSpPr txBox="1"/>
          <p:nvPr/>
        </p:nvSpPr>
        <p:spPr>
          <a:xfrm>
            <a:off x="2649200" y="2338800"/>
            <a:ext cx="84756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ja" sz="3100" u="none" cap="none" strike="noStrike">
                <a:solidFill>
                  <a:schemeClr val="dk1"/>
                </a:solidFill>
                <a:latin typeface="Calibri"/>
                <a:ea typeface="Calibri"/>
                <a:cs typeface="Calibri"/>
                <a:sym typeface="Calibri"/>
              </a:rPr>
              <a:t>クラス 練習問題</a:t>
            </a:r>
            <a:endParaRPr b="1" i="0" sz="31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62" name="Google Shape;262;p23"/>
          <p:cNvSpPr txBox="1"/>
          <p:nvPr>
            <p:ph type="title"/>
          </p:nvPr>
        </p:nvSpPr>
        <p:spPr>
          <a:xfrm>
            <a:off x="427375" y="1938675"/>
            <a:ext cx="8448000" cy="3960900"/>
          </a:xfrm>
          <a:prstGeom prst="rect">
            <a:avLst/>
          </a:prstGeom>
          <a:noFill/>
          <a:ln>
            <a:noFill/>
          </a:ln>
        </p:spPr>
        <p:txBody>
          <a:bodyPr anchorCtr="0" anchor="ctr" bIns="45700" lIns="91425" spcFirstLastPara="1" rIns="91425" wrap="square" tIns="45700">
            <a:noAutofit/>
          </a:bodyPr>
          <a:lstStyle/>
          <a:p>
            <a:pPr indent="0" lvl="0" marL="0" rtl="0" algn="l">
              <a:lnSpc>
                <a:spcPct val="180000"/>
              </a:lnSpc>
              <a:spcBef>
                <a:spcPts val="0"/>
              </a:spcBef>
              <a:spcAft>
                <a:spcPts val="0"/>
              </a:spcAft>
              <a:buSzPts val="3200"/>
              <a:buNone/>
            </a:pPr>
            <a:r>
              <a:rPr b="0" lang="ja" sz="1350">
                <a:solidFill>
                  <a:srgbClr val="333333"/>
                </a:solidFill>
                <a:highlight>
                  <a:srgbClr val="FFFFFF"/>
                </a:highlight>
                <a:latin typeface="Arial"/>
                <a:ea typeface="Arial"/>
                <a:cs typeface="Arial"/>
                <a:sym typeface="Arial"/>
              </a:rPr>
              <a:t>itemクラスの仕様に基づいて、</a:t>
            </a:r>
            <a:r>
              <a:rPr lang="ja" sz="1350">
                <a:solidFill>
                  <a:srgbClr val="333333"/>
                </a:solidFill>
                <a:highlight>
                  <a:srgbClr val="FFFFFF"/>
                </a:highlight>
                <a:latin typeface="Arial"/>
                <a:ea typeface="Arial"/>
                <a:cs typeface="Arial"/>
                <a:sym typeface="Arial"/>
              </a:rPr>
              <a:t>Item.javaを作成してください</a:t>
            </a:r>
            <a:r>
              <a:rPr b="0" lang="ja" sz="1350">
                <a:solidFill>
                  <a:srgbClr val="333333"/>
                </a:solidFill>
                <a:highlight>
                  <a:srgbClr val="FFFFFF"/>
                </a:highlight>
                <a:latin typeface="Arial"/>
                <a:ea typeface="Arial"/>
                <a:cs typeface="Arial"/>
                <a:sym typeface="Arial"/>
              </a:rPr>
              <a:t>。</a:t>
            </a:r>
            <a:br>
              <a:rPr b="0" lang="ja" sz="1350">
                <a:solidFill>
                  <a:srgbClr val="333333"/>
                </a:solidFill>
                <a:highlight>
                  <a:srgbClr val="FFFFFF"/>
                </a:highlight>
                <a:latin typeface="Arial"/>
                <a:ea typeface="Arial"/>
                <a:cs typeface="Arial"/>
                <a:sym typeface="Arial"/>
              </a:rPr>
            </a:br>
            <a:r>
              <a:rPr b="0" lang="ja" sz="1350">
                <a:solidFill>
                  <a:srgbClr val="333333"/>
                </a:solidFill>
                <a:highlight>
                  <a:srgbClr val="FFFFFF"/>
                </a:highlight>
                <a:latin typeface="Arial"/>
                <a:ea typeface="Arial"/>
                <a:cs typeface="Arial"/>
                <a:sym typeface="Arial"/>
              </a:rPr>
              <a:t>提供コードのMain.javaをItem.javaと同じフォルダ内に保存して動作確認し、実行結果が得られることを確認してください。</a:t>
            </a:r>
            <a:br>
              <a:rPr b="0" lang="ja" sz="1350">
                <a:solidFill>
                  <a:srgbClr val="333333"/>
                </a:solidFill>
                <a:highlight>
                  <a:srgbClr val="FFFFFF"/>
                </a:highlight>
                <a:latin typeface="Arial"/>
                <a:ea typeface="Arial"/>
                <a:cs typeface="Arial"/>
                <a:sym typeface="Arial"/>
              </a:rPr>
            </a:br>
            <a:r>
              <a:rPr b="0" lang="ja" sz="1350">
                <a:solidFill>
                  <a:srgbClr val="333333"/>
                </a:solidFill>
                <a:highlight>
                  <a:srgbClr val="FFFFFF"/>
                </a:highlight>
                <a:latin typeface="Arial"/>
                <a:ea typeface="Arial"/>
                <a:cs typeface="Arial"/>
                <a:sym typeface="Arial"/>
              </a:rPr>
              <a:t>(仕様)</a:t>
            </a:r>
            <a:br>
              <a:rPr b="0" lang="ja" sz="1350">
                <a:solidFill>
                  <a:srgbClr val="333333"/>
                </a:solidFill>
                <a:highlight>
                  <a:srgbClr val="FFFFFF"/>
                </a:highlight>
                <a:latin typeface="Arial"/>
                <a:ea typeface="Arial"/>
                <a:cs typeface="Arial"/>
                <a:sym typeface="Arial"/>
              </a:rPr>
            </a:br>
            <a:r>
              <a:rPr b="0" lang="ja" sz="1350">
                <a:solidFill>
                  <a:srgbClr val="333333"/>
                </a:solidFill>
                <a:highlight>
                  <a:srgbClr val="FFFFFF"/>
                </a:highlight>
                <a:latin typeface="Arial"/>
                <a:ea typeface="Arial"/>
                <a:cs typeface="Arial"/>
                <a:sym typeface="Arial"/>
              </a:rPr>
              <a:t>Itemクラスは店の商品を扱うクラスです。次のメンバ変数（フィールド）を作成してください。</a:t>
            </a:r>
            <a:endParaRPr b="0" sz="1350">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190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商品名を表すnameをString型で宣言する</a:t>
            </a:r>
            <a:endParaRPr b="0" sz="1350">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価格を表すpriceをint型で宣言する</a:t>
            </a:r>
            <a:endParaRPr b="0" sz="1350">
              <a:solidFill>
                <a:srgbClr val="333333"/>
              </a:solidFill>
              <a:highlight>
                <a:srgbClr val="FFFFFF"/>
              </a:highlight>
              <a:latin typeface="Arial"/>
              <a:ea typeface="Arial"/>
              <a:cs typeface="Arial"/>
              <a:sym typeface="Arial"/>
            </a:endParaRPr>
          </a:p>
          <a:p>
            <a:pPr indent="0" lvl="0" marL="0" rtl="0" algn="l">
              <a:lnSpc>
                <a:spcPct val="180000"/>
              </a:lnSpc>
              <a:spcBef>
                <a:spcPts val="2200"/>
              </a:spcBef>
              <a:spcAft>
                <a:spcPts val="0"/>
              </a:spcAft>
              <a:buSzPts val="3200"/>
              <a:buNone/>
            </a:pPr>
            <a:r>
              <a:t/>
            </a:r>
            <a:endParaRPr b="0" sz="1350">
              <a:solidFill>
                <a:srgbClr val="333333"/>
              </a:solidFill>
              <a:highlight>
                <a:srgbClr val="FFFFFF"/>
              </a:highlight>
              <a:latin typeface="Arial"/>
              <a:ea typeface="Arial"/>
              <a:cs typeface="Arial"/>
              <a:sym typeface="Arial"/>
            </a:endParaRPr>
          </a:p>
          <a:p>
            <a:pPr indent="0" lvl="0" marL="0" rtl="0" algn="l">
              <a:lnSpc>
                <a:spcPct val="100000"/>
              </a:lnSpc>
              <a:spcBef>
                <a:spcPts val="1900"/>
              </a:spcBef>
              <a:spcAft>
                <a:spcPts val="0"/>
              </a:spcAft>
              <a:buSzPts val="3200"/>
              <a:buNone/>
            </a:pPr>
            <a:r>
              <a:t/>
            </a:r>
            <a:endParaRPr/>
          </a:p>
        </p:txBody>
      </p:sp>
      <p:sp>
        <p:nvSpPr>
          <p:cNvPr id="263" name="Google Shape;263;p23"/>
          <p:cNvSpPr txBox="1"/>
          <p:nvPr>
            <p:ph type="title"/>
          </p:nvPr>
        </p:nvSpPr>
        <p:spPr>
          <a:xfrm>
            <a:off x="210000" y="1047600"/>
            <a:ext cx="30090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問題1</a:t>
            </a:r>
            <a:endParaRPr/>
          </a:p>
          <a:p>
            <a:pPr indent="0" lvl="0" marL="0" rtl="0" algn="l">
              <a:lnSpc>
                <a:spcPct val="100000"/>
              </a:lnSpc>
              <a:spcBef>
                <a:spcPts val="0"/>
              </a:spcBef>
              <a:spcAft>
                <a:spcPts val="0"/>
              </a:spcAft>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69" name="Google Shape;269;p24"/>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問題1  実行結果</a:t>
            </a:r>
            <a:endParaRPr/>
          </a:p>
          <a:p>
            <a:pPr indent="0" lvl="0" marL="0" rtl="0" algn="l">
              <a:lnSpc>
                <a:spcPct val="100000"/>
              </a:lnSpc>
              <a:spcBef>
                <a:spcPts val="0"/>
              </a:spcBef>
              <a:spcAft>
                <a:spcPts val="0"/>
              </a:spcAft>
              <a:buSzPts val="3200"/>
              <a:buNone/>
            </a:pPr>
            <a:r>
              <a:t/>
            </a:r>
            <a:endParaRPr/>
          </a:p>
        </p:txBody>
      </p:sp>
      <p:pic>
        <p:nvPicPr>
          <p:cNvPr id="270" name="Google Shape;270;p24"/>
          <p:cNvPicPr preferRelativeResize="0"/>
          <p:nvPr/>
        </p:nvPicPr>
        <p:blipFill rotWithShape="1">
          <a:blip r:embed="rId3">
            <a:alphaModFix/>
          </a:blip>
          <a:srcRect b="0" l="0" r="0" t="0"/>
          <a:stretch/>
        </p:blipFill>
        <p:spPr>
          <a:xfrm>
            <a:off x="152400" y="2210125"/>
            <a:ext cx="8839199" cy="14449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76" name="Google Shape;276;p25"/>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問題1  解答コード</a:t>
            </a:r>
            <a:endParaRPr/>
          </a:p>
          <a:p>
            <a:pPr indent="0" lvl="0" marL="0" rtl="0" algn="l">
              <a:lnSpc>
                <a:spcPct val="100000"/>
              </a:lnSpc>
              <a:spcBef>
                <a:spcPts val="0"/>
              </a:spcBef>
              <a:spcAft>
                <a:spcPts val="0"/>
              </a:spcAft>
              <a:buSzPts val="3200"/>
              <a:buNone/>
            </a:pPr>
            <a:r>
              <a:t/>
            </a:r>
            <a:endParaRPr/>
          </a:p>
        </p:txBody>
      </p:sp>
      <p:pic>
        <p:nvPicPr>
          <p:cNvPr id="277" name="Google Shape;277;p25"/>
          <p:cNvPicPr preferRelativeResize="0"/>
          <p:nvPr/>
        </p:nvPicPr>
        <p:blipFill rotWithShape="1">
          <a:blip r:embed="rId3">
            <a:alphaModFix/>
          </a:blip>
          <a:srcRect b="0" l="0" r="0" t="0"/>
          <a:stretch/>
        </p:blipFill>
        <p:spPr>
          <a:xfrm>
            <a:off x="152400" y="2362525"/>
            <a:ext cx="8839200" cy="2197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283" name="Google Shape;283;p26"/>
          <p:cNvSpPr txBox="1"/>
          <p:nvPr>
            <p:ph type="title"/>
          </p:nvPr>
        </p:nvSpPr>
        <p:spPr>
          <a:xfrm>
            <a:off x="620050" y="1793475"/>
            <a:ext cx="8448000" cy="3960900"/>
          </a:xfrm>
          <a:prstGeom prst="rect">
            <a:avLst/>
          </a:prstGeom>
          <a:noFill/>
          <a:ln>
            <a:noFill/>
          </a:ln>
        </p:spPr>
        <p:txBody>
          <a:bodyPr anchorCtr="0" anchor="ctr" bIns="45700" lIns="91425" spcFirstLastPara="1" rIns="91425" wrap="square" tIns="45700">
            <a:noAutofit/>
          </a:bodyPr>
          <a:lstStyle/>
          <a:p>
            <a:pPr indent="-314325" lvl="0" marL="495300" marR="38100" rtl="0" algn="l">
              <a:lnSpc>
                <a:spcPct val="180000"/>
              </a:lnSpc>
              <a:spcBef>
                <a:spcPts val="30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下のShopクラスの仕様に基づいて、</a:t>
            </a:r>
            <a:r>
              <a:rPr lang="ja" sz="1350">
                <a:solidFill>
                  <a:srgbClr val="333333"/>
                </a:solidFill>
                <a:highlight>
                  <a:srgbClr val="FFFFFF"/>
                </a:highlight>
                <a:latin typeface="Arial"/>
                <a:ea typeface="Arial"/>
                <a:cs typeface="Arial"/>
                <a:sym typeface="Arial"/>
              </a:rPr>
              <a:t>Shop.javaを作成してください。</a:t>
            </a:r>
            <a:endParaRPr sz="1350">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提供コード中の①②を適切に埋めてください。</a:t>
            </a:r>
            <a:endParaRPr b="0" sz="1350">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提供コードのMain.javaとShop.javaと同じフォルダ内に保存して動作確認し、実行結果が得られることを確認してください。</a:t>
            </a:r>
            <a:endParaRPr b="0" sz="1350">
              <a:solidFill>
                <a:srgbClr val="333333"/>
              </a:solidFill>
              <a:highlight>
                <a:srgbClr val="FFFFFF"/>
              </a:highlight>
              <a:latin typeface="Arial"/>
              <a:ea typeface="Arial"/>
              <a:cs typeface="Arial"/>
              <a:sym typeface="Arial"/>
            </a:endParaRPr>
          </a:p>
          <a:p>
            <a:pPr indent="0" lvl="0" marL="0" rtl="0" algn="l">
              <a:lnSpc>
                <a:spcPct val="115000"/>
              </a:lnSpc>
              <a:spcBef>
                <a:spcPts val="2200"/>
              </a:spcBef>
              <a:spcAft>
                <a:spcPts val="0"/>
              </a:spcAft>
              <a:buSzPts val="3200"/>
              <a:buNone/>
            </a:pPr>
            <a:r>
              <a:rPr b="0" lang="ja" sz="1350">
                <a:solidFill>
                  <a:srgbClr val="333333"/>
                </a:solidFill>
                <a:highlight>
                  <a:srgbClr val="FFFFFF"/>
                </a:highlight>
                <a:latin typeface="Arial"/>
                <a:ea typeface="Arial"/>
                <a:cs typeface="Arial"/>
                <a:sym typeface="Arial"/>
              </a:rPr>
              <a:t>(Shopクラスの仕様)</a:t>
            </a:r>
            <a:endParaRPr b="0" sz="1350">
              <a:solidFill>
                <a:srgbClr val="333333"/>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3200"/>
              <a:buNone/>
            </a:pPr>
            <a:r>
              <a:rPr b="0" lang="ja" sz="1350">
                <a:solidFill>
                  <a:srgbClr val="333333"/>
                </a:solidFill>
                <a:highlight>
                  <a:srgbClr val="FFFFFF"/>
                </a:highlight>
                <a:latin typeface="Arial"/>
                <a:ea typeface="Arial"/>
                <a:cs typeface="Arial"/>
                <a:sym typeface="Arial"/>
              </a:rPr>
              <a:t>Shopクラスは店を扱うクラスです。次のメンバ変数（フィールド）を作成してください。</a:t>
            </a:r>
            <a:endParaRPr b="0" sz="1350">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30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名前を表すnameをString型で宣言する</a:t>
            </a:r>
            <a:endParaRPr b="0" sz="1350">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0"/>
              </a:spcBef>
              <a:spcAft>
                <a:spcPts val="0"/>
              </a:spcAft>
              <a:buClr>
                <a:srgbClr val="333333"/>
              </a:buClr>
              <a:buSzPts val="1350"/>
              <a:buFont typeface="Arial"/>
              <a:buChar char="●"/>
            </a:pPr>
            <a:r>
              <a:rPr b="0" lang="ja" sz="1350">
                <a:solidFill>
                  <a:srgbClr val="333333"/>
                </a:solidFill>
                <a:highlight>
                  <a:srgbClr val="FFFFFF"/>
                </a:highlight>
                <a:latin typeface="Arial"/>
                <a:ea typeface="Arial"/>
                <a:cs typeface="Arial"/>
                <a:sym typeface="Arial"/>
              </a:rPr>
              <a:t>売上金額を表すsaleをint型で宣言する</a:t>
            </a:r>
            <a:endParaRPr b="0" sz="1350">
              <a:solidFill>
                <a:srgbClr val="333333"/>
              </a:solidFill>
              <a:highlight>
                <a:srgbClr val="FFFFFF"/>
              </a:highlight>
              <a:latin typeface="Arial"/>
              <a:ea typeface="Arial"/>
              <a:cs typeface="Arial"/>
              <a:sym typeface="Arial"/>
            </a:endParaRPr>
          </a:p>
          <a:p>
            <a:pPr indent="0" lvl="0" marL="457200" rtl="0" algn="l">
              <a:lnSpc>
                <a:spcPct val="180000"/>
              </a:lnSpc>
              <a:spcBef>
                <a:spcPts val="2200"/>
              </a:spcBef>
              <a:spcAft>
                <a:spcPts val="0"/>
              </a:spcAft>
              <a:buSzPts val="3200"/>
              <a:buNone/>
            </a:pPr>
            <a:r>
              <a:t/>
            </a:r>
            <a:endParaRPr b="0" sz="1350">
              <a:solidFill>
                <a:srgbClr val="333333"/>
              </a:solidFill>
              <a:highlight>
                <a:srgbClr val="FFFFFF"/>
              </a:highlight>
              <a:latin typeface="Arial"/>
              <a:ea typeface="Arial"/>
              <a:cs typeface="Arial"/>
              <a:sym typeface="Arial"/>
            </a:endParaRPr>
          </a:p>
          <a:p>
            <a:pPr indent="0" lvl="0" marL="0" rtl="0" algn="l">
              <a:lnSpc>
                <a:spcPct val="100000"/>
              </a:lnSpc>
              <a:spcBef>
                <a:spcPts val="1900"/>
              </a:spcBef>
              <a:spcAft>
                <a:spcPts val="0"/>
              </a:spcAft>
              <a:buSzPts val="3200"/>
              <a:buNone/>
            </a:pPr>
            <a:r>
              <a:t/>
            </a:r>
            <a:endParaRPr b="0" sz="1350">
              <a:solidFill>
                <a:srgbClr val="333333"/>
              </a:solidFill>
              <a:highlight>
                <a:srgbClr val="FFFFFF"/>
              </a:highlight>
              <a:latin typeface="Arial"/>
              <a:ea typeface="Arial"/>
              <a:cs typeface="Arial"/>
              <a:sym typeface="Arial"/>
            </a:endParaRPr>
          </a:p>
        </p:txBody>
      </p:sp>
      <p:sp>
        <p:nvSpPr>
          <p:cNvPr id="284" name="Google Shape;284;p26"/>
          <p:cNvSpPr txBox="1"/>
          <p:nvPr>
            <p:ph type="title"/>
          </p:nvPr>
        </p:nvSpPr>
        <p:spPr>
          <a:xfrm>
            <a:off x="174575" y="1091700"/>
            <a:ext cx="1667100" cy="528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問題2</a:t>
            </a:r>
            <a:endParaRPr/>
          </a:p>
          <a:p>
            <a:pPr indent="0" lvl="0" marL="0" rtl="0" algn="l">
              <a:lnSpc>
                <a:spcPct val="100000"/>
              </a:lnSpc>
              <a:spcBef>
                <a:spcPts val="0"/>
              </a:spcBef>
              <a:spcAft>
                <a:spcPts val="0"/>
              </a:spcAft>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問題2  実行結果</a:t>
            </a:r>
            <a:endParaRPr/>
          </a:p>
          <a:p>
            <a:pPr indent="0" lvl="0" marL="0" rtl="0" algn="l">
              <a:lnSpc>
                <a:spcPct val="100000"/>
              </a:lnSpc>
              <a:spcBef>
                <a:spcPts val="0"/>
              </a:spcBef>
              <a:spcAft>
                <a:spcPts val="0"/>
              </a:spcAft>
              <a:buSzPts val="3200"/>
              <a:buNone/>
            </a:pPr>
            <a:r>
              <a:t/>
            </a:r>
            <a:endParaRPr/>
          </a:p>
        </p:txBody>
      </p:sp>
      <p:pic>
        <p:nvPicPr>
          <p:cNvPr id="290" name="Google Shape;290;p27"/>
          <p:cNvPicPr preferRelativeResize="0"/>
          <p:nvPr/>
        </p:nvPicPr>
        <p:blipFill rotWithShape="1">
          <a:blip r:embed="rId3">
            <a:alphaModFix/>
          </a:blip>
          <a:srcRect b="0" l="0" r="0" t="0"/>
          <a:stretch/>
        </p:blipFill>
        <p:spPr>
          <a:xfrm>
            <a:off x="151713" y="2296675"/>
            <a:ext cx="8840576" cy="936750"/>
          </a:xfrm>
          <a:prstGeom prst="rect">
            <a:avLst/>
          </a:prstGeom>
          <a:noFill/>
          <a:ln>
            <a:noFill/>
          </a:ln>
        </p:spPr>
      </p:pic>
      <p:sp>
        <p:nvSpPr>
          <p:cNvPr id="291" name="Google Shape;291;p27"/>
          <p:cNvSpPr txBox="1"/>
          <p:nvPr>
            <p:ph type="title"/>
          </p:nvPr>
        </p:nvSpPr>
        <p:spPr>
          <a:xfrm>
            <a:off x="318598" y="2102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問題2  解答コード</a:t>
            </a:r>
            <a:endParaRPr/>
          </a:p>
          <a:p>
            <a:pPr indent="0" lvl="0" marL="0" rtl="0" algn="l">
              <a:lnSpc>
                <a:spcPct val="100000"/>
              </a:lnSpc>
              <a:spcBef>
                <a:spcPts val="0"/>
              </a:spcBef>
              <a:spcAft>
                <a:spcPts val="0"/>
              </a:spcAft>
              <a:buSzPts val="3200"/>
              <a:buNone/>
            </a:pPr>
            <a:r>
              <a:t/>
            </a:r>
            <a:endParaRPr/>
          </a:p>
        </p:txBody>
      </p:sp>
      <p:pic>
        <p:nvPicPr>
          <p:cNvPr id="297" name="Google Shape;297;p28"/>
          <p:cNvPicPr preferRelativeResize="0"/>
          <p:nvPr/>
        </p:nvPicPr>
        <p:blipFill rotWithShape="1">
          <a:blip r:embed="rId3">
            <a:alphaModFix/>
          </a:blip>
          <a:srcRect b="0" l="0" r="0" t="0"/>
          <a:stretch/>
        </p:blipFill>
        <p:spPr>
          <a:xfrm>
            <a:off x="4023974" y="980200"/>
            <a:ext cx="4759276" cy="3616174"/>
          </a:xfrm>
          <a:prstGeom prst="rect">
            <a:avLst/>
          </a:prstGeom>
          <a:noFill/>
          <a:ln>
            <a:noFill/>
          </a:ln>
        </p:spPr>
      </p:pic>
      <p:sp>
        <p:nvSpPr>
          <p:cNvPr id="298" name="Google Shape;298;p28"/>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174575" y="1006125"/>
            <a:ext cx="1353000" cy="750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問題3</a:t>
            </a:r>
            <a:endParaRPr/>
          </a:p>
          <a:p>
            <a:pPr indent="0" lvl="0" marL="0" rtl="0" algn="l">
              <a:lnSpc>
                <a:spcPct val="100000"/>
              </a:lnSpc>
              <a:spcBef>
                <a:spcPts val="0"/>
              </a:spcBef>
              <a:spcAft>
                <a:spcPts val="0"/>
              </a:spcAft>
              <a:buSzPts val="3200"/>
              <a:buNone/>
            </a:pPr>
            <a:r>
              <a:t/>
            </a:r>
            <a:endParaRPr/>
          </a:p>
        </p:txBody>
      </p:sp>
      <p:sp>
        <p:nvSpPr>
          <p:cNvPr id="304" name="Google Shape;304;p29"/>
          <p:cNvSpPr txBox="1"/>
          <p:nvPr/>
        </p:nvSpPr>
        <p:spPr>
          <a:xfrm>
            <a:off x="374850" y="1442875"/>
            <a:ext cx="7474500" cy="351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ja" sz="1350" u="none" cap="none" strike="noStrike">
                <a:solidFill>
                  <a:srgbClr val="333333"/>
                </a:solidFill>
                <a:highlight>
                  <a:srgbClr val="FFFFFF"/>
                </a:highlight>
                <a:latin typeface="Arial"/>
                <a:ea typeface="Arial"/>
                <a:cs typeface="Arial"/>
                <a:sym typeface="Arial"/>
              </a:rPr>
              <a:t>下のStudentクラスの仕様に基づいて、Student.javaを作成してください。</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ja" sz="1350" u="none" cap="none" strike="noStrike">
                <a:solidFill>
                  <a:srgbClr val="333333"/>
                </a:solidFill>
                <a:highlight>
                  <a:srgbClr val="FFFFFF"/>
                </a:highlight>
                <a:latin typeface="Arial"/>
                <a:ea typeface="Arial"/>
                <a:cs typeface="Arial"/>
                <a:sym typeface="Arial"/>
              </a:rPr>
              <a:t>提供コードのMain.javaとStudent.javaと同じフォルダ内に保存して動作確認し、実行結果が得られることを確認してください。</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1" i="0" lang="ja" sz="1350" u="none" cap="none" strike="noStrike">
                <a:solidFill>
                  <a:srgbClr val="333333"/>
                </a:solidFill>
                <a:highlight>
                  <a:srgbClr val="FFFFFF"/>
                </a:highlight>
                <a:latin typeface="Arial"/>
                <a:ea typeface="Arial"/>
                <a:cs typeface="Arial"/>
                <a:sym typeface="Arial"/>
              </a:rPr>
              <a:t>(Studentクラスの仕様)</a:t>
            </a:r>
            <a:endParaRPr b="1" i="0" sz="13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50"/>
              <a:buFont typeface="Arial"/>
              <a:buNone/>
            </a:pPr>
            <a:r>
              <a:rPr b="0" i="0" lang="ja" sz="1350" u="none" cap="none" strike="noStrike">
                <a:solidFill>
                  <a:srgbClr val="333333"/>
                </a:solidFill>
                <a:highlight>
                  <a:srgbClr val="FFFFFF"/>
                </a:highlight>
                <a:latin typeface="Arial"/>
                <a:ea typeface="Arial"/>
                <a:cs typeface="Arial"/>
                <a:sym typeface="Arial"/>
              </a:rPr>
              <a:t>Studentクラスは店を扱うクラスです。次のフィールドとメソッドを作成してください。</a:t>
            </a:r>
            <a:endParaRPr b="0" i="0" sz="1350" u="none" cap="none" strike="noStrike">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300"/>
              </a:spcBef>
              <a:spcAft>
                <a:spcPts val="0"/>
              </a:spcAft>
              <a:buClr>
                <a:srgbClr val="333333"/>
              </a:buClr>
              <a:buSzPts val="1350"/>
              <a:buFont typeface="Arial"/>
              <a:buChar char="●"/>
            </a:pPr>
            <a:r>
              <a:rPr b="0" i="0" lang="ja" sz="1350" u="none" cap="none" strike="noStrike">
                <a:solidFill>
                  <a:srgbClr val="333333"/>
                </a:solidFill>
                <a:highlight>
                  <a:srgbClr val="FFFFFF"/>
                </a:highlight>
                <a:latin typeface="Arial"/>
                <a:ea typeface="Arial"/>
                <a:cs typeface="Arial"/>
                <a:sym typeface="Arial"/>
              </a:rPr>
              <a:t>名前を表すnameをString型で宣言する</a:t>
            </a:r>
            <a:endParaRPr b="0" i="0" sz="1350" u="none" cap="none" strike="noStrike">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0"/>
              </a:spcBef>
              <a:spcAft>
                <a:spcPts val="0"/>
              </a:spcAft>
              <a:buClr>
                <a:srgbClr val="333333"/>
              </a:buClr>
              <a:buSzPts val="1350"/>
              <a:buFont typeface="Arial"/>
              <a:buChar char="●"/>
            </a:pPr>
            <a:r>
              <a:rPr b="0" i="0" lang="ja" sz="1350" u="none" cap="none" strike="noStrike">
                <a:solidFill>
                  <a:srgbClr val="333333"/>
                </a:solidFill>
                <a:highlight>
                  <a:srgbClr val="FFFFFF"/>
                </a:highlight>
                <a:latin typeface="Arial"/>
                <a:ea typeface="Arial"/>
                <a:cs typeface="Arial"/>
                <a:sym typeface="Arial"/>
              </a:rPr>
              <a:t>得点を表すscoreをint型で宣言する</a:t>
            </a:r>
            <a:endParaRPr b="0" i="0" sz="1350" u="none" cap="none" strike="noStrike">
              <a:solidFill>
                <a:srgbClr val="333333"/>
              </a:solidFill>
              <a:highlight>
                <a:srgbClr val="FFFFFF"/>
              </a:highlight>
              <a:latin typeface="Arial"/>
              <a:ea typeface="Arial"/>
              <a:cs typeface="Arial"/>
              <a:sym typeface="Arial"/>
            </a:endParaRPr>
          </a:p>
          <a:p>
            <a:pPr indent="-314325" lvl="0" marL="495300" marR="38100" rtl="0" algn="l">
              <a:lnSpc>
                <a:spcPct val="180000"/>
              </a:lnSpc>
              <a:spcBef>
                <a:spcPts val="0"/>
              </a:spcBef>
              <a:spcAft>
                <a:spcPts val="0"/>
              </a:spcAft>
              <a:buClr>
                <a:srgbClr val="333333"/>
              </a:buClr>
              <a:buSzPts val="1350"/>
              <a:buFont typeface="Arial"/>
              <a:buChar char="●"/>
            </a:pPr>
            <a:r>
              <a:rPr b="0" i="0" lang="ja" sz="1350" u="none" cap="none" strike="noStrike">
                <a:solidFill>
                  <a:srgbClr val="333333"/>
                </a:solidFill>
                <a:highlight>
                  <a:srgbClr val="FFFFFF"/>
                </a:highlight>
                <a:latin typeface="Arial"/>
                <a:ea typeface="Arial"/>
                <a:cs typeface="Arial"/>
                <a:sym typeface="Arial"/>
              </a:rPr>
              <a:t>showScoreメソッドを作成する。</a:t>
            </a:r>
            <a:endParaRPr b="0" i="0" sz="1350" u="none" cap="none" strike="noStrike">
              <a:solidFill>
                <a:srgbClr val="333333"/>
              </a:solidFill>
              <a:highlight>
                <a:srgbClr val="FFFFFF"/>
              </a:highlight>
              <a:latin typeface="Arial"/>
              <a:ea typeface="Arial"/>
              <a:cs typeface="Arial"/>
              <a:sym typeface="Arial"/>
            </a:endParaRPr>
          </a:p>
          <a:p>
            <a:pPr indent="-314325" lvl="1" marL="990600" marR="76200" rtl="0" algn="l">
              <a:lnSpc>
                <a:spcPct val="115000"/>
              </a:lnSpc>
              <a:spcBef>
                <a:spcPts val="0"/>
              </a:spcBef>
              <a:spcAft>
                <a:spcPts val="0"/>
              </a:spcAft>
              <a:buClr>
                <a:srgbClr val="333333"/>
              </a:buClr>
              <a:buSzPts val="1350"/>
              <a:buFont typeface="Arial"/>
              <a:buChar char="●"/>
            </a:pPr>
            <a:r>
              <a:rPr b="0" i="0" lang="ja" sz="1350" u="none" cap="none" strike="noStrike">
                <a:solidFill>
                  <a:srgbClr val="333333"/>
                </a:solidFill>
                <a:highlight>
                  <a:srgbClr val="FFFFFF"/>
                </a:highlight>
                <a:latin typeface="Arial"/>
                <a:ea typeface="Arial"/>
                <a:cs typeface="Arial"/>
                <a:sym typeface="Arial"/>
              </a:rPr>
              <a:t>引数：なし</a:t>
            </a:r>
            <a:endParaRPr b="0" i="0" sz="1350" u="none" cap="none" strike="noStrike">
              <a:solidFill>
                <a:srgbClr val="333333"/>
              </a:solidFill>
              <a:highlight>
                <a:srgbClr val="FFFFFF"/>
              </a:highlight>
              <a:latin typeface="Arial"/>
              <a:ea typeface="Arial"/>
              <a:cs typeface="Arial"/>
              <a:sym typeface="Arial"/>
            </a:endParaRPr>
          </a:p>
          <a:p>
            <a:pPr indent="-314325" lvl="1" marL="990600" marR="76200" rtl="0" algn="l">
              <a:lnSpc>
                <a:spcPct val="115000"/>
              </a:lnSpc>
              <a:spcBef>
                <a:spcPts val="0"/>
              </a:spcBef>
              <a:spcAft>
                <a:spcPts val="0"/>
              </a:spcAft>
              <a:buClr>
                <a:srgbClr val="333333"/>
              </a:buClr>
              <a:buSzPts val="1350"/>
              <a:buFont typeface="Arial"/>
              <a:buChar char="●"/>
            </a:pPr>
            <a:r>
              <a:rPr b="0" i="0" lang="ja" sz="1350" u="none" cap="none" strike="noStrike">
                <a:solidFill>
                  <a:srgbClr val="333333"/>
                </a:solidFill>
                <a:highlight>
                  <a:srgbClr val="FFFFFF"/>
                </a:highlight>
                <a:latin typeface="Arial"/>
                <a:ea typeface="Arial"/>
                <a:cs typeface="Arial"/>
                <a:sym typeface="Arial"/>
              </a:rPr>
              <a:t>戻り値：なし</a:t>
            </a:r>
            <a:endParaRPr b="0" i="0" sz="1350" u="none" cap="none" strike="noStrike">
              <a:solidFill>
                <a:srgbClr val="333333"/>
              </a:solidFill>
              <a:highlight>
                <a:srgbClr val="FFFFFF"/>
              </a:highlight>
              <a:latin typeface="Arial"/>
              <a:ea typeface="Arial"/>
              <a:cs typeface="Arial"/>
              <a:sym typeface="Arial"/>
            </a:endParaRPr>
          </a:p>
          <a:p>
            <a:pPr indent="-314325" lvl="1" marL="990600" marR="76200" rtl="0" algn="l">
              <a:lnSpc>
                <a:spcPct val="115000"/>
              </a:lnSpc>
              <a:spcBef>
                <a:spcPts val="0"/>
              </a:spcBef>
              <a:spcAft>
                <a:spcPts val="0"/>
              </a:spcAft>
              <a:buClr>
                <a:srgbClr val="333333"/>
              </a:buClr>
              <a:buSzPts val="1350"/>
              <a:buFont typeface="Arial"/>
              <a:buChar char="●"/>
            </a:pPr>
            <a:r>
              <a:rPr b="0" i="0" lang="ja" sz="1350" u="none" cap="none" strike="noStrike">
                <a:solidFill>
                  <a:srgbClr val="333333"/>
                </a:solidFill>
                <a:highlight>
                  <a:srgbClr val="FFFFFF"/>
                </a:highlight>
                <a:latin typeface="Arial"/>
                <a:ea typeface="Arial"/>
                <a:cs typeface="Arial"/>
                <a:sym typeface="Arial"/>
              </a:rPr>
              <a:t>処理内容：フィールドを用いて「</a:t>
            </a:r>
            <a:r>
              <a:rPr b="0" i="0" lang="ja" sz="1350" u="none" cap="none" strike="noStrike">
                <a:solidFill>
                  <a:srgbClr val="333333"/>
                </a:solidFill>
                <a:highlight>
                  <a:srgbClr val="FFFFFF"/>
                </a:highlight>
                <a:latin typeface="Roboto Mono"/>
                <a:ea typeface="Roboto Mono"/>
                <a:cs typeface="Roboto Mono"/>
                <a:sym typeface="Roboto Mono"/>
              </a:rPr>
              <a:t>name</a:t>
            </a:r>
            <a:r>
              <a:rPr b="0" i="0" lang="ja" sz="1350" u="none" cap="none" strike="noStrike">
                <a:solidFill>
                  <a:srgbClr val="333333"/>
                </a:solidFill>
                <a:highlight>
                  <a:srgbClr val="FFFFFF"/>
                </a:highlight>
                <a:latin typeface="Arial"/>
                <a:ea typeface="Arial"/>
                <a:cs typeface="Arial"/>
                <a:sym typeface="Arial"/>
              </a:rPr>
              <a:t>さんの得点は</a:t>
            </a:r>
            <a:r>
              <a:rPr b="0" i="0" lang="ja" sz="1350" u="none" cap="none" strike="noStrike">
                <a:solidFill>
                  <a:srgbClr val="333333"/>
                </a:solidFill>
                <a:highlight>
                  <a:srgbClr val="FFFFFF"/>
                </a:highlight>
                <a:latin typeface="Roboto Mono"/>
                <a:ea typeface="Roboto Mono"/>
                <a:cs typeface="Roboto Mono"/>
                <a:sym typeface="Roboto Mono"/>
              </a:rPr>
              <a:t>score</a:t>
            </a:r>
            <a:r>
              <a:rPr b="0" i="0" lang="ja" sz="1350" u="none" cap="none" strike="noStrike">
                <a:solidFill>
                  <a:srgbClr val="333333"/>
                </a:solidFill>
                <a:highlight>
                  <a:srgbClr val="FFFFFF"/>
                </a:highlight>
                <a:latin typeface="Arial"/>
                <a:ea typeface="Arial"/>
                <a:cs typeface="Arial"/>
                <a:sym typeface="Arial"/>
              </a:rPr>
              <a:t>点です。」と表示する。</a:t>
            </a:r>
            <a:endParaRPr b="0" i="0" sz="1350" u="none" cap="none" strike="noStrike">
              <a:solidFill>
                <a:srgbClr val="333333"/>
              </a:solidFill>
              <a:highlight>
                <a:srgbClr val="FFFFFF"/>
              </a:highlight>
              <a:latin typeface="Arial"/>
              <a:ea typeface="Arial"/>
              <a:cs typeface="Arial"/>
              <a:sym typeface="Arial"/>
            </a:endParaRPr>
          </a:p>
        </p:txBody>
      </p:sp>
      <p:sp>
        <p:nvSpPr>
          <p:cNvPr id="305" name="Google Shape;305;p29"/>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フロントエンドとは</a:t>
            </a:r>
            <a:endParaRPr/>
          </a:p>
        </p:txBody>
      </p:sp>
      <p:sp>
        <p:nvSpPr>
          <p:cNvPr id="99" name="Google Shape;99;p3"/>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sp>
        <p:nvSpPr>
          <p:cNvPr id="100" name="Google Shape;100;p3"/>
          <p:cNvSpPr txBox="1"/>
          <p:nvPr/>
        </p:nvSpPr>
        <p:spPr>
          <a:xfrm>
            <a:off x="3867125" y="2026425"/>
            <a:ext cx="4994700" cy="94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40"/>
              </a:spcBef>
              <a:spcAft>
                <a:spcPts val="0"/>
              </a:spcAft>
              <a:buClr>
                <a:srgbClr val="000000"/>
              </a:buClr>
              <a:buSzPts val="2200"/>
              <a:buFont typeface="Arial"/>
              <a:buNone/>
            </a:pPr>
            <a:r>
              <a:rPr b="0" i="0" lang="ja" sz="2200" u="none" cap="none" strike="noStrike">
                <a:solidFill>
                  <a:srgbClr val="000000"/>
                </a:solidFill>
                <a:highlight>
                  <a:schemeClr val="lt1"/>
                </a:highlight>
                <a:latin typeface="Meiryo"/>
                <a:ea typeface="Meiryo"/>
                <a:cs typeface="Meiryo"/>
                <a:sym typeface="Meiryo"/>
              </a:rPr>
              <a:t>Webアプリケーション開発などで、</a:t>
            </a:r>
            <a:endParaRPr b="0" i="0" sz="2200" u="none" cap="none" strike="noStrike">
              <a:solidFill>
                <a:srgbClr val="000000"/>
              </a:solidFill>
              <a:highlight>
                <a:schemeClr val="lt1"/>
              </a:highlight>
              <a:latin typeface="Meiryo"/>
              <a:ea typeface="Meiryo"/>
              <a:cs typeface="Meiryo"/>
              <a:sym typeface="Meiryo"/>
            </a:endParaRPr>
          </a:p>
          <a:p>
            <a:pPr indent="0" lvl="0" marL="0" marR="0" rtl="0" algn="l">
              <a:lnSpc>
                <a:spcPct val="100000"/>
              </a:lnSpc>
              <a:spcBef>
                <a:spcPts val="640"/>
              </a:spcBef>
              <a:spcAft>
                <a:spcPts val="0"/>
              </a:spcAft>
              <a:buClr>
                <a:srgbClr val="000000"/>
              </a:buClr>
              <a:buSzPts val="2200"/>
              <a:buFont typeface="Arial"/>
              <a:buNone/>
            </a:pPr>
            <a:r>
              <a:rPr b="0" i="0" lang="ja" sz="2200" u="none" cap="none" strike="noStrike">
                <a:solidFill>
                  <a:srgbClr val="000000"/>
                </a:solidFill>
                <a:highlight>
                  <a:schemeClr val="lt1"/>
                </a:highlight>
                <a:latin typeface="Meiryo"/>
                <a:ea typeface="Meiryo"/>
                <a:cs typeface="Meiryo"/>
                <a:sym typeface="Meiryo"/>
              </a:rPr>
              <a:t>利用するユーザが直接目に触れる部分</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320475" y="1551775"/>
            <a:ext cx="3298800" cy="3113100"/>
          </a:xfrm>
          <a:prstGeom prst="roundRect">
            <a:avLst>
              <a:gd fmla="val 16667" name="adj"/>
            </a:avLst>
          </a:prstGeom>
          <a:solidFill>
            <a:srgbClr val="F4CCCC"/>
          </a:solidFill>
          <a:ln cap="flat" cmpd="sng" w="9525">
            <a:solidFill>
              <a:srgbClr val="E6B8A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ja" sz="1800" u="none" cap="none" strike="noStrike">
                <a:solidFill>
                  <a:schemeClr val="dk1"/>
                </a:solidFill>
                <a:latin typeface="Calibri"/>
                <a:ea typeface="Calibri"/>
                <a:cs typeface="Calibri"/>
                <a:sym typeface="Calibri"/>
              </a:rPr>
              <a:t>フロントエンド</a:t>
            </a:r>
            <a:endParaRPr b="1" i="0" sz="1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700"/>
              <a:buFont typeface="Arial"/>
              <a:buNone/>
            </a:pPr>
            <a:r>
              <a:rPr b="0" i="0" lang="ja" sz="1700" u="none" cap="none" strike="noStrike">
                <a:solidFill>
                  <a:schemeClr val="dk1"/>
                </a:solidFill>
                <a:latin typeface="Calibri"/>
                <a:ea typeface="Calibri"/>
                <a:cs typeface="Calibri"/>
                <a:sym typeface="Calibri"/>
              </a:rPr>
              <a:t>HTML、CSS、JavaScript</a:t>
            </a:r>
            <a:endParaRPr b="0" i="0" sz="17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問題3  実行結果</a:t>
            </a:r>
            <a:endParaRPr/>
          </a:p>
          <a:p>
            <a:pPr indent="0" lvl="0" marL="0" rtl="0" algn="l">
              <a:lnSpc>
                <a:spcPct val="100000"/>
              </a:lnSpc>
              <a:spcBef>
                <a:spcPts val="0"/>
              </a:spcBef>
              <a:spcAft>
                <a:spcPts val="0"/>
              </a:spcAft>
              <a:buSzPts val="3200"/>
              <a:buNone/>
            </a:pPr>
            <a:r>
              <a:t/>
            </a:r>
            <a:endParaRPr/>
          </a:p>
        </p:txBody>
      </p:sp>
      <p:pic>
        <p:nvPicPr>
          <p:cNvPr id="311" name="Google Shape;311;p30"/>
          <p:cNvPicPr preferRelativeResize="0"/>
          <p:nvPr/>
        </p:nvPicPr>
        <p:blipFill rotWithShape="1">
          <a:blip r:embed="rId3">
            <a:alphaModFix/>
          </a:blip>
          <a:srcRect b="0" l="0" r="47930" t="0"/>
          <a:stretch/>
        </p:blipFill>
        <p:spPr>
          <a:xfrm>
            <a:off x="152400" y="2210125"/>
            <a:ext cx="6060726" cy="1139100"/>
          </a:xfrm>
          <a:prstGeom prst="rect">
            <a:avLst/>
          </a:prstGeom>
          <a:noFill/>
          <a:ln>
            <a:noFill/>
          </a:ln>
        </p:spPr>
      </p:pic>
      <p:sp>
        <p:nvSpPr>
          <p:cNvPr id="312" name="Google Shape;312;p30"/>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問題3  解答コード</a:t>
            </a:r>
            <a:endParaRPr/>
          </a:p>
          <a:p>
            <a:pPr indent="0" lvl="0" marL="0" rtl="0" algn="l">
              <a:lnSpc>
                <a:spcPct val="100000"/>
              </a:lnSpc>
              <a:spcBef>
                <a:spcPts val="0"/>
              </a:spcBef>
              <a:spcAft>
                <a:spcPts val="0"/>
              </a:spcAft>
              <a:buSzPts val="3200"/>
              <a:buNone/>
            </a:pPr>
            <a:r>
              <a:t/>
            </a:r>
            <a:endParaRPr/>
          </a:p>
        </p:txBody>
      </p:sp>
      <p:pic>
        <p:nvPicPr>
          <p:cNvPr id="318" name="Google Shape;318;p31"/>
          <p:cNvPicPr preferRelativeResize="0"/>
          <p:nvPr/>
        </p:nvPicPr>
        <p:blipFill rotWithShape="1">
          <a:blip r:embed="rId3">
            <a:alphaModFix/>
          </a:blip>
          <a:srcRect b="0" l="0" r="0" t="0"/>
          <a:stretch/>
        </p:blipFill>
        <p:spPr>
          <a:xfrm>
            <a:off x="918750" y="1976750"/>
            <a:ext cx="7141789" cy="2628575"/>
          </a:xfrm>
          <a:prstGeom prst="rect">
            <a:avLst/>
          </a:prstGeom>
          <a:noFill/>
          <a:ln>
            <a:noFill/>
          </a:ln>
        </p:spPr>
      </p:pic>
      <p:sp>
        <p:nvSpPr>
          <p:cNvPr id="319" name="Google Shape;319;p31"/>
          <p:cNvSpPr/>
          <p:nvPr/>
        </p:nvSpPr>
        <p:spPr>
          <a:xfrm>
            <a:off x="852625" y="2098575"/>
            <a:ext cx="7930800" cy="2628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0" name="Google Shape;320;p31"/>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2"/>
          <p:cNvSpPr txBox="1"/>
          <p:nvPr>
            <p:ph type="title"/>
          </p:nvPr>
        </p:nvSpPr>
        <p:spPr>
          <a:xfrm>
            <a:off x="110275" y="1100375"/>
            <a:ext cx="1667100" cy="784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問題4</a:t>
            </a:r>
            <a:endParaRPr/>
          </a:p>
          <a:p>
            <a:pPr indent="0" lvl="0" marL="0" rtl="0" algn="l">
              <a:lnSpc>
                <a:spcPct val="100000"/>
              </a:lnSpc>
              <a:spcBef>
                <a:spcPts val="0"/>
              </a:spcBef>
              <a:spcAft>
                <a:spcPts val="0"/>
              </a:spcAft>
              <a:buSzPts val="3200"/>
              <a:buNone/>
            </a:pPr>
            <a:r>
              <a:t/>
            </a:r>
            <a:endParaRPr/>
          </a:p>
        </p:txBody>
      </p:sp>
      <p:sp>
        <p:nvSpPr>
          <p:cNvPr id="326" name="Google Shape;326;p32"/>
          <p:cNvSpPr txBox="1"/>
          <p:nvPr/>
        </p:nvSpPr>
        <p:spPr>
          <a:xfrm>
            <a:off x="322200" y="1583250"/>
            <a:ext cx="8821800" cy="339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ja" sz="1050" u="none" cap="none" strike="noStrike">
                <a:solidFill>
                  <a:srgbClr val="333333"/>
                </a:solidFill>
                <a:highlight>
                  <a:srgbClr val="FFFFFF"/>
                </a:highlight>
                <a:latin typeface="Arial"/>
                <a:ea typeface="Arial"/>
                <a:cs typeface="Arial"/>
                <a:sym typeface="Arial"/>
              </a:rPr>
              <a:t>下のCalculatorクラスの仕様に基づいて、Calculator.javaを作成してください。</a:t>
            </a:r>
            <a:endParaRPr b="0" i="0" sz="10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ja" sz="1050" u="none" cap="none" strike="noStrike">
                <a:solidFill>
                  <a:srgbClr val="333333"/>
                </a:solidFill>
                <a:highlight>
                  <a:srgbClr val="FFFFFF"/>
                </a:highlight>
                <a:latin typeface="Arial"/>
                <a:ea typeface="Arial"/>
                <a:cs typeface="Arial"/>
                <a:sym typeface="Arial"/>
              </a:rPr>
              <a:t>提供コードのMain.javaとCalculator.javaと同じフォルダ内に保存して動作確認し、実行結果が得られることを確認してください。</a:t>
            </a:r>
            <a:endParaRPr b="0" i="0" sz="10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1" i="0" lang="ja" sz="1050" u="none" cap="none" strike="noStrike">
                <a:solidFill>
                  <a:srgbClr val="333333"/>
                </a:solidFill>
                <a:highlight>
                  <a:srgbClr val="FFFFFF"/>
                </a:highlight>
                <a:latin typeface="Arial"/>
                <a:ea typeface="Arial"/>
                <a:cs typeface="Arial"/>
                <a:sym typeface="Arial"/>
              </a:rPr>
              <a:t>(Calculatorクラスの仕様)</a:t>
            </a:r>
            <a:endParaRPr b="1" i="0" sz="105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050"/>
              <a:buFont typeface="Arial"/>
              <a:buNone/>
            </a:pPr>
            <a:r>
              <a:rPr b="0" i="0" lang="ja" sz="1050" u="none" cap="none" strike="noStrike">
                <a:solidFill>
                  <a:srgbClr val="333333"/>
                </a:solidFill>
                <a:highlight>
                  <a:srgbClr val="FFFFFF"/>
                </a:highlight>
                <a:latin typeface="Arial"/>
                <a:ea typeface="Arial"/>
                <a:cs typeface="Arial"/>
                <a:sym typeface="Arial"/>
              </a:rPr>
              <a:t>Calculatorクラスは税込価格の計算を扱うクラスです。次のメンバ変数（フィールド）を作成してください。</a:t>
            </a:r>
            <a:endParaRPr b="0" i="0" sz="1050" u="none" cap="none" strike="noStrike">
              <a:solidFill>
                <a:srgbClr val="333333"/>
              </a:solidFill>
              <a:highlight>
                <a:srgbClr val="FFFFFF"/>
              </a:highlight>
              <a:latin typeface="Arial"/>
              <a:ea typeface="Arial"/>
              <a:cs typeface="Arial"/>
              <a:sym typeface="Arial"/>
            </a:endParaRPr>
          </a:p>
          <a:p>
            <a:pPr indent="-295275" lvl="0" marL="495300" marR="38100" rtl="0" algn="l">
              <a:lnSpc>
                <a:spcPct val="180000"/>
              </a:lnSpc>
              <a:spcBef>
                <a:spcPts val="30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税率を表すtaxをdouble型で宣言する</a:t>
            </a:r>
            <a:endParaRPr b="0" i="0" sz="1050" u="none" cap="none" strike="noStrike">
              <a:solidFill>
                <a:srgbClr val="333333"/>
              </a:solidFill>
              <a:highlight>
                <a:srgbClr val="FFFFFF"/>
              </a:highlight>
              <a:latin typeface="Arial"/>
              <a:ea typeface="Arial"/>
              <a:cs typeface="Arial"/>
              <a:sym typeface="Arial"/>
            </a:endParaRPr>
          </a:p>
          <a:p>
            <a:pPr indent="-295275" lvl="0" marL="495300" marR="38100" rtl="0" algn="l">
              <a:lnSpc>
                <a:spcPct val="180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setTaxメソッドを作成する。</a:t>
            </a:r>
            <a:endParaRPr b="0" i="0" sz="1050" u="none" cap="none" strike="noStrike">
              <a:solidFill>
                <a:srgbClr val="333333"/>
              </a:solidFill>
              <a:highlight>
                <a:srgbClr val="FFFFFF"/>
              </a:highlight>
              <a:latin typeface="Arial"/>
              <a:ea typeface="Arial"/>
              <a:cs typeface="Arial"/>
              <a:sym typeface="Arial"/>
            </a:endParaRPr>
          </a:p>
          <a:p>
            <a:pPr indent="-295275" lvl="1" marL="990600" marR="762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引数：</a:t>
            </a:r>
            <a:endParaRPr b="0" i="0" sz="1050" u="none" cap="none" strike="noStrike">
              <a:solidFill>
                <a:srgbClr val="333333"/>
              </a:solidFill>
              <a:highlight>
                <a:srgbClr val="FFFFFF"/>
              </a:highlight>
              <a:latin typeface="Arial"/>
              <a:ea typeface="Arial"/>
              <a:cs typeface="Arial"/>
              <a:sym typeface="Arial"/>
            </a:endParaRPr>
          </a:p>
          <a:p>
            <a:pPr indent="-295275" lvl="2" marL="1485900" marR="1143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tax:double型</a:t>
            </a:r>
            <a:endParaRPr b="0" i="0" sz="1050" u="none" cap="none" strike="noStrike">
              <a:solidFill>
                <a:srgbClr val="333333"/>
              </a:solidFill>
              <a:highlight>
                <a:srgbClr val="FFFFFF"/>
              </a:highlight>
              <a:latin typeface="Arial"/>
              <a:ea typeface="Arial"/>
              <a:cs typeface="Arial"/>
              <a:sym typeface="Arial"/>
            </a:endParaRPr>
          </a:p>
          <a:p>
            <a:pPr indent="-295275" lvl="1" marL="990600" marR="762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戻り値：なし</a:t>
            </a:r>
            <a:endParaRPr b="0" i="0" sz="1050" u="none" cap="none" strike="noStrike">
              <a:solidFill>
                <a:srgbClr val="333333"/>
              </a:solidFill>
              <a:highlight>
                <a:srgbClr val="FFFFFF"/>
              </a:highlight>
              <a:latin typeface="Arial"/>
              <a:ea typeface="Arial"/>
              <a:cs typeface="Arial"/>
              <a:sym typeface="Arial"/>
            </a:endParaRPr>
          </a:p>
          <a:p>
            <a:pPr indent="-295275" lvl="1" marL="990600" marR="762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処理内容：引数 taxの値を、メンバ変数 taxに代入します。</a:t>
            </a:r>
            <a:endParaRPr b="0" i="0" sz="1050" u="none" cap="none" strike="noStrike">
              <a:solidFill>
                <a:srgbClr val="333333"/>
              </a:solidFill>
              <a:highlight>
                <a:srgbClr val="FFFFFF"/>
              </a:highlight>
              <a:latin typeface="Arial"/>
              <a:ea typeface="Arial"/>
              <a:cs typeface="Arial"/>
              <a:sym typeface="Arial"/>
            </a:endParaRPr>
          </a:p>
          <a:p>
            <a:pPr indent="-295275" lvl="0" marL="495300" marR="38100" rtl="0" algn="l">
              <a:lnSpc>
                <a:spcPct val="180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calcメソッドを作成する。</a:t>
            </a:r>
            <a:endParaRPr b="0" i="0" sz="1050" u="none" cap="none" strike="noStrike">
              <a:solidFill>
                <a:srgbClr val="333333"/>
              </a:solidFill>
              <a:highlight>
                <a:srgbClr val="FFFFFF"/>
              </a:highlight>
              <a:latin typeface="Arial"/>
              <a:ea typeface="Arial"/>
              <a:cs typeface="Arial"/>
              <a:sym typeface="Arial"/>
            </a:endParaRPr>
          </a:p>
          <a:p>
            <a:pPr indent="-295275" lvl="1" marL="990600" marR="762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引数：</a:t>
            </a:r>
            <a:endParaRPr b="0" i="0" sz="1050" u="none" cap="none" strike="noStrike">
              <a:solidFill>
                <a:srgbClr val="333333"/>
              </a:solidFill>
              <a:highlight>
                <a:srgbClr val="FFFFFF"/>
              </a:highlight>
              <a:latin typeface="Arial"/>
              <a:ea typeface="Arial"/>
              <a:cs typeface="Arial"/>
              <a:sym typeface="Arial"/>
            </a:endParaRPr>
          </a:p>
          <a:p>
            <a:pPr indent="-295275" lvl="2" marL="1485900" marR="1143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price:int型</a:t>
            </a:r>
            <a:endParaRPr b="0" i="0" sz="1050" u="none" cap="none" strike="noStrike">
              <a:solidFill>
                <a:srgbClr val="333333"/>
              </a:solidFill>
              <a:highlight>
                <a:srgbClr val="FFFFFF"/>
              </a:highlight>
              <a:latin typeface="Arial"/>
              <a:ea typeface="Arial"/>
              <a:cs typeface="Arial"/>
              <a:sym typeface="Arial"/>
            </a:endParaRPr>
          </a:p>
          <a:p>
            <a:pPr indent="-295275" lvl="1" marL="990600" marR="762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戻り値：int</a:t>
            </a:r>
            <a:endParaRPr b="0" i="0" sz="1050" u="none" cap="none" strike="noStrike">
              <a:solidFill>
                <a:srgbClr val="333333"/>
              </a:solidFill>
              <a:highlight>
                <a:srgbClr val="FFFFFF"/>
              </a:highlight>
              <a:latin typeface="Arial"/>
              <a:ea typeface="Arial"/>
              <a:cs typeface="Arial"/>
              <a:sym typeface="Arial"/>
            </a:endParaRPr>
          </a:p>
          <a:p>
            <a:pPr indent="-295275" lvl="1" marL="990600" marR="76200" rtl="0" algn="l">
              <a:lnSpc>
                <a:spcPct val="115000"/>
              </a:lnSpc>
              <a:spcBef>
                <a:spcPts val="0"/>
              </a:spcBef>
              <a:spcAft>
                <a:spcPts val="0"/>
              </a:spcAft>
              <a:buClr>
                <a:srgbClr val="333333"/>
              </a:buClr>
              <a:buSzPts val="1050"/>
              <a:buFont typeface="Arial"/>
              <a:buChar char="●"/>
            </a:pPr>
            <a:r>
              <a:rPr b="0" i="0" lang="ja" sz="1050" u="none" cap="none" strike="noStrike">
                <a:solidFill>
                  <a:srgbClr val="333333"/>
                </a:solidFill>
                <a:highlight>
                  <a:srgbClr val="FFFFFF"/>
                </a:highlight>
                <a:latin typeface="Arial"/>
                <a:ea typeface="Arial"/>
                <a:cs typeface="Arial"/>
                <a:sym typeface="Arial"/>
              </a:rPr>
              <a:t>処理内容：メンバ変数taxの持つ税率を使って、引数 priceの税込価格を計算して返します。計算結果が端数になった場合は切り捨てます。</a:t>
            </a:r>
            <a:endParaRPr b="0" i="0" sz="1050" u="none" cap="none" strike="noStrike">
              <a:solidFill>
                <a:srgbClr val="333333"/>
              </a:solidFill>
              <a:highlight>
                <a:srgbClr val="FFFFFF"/>
              </a:highlight>
              <a:latin typeface="Arial"/>
              <a:ea typeface="Arial"/>
              <a:cs typeface="Arial"/>
              <a:sym typeface="Arial"/>
            </a:endParaRPr>
          </a:p>
        </p:txBody>
      </p:sp>
      <p:sp>
        <p:nvSpPr>
          <p:cNvPr id="327" name="Google Shape;327;p3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問題4  実行結果</a:t>
            </a:r>
            <a:endParaRPr/>
          </a:p>
          <a:p>
            <a:pPr indent="0" lvl="0" marL="0" rtl="0" algn="l">
              <a:lnSpc>
                <a:spcPct val="100000"/>
              </a:lnSpc>
              <a:spcBef>
                <a:spcPts val="0"/>
              </a:spcBef>
              <a:spcAft>
                <a:spcPts val="0"/>
              </a:spcAft>
              <a:buSzPts val="3200"/>
              <a:buNone/>
            </a:pPr>
            <a:r>
              <a:t/>
            </a:r>
            <a:endParaRPr/>
          </a:p>
        </p:txBody>
      </p:sp>
      <p:pic>
        <p:nvPicPr>
          <p:cNvPr id="333" name="Google Shape;333;p33"/>
          <p:cNvPicPr preferRelativeResize="0"/>
          <p:nvPr/>
        </p:nvPicPr>
        <p:blipFill rotWithShape="1">
          <a:blip r:embed="rId3">
            <a:alphaModFix/>
          </a:blip>
          <a:srcRect b="0" l="0" r="0" t="0"/>
          <a:stretch/>
        </p:blipFill>
        <p:spPr>
          <a:xfrm>
            <a:off x="70050" y="2095275"/>
            <a:ext cx="8839198" cy="952961"/>
          </a:xfrm>
          <a:prstGeom prst="rect">
            <a:avLst/>
          </a:prstGeom>
          <a:noFill/>
          <a:ln>
            <a:noFill/>
          </a:ln>
        </p:spPr>
      </p:pic>
      <p:sp>
        <p:nvSpPr>
          <p:cNvPr id="334" name="Google Shape;334;p33"/>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4"/>
          <p:cNvSpPr txBox="1"/>
          <p:nvPr>
            <p:ph type="title"/>
          </p:nvPr>
        </p:nvSpPr>
        <p:spPr>
          <a:xfrm>
            <a:off x="152400" y="1071025"/>
            <a:ext cx="4411500" cy="1139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問題4  解答コード</a:t>
            </a:r>
            <a:endParaRPr/>
          </a:p>
          <a:p>
            <a:pPr indent="0" lvl="0" marL="0" rtl="0" algn="l">
              <a:lnSpc>
                <a:spcPct val="100000"/>
              </a:lnSpc>
              <a:spcBef>
                <a:spcPts val="0"/>
              </a:spcBef>
              <a:spcAft>
                <a:spcPts val="0"/>
              </a:spcAft>
              <a:buSzPts val="3200"/>
              <a:buNone/>
            </a:pPr>
            <a:r>
              <a:t/>
            </a:r>
            <a:endParaRPr/>
          </a:p>
        </p:txBody>
      </p:sp>
      <p:pic>
        <p:nvPicPr>
          <p:cNvPr id="340" name="Google Shape;340;p34"/>
          <p:cNvPicPr preferRelativeResize="0"/>
          <p:nvPr/>
        </p:nvPicPr>
        <p:blipFill rotWithShape="1">
          <a:blip r:embed="rId3">
            <a:alphaModFix/>
          </a:blip>
          <a:srcRect b="0" l="0" r="0" t="0"/>
          <a:stretch/>
        </p:blipFill>
        <p:spPr>
          <a:xfrm>
            <a:off x="1306775" y="1800525"/>
            <a:ext cx="6751313" cy="3206275"/>
          </a:xfrm>
          <a:prstGeom prst="rect">
            <a:avLst/>
          </a:prstGeom>
          <a:noFill/>
          <a:ln>
            <a:noFill/>
          </a:ln>
        </p:spPr>
      </p:pic>
      <p:sp>
        <p:nvSpPr>
          <p:cNvPr id="341" name="Google Shape;341;p34"/>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5"/>
          <p:cNvSpPr txBox="1"/>
          <p:nvPr>
            <p:ph type="title"/>
          </p:nvPr>
        </p:nvSpPr>
        <p:spPr>
          <a:xfrm>
            <a:off x="374850" y="929500"/>
            <a:ext cx="4690200" cy="267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Listについて</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p:txBody>
      </p:sp>
      <p:sp>
        <p:nvSpPr>
          <p:cNvPr id="347" name="Google Shape;347;p3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348" name="Google Shape;348;p35"/>
          <p:cNvSpPr txBox="1"/>
          <p:nvPr/>
        </p:nvSpPr>
        <p:spPr>
          <a:xfrm>
            <a:off x="498300" y="1678800"/>
            <a:ext cx="8832300" cy="20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ja" sz="1900" u="none" cap="none" strike="noStrike">
                <a:solidFill>
                  <a:srgbClr val="333333"/>
                </a:solidFill>
                <a:highlight>
                  <a:srgbClr val="FFFFFF"/>
                </a:highlight>
                <a:latin typeface="Arial"/>
                <a:ea typeface="Arial"/>
                <a:cs typeface="Arial"/>
                <a:sym typeface="Arial"/>
              </a:rPr>
              <a:t>同じ要素の重複を許しながら、要素をインデックスに基づいて</a:t>
            </a:r>
            <a:endParaRPr b="1" i="0" sz="19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1" i="0" lang="ja" sz="1900" u="none" cap="none" strike="noStrike">
                <a:solidFill>
                  <a:srgbClr val="333333"/>
                </a:solidFill>
                <a:highlight>
                  <a:srgbClr val="FFFFFF"/>
                </a:highlight>
                <a:latin typeface="Arial"/>
                <a:ea typeface="Arial"/>
                <a:cs typeface="Arial"/>
                <a:sym typeface="Arial"/>
              </a:rPr>
              <a:t>管理することができる</a:t>
            </a:r>
            <a:endParaRPr b="0" i="0" sz="3900" u="none" cap="none" strike="noStrike">
              <a:solidFill>
                <a:srgbClr val="333333"/>
              </a:solidFill>
              <a:latin typeface="Calibri"/>
              <a:ea typeface="Calibri"/>
              <a:cs typeface="Calibri"/>
              <a:sym typeface="Calibri"/>
            </a:endParaRPr>
          </a:p>
        </p:txBody>
      </p:sp>
      <p:pic>
        <p:nvPicPr>
          <p:cNvPr id="349" name="Google Shape;349;p35"/>
          <p:cNvPicPr preferRelativeResize="0"/>
          <p:nvPr/>
        </p:nvPicPr>
        <p:blipFill rotWithShape="1">
          <a:blip r:embed="rId3">
            <a:alphaModFix/>
          </a:blip>
          <a:srcRect b="0" l="0" r="0" t="0"/>
          <a:stretch/>
        </p:blipFill>
        <p:spPr>
          <a:xfrm>
            <a:off x="3525825" y="2144625"/>
            <a:ext cx="5078625" cy="2908251"/>
          </a:xfrm>
          <a:prstGeom prst="rect">
            <a:avLst/>
          </a:prstGeom>
          <a:noFill/>
          <a:ln>
            <a:noFill/>
          </a:ln>
        </p:spPr>
      </p:pic>
      <p:sp>
        <p:nvSpPr>
          <p:cNvPr id="350" name="Google Shape;350;p35"/>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4"/>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374850" y="929500"/>
            <a:ext cx="4690200" cy="267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配列について</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p:txBody>
      </p:sp>
      <p:sp>
        <p:nvSpPr>
          <p:cNvPr id="356" name="Google Shape;356;p3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357" name="Google Shape;357;p36"/>
          <p:cNvSpPr txBox="1"/>
          <p:nvPr/>
        </p:nvSpPr>
        <p:spPr>
          <a:xfrm>
            <a:off x="498300" y="1678800"/>
            <a:ext cx="8832300" cy="20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ja" sz="1900" u="none" cap="none" strike="noStrike">
                <a:solidFill>
                  <a:srgbClr val="333333"/>
                </a:solidFill>
                <a:highlight>
                  <a:srgbClr val="FFFFFF"/>
                </a:highlight>
                <a:latin typeface="Arial"/>
                <a:ea typeface="Arial"/>
                <a:cs typeface="Arial"/>
                <a:sym typeface="Arial"/>
              </a:rPr>
              <a:t>メモリ上のまとまった領域を分割し、それぞれのインデックスに割り振る</a:t>
            </a:r>
            <a:endParaRPr b="1" i="0" sz="19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333333"/>
              </a:solidFill>
              <a:highlight>
                <a:srgbClr val="FFFFFF"/>
              </a:highlight>
              <a:latin typeface="Arial"/>
              <a:ea typeface="Arial"/>
              <a:cs typeface="Arial"/>
              <a:sym typeface="Arial"/>
            </a:endParaRPr>
          </a:p>
        </p:txBody>
      </p:sp>
      <p:sp>
        <p:nvSpPr>
          <p:cNvPr id="358" name="Google Shape;358;p36"/>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9" name="Google Shape;359;p36"/>
          <p:cNvPicPr preferRelativeResize="0"/>
          <p:nvPr/>
        </p:nvPicPr>
        <p:blipFill rotWithShape="1">
          <a:blip r:embed="rId4">
            <a:alphaModFix/>
          </a:blip>
          <a:srcRect b="0" l="0" r="0" t="0"/>
          <a:stretch/>
        </p:blipFill>
        <p:spPr>
          <a:xfrm>
            <a:off x="3457865" y="2258303"/>
            <a:ext cx="5534759" cy="26780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7"/>
          <p:cNvSpPr txBox="1"/>
          <p:nvPr>
            <p:ph type="title"/>
          </p:nvPr>
        </p:nvSpPr>
        <p:spPr>
          <a:xfrm>
            <a:off x="374850" y="929500"/>
            <a:ext cx="7494600" cy="267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Listの要素数の変動</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p:txBody>
      </p:sp>
      <p:sp>
        <p:nvSpPr>
          <p:cNvPr id="365" name="Google Shape;365;p37"/>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366" name="Google Shape;366;p37"/>
          <p:cNvSpPr txBox="1"/>
          <p:nvPr/>
        </p:nvSpPr>
        <p:spPr>
          <a:xfrm>
            <a:off x="498300" y="1678800"/>
            <a:ext cx="8832300" cy="206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ja" sz="1600" u="none" cap="none" strike="noStrike">
                <a:solidFill>
                  <a:srgbClr val="333333"/>
                </a:solidFill>
                <a:highlight>
                  <a:srgbClr val="FFFFFF"/>
                </a:highlight>
                <a:latin typeface="Arial"/>
                <a:ea typeface="Arial"/>
                <a:cs typeface="Arial"/>
                <a:sym typeface="Arial"/>
              </a:rPr>
              <a:t>Listでは要素数の増減やデータの挿入、入れ替えが容易</a:t>
            </a:r>
            <a:endParaRPr b="0" i="0" sz="16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ja" sz="1600" u="none" cap="none" strike="noStrike">
                <a:solidFill>
                  <a:srgbClr val="333333"/>
                </a:solidFill>
                <a:highlight>
                  <a:srgbClr val="FFFFFF"/>
                </a:highlight>
                <a:latin typeface="Arial"/>
                <a:ea typeface="Arial"/>
                <a:cs typeface="Arial"/>
                <a:sym typeface="Arial"/>
              </a:rPr>
              <a:t>リンクの追加や削除、リンク先の変更を行うだけで済む</a:t>
            </a:r>
            <a:endParaRPr b="0" i="0" sz="4300" u="none" cap="none" strike="noStrike">
              <a:solidFill>
                <a:srgbClr val="333333"/>
              </a:solidFill>
              <a:latin typeface="Calibri"/>
              <a:ea typeface="Calibri"/>
              <a:cs typeface="Calibri"/>
              <a:sym typeface="Calibri"/>
            </a:endParaRPr>
          </a:p>
        </p:txBody>
      </p:sp>
      <p:sp>
        <p:nvSpPr>
          <p:cNvPr id="367" name="Google Shape;367;p37"/>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68" name="Google Shape;368;p37"/>
          <p:cNvPicPr preferRelativeResize="0"/>
          <p:nvPr/>
        </p:nvPicPr>
        <p:blipFill rotWithShape="1">
          <a:blip r:embed="rId4">
            <a:alphaModFix/>
          </a:blip>
          <a:srcRect b="0" l="0" r="0" t="0"/>
          <a:stretch/>
        </p:blipFill>
        <p:spPr>
          <a:xfrm>
            <a:off x="3956700" y="2433201"/>
            <a:ext cx="4382776" cy="24082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8"/>
          <p:cNvSpPr txBox="1"/>
          <p:nvPr>
            <p:ph type="title"/>
          </p:nvPr>
        </p:nvSpPr>
        <p:spPr>
          <a:xfrm>
            <a:off x="374850" y="929500"/>
            <a:ext cx="7494600" cy="267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配列の要素数の変動</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p:txBody>
      </p:sp>
      <p:sp>
        <p:nvSpPr>
          <p:cNvPr id="374" name="Google Shape;374;p38"/>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375" name="Google Shape;375;p38"/>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6" name="Google Shape;376;p38"/>
          <p:cNvPicPr preferRelativeResize="0"/>
          <p:nvPr/>
        </p:nvPicPr>
        <p:blipFill rotWithShape="1">
          <a:blip r:embed="rId4">
            <a:alphaModFix/>
          </a:blip>
          <a:srcRect b="0" l="0" r="0" t="0"/>
          <a:stretch/>
        </p:blipFill>
        <p:spPr>
          <a:xfrm>
            <a:off x="200989" y="2294000"/>
            <a:ext cx="3823235" cy="1882100"/>
          </a:xfrm>
          <a:prstGeom prst="rect">
            <a:avLst/>
          </a:prstGeom>
          <a:noFill/>
          <a:ln>
            <a:noFill/>
          </a:ln>
        </p:spPr>
      </p:pic>
      <p:pic>
        <p:nvPicPr>
          <p:cNvPr id="377" name="Google Shape;377;p38"/>
          <p:cNvPicPr preferRelativeResize="0"/>
          <p:nvPr/>
        </p:nvPicPr>
        <p:blipFill rotWithShape="1">
          <a:blip r:embed="rId5">
            <a:alphaModFix/>
          </a:blip>
          <a:srcRect b="0" l="0" r="0" t="0"/>
          <a:stretch/>
        </p:blipFill>
        <p:spPr>
          <a:xfrm>
            <a:off x="5083975" y="2253826"/>
            <a:ext cx="3938800" cy="1983075"/>
          </a:xfrm>
          <a:prstGeom prst="rect">
            <a:avLst/>
          </a:prstGeom>
          <a:noFill/>
          <a:ln>
            <a:noFill/>
          </a:ln>
        </p:spPr>
      </p:pic>
      <p:sp>
        <p:nvSpPr>
          <p:cNvPr id="378" name="Google Shape;378;p38"/>
          <p:cNvSpPr/>
          <p:nvPr/>
        </p:nvSpPr>
        <p:spPr>
          <a:xfrm>
            <a:off x="4172338" y="3053200"/>
            <a:ext cx="763500" cy="554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9"/>
          <p:cNvSpPr txBox="1"/>
          <p:nvPr>
            <p:ph type="title"/>
          </p:nvPr>
        </p:nvSpPr>
        <p:spPr>
          <a:xfrm>
            <a:off x="374850" y="929500"/>
            <a:ext cx="7494600" cy="2678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配列の要素数の変動</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a:p>
            <a:pPr indent="0" lvl="0" marL="0" rtl="0" algn="l">
              <a:lnSpc>
                <a:spcPct val="100000"/>
              </a:lnSpc>
              <a:spcBef>
                <a:spcPts val="0"/>
              </a:spcBef>
              <a:spcAft>
                <a:spcPts val="0"/>
              </a:spcAft>
              <a:buSzPts val="3200"/>
              <a:buNone/>
            </a:pPr>
            <a:r>
              <a:t/>
            </a:r>
            <a:endParaRPr/>
          </a:p>
        </p:txBody>
      </p:sp>
      <p:sp>
        <p:nvSpPr>
          <p:cNvPr id="384" name="Google Shape;384;p39"/>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385" name="Google Shape;385;p39"/>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6" name="Google Shape;386;p39"/>
          <p:cNvPicPr preferRelativeResize="0"/>
          <p:nvPr/>
        </p:nvPicPr>
        <p:blipFill rotWithShape="1">
          <a:blip r:embed="rId4">
            <a:alphaModFix/>
          </a:blip>
          <a:srcRect b="0" l="0" r="0" t="0"/>
          <a:stretch/>
        </p:blipFill>
        <p:spPr>
          <a:xfrm>
            <a:off x="117300" y="2213626"/>
            <a:ext cx="3938800" cy="1983075"/>
          </a:xfrm>
          <a:prstGeom prst="rect">
            <a:avLst/>
          </a:prstGeom>
          <a:noFill/>
          <a:ln>
            <a:noFill/>
          </a:ln>
        </p:spPr>
      </p:pic>
      <p:sp>
        <p:nvSpPr>
          <p:cNvPr id="387" name="Google Shape;387;p39"/>
          <p:cNvSpPr/>
          <p:nvPr/>
        </p:nvSpPr>
        <p:spPr>
          <a:xfrm>
            <a:off x="4172338" y="3053200"/>
            <a:ext cx="763500" cy="5544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88" name="Google Shape;388;p39"/>
          <p:cNvPicPr preferRelativeResize="0"/>
          <p:nvPr/>
        </p:nvPicPr>
        <p:blipFill rotWithShape="1">
          <a:blip r:embed="rId5">
            <a:alphaModFix/>
          </a:blip>
          <a:srcRect b="0" l="0" r="0" t="0"/>
          <a:stretch/>
        </p:blipFill>
        <p:spPr>
          <a:xfrm>
            <a:off x="5118273" y="2242401"/>
            <a:ext cx="3904728" cy="1925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バックエンドとは</a:t>
            </a:r>
            <a:endParaRPr/>
          </a:p>
        </p:txBody>
      </p:sp>
      <p:sp>
        <p:nvSpPr>
          <p:cNvPr id="108" name="Google Shape;108;p4"/>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sp>
        <p:nvSpPr>
          <p:cNvPr id="109" name="Google Shape;109;p4"/>
          <p:cNvSpPr/>
          <p:nvPr/>
        </p:nvSpPr>
        <p:spPr>
          <a:xfrm>
            <a:off x="534750" y="1363675"/>
            <a:ext cx="3298800" cy="3113100"/>
          </a:xfrm>
          <a:prstGeom prst="roundRect">
            <a:avLst>
              <a:gd fmla="val 16667" name="adj"/>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1" i="0" lang="ja" sz="1800" u="none" cap="none" strike="noStrike">
                <a:solidFill>
                  <a:srgbClr val="000000"/>
                </a:solidFill>
                <a:latin typeface="Calibri"/>
                <a:ea typeface="Calibri"/>
                <a:cs typeface="Calibri"/>
                <a:sym typeface="Calibri"/>
              </a:rPr>
              <a:t>バックエンド</a:t>
            </a:r>
            <a:endParaRPr b="1"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ja" sz="1600" u="none" cap="none" strike="noStrike">
                <a:solidFill>
                  <a:srgbClr val="000000"/>
                </a:solidFill>
                <a:latin typeface="Calibri"/>
                <a:ea typeface="Calibri"/>
                <a:cs typeface="Calibri"/>
                <a:sym typeface="Calibri"/>
              </a:rPr>
              <a:t>Java、Spring boot</a:t>
            </a:r>
            <a:endParaRPr b="0"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0" name="Google Shape;110;p4"/>
          <p:cNvSpPr txBox="1"/>
          <p:nvPr/>
        </p:nvSpPr>
        <p:spPr>
          <a:xfrm>
            <a:off x="3991025" y="2134850"/>
            <a:ext cx="4994700" cy="94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40"/>
              </a:spcBef>
              <a:spcAft>
                <a:spcPts val="0"/>
              </a:spcAft>
              <a:buClr>
                <a:srgbClr val="000000"/>
              </a:buClr>
              <a:buSzPts val="2200"/>
              <a:buFont typeface="Arial"/>
              <a:buNone/>
            </a:pPr>
            <a:r>
              <a:rPr b="0" i="0" lang="ja" sz="2200" u="none" cap="none" strike="noStrike">
                <a:solidFill>
                  <a:srgbClr val="000000"/>
                </a:solidFill>
                <a:highlight>
                  <a:schemeClr val="lt1"/>
                </a:highlight>
                <a:latin typeface="Meiryo"/>
                <a:ea typeface="Meiryo"/>
                <a:cs typeface="Meiryo"/>
                <a:sym typeface="Meiryo"/>
              </a:rPr>
              <a:t>Webアプリケーション開発などで、</a:t>
            </a:r>
            <a:endParaRPr b="0" i="0" sz="2200" u="none" cap="none" strike="noStrike">
              <a:solidFill>
                <a:srgbClr val="000000"/>
              </a:solidFill>
              <a:highlight>
                <a:schemeClr val="lt1"/>
              </a:highlight>
              <a:latin typeface="Meiryo"/>
              <a:ea typeface="Meiryo"/>
              <a:cs typeface="Meiryo"/>
              <a:sym typeface="Meiryo"/>
            </a:endParaRPr>
          </a:p>
          <a:p>
            <a:pPr indent="0" lvl="0" marL="0" marR="0" rtl="0" algn="l">
              <a:lnSpc>
                <a:spcPct val="100000"/>
              </a:lnSpc>
              <a:spcBef>
                <a:spcPts val="640"/>
              </a:spcBef>
              <a:spcAft>
                <a:spcPts val="0"/>
              </a:spcAft>
              <a:buClr>
                <a:srgbClr val="000000"/>
              </a:buClr>
              <a:buSzPts val="2200"/>
              <a:buFont typeface="Arial"/>
              <a:buNone/>
            </a:pPr>
            <a:r>
              <a:rPr b="0" i="0" lang="ja" sz="2200" u="none" cap="none" strike="noStrike">
                <a:solidFill>
                  <a:srgbClr val="000000"/>
                </a:solidFill>
                <a:highlight>
                  <a:schemeClr val="lt1"/>
                </a:highlight>
                <a:latin typeface="Meiryo"/>
                <a:ea typeface="Meiryo"/>
                <a:cs typeface="Meiryo"/>
                <a:sym typeface="Meiryo"/>
              </a:rPr>
              <a:t>「裏側の仕組みや処理の部分」</a:t>
            </a:r>
            <a:endParaRPr b="0" i="0" sz="2200" u="none" cap="none" strike="noStrike">
              <a:solidFill>
                <a:srgbClr val="000000"/>
              </a:solidFill>
              <a:highlight>
                <a:schemeClr val="lt1"/>
              </a:highlight>
              <a:latin typeface="Meiryo"/>
              <a:ea typeface="Meiryo"/>
              <a:cs typeface="Meiryo"/>
              <a:sym typeface="Meiry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167075" y="830850"/>
            <a:ext cx="7327500" cy="174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Listを使った方がいい場合</a:t>
            </a:r>
            <a:endParaRPr/>
          </a:p>
        </p:txBody>
      </p:sp>
      <p:sp>
        <p:nvSpPr>
          <p:cNvPr id="394" name="Google Shape;394;p40"/>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395" name="Google Shape;395;p40"/>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40"/>
          <p:cNvSpPr txBox="1"/>
          <p:nvPr/>
        </p:nvSpPr>
        <p:spPr>
          <a:xfrm>
            <a:off x="506850" y="2356950"/>
            <a:ext cx="79656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ja" sz="2400" u="none" cap="none" strike="noStrike">
                <a:solidFill>
                  <a:srgbClr val="333333"/>
                </a:solidFill>
                <a:highlight>
                  <a:srgbClr val="FFFFFF"/>
                </a:highlight>
                <a:latin typeface="Arial"/>
                <a:ea typeface="Arial"/>
                <a:cs typeface="Arial"/>
                <a:sym typeface="Arial"/>
              </a:rPr>
              <a:t>頻繁に要素の入れ替えが起こったり、</a:t>
            </a:r>
            <a:endParaRPr b="0" i="0" sz="2400" u="none" cap="none" strike="noStrike">
              <a:solidFill>
                <a:srgbClr val="333333"/>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ja" sz="2400" u="none" cap="none" strike="noStrike">
                <a:solidFill>
                  <a:srgbClr val="333333"/>
                </a:solidFill>
                <a:highlight>
                  <a:srgbClr val="FFFFFF"/>
                </a:highlight>
                <a:latin typeface="Arial"/>
                <a:ea typeface="Arial"/>
                <a:cs typeface="Arial"/>
                <a:sym typeface="Arial"/>
              </a:rPr>
              <a:t>要素の追加や削除が行われたりする場合には、Listが適している</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1"/>
          <p:cNvSpPr txBox="1"/>
          <p:nvPr>
            <p:ph type="title"/>
          </p:nvPr>
        </p:nvSpPr>
        <p:spPr>
          <a:xfrm>
            <a:off x="167075" y="830850"/>
            <a:ext cx="7327500" cy="174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配列を使った方がいい場合</a:t>
            </a:r>
            <a:endParaRPr/>
          </a:p>
        </p:txBody>
      </p:sp>
      <p:sp>
        <p:nvSpPr>
          <p:cNvPr id="402" name="Google Shape;402;p41"/>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403" name="Google Shape;403;p41"/>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1"/>
          <p:cNvSpPr txBox="1"/>
          <p:nvPr/>
        </p:nvSpPr>
        <p:spPr>
          <a:xfrm>
            <a:off x="542925" y="2571750"/>
            <a:ext cx="83628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ja" sz="2200" u="none" cap="none" strike="noStrike">
                <a:solidFill>
                  <a:srgbClr val="333333"/>
                </a:solidFill>
                <a:highlight>
                  <a:srgbClr val="FFFFFF"/>
                </a:highlight>
                <a:latin typeface="Arial"/>
                <a:ea typeface="Arial"/>
                <a:cs typeface="Arial"/>
                <a:sym typeface="Arial"/>
              </a:rPr>
              <a:t>配列が適しているのは、最初の時点で要素数が確定している場合や、何度もランダムな要素にアクセスするような場合は配列が適している</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title"/>
          </p:nvPr>
        </p:nvSpPr>
        <p:spPr>
          <a:xfrm>
            <a:off x="243025" y="466300"/>
            <a:ext cx="7327500" cy="1740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まとめ</a:t>
            </a:r>
            <a:endParaRPr/>
          </a:p>
        </p:txBody>
      </p:sp>
      <p:sp>
        <p:nvSpPr>
          <p:cNvPr id="410" name="Google Shape;410;p4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411" name="Google Shape;411;p42"/>
          <p:cNvSpPr txBox="1"/>
          <p:nvPr/>
        </p:nvSpPr>
        <p:spPr>
          <a:xfrm>
            <a:off x="167075" y="4632750"/>
            <a:ext cx="3540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https://www.kenschool.jp/blog/?p=5308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2"/>
          <p:cNvSpPr txBox="1"/>
          <p:nvPr/>
        </p:nvSpPr>
        <p:spPr>
          <a:xfrm>
            <a:off x="305300" y="1930350"/>
            <a:ext cx="7822200" cy="1985700"/>
          </a:xfrm>
          <a:prstGeom prst="rect">
            <a:avLst/>
          </a:prstGeom>
          <a:noFill/>
          <a:ln>
            <a:noFill/>
          </a:ln>
        </p:spPr>
        <p:txBody>
          <a:bodyPr anchorCtr="0" anchor="t" bIns="91425" lIns="91425" spcFirstLastPara="1" rIns="91425" wrap="square" tIns="91425">
            <a:spAutoFit/>
          </a:bodyPr>
          <a:lstStyle/>
          <a:p>
            <a:pPr indent="-342900" lvl="0" marL="647700" marR="0" rtl="0" algn="l">
              <a:lnSpc>
                <a:spcPct val="137500"/>
              </a:lnSpc>
              <a:spcBef>
                <a:spcPts val="1500"/>
              </a:spcBef>
              <a:spcAft>
                <a:spcPts val="0"/>
              </a:spcAft>
              <a:buClr>
                <a:srgbClr val="333333"/>
              </a:buClr>
              <a:buSzPts val="1800"/>
              <a:buFont typeface="Arial"/>
              <a:buChar char="○"/>
            </a:pPr>
            <a:r>
              <a:rPr b="1" i="0" lang="ja" sz="1800" u="none" cap="none" strike="noStrike">
                <a:solidFill>
                  <a:srgbClr val="333333"/>
                </a:solidFill>
                <a:highlight>
                  <a:srgbClr val="FFFFFF"/>
                </a:highlight>
                <a:latin typeface="Arial"/>
                <a:ea typeface="Arial"/>
                <a:cs typeface="Arial"/>
                <a:sym typeface="Arial"/>
              </a:rPr>
              <a:t>Listと配列ではデータの保持の仕方が異なる</a:t>
            </a:r>
            <a:endParaRPr b="1" i="0" sz="1800" u="none" cap="none" strike="noStrike">
              <a:solidFill>
                <a:srgbClr val="333333"/>
              </a:solidFill>
              <a:highlight>
                <a:srgbClr val="FFFFFF"/>
              </a:highlight>
              <a:latin typeface="Arial"/>
              <a:ea typeface="Arial"/>
              <a:cs typeface="Arial"/>
              <a:sym typeface="Arial"/>
            </a:endParaRPr>
          </a:p>
          <a:p>
            <a:pPr indent="-342900" lvl="0" marL="647700" marR="0" rtl="0" algn="l">
              <a:lnSpc>
                <a:spcPct val="137500"/>
              </a:lnSpc>
              <a:spcBef>
                <a:spcPts val="0"/>
              </a:spcBef>
              <a:spcAft>
                <a:spcPts val="0"/>
              </a:spcAft>
              <a:buClr>
                <a:srgbClr val="333333"/>
              </a:buClr>
              <a:buSzPts val="1800"/>
              <a:buFont typeface="Arial"/>
              <a:buChar char="○"/>
            </a:pPr>
            <a:r>
              <a:rPr b="1" i="0" lang="ja" sz="1800" u="none" cap="none" strike="noStrike">
                <a:solidFill>
                  <a:srgbClr val="333333"/>
                </a:solidFill>
                <a:highlight>
                  <a:srgbClr val="FFFFFF"/>
                </a:highlight>
                <a:latin typeface="Arial"/>
                <a:ea typeface="Arial"/>
                <a:cs typeface="Arial"/>
                <a:sym typeface="Arial"/>
              </a:rPr>
              <a:t>Listは要素の移動や追加･削除が柔軟に行えて、</a:t>
            </a:r>
            <a:br>
              <a:rPr b="1" i="0" lang="ja" sz="1800" u="none" cap="none" strike="noStrike">
                <a:solidFill>
                  <a:srgbClr val="333333"/>
                </a:solidFill>
                <a:highlight>
                  <a:srgbClr val="FFFFFF"/>
                </a:highlight>
                <a:latin typeface="Arial"/>
                <a:ea typeface="Arial"/>
                <a:cs typeface="Arial"/>
                <a:sym typeface="Arial"/>
              </a:rPr>
            </a:br>
            <a:r>
              <a:rPr b="1" i="0" lang="ja" sz="1800" u="none" cap="none" strike="noStrike">
                <a:solidFill>
                  <a:srgbClr val="333333"/>
                </a:solidFill>
                <a:highlight>
                  <a:srgbClr val="FFFFFF"/>
                </a:highlight>
                <a:latin typeface="Arial"/>
                <a:ea typeface="Arial"/>
                <a:cs typeface="Arial"/>
                <a:sym typeface="Arial"/>
              </a:rPr>
              <a:t>配列はどの要素にアクセスするときにも時間が変わらない</a:t>
            </a:r>
            <a:endParaRPr b="1" i="0" sz="1800" u="none" cap="none" strike="noStrike">
              <a:solidFill>
                <a:srgbClr val="333333"/>
              </a:solidFill>
              <a:highlight>
                <a:srgbClr val="FFFFFF"/>
              </a:highlight>
              <a:latin typeface="Arial"/>
              <a:ea typeface="Arial"/>
              <a:cs typeface="Arial"/>
              <a:sym typeface="Arial"/>
            </a:endParaRPr>
          </a:p>
          <a:p>
            <a:pPr indent="-342900" lvl="0" marL="647700" marR="0" rtl="0" algn="l">
              <a:lnSpc>
                <a:spcPct val="137500"/>
              </a:lnSpc>
              <a:spcBef>
                <a:spcPts val="0"/>
              </a:spcBef>
              <a:spcAft>
                <a:spcPts val="0"/>
              </a:spcAft>
              <a:buClr>
                <a:srgbClr val="333333"/>
              </a:buClr>
              <a:buSzPts val="1800"/>
              <a:buFont typeface="Arial"/>
              <a:buChar char="○"/>
            </a:pPr>
            <a:r>
              <a:rPr b="1" i="0" lang="ja" sz="1800" u="none" cap="none" strike="noStrike">
                <a:solidFill>
                  <a:srgbClr val="333333"/>
                </a:solidFill>
                <a:highlight>
                  <a:srgbClr val="FFFFFF"/>
                </a:highlight>
                <a:latin typeface="Arial"/>
                <a:ea typeface="Arial"/>
                <a:cs typeface="Arial"/>
                <a:sym typeface="Arial"/>
              </a:rPr>
              <a:t>Listは柔軟にデータを扱いたいとき、</a:t>
            </a:r>
            <a:br>
              <a:rPr b="1" i="0" lang="ja" sz="1800" u="none" cap="none" strike="noStrike">
                <a:solidFill>
                  <a:srgbClr val="333333"/>
                </a:solidFill>
                <a:highlight>
                  <a:srgbClr val="FFFFFF"/>
                </a:highlight>
                <a:latin typeface="Arial"/>
                <a:ea typeface="Arial"/>
                <a:cs typeface="Arial"/>
                <a:sym typeface="Arial"/>
              </a:rPr>
            </a:br>
            <a:r>
              <a:rPr b="1" i="0" lang="ja" sz="1800" u="none" cap="none" strike="noStrike">
                <a:solidFill>
                  <a:srgbClr val="333333"/>
                </a:solidFill>
                <a:highlight>
                  <a:srgbClr val="FFFFFF"/>
                </a:highlight>
                <a:latin typeface="Arial"/>
                <a:ea typeface="Arial"/>
                <a:cs typeface="Arial"/>
                <a:sym typeface="Arial"/>
              </a:rPr>
              <a:t>配列は扱うものが決まっているときに適している</a:t>
            </a:r>
            <a:endParaRPr b="1" i="0" sz="1800" u="none" cap="none" strike="noStrike">
              <a:solidFill>
                <a:srgbClr val="333333"/>
              </a:solidFill>
              <a:highlight>
                <a:srgbClr val="FFFFFF"/>
              </a:highlight>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WEBシステム</a:t>
            </a:r>
            <a:endParaRPr/>
          </a:p>
        </p:txBody>
      </p:sp>
      <p:sp>
        <p:nvSpPr>
          <p:cNvPr id="418" name="Google Shape;418;p43"/>
          <p:cNvSpPr txBox="1"/>
          <p:nvPr>
            <p:ph idx="1" type="body"/>
          </p:nvPr>
        </p:nvSpPr>
        <p:spPr>
          <a:xfrm>
            <a:off x="292900" y="1007400"/>
            <a:ext cx="8599500" cy="368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300"/>
              <a:t>インターネットなどのネットワークを介して使用するWebテクノロジを活用したシステム</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rPr lang="ja" sz="2300"/>
              <a:t>一般的</a:t>
            </a:r>
            <a:endParaRPr sz="2300"/>
          </a:p>
          <a:p>
            <a:pPr indent="0" lvl="0" marL="0" rtl="0" algn="l">
              <a:lnSpc>
                <a:spcPct val="100000"/>
              </a:lnSpc>
              <a:spcBef>
                <a:spcPts val="640"/>
              </a:spcBef>
              <a:spcAft>
                <a:spcPts val="0"/>
              </a:spcAft>
              <a:buSzPts val="3200"/>
              <a:buNone/>
            </a:pPr>
            <a:r>
              <a:rPr lang="ja" sz="2300"/>
              <a:t>Webブラウザ(Chrome、Safari、Edge)による</a:t>
            </a:r>
            <a:endParaRPr sz="2300"/>
          </a:p>
          <a:p>
            <a:pPr indent="0" lvl="0" marL="0" rtl="0" algn="l">
              <a:lnSpc>
                <a:spcPct val="100000"/>
              </a:lnSpc>
              <a:spcBef>
                <a:spcPts val="640"/>
              </a:spcBef>
              <a:spcAft>
                <a:spcPts val="0"/>
              </a:spcAft>
              <a:buSzPts val="3200"/>
              <a:buNone/>
            </a:pPr>
            <a:r>
              <a:rPr lang="ja" sz="2300"/>
              <a:t>ユーザインターフェースを提供するもの</a:t>
            </a:r>
            <a:endParaRPr sz="2300"/>
          </a:p>
          <a:p>
            <a:pPr indent="0" lvl="0" marL="0" rtl="0" algn="l">
              <a:lnSpc>
                <a:spcPct val="100000"/>
              </a:lnSpc>
              <a:spcBef>
                <a:spcPts val="640"/>
              </a:spcBef>
              <a:spcAft>
                <a:spcPts val="0"/>
              </a:spcAft>
              <a:buSzPts val="3200"/>
              <a:buNone/>
            </a:pPr>
            <a:r>
              <a:rPr lang="ja" sz="2300"/>
              <a:t>→</a:t>
            </a:r>
            <a:r>
              <a:rPr b="1" lang="ja" sz="2300">
                <a:solidFill>
                  <a:srgbClr val="FF0000"/>
                </a:solidFill>
              </a:rPr>
              <a:t>Webアプリケーション</a:t>
            </a:r>
            <a:endParaRPr b="1" sz="2300">
              <a:solidFill>
                <a:srgbClr val="FF0000"/>
              </a:solidFill>
            </a:endParaRPr>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t/>
            </a:r>
            <a:endParaRPr sz="1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4"/>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Webアプリケーションの例</a:t>
            </a:r>
            <a:endParaRPr/>
          </a:p>
        </p:txBody>
      </p:sp>
      <p:sp>
        <p:nvSpPr>
          <p:cNvPr id="424" name="Google Shape;424;p44"/>
          <p:cNvSpPr txBox="1"/>
          <p:nvPr>
            <p:ph idx="1" type="body"/>
          </p:nvPr>
        </p:nvSpPr>
        <p:spPr>
          <a:xfrm>
            <a:off x="708100" y="1331000"/>
            <a:ext cx="8599500" cy="368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300"/>
              <a:t>・ショッピングサイト</a:t>
            </a:r>
            <a:endParaRPr sz="2300"/>
          </a:p>
          <a:p>
            <a:pPr indent="0" lvl="0" marL="0" rtl="0" algn="l">
              <a:lnSpc>
                <a:spcPct val="100000"/>
              </a:lnSpc>
              <a:spcBef>
                <a:spcPts val="640"/>
              </a:spcBef>
              <a:spcAft>
                <a:spcPts val="0"/>
              </a:spcAft>
              <a:buSzPts val="3200"/>
              <a:buNone/>
            </a:pPr>
            <a:r>
              <a:rPr lang="ja" sz="2300"/>
              <a:t>・ブログ</a:t>
            </a:r>
            <a:endParaRPr sz="2300"/>
          </a:p>
          <a:p>
            <a:pPr indent="0" lvl="0" marL="0" rtl="0" algn="l">
              <a:lnSpc>
                <a:spcPct val="100000"/>
              </a:lnSpc>
              <a:spcBef>
                <a:spcPts val="640"/>
              </a:spcBef>
              <a:spcAft>
                <a:spcPts val="0"/>
              </a:spcAft>
              <a:buSzPts val="3200"/>
              <a:buNone/>
            </a:pPr>
            <a:r>
              <a:rPr lang="ja" sz="2300"/>
              <a:t>・SNS</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rPr lang="ja" sz="2300"/>
              <a:t>実際のあるサービス</a:t>
            </a:r>
            <a:endParaRPr sz="2300"/>
          </a:p>
          <a:p>
            <a:pPr indent="0" lvl="0" marL="0" rtl="0" algn="l">
              <a:lnSpc>
                <a:spcPct val="100000"/>
              </a:lnSpc>
              <a:spcBef>
                <a:spcPts val="640"/>
              </a:spcBef>
              <a:spcAft>
                <a:spcPts val="0"/>
              </a:spcAft>
              <a:buSzPts val="3200"/>
              <a:buNone/>
            </a:pPr>
            <a:r>
              <a:rPr lang="ja" sz="2300"/>
              <a:t>・食べログ</a:t>
            </a:r>
            <a:endParaRPr sz="2300"/>
          </a:p>
          <a:p>
            <a:pPr indent="0" lvl="0" marL="0" rtl="0" algn="l">
              <a:lnSpc>
                <a:spcPct val="100000"/>
              </a:lnSpc>
              <a:spcBef>
                <a:spcPts val="640"/>
              </a:spcBef>
              <a:spcAft>
                <a:spcPts val="0"/>
              </a:spcAft>
              <a:buSzPts val="3200"/>
              <a:buNone/>
            </a:pPr>
            <a:r>
              <a:rPr lang="ja" sz="2300"/>
              <a:t>・クックパット</a:t>
            </a:r>
            <a:endParaRPr sz="2300"/>
          </a:p>
          <a:p>
            <a:pPr indent="0" lvl="0" marL="0" rtl="0" algn="l">
              <a:lnSpc>
                <a:spcPct val="100000"/>
              </a:lnSpc>
              <a:spcBef>
                <a:spcPts val="640"/>
              </a:spcBef>
              <a:spcAft>
                <a:spcPts val="0"/>
              </a:spcAft>
              <a:buSzPts val="3200"/>
              <a:buNone/>
            </a:pPr>
            <a:r>
              <a:rPr lang="ja" sz="2300"/>
              <a:t>・X(Twitter)</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t/>
            </a:r>
            <a:endParaRPr sz="23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Webサイトとの違い</a:t>
            </a:r>
            <a:endParaRPr/>
          </a:p>
        </p:txBody>
      </p:sp>
      <p:sp>
        <p:nvSpPr>
          <p:cNvPr id="430" name="Google Shape;430;p45"/>
          <p:cNvSpPr txBox="1"/>
          <p:nvPr>
            <p:ph idx="1" type="body"/>
          </p:nvPr>
        </p:nvSpPr>
        <p:spPr>
          <a:xfrm>
            <a:off x="272250" y="860850"/>
            <a:ext cx="8599500" cy="3039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rPr b="1" lang="ja" sz="2300"/>
              <a:t>Webサイト</a:t>
            </a:r>
            <a:r>
              <a:rPr lang="ja" sz="2300"/>
              <a:t>：</a:t>
            </a:r>
            <a:endParaRPr sz="2300"/>
          </a:p>
          <a:p>
            <a:pPr indent="0" lvl="0" marL="0" rtl="0" algn="l">
              <a:lnSpc>
                <a:spcPct val="100000"/>
              </a:lnSpc>
              <a:spcBef>
                <a:spcPts val="640"/>
              </a:spcBef>
              <a:spcAft>
                <a:spcPts val="0"/>
              </a:spcAft>
              <a:buSzPts val="3200"/>
              <a:buNone/>
            </a:pPr>
            <a:r>
              <a:rPr lang="ja" sz="2300"/>
              <a:t>静的で閲覧することを目的として作られている</a:t>
            </a:r>
            <a:endParaRPr sz="2300"/>
          </a:p>
          <a:p>
            <a:pPr indent="0" lvl="0" marL="0" rtl="0" algn="l">
              <a:lnSpc>
                <a:spcPct val="100000"/>
              </a:lnSpc>
              <a:spcBef>
                <a:spcPts val="640"/>
              </a:spcBef>
              <a:spcAft>
                <a:spcPts val="0"/>
              </a:spcAft>
              <a:buSzPts val="3200"/>
              <a:buNone/>
            </a:pPr>
            <a:r>
              <a:t/>
            </a:r>
            <a:endParaRPr sz="2300"/>
          </a:p>
          <a:p>
            <a:pPr indent="0" lvl="0" marL="0" rtl="0" algn="l">
              <a:lnSpc>
                <a:spcPct val="100000"/>
              </a:lnSpc>
              <a:spcBef>
                <a:spcPts val="640"/>
              </a:spcBef>
              <a:spcAft>
                <a:spcPts val="0"/>
              </a:spcAft>
              <a:buSzPts val="3200"/>
              <a:buNone/>
            </a:pPr>
            <a:r>
              <a:rPr b="1" lang="ja" sz="2300"/>
              <a:t>Webアプリ</a:t>
            </a:r>
            <a:r>
              <a:rPr lang="ja" sz="2300"/>
              <a:t>：</a:t>
            </a:r>
            <a:endParaRPr sz="2300"/>
          </a:p>
          <a:p>
            <a:pPr indent="0" lvl="0" marL="0" rtl="0" algn="l">
              <a:lnSpc>
                <a:spcPct val="100000"/>
              </a:lnSpc>
              <a:spcBef>
                <a:spcPts val="640"/>
              </a:spcBef>
              <a:spcAft>
                <a:spcPts val="0"/>
              </a:spcAft>
              <a:buSzPts val="3200"/>
              <a:buNone/>
            </a:pPr>
            <a:r>
              <a:rPr lang="ja" sz="2300"/>
              <a:t>動的で</a:t>
            </a:r>
            <a:r>
              <a:rPr lang="ja" sz="2000">
                <a:solidFill>
                  <a:srgbClr val="000000"/>
                </a:solidFill>
              </a:rPr>
              <a:t>コメント・メッセージの投稿や、商品購入、マップの表示や電卓を使った計算など、多様な機能が搭載</a:t>
            </a:r>
            <a:endParaRPr sz="2000">
              <a:solidFill>
                <a:srgbClr val="000000"/>
              </a:solidFill>
            </a:endParaRPr>
          </a:p>
          <a:p>
            <a:pPr indent="0" lvl="0" marL="0" rtl="0" algn="l">
              <a:lnSpc>
                <a:spcPct val="100000"/>
              </a:lnSpc>
              <a:spcBef>
                <a:spcPts val="640"/>
              </a:spcBef>
              <a:spcAft>
                <a:spcPts val="0"/>
              </a:spcAft>
              <a:buSzPts val="3200"/>
              <a:buNone/>
            </a:pPr>
            <a:r>
              <a:t/>
            </a:r>
            <a:endParaRPr sz="3100"/>
          </a:p>
          <a:p>
            <a:pPr indent="0" lvl="0" marL="0" rtl="0" algn="l">
              <a:lnSpc>
                <a:spcPct val="100000"/>
              </a:lnSpc>
              <a:spcBef>
                <a:spcPts val="640"/>
              </a:spcBef>
              <a:spcAft>
                <a:spcPts val="0"/>
              </a:spcAft>
              <a:buSzPts val="3200"/>
              <a:buNone/>
            </a:pPr>
            <a:r>
              <a:t/>
            </a:r>
            <a:endParaRPr sz="3100"/>
          </a:p>
          <a:p>
            <a:pPr indent="0" lvl="0" marL="0" rtl="0" algn="l">
              <a:lnSpc>
                <a:spcPct val="100000"/>
              </a:lnSpc>
              <a:spcBef>
                <a:spcPts val="640"/>
              </a:spcBef>
              <a:spcAft>
                <a:spcPts val="0"/>
              </a:spcAft>
              <a:buSzPts val="3200"/>
              <a:buNone/>
            </a:pPr>
            <a:r>
              <a:t/>
            </a:r>
            <a:endParaRPr sz="2300"/>
          </a:p>
        </p:txBody>
      </p:sp>
      <p:sp>
        <p:nvSpPr>
          <p:cNvPr id="431" name="Google Shape;431;p45"/>
          <p:cNvSpPr txBox="1"/>
          <p:nvPr/>
        </p:nvSpPr>
        <p:spPr>
          <a:xfrm>
            <a:off x="329725" y="4396150"/>
            <a:ext cx="8110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rgbClr val="000000"/>
                </a:solidFill>
                <a:latin typeface="Meiryo"/>
                <a:ea typeface="Meiryo"/>
                <a:cs typeface="Meiryo"/>
                <a:sym typeface="Meiryo"/>
              </a:rPr>
              <a:t>WebサイトとWebアプリでは、利用できる機能の幅が異なり、静的か動的かという違い</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クライアントとサーバー</a:t>
            </a:r>
            <a:endParaRPr/>
          </a:p>
        </p:txBody>
      </p:sp>
      <p:sp>
        <p:nvSpPr>
          <p:cNvPr id="437" name="Google Shape;437;p46"/>
          <p:cNvSpPr txBox="1"/>
          <p:nvPr>
            <p:ph idx="1" type="body"/>
          </p:nvPr>
        </p:nvSpPr>
        <p:spPr>
          <a:xfrm>
            <a:off x="417598" y="1075584"/>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Webシステムは</a:t>
            </a:r>
            <a:r>
              <a:rPr b="1" lang="ja" sz="2200"/>
              <a:t>クライアント</a:t>
            </a:r>
            <a:r>
              <a:rPr lang="ja" sz="2200"/>
              <a:t>・</a:t>
            </a:r>
            <a:r>
              <a:rPr b="1" lang="ja" sz="2200"/>
              <a:t>サーバー</a:t>
            </a:r>
            <a:r>
              <a:rPr lang="ja" sz="2200"/>
              <a:t>から構成される</a:t>
            </a:r>
            <a:endParaRPr sz="2200"/>
          </a:p>
        </p:txBody>
      </p:sp>
      <p:pic>
        <p:nvPicPr>
          <p:cNvPr id="438" name="Google Shape;438;p46"/>
          <p:cNvPicPr preferRelativeResize="0"/>
          <p:nvPr/>
        </p:nvPicPr>
        <p:blipFill rotWithShape="1">
          <a:blip r:embed="rId3">
            <a:alphaModFix/>
          </a:blip>
          <a:srcRect b="0" l="0" r="0" t="0"/>
          <a:stretch/>
        </p:blipFill>
        <p:spPr>
          <a:xfrm>
            <a:off x="2127150" y="1929825"/>
            <a:ext cx="3895474" cy="281727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7"/>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クライアント</a:t>
            </a:r>
            <a:endParaRPr/>
          </a:p>
        </p:txBody>
      </p:sp>
      <p:sp>
        <p:nvSpPr>
          <p:cNvPr id="444" name="Google Shape;444;p47"/>
          <p:cNvSpPr txBox="1"/>
          <p:nvPr>
            <p:ph idx="1" type="body"/>
          </p:nvPr>
        </p:nvSpPr>
        <p:spPr>
          <a:xfrm>
            <a:off x="457198" y="1075584"/>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サーバーにアクセスし、情報を受け取る</a:t>
            </a:r>
            <a:endParaRPr sz="2200"/>
          </a:p>
        </p:txBody>
      </p:sp>
      <p:pic>
        <p:nvPicPr>
          <p:cNvPr id="445" name="Google Shape;445;p47"/>
          <p:cNvPicPr preferRelativeResize="0"/>
          <p:nvPr/>
        </p:nvPicPr>
        <p:blipFill rotWithShape="1">
          <a:blip r:embed="rId3">
            <a:alphaModFix/>
          </a:blip>
          <a:srcRect b="0" l="0" r="0" t="0"/>
          <a:stretch/>
        </p:blipFill>
        <p:spPr>
          <a:xfrm>
            <a:off x="2127150" y="1929825"/>
            <a:ext cx="3895474" cy="281727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8"/>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サーバー</a:t>
            </a:r>
            <a:endParaRPr/>
          </a:p>
        </p:txBody>
      </p:sp>
      <p:sp>
        <p:nvSpPr>
          <p:cNvPr id="451" name="Google Shape;451;p48"/>
          <p:cNvSpPr txBox="1"/>
          <p:nvPr>
            <p:ph idx="1" type="body"/>
          </p:nvPr>
        </p:nvSpPr>
        <p:spPr>
          <a:xfrm>
            <a:off x="457198" y="1075584"/>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クライアントのアクセスに対して、情報を提供する</a:t>
            </a:r>
            <a:endParaRPr sz="2200"/>
          </a:p>
        </p:txBody>
      </p:sp>
      <p:pic>
        <p:nvPicPr>
          <p:cNvPr id="452" name="Google Shape;452;p48"/>
          <p:cNvPicPr preferRelativeResize="0"/>
          <p:nvPr/>
        </p:nvPicPr>
        <p:blipFill rotWithShape="1">
          <a:blip r:embed="rId3">
            <a:alphaModFix/>
          </a:blip>
          <a:srcRect b="0" l="0" r="0" t="0"/>
          <a:stretch/>
        </p:blipFill>
        <p:spPr>
          <a:xfrm>
            <a:off x="2127150" y="1929825"/>
            <a:ext cx="3895474" cy="281727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9"/>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HTTP</a:t>
            </a:r>
            <a:endParaRPr/>
          </a:p>
        </p:txBody>
      </p:sp>
      <p:sp>
        <p:nvSpPr>
          <p:cNvPr id="458" name="Google Shape;458;p49"/>
          <p:cNvSpPr txBox="1"/>
          <p:nvPr>
            <p:ph idx="1" type="body"/>
          </p:nvPr>
        </p:nvSpPr>
        <p:spPr>
          <a:xfrm>
            <a:off x="414450" y="892397"/>
            <a:ext cx="8229600" cy="15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クライアントとサーバが通信するときの方式(プロトコル)</a:t>
            </a:r>
            <a:endParaRPr sz="2200"/>
          </a:p>
          <a:p>
            <a:pPr indent="0" lvl="0" marL="0" rtl="0" algn="l">
              <a:lnSpc>
                <a:spcPct val="100000"/>
              </a:lnSpc>
              <a:spcBef>
                <a:spcPts val="640"/>
              </a:spcBef>
              <a:spcAft>
                <a:spcPts val="0"/>
              </a:spcAft>
              <a:buSzPts val="3200"/>
              <a:buNone/>
            </a:pPr>
            <a:r>
              <a:rPr lang="ja" sz="2200"/>
              <a:t>データの送受信や転送で用いられる</a:t>
            </a:r>
            <a:endParaRPr sz="2200"/>
          </a:p>
          <a:p>
            <a:pPr indent="0" lvl="0" marL="0" rtl="0" algn="l">
              <a:lnSpc>
                <a:spcPct val="100000"/>
              </a:lnSpc>
              <a:spcBef>
                <a:spcPts val="640"/>
              </a:spcBef>
              <a:spcAft>
                <a:spcPts val="0"/>
              </a:spcAft>
              <a:buSzPts val="3200"/>
              <a:buNone/>
            </a:pPr>
            <a:r>
              <a:t/>
            </a:r>
            <a:endParaRPr sz="2200"/>
          </a:p>
          <a:p>
            <a:pPr indent="0" lvl="0" marL="0" rtl="0" algn="l">
              <a:lnSpc>
                <a:spcPct val="100000"/>
              </a:lnSpc>
              <a:spcBef>
                <a:spcPts val="640"/>
              </a:spcBef>
              <a:spcAft>
                <a:spcPts val="0"/>
              </a:spcAft>
              <a:buSzPts val="3200"/>
              <a:buNone/>
            </a:pPr>
            <a:r>
              <a:t/>
            </a:r>
            <a:endParaRPr sz="2200"/>
          </a:p>
        </p:txBody>
      </p:sp>
      <p:pic>
        <p:nvPicPr>
          <p:cNvPr id="459" name="Google Shape;459;p49"/>
          <p:cNvPicPr preferRelativeResize="0"/>
          <p:nvPr/>
        </p:nvPicPr>
        <p:blipFill rotWithShape="1">
          <a:blip r:embed="rId3">
            <a:alphaModFix/>
          </a:blip>
          <a:srcRect b="0" l="0" r="0" t="0"/>
          <a:stretch/>
        </p:blipFill>
        <p:spPr>
          <a:xfrm>
            <a:off x="1755900" y="2725563"/>
            <a:ext cx="1502100" cy="1502100"/>
          </a:xfrm>
          <a:prstGeom prst="rect">
            <a:avLst/>
          </a:prstGeom>
          <a:noFill/>
          <a:ln>
            <a:noFill/>
          </a:ln>
        </p:spPr>
      </p:pic>
      <p:pic>
        <p:nvPicPr>
          <p:cNvPr id="460" name="Google Shape;460;p49"/>
          <p:cNvPicPr preferRelativeResize="0"/>
          <p:nvPr/>
        </p:nvPicPr>
        <p:blipFill rotWithShape="1">
          <a:blip r:embed="rId4">
            <a:alphaModFix/>
          </a:blip>
          <a:srcRect b="0" l="0" r="0" t="0"/>
          <a:stretch/>
        </p:blipFill>
        <p:spPr>
          <a:xfrm>
            <a:off x="5657850" y="2653073"/>
            <a:ext cx="1183475" cy="1581475"/>
          </a:xfrm>
          <a:prstGeom prst="rect">
            <a:avLst/>
          </a:prstGeom>
          <a:noFill/>
          <a:ln>
            <a:noFill/>
          </a:ln>
        </p:spPr>
      </p:pic>
      <p:sp>
        <p:nvSpPr>
          <p:cNvPr id="461" name="Google Shape;461;p49"/>
          <p:cNvSpPr/>
          <p:nvPr/>
        </p:nvSpPr>
        <p:spPr>
          <a:xfrm rot="-1356">
            <a:off x="4191738" y="3008265"/>
            <a:ext cx="760500" cy="45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2" name="Google Shape;462;p49"/>
          <p:cNvSpPr/>
          <p:nvPr/>
        </p:nvSpPr>
        <p:spPr>
          <a:xfrm rot="10798644">
            <a:off x="4148990" y="3775408"/>
            <a:ext cx="760500" cy="45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49"/>
          <p:cNvSpPr txBox="1"/>
          <p:nvPr/>
        </p:nvSpPr>
        <p:spPr>
          <a:xfrm>
            <a:off x="3884925" y="244145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リクエスト</a:t>
            </a:r>
            <a:endParaRPr b="1" i="0" sz="1500" u="none" cap="none" strike="noStrike">
              <a:solidFill>
                <a:schemeClr val="dk1"/>
              </a:solidFill>
              <a:latin typeface="Calibri"/>
              <a:ea typeface="Calibri"/>
              <a:cs typeface="Calibri"/>
              <a:sym typeface="Calibri"/>
            </a:endParaRPr>
          </a:p>
        </p:txBody>
      </p:sp>
      <p:sp>
        <p:nvSpPr>
          <p:cNvPr id="464" name="Google Shape;464;p49"/>
          <p:cNvSpPr txBox="1"/>
          <p:nvPr/>
        </p:nvSpPr>
        <p:spPr>
          <a:xfrm>
            <a:off x="3999000" y="415315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レスポンス</a:t>
            </a:r>
            <a:endParaRPr b="1" i="0" sz="1500" u="none" cap="none" strike="noStrike">
              <a:solidFill>
                <a:schemeClr val="dk1"/>
              </a:solidFill>
              <a:latin typeface="Calibri"/>
              <a:ea typeface="Calibri"/>
              <a:cs typeface="Calibri"/>
              <a:sym typeface="Calibri"/>
            </a:endParaRPr>
          </a:p>
        </p:txBody>
      </p:sp>
      <p:sp>
        <p:nvSpPr>
          <p:cNvPr id="465" name="Google Shape;465;p49"/>
          <p:cNvSpPr txBox="1"/>
          <p:nvPr>
            <p:ph idx="1" type="body"/>
          </p:nvPr>
        </p:nvSpPr>
        <p:spPr>
          <a:xfrm>
            <a:off x="1339950" y="4199351"/>
            <a:ext cx="2060700" cy="53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クライアント</a:t>
            </a:r>
            <a:endParaRPr sz="2200"/>
          </a:p>
        </p:txBody>
      </p:sp>
      <p:sp>
        <p:nvSpPr>
          <p:cNvPr id="466" name="Google Shape;466;p49"/>
          <p:cNvSpPr txBox="1"/>
          <p:nvPr>
            <p:ph idx="1" type="body"/>
          </p:nvPr>
        </p:nvSpPr>
        <p:spPr>
          <a:xfrm>
            <a:off x="5847125" y="4199351"/>
            <a:ext cx="2060700" cy="53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サーバ</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116" name="Google Shape;116;p5"/>
          <p:cNvSpPr txBox="1"/>
          <p:nvPr>
            <p:ph idx="1" type="body"/>
          </p:nvPr>
        </p:nvSpPr>
        <p:spPr>
          <a:xfrm>
            <a:off x="204203" y="991063"/>
            <a:ext cx="3898500" cy="61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b="1" lang="ja" sz="2900"/>
              <a:t>クラスとは</a:t>
            </a:r>
            <a:endParaRPr b="1" sz="2900"/>
          </a:p>
        </p:txBody>
      </p:sp>
      <p:sp>
        <p:nvSpPr>
          <p:cNvPr id="117" name="Google Shape;117;p5"/>
          <p:cNvSpPr txBox="1"/>
          <p:nvPr/>
        </p:nvSpPr>
        <p:spPr>
          <a:xfrm>
            <a:off x="585900" y="1528925"/>
            <a:ext cx="7830600" cy="61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データと処理をまとめたもの</a:t>
            </a:r>
            <a:endParaRPr b="0" i="0" sz="3200" u="none" cap="none" strike="noStrike">
              <a:solidFill>
                <a:schemeClr val="dk1"/>
              </a:solidFill>
              <a:latin typeface="Calibri"/>
              <a:ea typeface="Calibri"/>
              <a:cs typeface="Calibri"/>
              <a:sym typeface="Calibri"/>
            </a:endParaRPr>
          </a:p>
        </p:txBody>
      </p:sp>
      <p:pic>
        <p:nvPicPr>
          <p:cNvPr id="118" name="Google Shape;118;p5"/>
          <p:cNvPicPr preferRelativeResize="0"/>
          <p:nvPr/>
        </p:nvPicPr>
        <p:blipFill rotWithShape="1">
          <a:blip r:embed="rId3">
            <a:alphaModFix/>
          </a:blip>
          <a:srcRect b="0" l="0" r="0" t="0"/>
          <a:stretch/>
        </p:blipFill>
        <p:spPr>
          <a:xfrm>
            <a:off x="2073044" y="2229525"/>
            <a:ext cx="5218881" cy="29139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HTTP</a:t>
            </a:r>
            <a:endParaRPr/>
          </a:p>
        </p:txBody>
      </p:sp>
      <p:sp>
        <p:nvSpPr>
          <p:cNvPr id="472" name="Google Shape;472;p50"/>
          <p:cNvSpPr txBox="1"/>
          <p:nvPr>
            <p:ph idx="1" type="body"/>
          </p:nvPr>
        </p:nvSpPr>
        <p:spPr>
          <a:xfrm>
            <a:off x="414450" y="892397"/>
            <a:ext cx="8229600" cy="15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クライアントとサーバが通信するときの方式(プロトコル)</a:t>
            </a:r>
            <a:endParaRPr sz="2200"/>
          </a:p>
          <a:p>
            <a:pPr indent="0" lvl="0" marL="0" rtl="0" algn="l">
              <a:lnSpc>
                <a:spcPct val="100000"/>
              </a:lnSpc>
              <a:spcBef>
                <a:spcPts val="640"/>
              </a:spcBef>
              <a:spcAft>
                <a:spcPts val="0"/>
              </a:spcAft>
              <a:buSzPts val="3200"/>
              <a:buNone/>
            </a:pPr>
            <a:r>
              <a:rPr lang="ja" sz="2200"/>
              <a:t>データの送受信や転送で用いられる</a:t>
            </a:r>
            <a:endParaRPr sz="2200"/>
          </a:p>
          <a:p>
            <a:pPr indent="0" lvl="0" marL="0" rtl="0" algn="l">
              <a:lnSpc>
                <a:spcPct val="100000"/>
              </a:lnSpc>
              <a:spcBef>
                <a:spcPts val="640"/>
              </a:spcBef>
              <a:spcAft>
                <a:spcPts val="0"/>
              </a:spcAft>
              <a:buSzPts val="3200"/>
              <a:buNone/>
            </a:pPr>
            <a:r>
              <a:t/>
            </a:r>
            <a:endParaRPr sz="2200"/>
          </a:p>
          <a:p>
            <a:pPr indent="0" lvl="0" marL="0" rtl="0" algn="l">
              <a:lnSpc>
                <a:spcPct val="100000"/>
              </a:lnSpc>
              <a:spcBef>
                <a:spcPts val="640"/>
              </a:spcBef>
              <a:spcAft>
                <a:spcPts val="0"/>
              </a:spcAft>
              <a:buSzPts val="3200"/>
              <a:buNone/>
            </a:pPr>
            <a:r>
              <a:t/>
            </a:r>
            <a:endParaRPr sz="2200"/>
          </a:p>
        </p:txBody>
      </p:sp>
      <p:pic>
        <p:nvPicPr>
          <p:cNvPr id="473" name="Google Shape;473;p50"/>
          <p:cNvPicPr preferRelativeResize="0"/>
          <p:nvPr/>
        </p:nvPicPr>
        <p:blipFill rotWithShape="1">
          <a:blip r:embed="rId3">
            <a:alphaModFix/>
          </a:blip>
          <a:srcRect b="0" l="0" r="0" t="0"/>
          <a:stretch/>
        </p:blipFill>
        <p:spPr>
          <a:xfrm>
            <a:off x="1755900" y="2725563"/>
            <a:ext cx="1502100" cy="1502100"/>
          </a:xfrm>
          <a:prstGeom prst="rect">
            <a:avLst/>
          </a:prstGeom>
          <a:noFill/>
          <a:ln>
            <a:noFill/>
          </a:ln>
        </p:spPr>
      </p:pic>
      <p:pic>
        <p:nvPicPr>
          <p:cNvPr id="474" name="Google Shape;474;p50"/>
          <p:cNvPicPr preferRelativeResize="0"/>
          <p:nvPr/>
        </p:nvPicPr>
        <p:blipFill rotWithShape="1">
          <a:blip r:embed="rId4">
            <a:alphaModFix/>
          </a:blip>
          <a:srcRect b="0" l="0" r="0" t="0"/>
          <a:stretch/>
        </p:blipFill>
        <p:spPr>
          <a:xfrm>
            <a:off x="5515200" y="2725573"/>
            <a:ext cx="1183475" cy="1581475"/>
          </a:xfrm>
          <a:prstGeom prst="rect">
            <a:avLst/>
          </a:prstGeom>
          <a:noFill/>
          <a:ln>
            <a:noFill/>
          </a:ln>
        </p:spPr>
      </p:pic>
      <p:sp>
        <p:nvSpPr>
          <p:cNvPr id="475" name="Google Shape;475;p50"/>
          <p:cNvSpPr/>
          <p:nvPr/>
        </p:nvSpPr>
        <p:spPr>
          <a:xfrm rot="-1356">
            <a:off x="4148988" y="3052190"/>
            <a:ext cx="760500" cy="45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6" name="Google Shape;476;p50"/>
          <p:cNvSpPr/>
          <p:nvPr/>
        </p:nvSpPr>
        <p:spPr>
          <a:xfrm rot="10798644">
            <a:off x="4040140" y="3630258"/>
            <a:ext cx="760500" cy="452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7" name="Google Shape;477;p50"/>
          <p:cNvSpPr txBox="1"/>
          <p:nvPr>
            <p:ph idx="1" type="body"/>
          </p:nvPr>
        </p:nvSpPr>
        <p:spPr>
          <a:xfrm>
            <a:off x="1339950" y="4199351"/>
            <a:ext cx="2060700" cy="53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クライアント</a:t>
            </a:r>
            <a:endParaRPr sz="2200"/>
          </a:p>
        </p:txBody>
      </p:sp>
      <p:sp>
        <p:nvSpPr>
          <p:cNvPr id="478" name="Google Shape;478;p50"/>
          <p:cNvSpPr txBox="1"/>
          <p:nvPr>
            <p:ph idx="1" type="body"/>
          </p:nvPr>
        </p:nvSpPr>
        <p:spPr>
          <a:xfrm>
            <a:off x="5847125" y="4199351"/>
            <a:ext cx="2060700" cy="534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t>サーバ</a:t>
            </a:r>
            <a:endParaRPr sz="2200"/>
          </a:p>
        </p:txBody>
      </p:sp>
      <p:pic>
        <p:nvPicPr>
          <p:cNvPr id="479" name="Google Shape;479;p50"/>
          <p:cNvPicPr preferRelativeResize="0"/>
          <p:nvPr/>
        </p:nvPicPr>
        <p:blipFill rotWithShape="1">
          <a:blip r:embed="rId5">
            <a:alphaModFix/>
          </a:blip>
          <a:srcRect b="0" l="0" r="0" t="0"/>
          <a:stretch/>
        </p:blipFill>
        <p:spPr>
          <a:xfrm>
            <a:off x="3837900" y="2056850"/>
            <a:ext cx="1240050" cy="951275"/>
          </a:xfrm>
          <a:prstGeom prst="rect">
            <a:avLst/>
          </a:prstGeom>
          <a:noFill/>
          <a:ln>
            <a:noFill/>
          </a:ln>
        </p:spPr>
      </p:pic>
      <p:pic>
        <p:nvPicPr>
          <p:cNvPr id="480" name="Google Shape;480;p50"/>
          <p:cNvPicPr preferRelativeResize="0"/>
          <p:nvPr/>
        </p:nvPicPr>
        <p:blipFill rotWithShape="1">
          <a:blip r:embed="rId6">
            <a:alphaModFix/>
          </a:blip>
          <a:srcRect b="0" l="0" r="0" t="0"/>
          <a:stretch/>
        </p:blipFill>
        <p:spPr>
          <a:xfrm>
            <a:off x="3937524" y="4082500"/>
            <a:ext cx="1093709" cy="951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1"/>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リクエストの構成</a:t>
            </a:r>
            <a:endParaRPr/>
          </a:p>
        </p:txBody>
      </p:sp>
      <p:pic>
        <p:nvPicPr>
          <p:cNvPr id="486" name="Google Shape;486;p51"/>
          <p:cNvPicPr preferRelativeResize="0"/>
          <p:nvPr/>
        </p:nvPicPr>
        <p:blipFill rotWithShape="1">
          <a:blip r:embed="rId3">
            <a:alphaModFix/>
          </a:blip>
          <a:srcRect b="0" l="0" r="0" t="0"/>
          <a:stretch/>
        </p:blipFill>
        <p:spPr>
          <a:xfrm>
            <a:off x="152400" y="865730"/>
            <a:ext cx="7991892" cy="412537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レスポンスの構成</a:t>
            </a:r>
            <a:endParaRPr/>
          </a:p>
        </p:txBody>
      </p:sp>
      <p:pic>
        <p:nvPicPr>
          <p:cNvPr id="492" name="Google Shape;492;p52"/>
          <p:cNvPicPr preferRelativeResize="0"/>
          <p:nvPr/>
        </p:nvPicPr>
        <p:blipFill rotWithShape="1">
          <a:blip r:embed="rId3">
            <a:alphaModFix/>
          </a:blip>
          <a:srcRect b="0" l="0" r="0" t="0"/>
          <a:stretch/>
        </p:blipFill>
        <p:spPr>
          <a:xfrm>
            <a:off x="671725" y="892930"/>
            <a:ext cx="7526990" cy="412536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3"/>
          <p:cNvSpPr txBox="1"/>
          <p:nvPr>
            <p:ph type="title"/>
          </p:nvPr>
        </p:nvSpPr>
        <p:spPr>
          <a:xfrm>
            <a:off x="504748" y="174655"/>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HTTPメソッド</a:t>
            </a:r>
            <a:endParaRPr/>
          </a:p>
        </p:txBody>
      </p:sp>
      <p:graphicFrame>
        <p:nvGraphicFramePr>
          <p:cNvPr id="498" name="Google Shape;498;p53"/>
          <p:cNvGraphicFramePr/>
          <p:nvPr/>
        </p:nvGraphicFramePr>
        <p:xfrm>
          <a:off x="216775" y="1590225"/>
          <a:ext cx="3000000" cy="3000000"/>
        </p:xfrm>
        <a:graphic>
          <a:graphicData uri="http://schemas.openxmlformats.org/drawingml/2006/table">
            <a:tbl>
              <a:tblPr>
                <a:noFill/>
                <a:tableStyleId>{0DEC89EB-F4BD-4C79-B742-E84B3D1EEFD8}</a:tableStyleId>
              </a:tblPr>
              <a:tblGrid>
                <a:gridCol w="4057050"/>
                <a:gridCol w="4057050"/>
              </a:tblGrid>
              <a:tr h="428300">
                <a:tc>
                  <a:txBody>
                    <a:bodyPr/>
                    <a:lstStyle/>
                    <a:p>
                      <a:pPr indent="0" lvl="0" marL="457200" marR="0" rtl="0" algn="ctr">
                        <a:lnSpc>
                          <a:spcPct val="100000"/>
                        </a:lnSpc>
                        <a:spcBef>
                          <a:spcPts val="0"/>
                        </a:spcBef>
                        <a:spcAft>
                          <a:spcPts val="0"/>
                        </a:spcAft>
                        <a:buClr>
                          <a:srgbClr val="000000"/>
                        </a:buClr>
                        <a:buSzPts val="1400"/>
                        <a:buFont typeface="Arial"/>
                        <a:buNone/>
                      </a:pPr>
                      <a:r>
                        <a:rPr b="1" lang="ja" sz="1400" u="none" cap="none" strike="noStrike"/>
                        <a:t>メソッド名</a:t>
                      </a:r>
                      <a:endParaRPr b="1" sz="1400" u="none" cap="none" strike="noStrike"/>
                    </a:p>
                  </a:txBody>
                  <a:tcPr marT="91425" marB="91425" marR="91425" marL="91425"/>
                </a:tc>
                <a:tc>
                  <a:txBody>
                    <a:bodyPr/>
                    <a:lstStyle/>
                    <a:p>
                      <a:pPr indent="0" lvl="0" marL="457200" marR="0" rtl="0" algn="l">
                        <a:lnSpc>
                          <a:spcPct val="115000"/>
                        </a:lnSpc>
                        <a:spcBef>
                          <a:spcPts val="0"/>
                        </a:spcBef>
                        <a:spcAft>
                          <a:spcPts val="0"/>
                        </a:spcAft>
                        <a:buClr>
                          <a:srgbClr val="000000"/>
                        </a:buClr>
                        <a:buSzPts val="1400"/>
                        <a:buFont typeface="Arial"/>
                        <a:buNone/>
                      </a:pPr>
                      <a:r>
                        <a:rPr b="1" lang="ja" sz="1400" u="none" cap="none" strike="noStrike"/>
                        <a:t>                          説明</a:t>
                      </a:r>
                      <a:endParaRPr b="1" sz="1400" u="none" cap="none" strike="noStrike"/>
                    </a:p>
                  </a:txBody>
                  <a:tcPr marT="91425" marB="91425" marR="91425" marL="91425"/>
                </a:tc>
              </a:tr>
              <a:tr h="617000">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GET</a:t>
                      </a:r>
                      <a:endParaRPr sz="1400" u="none" cap="none" strike="noStrike"/>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ja" sz="1400" u="none" cap="none" strike="noStrike"/>
                        <a:t>データの取得</a:t>
                      </a:r>
                      <a:endParaRPr sz="1400" u="none" cap="none" strike="noStrike"/>
                    </a:p>
                  </a:txBody>
                  <a:tcPr marT="91425" marB="91425" marR="91425" marL="91425"/>
                </a:tc>
              </a:tr>
              <a:tr h="7914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ja" sz="1400" u="none" cap="none" strike="noStrike"/>
                        <a:t>POST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データの送信(新規作成)</a:t>
                      </a:r>
                      <a:endParaRPr sz="1400" u="none" cap="none" strike="noStrike"/>
                    </a:p>
                  </a:txBody>
                  <a:tcPr marT="91425" marB="91425" marR="91425" marL="91425"/>
                </a:tc>
              </a:tr>
              <a:tr h="556125">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PUT</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データの送信(主に既存データの更新)</a:t>
                      </a:r>
                      <a:endParaRPr sz="1400" u="none" cap="none" strike="noStrike"/>
                    </a:p>
                  </a:txBody>
                  <a:tcPr marT="91425" marB="91425" marR="91425" marL="91425"/>
                </a:tc>
              </a:tr>
              <a:tr h="556125">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DELETE</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データの削除</a:t>
                      </a:r>
                      <a:endParaRPr sz="1400" u="none" cap="none" strike="noStrike"/>
                    </a:p>
                  </a:txBody>
                  <a:tcPr marT="91425" marB="91425" marR="91425" marL="91425"/>
                </a:tc>
              </a:tr>
            </a:tbl>
          </a:graphicData>
        </a:graphic>
      </p:graphicFrame>
      <p:sp>
        <p:nvSpPr>
          <p:cNvPr id="499" name="Google Shape;499;p53"/>
          <p:cNvSpPr txBox="1"/>
          <p:nvPr/>
        </p:nvSpPr>
        <p:spPr>
          <a:xfrm>
            <a:off x="216775" y="932525"/>
            <a:ext cx="81141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640"/>
              </a:spcBef>
              <a:spcAft>
                <a:spcPts val="0"/>
              </a:spcAft>
              <a:buClr>
                <a:srgbClr val="000000"/>
              </a:buClr>
              <a:buSzPts val="2200"/>
              <a:buFont typeface="Arial"/>
              <a:buNone/>
            </a:pPr>
            <a:r>
              <a:rPr b="0" i="0" lang="ja" sz="2200" u="none" cap="none" strike="noStrike">
                <a:solidFill>
                  <a:schemeClr val="dk1"/>
                </a:solidFill>
                <a:latin typeface="Meiryo"/>
                <a:ea typeface="Meiryo"/>
                <a:cs typeface="Meiryo"/>
                <a:sym typeface="Meiryo"/>
              </a:rPr>
              <a:t>よくWeb開発の際に使われる4つのメソッドを紹介</a:t>
            </a:r>
            <a:endParaRPr b="0" i="0" sz="2200" u="none" cap="none" strike="noStrike">
              <a:solidFill>
                <a:schemeClr val="dk1"/>
              </a:solidFill>
              <a:latin typeface="Meiryo"/>
              <a:ea typeface="Meiryo"/>
              <a:cs typeface="Meiryo"/>
              <a:sym typeface="Meiryo"/>
            </a:endParaRPr>
          </a:p>
        </p:txBody>
      </p:sp>
      <p:sp>
        <p:nvSpPr>
          <p:cNvPr id="500" name="Google Shape;500;p53"/>
          <p:cNvSpPr txBox="1"/>
          <p:nvPr/>
        </p:nvSpPr>
        <p:spPr>
          <a:xfrm>
            <a:off x="2612575" y="4626425"/>
            <a:ext cx="7033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3"/>
              </a:rPr>
              <a:t>https://tsuyopon.xyz/2019/01/31/understand-4-http-methods/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4"/>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フレームワークとは</a:t>
            </a:r>
            <a:endParaRPr/>
          </a:p>
        </p:txBody>
      </p:sp>
      <p:sp>
        <p:nvSpPr>
          <p:cNvPr id="507" name="Google Shape;507;p54"/>
          <p:cNvSpPr txBox="1"/>
          <p:nvPr>
            <p:ph idx="1" type="body"/>
          </p:nvPr>
        </p:nvSpPr>
        <p:spPr>
          <a:xfrm>
            <a:off x="374848" y="1317684"/>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solidFill>
                  <a:srgbClr val="000000"/>
                </a:solidFill>
                <a:highlight>
                  <a:srgbClr val="FFFFFF"/>
                </a:highlight>
              </a:rPr>
              <a:t>開発を簡単にするための「</a:t>
            </a:r>
            <a:r>
              <a:rPr b="1" lang="ja" sz="2200">
                <a:solidFill>
                  <a:srgbClr val="000000"/>
                </a:solidFill>
                <a:highlight>
                  <a:srgbClr val="FFFFFF"/>
                </a:highlight>
              </a:rPr>
              <a:t>骨組み</a:t>
            </a:r>
            <a:r>
              <a:rPr lang="ja" sz="2200">
                <a:solidFill>
                  <a:srgbClr val="000000"/>
                </a:solidFill>
                <a:highlight>
                  <a:srgbClr val="FFFFFF"/>
                </a:highlight>
              </a:rPr>
              <a:t>」、「</a:t>
            </a:r>
            <a:r>
              <a:rPr b="1" lang="ja" sz="2200">
                <a:solidFill>
                  <a:srgbClr val="000000"/>
                </a:solidFill>
                <a:highlight>
                  <a:srgbClr val="FFFFFF"/>
                </a:highlight>
              </a:rPr>
              <a:t>枠組み</a:t>
            </a:r>
            <a:r>
              <a:rPr lang="ja" sz="2200">
                <a:solidFill>
                  <a:srgbClr val="000000"/>
                </a:solidFill>
                <a:highlight>
                  <a:srgbClr val="FFFFFF"/>
                </a:highlight>
              </a:rPr>
              <a:t>」のこと。</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rPr b="1" lang="ja" sz="2200">
                <a:solidFill>
                  <a:srgbClr val="000000"/>
                </a:solidFill>
                <a:highlight>
                  <a:srgbClr val="FFFFFF"/>
                </a:highlight>
              </a:rPr>
              <a:t>メリット</a:t>
            </a:r>
            <a:endParaRPr b="1" sz="2200">
              <a:solidFill>
                <a:srgbClr val="000000"/>
              </a:solidFill>
              <a:highlight>
                <a:srgbClr val="FFFFFF"/>
              </a:highlight>
            </a:endParaRPr>
          </a:p>
          <a:p>
            <a:pPr indent="0" lvl="0" marL="0" rtl="0" algn="l">
              <a:lnSpc>
                <a:spcPct val="100000"/>
              </a:lnSpc>
              <a:spcBef>
                <a:spcPts val="640"/>
              </a:spcBef>
              <a:spcAft>
                <a:spcPts val="0"/>
              </a:spcAft>
              <a:buSzPts val="3200"/>
              <a:buNone/>
            </a:pPr>
            <a:r>
              <a:rPr lang="ja" sz="2200">
                <a:solidFill>
                  <a:srgbClr val="000000"/>
                </a:solidFill>
                <a:highlight>
                  <a:srgbClr val="FFFFFF"/>
                </a:highlight>
              </a:rPr>
              <a:t>フレームワークを使うことで全てのプログラムを1から</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rPr lang="ja" sz="2200">
                <a:solidFill>
                  <a:srgbClr val="000000"/>
                </a:solidFill>
                <a:highlight>
                  <a:srgbClr val="FFFFFF"/>
                </a:highlight>
              </a:rPr>
              <a:t>作る必要がないため、開発効率が上がる</a:t>
            </a:r>
            <a:endParaRPr sz="4200">
              <a:solidFill>
                <a:schemeClr val="accent1"/>
              </a:solidFill>
            </a:endParaRPr>
          </a:p>
        </p:txBody>
      </p:sp>
      <p:sp>
        <p:nvSpPr>
          <p:cNvPr id="508" name="Google Shape;508;p54"/>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なぜフレームワークが必要なのか</a:t>
            </a:r>
            <a:endParaRPr/>
          </a:p>
        </p:txBody>
      </p:sp>
      <p:sp>
        <p:nvSpPr>
          <p:cNvPr id="515" name="Google Shape;515;p55"/>
          <p:cNvSpPr txBox="1"/>
          <p:nvPr>
            <p:ph idx="1" type="body"/>
          </p:nvPr>
        </p:nvSpPr>
        <p:spPr>
          <a:xfrm>
            <a:off x="374848" y="1317684"/>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200">
                <a:solidFill>
                  <a:srgbClr val="000000"/>
                </a:solidFill>
                <a:highlight>
                  <a:srgbClr val="FFFFFF"/>
                </a:highlight>
              </a:rPr>
              <a:t>・ソースコードの書き方がある程度、統一される</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rPr lang="ja" sz="2200">
                <a:solidFill>
                  <a:srgbClr val="000000"/>
                </a:solidFill>
                <a:highlight>
                  <a:srgbClr val="FFFFFF"/>
                </a:highlight>
              </a:rPr>
              <a:t>→</a:t>
            </a:r>
            <a:r>
              <a:rPr b="1" lang="ja" sz="2200">
                <a:solidFill>
                  <a:schemeClr val="accent1"/>
                </a:solidFill>
                <a:highlight>
                  <a:srgbClr val="FFFFFF"/>
                </a:highlight>
              </a:rPr>
              <a:t>保守</a:t>
            </a:r>
            <a:r>
              <a:rPr lang="ja" sz="2200">
                <a:solidFill>
                  <a:srgbClr val="000000"/>
                </a:solidFill>
                <a:highlight>
                  <a:srgbClr val="FFFFFF"/>
                </a:highlight>
              </a:rPr>
              <a:t>の効率化につながる</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rPr lang="ja" sz="2200">
                <a:solidFill>
                  <a:srgbClr val="000000"/>
                </a:solidFill>
                <a:highlight>
                  <a:srgbClr val="FFFFFF"/>
                </a:highlight>
              </a:rPr>
              <a:t>・フレームワークが基盤部分を用意してくれているので</a:t>
            </a:r>
            <a:endParaRPr sz="2200">
              <a:solidFill>
                <a:srgbClr val="000000"/>
              </a:solidFill>
              <a:highlight>
                <a:srgbClr val="FFFFFF"/>
              </a:highlight>
            </a:endParaRPr>
          </a:p>
          <a:p>
            <a:pPr indent="0" lvl="0" marL="0" rtl="0" algn="l">
              <a:lnSpc>
                <a:spcPct val="100000"/>
              </a:lnSpc>
              <a:spcBef>
                <a:spcPts val="640"/>
              </a:spcBef>
              <a:spcAft>
                <a:spcPts val="0"/>
              </a:spcAft>
              <a:buSzPts val="3200"/>
              <a:buNone/>
            </a:pPr>
            <a:r>
              <a:rPr lang="ja" sz="2200">
                <a:solidFill>
                  <a:srgbClr val="000000"/>
                </a:solidFill>
                <a:highlight>
                  <a:srgbClr val="FFFFFF"/>
                </a:highlight>
              </a:rPr>
              <a:t>開発時間が短縮できる</a:t>
            </a:r>
            <a:endParaRPr sz="2200">
              <a:solidFill>
                <a:srgbClr val="000000"/>
              </a:solidFill>
              <a:highlight>
                <a:srgbClr val="FFFFFF"/>
              </a:highlight>
            </a:endParaRPr>
          </a:p>
        </p:txBody>
      </p:sp>
      <p:sp>
        <p:nvSpPr>
          <p:cNvPr id="516" name="Google Shape;516;p55"/>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spring Frameworkとは</a:t>
            </a:r>
            <a:endParaRPr/>
          </a:p>
        </p:txBody>
      </p:sp>
      <p:sp>
        <p:nvSpPr>
          <p:cNvPr id="523" name="Google Shape;523;p56"/>
          <p:cNvSpPr txBox="1"/>
          <p:nvPr>
            <p:ph idx="1" type="body"/>
          </p:nvPr>
        </p:nvSpPr>
        <p:spPr>
          <a:xfrm>
            <a:off x="267200" y="1077513"/>
            <a:ext cx="87693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500"/>
              <a:t>Javaの代表的なWeb開発用のフレームワーク</a:t>
            </a:r>
            <a:endParaRPr sz="2500"/>
          </a:p>
          <a:p>
            <a:pPr indent="0" lvl="0" marL="0" rtl="0" algn="l">
              <a:lnSpc>
                <a:spcPct val="100000"/>
              </a:lnSpc>
              <a:spcBef>
                <a:spcPts val="640"/>
              </a:spcBef>
              <a:spcAft>
                <a:spcPts val="0"/>
              </a:spcAft>
              <a:buSzPts val="3200"/>
              <a:buNone/>
            </a:pPr>
            <a:r>
              <a:t/>
            </a:r>
            <a:endParaRPr sz="3100"/>
          </a:p>
        </p:txBody>
      </p:sp>
      <p:sp>
        <p:nvSpPr>
          <p:cNvPr id="524" name="Google Shape;524;p56"/>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pic>
        <p:nvPicPr>
          <p:cNvPr id="525" name="Google Shape;525;p56"/>
          <p:cNvPicPr preferRelativeResize="0"/>
          <p:nvPr/>
        </p:nvPicPr>
        <p:blipFill rotWithShape="1">
          <a:blip r:embed="rId3">
            <a:alphaModFix/>
          </a:blip>
          <a:srcRect b="0" l="0" r="0" t="0"/>
          <a:stretch/>
        </p:blipFill>
        <p:spPr>
          <a:xfrm>
            <a:off x="148250" y="1769981"/>
            <a:ext cx="8847488" cy="29443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7"/>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Spring bootとは</a:t>
            </a:r>
            <a:endParaRPr/>
          </a:p>
        </p:txBody>
      </p:sp>
      <p:sp>
        <p:nvSpPr>
          <p:cNvPr id="532" name="Google Shape;532;p57"/>
          <p:cNvSpPr txBox="1"/>
          <p:nvPr>
            <p:ph idx="1" type="body"/>
          </p:nvPr>
        </p:nvSpPr>
        <p:spPr>
          <a:xfrm>
            <a:off x="374850" y="1140450"/>
            <a:ext cx="87693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100">
                <a:solidFill>
                  <a:srgbClr val="000000"/>
                </a:solidFill>
                <a:highlight>
                  <a:srgbClr val="FFFFFF"/>
                </a:highlight>
              </a:rPr>
              <a:t> </a:t>
            </a:r>
            <a:r>
              <a:rPr b="1" lang="ja" sz="2100">
                <a:solidFill>
                  <a:srgbClr val="000000"/>
                </a:solidFill>
                <a:highlight>
                  <a:srgbClr val="FFFFFF"/>
                </a:highlight>
              </a:rPr>
              <a:t>Spring Frameworkの機能を使いやすくするため</a:t>
            </a:r>
            <a:r>
              <a:rPr lang="ja" sz="2100">
                <a:solidFill>
                  <a:srgbClr val="000000"/>
                </a:solidFill>
                <a:highlight>
                  <a:srgbClr val="FFFFFF"/>
                </a:highlight>
              </a:rPr>
              <a:t> のフレームワーク</a:t>
            </a:r>
            <a:endParaRPr sz="3300"/>
          </a:p>
        </p:txBody>
      </p:sp>
      <p:sp>
        <p:nvSpPr>
          <p:cNvPr id="533" name="Google Shape;533;p57"/>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pic>
        <p:nvPicPr>
          <p:cNvPr id="534" name="Google Shape;534;p57"/>
          <p:cNvPicPr preferRelativeResize="0"/>
          <p:nvPr/>
        </p:nvPicPr>
        <p:blipFill rotWithShape="1">
          <a:blip r:embed="rId3">
            <a:alphaModFix/>
          </a:blip>
          <a:srcRect b="0" l="0" r="0" t="0"/>
          <a:stretch/>
        </p:blipFill>
        <p:spPr>
          <a:xfrm>
            <a:off x="1086225" y="1840250"/>
            <a:ext cx="6198504" cy="33032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8"/>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Spring bootの案件数</a:t>
            </a:r>
            <a:endParaRPr/>
          </a:p>
        </p:txBody>
      </p:sp>
      <p:sp>
        <p:nvSpPr>
          <p:cNvPr id="541" name="Google Shape;541;p58"/>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pic>
        <p:nvPicPr>
          <p:cNvPr id="542" name="Google Shape;542;p58"/>
          <p:cNvPicPr preferRelativeResize="0"/>
          <p:nvPr/>
        </p:nvPicPr>
        <p:blipFill rotWithShape="1">
          <a:blip r:embed="rId3">
            <a:alphaModFix/>
          </a:blip>
          <a:srcRect b="0" l="0" r="0" t="0"/>
          <a:stretch/>
        </p:blipFill>
        <p:spPr>
          <a:xfrm>
            <a:off x="864875" y="1018143"/>
            <a:ext cx="6455387" cy="3818058"/>
          </a:xfrm>
          <a:prstGeom prst="rect">
            <a:avLst/>
          </a:prstGeom>
          <a:noFill/>
          <a:ln>
            <a:noFill/>
          </a:ln>
        </p:spPr>
      </p:pic>
      <p:sp>
        <p:nvSpPr>
          <p:cNvPr id="543" name="Google Shape;543;p58"/>
          <p:cNvSpPr txBox="1"/>
          <p:nvPr/>
        </p:nvSpPr>
        <p:spPr>
          <a:xfrm>
            <a:off x="3461500" y="4925125"/>
            <a:ext cx="6894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sng" cap="none" strike="noStrike">
                <a:solidFill>
                  <a:schemeClr val="hlink"/>
                </a:solidFill>
                <a:latin typeface="Arial"/>
                <a:ea typeface="Arial"/>
                <a:cs typeface="Arial"/>
                <a:sym typeface="Arial"/>
                <a:hlinkClick r:id="rId4"/>
              </a:rPr>
              <a:t>https://nowokay.hatenablog.com/entry/2023/07/15/213831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9"/>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Spring boot のメリット</a:t>
            </a:r>
            <a:endParaRPr/>
          </a:p>
        </p:txBody>
      </p:sp>
      <p:sp>
        <p:nvSpPr>
          <p:cNvPr id="550" name="Google Shape;550;p59"/>
          <p:cNvSpPr txBox="1"/>
          <p:nvPr>
            <p:ph idx="1" type="body"/>
          </p:nvPr>
        </p:nvSpPr>
        <p:spPr>
          <a:xfrm>
            <a:off x="374850" y="1140450"/>
            <a:ext cx="87693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sz="2100">
                <a:solidFill>
                  <a:srgbClr val="000000"/>
                </a:solidFill>
                <a:highlight>
                  <a:srgbClr val="FFFFFF"/>
                </a:highlight>
              </a:rPr>
              <a:t>① XMLの設定が簡略化</a:t>
            </a:r>
            <a:endParaRPr sz="2100">
              <a:solidFill>
                <a:srgbClr val="000000"/>
              </a:solidFill>
              <a:highlight>
                <a:srgbClr val="FFFFFF"/>
              </a:highlight>
            </a:endParaRPr>
          </a:p>
          <a:p>
            <a:pPr indent="-361950" lvl="0" marL="457200" rtl="0" algn="l">
              <a:lnSpc>
                <a:spcPct val="100000"/>
              </a:lnSpc>
              <a:spcBef>
                <a:spcPts val="640"/>
              </a:spcBef>
              <a:spcAft>
                <a:spcPts val="0"/>
              </a:spcAft>
              <a:buClr>
                <a:srgbClr val="000000"/>
              </a:buClr>
              <a:buSzPts val="2100"/>
              <a:buChar char="-"/>
            </a:pPr>
            <a:r>
              <a:rPr lang="ja" sz="2100">
                <a:solidFill>
                  <a:srgbClr val="000000"/>
                </a:solidFill>
                <a:highlight>
                  <a:srgbClr val="FFFFFF"/>
                </a:highlight>
              </a:rPr>
              <a:t>pom.xmlで自動的に設定設定</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rPr lang="ja" sz="2100">
                <a:solidFill>
                  <a:srgbClr val="000000"/>
                </a:solidFill>
                <a:highlight>
                  <a:srgbClr val="FFFFFF"/>
                </a:highlight>
              </a:rPr>
              <a:t>②</a:t>
            </a:r>
            <a:r>
              <a:rPr b="1" lang="ja" sz="2100">
                <a:solidFill>
                  <a:srgbClr val="FF0000"/>
                </a:solidFill>
                <a:highlight>
                  <a:srgbClr val="FFFFFF"/>
                </a:highlight>
              </a:rPr>
              <a:t>アノテーション</a:t>
            </a:r>
            <a:r>
              <a:rPr lang="ja" sz="2100">
                <a:solidFill>
                  <a:srgbClr val="000000"/>
                </a:solidFill>
                <a:highlight>
                  <a:srgbClr val="FFFFFF"/>
                </a:highlight>
              </a:rPr>
              <a:t>でコード量を減らすことができる</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rPr lang="ja" sz="2100">
                <a:solidFill>
                  <a:srgbClr val="000000"/>
                </a:solidFill>
                <a:highlight>
                  <a:srgbClr val="FFFFFF"/>
                </a:highlight>
              </a:rPr>
              <a:t>@Controller:リクエストを受け取るクラス</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rPr lang="ja" sz="2100">
                <a:solidFill>
                  <a:srgbClr val="000000"/>
                </a:solidFill>
                <a:highlight>
                  <a:srgbClr val="FFFFFF"/>
                </a:highlight>
              </a:rPr>
              <a:t>@RequestMapping(“/fortune”):リクエスト/fortuneで動くメソッド</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rPr lang="ja" sz="2100">
                <a:solidFill>
                  <a:srgbClr val="000000"/>
                </a:solidFill>
                <a:highlight>
                  <a:srgbClr val="FFFFFF"/>
                </a:highlight>
              </a:rPr>
              <a:t>③環境構築が楽になる</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100">
              <a:solidFill>
                <a:srgbClr val="000000"/>
              </a:solidFill>
              <a:highlight>
                <a:srgbClr val="FFFFFF"/>
              </a:highlight>
            </a:endParaRPr>
          </a:p>
          <a:p>
            <a:pPr indent="0" lvl="0" marL="0" rtl="0" algn="l">
              <a:lnSpc>
                <a:spcPct val="100000"/>
              </a:lnSpc>
              <a:spcBef>
                <a:spcPts val="640"/>
              </a:spcBef>
              <a:spcAft>
                <a:spcPts val="0"/>
              </a:spcAft>
              <a:buSzPts val="3200"/>
              <a:buNone/>
            </a:pPr>
            <a:r>
              <a:t/>
            </a:r>
            <a:endParaRPr sz="2100">
              <a:solidFill>
                <a:srgbClr val="000000"/>
              </a:solidFill>
              <a:highlight>
                <a:srgbClr val="FFFFFF"/>
              </a:highlight>
            </a:endParaRPr>
          </a:p>
        </p:txBody>
      </p:sp>
      <p:sp>
        <p:nvSpPr>
          <p:cNvPr id="551" name="Google Shape;551;p59"/>
          <p:cNvSpPr txBox="1"/>
          <p:nvPr>
            <p:ph idx="12" type="sldNum"/>
          </p:nvPr>
        </p:nvSpPr>
        <p:spPr>
          <a:xfrm>
            <a:off x="6902896" y="4836189"/>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100"/>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24" name="Google Shape;124;p6"/>
          <p:cNvPicPr preferRelativeResize="0"/>
          <p:nvPr/>
        </p:nvPicPr>
        <p:blipFill rotWithShape="1">
          <a:blip r:embed="rId3">
            <a:alphaModFix/>
          </a:blip>
          <a:srcRect b="0" l="0" r="0" t="0"/>
          <a:stretch/>
        </p:blipFill>
        <p:spPr>
          <a:xfrm>
            <a:off x="304800" y="1944180"/>
            <a:ext cx="8839198" cy="2942684"/>
          </a:xfrm>
          <a:prstGeom prst="rect">
            <a:avLst/>
          </a:prstGeom>
          <a:noFill/>
          <a:ln>
            <a:noFill/>
          </a:ln>
        </p:spPr>
      </p:pic>
      <p:sp>
        <p:nvSpPr>
          <p:cNvPr id="125" name="Google Shape;125;p6"/>
          <p:cNvSpPr txBox="1"/>
          <p:nvPr/>
        </p:nvSpPr>
        <p:spPr>
          <a:xfrm>
            <a:off x="122250" y="1126900"/>
            <a:ext cx="8734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「データ」:</a:t>
            </a:r>
            <a:r>
              <a:rPr b="1" i="0" lang="ja" sz="3200" u="none" cap="none" strike="noStrike">
                <a:solidFill>
                  <a:srgbClr val="FF0000"/>
                </a:solidFill>
                <a:latin typeface="Calibri"/>
                <a:ea typeface="Calibri"/>
                <a:cs typeface="Calibri"/>
                <a:sym typeface="Calibri"/>
              </a:rPr>
              <a:t>フィールド</a:t>
            </a:r>
            <a:r>
              <a:rPr b="0" i="0" lang="ja" sz="3200" u="none" cap="none" strike="noStrike">
                <a:solidFill>
                  <a:schemeClr val="dk1"/>
                </a:solidFill>
                <a:latin typeface="Calibri"/>
                <a:ea typeface="Calibri"/>
                <a:cs typeface="Calibri"/>
                <a:sym typeface="Calibri"/>
              </a:rPr>
              <a:t>  「処理」：</a:t>
            </a:r>
            <a:r>
              <a:rPr b="1" i="0" lang="ja" sz="3200" u="none" cap="none" strike="noStrike">
                <a:solidFill>
                  <a:srgbClr val="FF0000"/>
                </a:solidFill>
                <a:latin typeface="Calibri"/>
                <a:ea typeface="Calibri"/>
                <a:cs typeface="Calibri"/>
                <a:sym typeface="Calibri"/>
              </a:rPr>
              <a:t>メソッド</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p60"/>
          <p:cNvPicPr preferRelativeResize="0"/>
          <p:nvPr/>
        </p:nvPicPr>
        <p:blipFill rotWithShape="1">
          <a:blip r:embed="rId3">
            <a:alphaModFix/>
          </a:blip>
          <a:srcRect b="0" l="0" r="0" t="0"/>
          <a:stretch/>
        </p:blipFill>
        <p:spPr>
          <a:xfrm>
            <a:off x="4310050" y="842675"/>
            <a:ext cx="3195626" cy="3952627"/>
          </a:xfrm>
          <a:prstGeom prst="rect">
            <a:avLst/>
          </a:prstGeom>
          <a:noFill/>
          <a:ln>
            <a:noFill/>
          </a:ln>
        </p:spPr>
      </p:pic>
      <p:sp>
        <p:nvSpPr>
          <p:cNvPr id="557" name="Google Shape;557;p60"/>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設定ファイル</a:t>
            </a:r>
            <a:endParaRPr/>
          </a:p>
        </p:txBody>
      </p:sp>
      <p:sp>
        <p:nvSpPr>
          <p:cNvPr id="558" name="Google Shape;558;p60"/>
          <p:cNvSpPr txBox="1"/>
          <p:nvPr/>
        </p:nvSpPr>
        <p:spPr>
          <a:xfrm>
            <a:off x="7527000" y="3907800"/>
            <a:ext cx="1535700" cy="54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ja" sz="2300" u="none" cap="none" strike="noStrike">
                <a:solidFill>
                  <a:srgbClr val="FF0000"/>
                </a:solidFill>
                <a:latin typeface="Calibri"/>
                <a:ea typeface="Calibri"/>
                <a:cs typeface="Calibri"/>
                <a:sym typeface="Calibri"/>
              </a:rPr>
              <a:t>pom.xml</a:t>
            </a:r>
            <a:endParaRPr b="1" i="0" sz="23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FF0000"/>
              </a:solidFill>
              <a:latin typeface="Calibri"/>
              <a:ea typeface="Calibri"/>
              <a:cs typeface="Calibri"/>
              <a:sym typeface="Calibri"/>
            </a:endParaRPr>
          </a:p>
        </p:txBody>
      </p:sp>
      <p:sp>
        <p:nvSpPr>
          <p:cNvPr id="559" name="Google Shape;559;p60"/>
          <p:cNvSpPr txBox="1"/>
          <p:nvPr/>
        </p:nvSpPr>
        <p:spPr>
          <a:xfrm>
            <a:off x="374850" y="974375"/>
            <a:ext cx="3984000" cy="26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Spring boot</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ja" sz="2000" u="none" cap="none" strike="noStrike">
                <a:solidFill>
                  <a:schemeClr val="dk1"/>
                </a:solidFill>
                <a:latin typeface="Calibri"/>
                <a:ea typeface="Calibri"/>
                <a:cs typeface="Calibri"/>
                <a:sym typeface="Calibri"/>
              </a:rPr>
              <a:t>自動的に設定し、ファイルを生成してくれる</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Spring Freamwork</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ja" sz="2000" u="none" cap="none" strike="noStrike">
                <a:solidFill>
                  <a:schemeClr val="dk1"/>
                </a:solidFill>
                <a:latin typeface="Calibri"/>
                <a:ea typeface="Calibri"/>
                <a:cs typeface="Calibri"/>
                <a:sym typeface="Calibri"/>
              </a:rPr>
              <a:t>自分で必要なファイルを設定する必要がある</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61"/>
          <p:cNvPicPr preferRelativeResize="0"/>
          <p:nvPr/>
        </p:nvPicPr>
        <p:blipFill rotWithShape="1">
          <a:blip r:embed="rId3">
            <a:alphaModFix/>
          </a:blip>
          <a:srcRect b="0" l="0" r="0" t="0"/>
          <a:stretch/>
        </p:blipFill>
        <p:spPr>
          <a:xfrm>
            <a:off x="4310050" y="842675"/>
            <a:ext cx="3195626" cy="3952627"/>
          </a:xfrm>
          <a:prstGeom prst="rect">
            <a:avLst/>
          </a:prstGeom>
          <a:noFill/>
          <a:ln>
            <a:noFill/>
          </a:ln>
        </p:spPr>
      </p:pic>
      <p:sp>
        <p:nvSpPr>
          <p:cNvPr id="565" name="Google Shape;565;p61"/>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設定ファイル</a:t>
            </a:r>
            <a:endParaRPr/>
          </a:p>
        </p:txBody>
      </p:sp>
      <p:sp>
        <p:nvSpPr>
          <p:cNvPr id="566" name="Google Shape;566;p61"/>
          <p:cNvSpPr txBox="1"/>
          <p:nvPr/>
        </p:nvSpPr>
        <p:spPr>
          <a:xfrm>
            <a:off x="7527000" y="3907800"/>
            <a:ext cx="1535700" cy="54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ja" sz="2300" u="none" cap="none" strike="noStrike">
                <a:solidFill>
                  <a:srgbClr val="FF0000"/>
                </a:solidFill>
                <a:latin typeface="Calibri"/>
                <a:ea typeface="Calibri"/>
                <a:cs typeface="Calibri"/>
                <a:sym typeface="Calibri"/>
              </a:rPr>
              <a:t>pom.xml</a:t>
            </a:r>
            <a:endParaRPr b="1" i="0" sz="23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300"/>
              <a:buFont typeface="Arial"/>
              <a:buNone/>
            </a:pPr>
            <a:r>
              <a:t/>
            </a:r>
            <a:endParaRPr b="1" i="0" sz="2300" u="none" cap="none" strike="noStrike">
              <a:solidFill>
                <a:srgbClr val="FF0000"/>
              </a:solidFill>
              <a:latin typeface="Calibri"/>
              <a:ea typeface="Calibri"/>
              <a:cs typeface="Calibri"/>
              <a:sym typeface="Calibri"/>
            </a:endParaRPr>
          </a:p>
        </p:txBody>
      </p:sp>
      <p:sp>
        <p:nvSpPr>
          <p:cNvPr id="567" name="Google Shape;567;p61"/>
          <p:cNvSpPr txBox="1"/>
          <p:nvPr/>
        </p:nvSpPr>
        <p:spPr>
          <a:xfrm>
            <a:off x="374850" y="974375"/>
            <a:ext cx="3984000" cy="26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Spring boot</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ja" sz="2000" u="none" cap="none" strike="noStrike">
                <a:solidFill>
                  <a:schemeClr val="dk1"/>
                </a:solidFill>
                <a:latin typeface="Calibri"/>
                <a:ea typeface="Calibri"/>
                <a:cs typeface="Calibri"/>
                <a:sym typeface="Calibri"/>
              </a:rPr>
              <a:t>自動的に設定し、ファイルを生成してくれる</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Spring Freamwork</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ja" sz="2000" u="none" cap="none" strike="noStrike">
                <a:solidFill>
                  <a:schemeClr val="dk1"/>
                </a:solidFill>
                <a:latin typeface="Calibri"/>
                <a:ea typeface="Calibri"/>
                <a:cs typeface="Calibri"/>
                <a:sym typeface="Calibri"/>
              </a:rPr>
              <a:t>自分で必要なファイルを設定する必要がある</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2"/>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アノテーションとは</a:t>
            </a:r>
            <a:endParaRPr/>
          </a:p>
        </p:txBody>
      </p:sp>
      <p:sp>
        <p:nvSpPr>
          <p:cNvPr id="573" name="Google Shape;573;p62"/>
          <p:cNvSpPr txBox="1"/>
          <p:nvPr>
            <p:ph idx="1" type="body"/>
          </p:nvPr>
        </p:nvSpPr>
        <p:spPr>
          <a:xfrm>
            <a:off x="325698" y="1116909"/>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a:t>実行環境や外部ソフトウェアに対して</a:t>
            </a:r>
            <a:endParaRPr/>
          </a:p>
          <a:p>
            <a:pPr indent="0" lvl="0" marL="0" rtl="0" algn="l">
              <a:lnSpc>
                <a:spcPct val="100000"/>
              </a:lnSpc>
              <a:spcBef>
                <a:spcPts val="640"/>
              </a:spcBef>
              <a:spcAft>
                <a:spcPts val="0"/>
              </a:spcAft>
              <a:buSzPts val="3200"/>
              <a:buNone/>
            </a:pPr>
            <a:r>
              <a:rPr b="1" lang="ja"/>
              <a:t>プログラムがどういうものか・何をやってほしいのかを伝えるためのもの</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3"/>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アノテーションとは</a:t>
            </a:r>
            <a:endParaRPr/>
          </a:p>
        </p:txBody>
      </p:sp>
      <p:sp>
        <p:nvSpPr>
          <p:cNvPr id="579" name="Google Shape;579;p63"/>
          <p:cNvSpPr txBox="1"/>
          <p:nvPr>
            <p:ph idx="1" type="body"/>
          </p:nvPr>
        </p:nvSpPr>
        <p:spPr>
          <a:xfrm>
            <a:off x="325698" y="1116909"/>
            <a:ext cx="8229600" cy="3394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ja"/>
              <a:t>実行環境や外部ソフトウェアに対して</a:t>
            </a:r>
            <a:endParaRPr/>
          </a:p>
          <a:p>
            <a:pPr indent="0" lvl="0" marL="0" rtl="0" algn="l">
              <a:lnSpc>
                <a:spcPct val="100000"/>
              </a:lnSpc>
              <a:spcBef>
                <a:spcPts val="640"/>
              </a:spcBef>
              <a:spcAft>
                <a:spcPts val="0"/>
              </a:spcAft>
              <a:buSzPts val="3200"/>
              <a:buNone/>
            </a:pPr>
            <a:r>
              <a:rPr b="1" lang="ja"/>
              <a:t>プログラムがどういうものか・何をやってほしいのかを伝えるためのもの</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4"/>
          <p:cNvSpPr txBox="1"/>
          <p:nvPr>
            <p:ph type="title"/>
          </p:nvPr>
        </p:nvSpPr>
        <p:spPr>
          <a:xfrm>
            <a:off x="365023" y="43955"/>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アノテーションの種類</a:t>
            </a:r>
            <a:endParaRPr/>
          </a:p>
        </p:txBody>
      </p:sp>
      <p:graphicFrame>
        <p:nvGraphicFramePr>
          <p:cNvPr id="585" name="Google Shape;585;p64"/>
          <p:cNvGraphicFramePr/>
          <p:nvPr/>
        </p:nvGraphicFramePr>
        <p:xfrm>
          <a:off x="514950" y="740500"/>
          <a:ext cx="3000000" cy="3000000"/>
        </p:xfrm>
        <a:graphic>
          <a:graphicData uri="http://schemas.openxmlformats.org/drawingml/2006/table">
            <a:tbl>
              <a:tblPr>
                <a:noFill/>
                <a:tableStyleId>{0DEC89EB-F4BD-4C79-B742-E84B3D1EEFD8}</a:tableStyleId>
              </a:tblPr>
              <a:tblGrid>
                <a:gridCol w="4057050"/>
                <a:gridCol w="4057050"/>
              </a:tblGrid>
              <a:tr h="445975">
                <a:tc>
                  <a:txBody>
                    <a:bodyPr/>
                    <a:lstStyle/>
                    <a:p>
                      <a:pPr indent="0" lvl="0" marL="0" marR="0" rtl="0" algn="ctr">
                        <a:lnSpc>
                          <a:spcPct val="100000"/>
                        </a:lnSpc>
                        <a:spcBef>
                          <a:spcPts val="0"/>
                        </a:spcBef>
                        <a:spcAft>
                          <a:spcPts val="0"/>
                        </a:spcAft>
                        <a:buClr>
                          <a:srgbClr val="000000"/>
                        </a:buClr>
                        <a:buSzPts val="1400"/>
                        <a:buFont typeface="Arial"/>
                        <a:buNone/>
                      </a:pPr>
                      <a:r>
                        <a:rPr b="1" lang="ja" sz="1400" u="none" cap="none" strike="noStrike"/>
                        <a:t>アノテーションの名前</a:t>
                      </a:r>
                      <a:endParaRPr b="1" sz="1400" u="none" cap="none" strike="noStrike"/>
                    </a:p>
                  </a:txBody>
                  <a:tcPr marT="91425" marB="91425" marR="91425" marL="91425"/>
                </a:tc>
                <a:tc>
                  <a:txBody>
                    <a:bodyPr/>
                    <a:lstStyle/>
                    <a:p>
                      <a:pPr indent="0" lvl="0" marL="457200" marR="0" rtl="0" algn="l">
                        <a:lnSpc>
                          <a:spcPct val="115000"/>
                        </a:lnSpc>
                        <a:spcBef>
                          <a:spcPts val="0"/>
                        </a:spcBef>
                        <a:spcAft>
                          <a:spcPts val="0"/>
                        </a:spcAft>
                        <a:buClr>
                          <a:srgbClr val="000000"/>
                        </a:buClr>
                        <a:buSzPts val="1400"/>
                        <a:buFont typeface="Arial"/>
                        <a:buNone/>
                      </a:pPr>
                      <a:r>
                        <a:rPr b="1" lang="ja" sz="1400" u="none" cap="none" strike="noStrike"/>
                        <a:t>       アノテーションの意味</a:t>
                      </a:r>
                      <a:endParaRPr b="1" sz="1400" u="none" cap="none" strike="noStrike"/>
                    </a:p>
                  </a:txBody>
                  <a:tcPr marT="91425" marB="91425" marR="91425" marL="91425"/>
                </a:tc>
              </a:tr>
              <a:tr h="642450">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@RestController</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400"/>
                        <a:buFont typeface="Arial"/>
                        <a:buNone/>
                      </a:pPr>
                      <a:r>
                        <a:rPr lang="ja" sz="1400" u="none" cap="none" strike="noStrike"/>
                        <a:t>REST API 用のControllerクラスに付与するアノテーション</a:t>
                      </a:r>
                      <a:endParaRPr sz="1400" u="none" cap="none" strike="noStrike"/>
                    </a:p>
                  </a:txBody>
                  <a:tcPr marT="91425" marB="91425" marR="91425" marL="91425"/>
                </a:tc>
              </a:tr>
              <a:tr h="8240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ja" sz="1400" u="none" cap="none" strike="noStrike"/>
                        <a:t>@RequestMapping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ja" sz="1400" u="none" cap="none" strike="noStrike"/>
                        <a:t>リクエストURL対して</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ja" sz="1400" u="none" cap="none" strike="noStrike"/>
                        <a:t>どのクラス・メソッドが処理を実行するかを定義するアノテーション</a:t>
                      </a:r>
                      <a:endParaRPr sz="1400" u="none" cap="none" strike="noStrike"/>
                    </a:p>
                  </a:txBody>
                  <a:tcPr marT="91425" marB="91425" marR="91425" marL="91425"/>
                </a:tc>
              </a:tr>
              <a:tr h="573575">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@GetMapping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@￰RequestMappingの</a:t>
                      </a:r>
                      <a:endParaRPr sz="1300" u="none" cap="none" strike="noStrike">
                        <a:highlight>
                          <a:srgbClr val="FFFFFF"/>
                        </a:highlight>
                        <a:latin typeface="Meiryo"/>
                        <a:ea typeface="Meiryo"/>
                        <a:cs typeface="Meiryo"/>
                        <a:sym typeface="Meiryo"/>
                      </a:endParaRPr>
                    </a:p>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GETリクエスト用アノテーション</a:t>
                      </a:r>
                      <a:endParaRPr sz="1400" u="none" cap="none" strike="noStrike"/>
                    </a:p>
                  </a:txBody>
                  <a:tcPr marT="91425" marB="91425" marR="91425" marL="91425"/>
                </a:tc>
              </a:tr>
              <a:tr h="573575">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@PostMapping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@￰RequestMappingの</a:t>
                      </a:r>
                      <a:endParaRPr sz="1300" u="none" cap="none" strike="noStrike">
                        <a:highlight>
                          <a:srgbClr val="FFFFFF"/>
                        </a:highlight>
                        <a:latin typeface="Meiryo"/>
                        <a:ea typeface="Meiryo"/>
                        <a:cs typeface="Meiryo"/>
                        <a:sym typeface="Meiryo"/>
                      </a:endParaRPr>
                    </a:p>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POSTリクエスト用アノテーション</a:t>
                      </a:r>
                      <a:endParaRPr sz="1400" u="none" cap="none" strike="noStrike"/>
                    </a:p>
                  </a:txBody>
                  <a:tcPr marT="91425" marB="91425" marR="91425" marL="91425"/>
                </a:tc>
              </a:tr>
              <a:tr h="573575">
                <a:tc>
                  <a:txBody>
                    <a:bodyPr/>
                    <a:lstStyle/>
                    <a:p>
                      <a:pPr indent="0" lvl="0" marL="0" marR="0" rtl="0" algn="ctr">
                        <a:lnSpc>
                          <a:spcPct val="100000"/>
                        </a:lnSpc>
                        <a:spcBef>
                          <a:spcPts val="0"/>
                        </a:spcBef>
                        <a:spcAft>
                          <a:spcPts val="0"/>
                        </a:spcAft>
                        <a:buClr>
                          <a:srgbClr val="000000"/>
                        </a:buClr>
                        <a:buSzPts val="1400"/>
                        <a:buFont typeface="Arial"/>
                        <a:buNone/>
                      </a:pPr>
                      <a:r>
                        <a:rPr lang="ja" sz="1400" u="none" cap="none" strike="noStrike"/>
                        <a:t> @DeleteMapping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@￰RequestMappingの</a:t>
                      </a:r>
                      <a:endParaRPr sz="1300" u="none" cap="none" strike="noStrike">
                        <a:highlight>
                          <a:srgbClr val="FFFFFF"/>
                        </a:highlight>
                        <a:latin typeface="Meiryo"/>
                        <a:ea typeface="Meiryo"/>
                        <a:cs typeface="Meiryo"/>
                        <a:sym typeface="Meiryo"/>
                      </a:endParaRPr>
                    </a:p>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Deleteリクエスト用アノテーション</a:t>
                      </a:r>
                      <a:endParaRPr sz="1400" u="none" cap="none" strike="noStrike"/>
                    </a:p>
                  </a:txBody>
                  <a:tcPr marT="91425" marB="91425" marR="91425" marL="91425"/>
                </a:tc>
              </a:tr>
              <a:tr h="769825">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ja" sz="1400" u="none" cap="none" strike="noStrike"/>
                        <a:t>@RequestParam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ja" sz="1300" u="none" cap="none" strike="noStrike">
                          <a:highlight>
                            <a:srgbClr val="FFFFFF"/>
                          </a:highlight>
                          <a:latin typeface="Meiryo"/>
                          <a:ea typeface="Meiryo"/>
                          <a:cs typeface="Meiryo"/>
                          <a:sym typeface="Meiryo"/>
                        </a:rPr>
                        <a:t>URLに含まれるクエリパラメータや、リクエストボディに含まれるパラメータを受け取るために使用するアノテーション</a:t>
                      </a:r>
                      <a:endParaRPr sz="1400" u="none" cap="none" strike="noStrike"/>
                    </a:p>
                  </a:txBody>
                  <a:tcPr marT="91425" marB="91425" marR="91425" marL="91425"/>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5"/>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MVCモデル</a:t>
            </a:r>
            <a:endParaRPr/>
          </a:p>
        </p:txBody>
      </p:sp>
      <p:sp>
        <p:nvSpPr>
          <p:cNvPr id="591" name="Google Shape;591;p65"/>
          <p:cNvSpPr/>
          <p:nvPr/>
        </p:nvSpPr>
        <p:spPr>
          <a:xfrm>
            <a:off x="7577075" y="2093875"/>
            <a:ext cx="1587500" cy="1633950"/>
          </a:xfrm>
          <a:prstGeom prst="flowChartMagneticDisk">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データベース</a:t>
            </a:r>
            <a:endParaRPr b="0" i="0" sz="1400" u="none" cap="none" strike="noStrike">
              <a:solidFill>
                <a:srgbClr val="000000"/>
              </a:solidFill>
              <a:latin typeface="Calibri"/>
              <a:ea typeface="Calibri"/>
              <a:cs typeface="Calibri"/>
              <a:sym typeface="Calibri"/>
            </a:endParaRPr>
          </a:p>
        </p:txBody>
      </p:sp>
      <p:pic>
        <p:nvPicPr>
          <p:cNvPr id="592" name="Google Shape;592;p65"/>
          <p:cNvPicPr preferRelativeResize="0"/>
          <p:nvPr/>
        </p:nvPicPr>
        <p:blipFill rotWithShape="1">
          <a:blip r:embed="rId3">
            <a:alphaModFix/>
          </a:blip>
          <a:srcRect b="0" l="0" r="0" t="0"/>
          <a:stretch/>
        </p:blipFill>
        <p:spPr>
          <a:xfrm>
            <a:off x="119575" y="2314700"/>
            <a:ext cx="1502100" cy="1502100"/>
          </a:xfrm>
          <a:prstGeom prst="rect">
            <a:avLst/>
          </a:prstGeom>
          <a:noFill/>
          <a:ln>
            <a:noFill/>
          </a:ln>
        </p:spPr>
      </p:pic>
      <p:sp>
        <p:nvSpPr>
          <p:cNvPr id="593" name="Google Shape;593;p65"/>
          <p:cNvSpPr/>
          <p:nvPr/>
        </p:nvSpPr>
        <p:spPr>
          <a:xfrm>
            <a:off x="2837175" y="1381425"/>
            <a:ext cx="2021100" cy="1037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リクエストの受付</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Model呼び出し</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独自処理</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View呼び出し</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4" name="Google Shape;594;p65"/>
          <p:cNvSpPr/>
          <p:nvPr/>
        </p:nvSpPr>
        <p:spPr>
          <a:xfrm rot="-2077077">
            <a:off x="1682611" y="2037462"/>
            <a:ext cx="760427" cy="45185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5" name="Google Shape;595;p65"/>
          <p:cNvSpPr/>
          <p:nvPr/>
        </p:nvSpPr>
        <p:spPr>
          <a:xfrm>
            <a:off x="2829500" y="3596200"/>
            <a:ext cx="2021100" cy="1037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             画面表示</a:t>
            </a:r>
            <a:endParaRPr b="0" i="0" sz="1400" u="none" cap="none" strike="noStrike">
              <a:solidFill>
                <a:srgbClr val="000000"/>
              </a:solidFill>
              <a:latin typeface="Arial"/>
              <a:ea typeface="Arial"/>
              <a:cs typeface="Arial"/>
              <a:sym typeface="Arial"/>
            </a:endParaRPr>
          </a:p>
        </p:txBody>
      </p:sp>
      <p:sp>
        <p:nvSpPr>
          <p:cNvPr id="596" name="Google Shape;596;p65"/>
          <p:cNvSpPr txBox="1"/>
          <p:nvPr/>
        </p:nvSpPr>
        <p:spPr>
          <a:xfrm>
            <a:off x="2690075" y="862600"/>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Controller(Java)</a:t>
            </a:r>
            <a:endParaRPr b="0" i="0" sz="2100" u="none" cap="none" strike="noStrike">
              <a:solidFill>
                <a:schemeClr val="dk1"/>
              </a:solidFill>
              <a:latin typeface="Calibri"/>
              <a:ea typeface="Calibri"/>
              <a:cs typeface="Calibri"/>
              <a:sym typeface="Calibri"/>
            </a:endParaRPr>
          </a:p>
        </p:txBody>
      </p:sp>
      <p:sp>
        <p:nvSpPr>
          <p:cNvPr id="597" name="Google Shape;597;p65"/>
          <p:cNvSpPr txBox="1"/>
          <p:nvPr/>
        </p:nvSpPr>
        <p:spPr>
          <a:xfrm>
            <a:off x="2953300" y="4680600"/>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View(HTML)</a:t>
            </a:r>
            <a:endParaRPr b="0" i="0" sz="2100" u="none" cap="none" strike="noStrike">
              <a:solidFill>
                <a:schemeClr val="dk1"/>
              </a:solidFill>
              <a:latin typeface="Calibri"/>
              <a:ea typeface="Calibri"/>
              <a:cs typeface="Calibri"/>
              <a:sym typeface="Calibri"/>
            </a:endParaRPr>
          </a:p>
        </p:txBody>
      </p:sp>
      <p:sp>
        <p:nvSpPr>
          <p:cNvPr id="598" name="Google Shape;598;p65"/>
          <p:cNvSpPr/>
          <p:nvPr/>
        </p:nvSpPr>
        <p:spPr>
          <a:xfrm>
            <a:off x="5152600" y="2419125"/>
            <a:ext cx="1533300" cy="8673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9" name="Google Shape;599;p65"/>
          <p:cNvSpPr/>
          <p:nvPr/>
        </p:nvSpPr>
        <p:spPr>
          <a:xfrm flipH="1" rot="1963294">
            <a:off x="1743780" y="3866952"/>
            <a:ext cx="831920" cy="39635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0" name="Google Shape;600;p65"/>
          <p:cNvSpPr txBox="1"/>
          <p:nvPr/>
        </p:nvSpPr>
        <p:spPr>
          <a:xfrm>
            <a:off x="1110275" y="1630975"/>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リクエスト</a:t>
            </a:r>
            <a:endParaRPr b="1" i="0" sz="1500" u="none" cap="none" strike="noStrike">
              <a:solidFill>
                <a:schemeClr val="dk1"/>
              </a:solidFill>
              <a:latin typeface="Calibri"/>
              <a:ea typeface="Calibri"/>
              <a:cs typeface="Calibri"/>
              <a:sym typeface="Calibri"/>
            </a:endParaRPr>
          </a:p>
        </p:txBody>
      </p:sp>
      <p:sp>
        <p:nvSpPr>
          <p:cNvPr id="601" name="Google Shape;601;p65"/>
          <p:cNvSpPr txBox="1"/>
          <p:nvPr/>
        </p:nvSpPr>
        <p:spPr>
          <a:xfrm>
            <a:off x="1280625" y="434910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レスポンス</a:t>
            </a:r>
            <a:endParaRPr b="1" i="0" sz="1500" u="none" cap="none" strike="noStrike">
              <a:solidFill>
                <a:schemeClr val="dk1"/>
              </a:solidFill>
              <a:latin typeface="Calibri"/>
              <a:ea typeface="Calibri"/>
              <a:cs typeface="Calibri"/>
              <a:sym typeface="Calibri"/>
            </a:endParaRPr>
          </a:p>
        </p:txBody>
      </p:sp>
      <p:sp>
        <p:nvSpPr>
          <p:cNvPr id="602" name="Google Shape;602;p65"/>
          <p:cNvSpPr txBox="1"/>
          <p:nvPr/>
        </p:nvSpPr>
        <p:spPr>
          <a:xfrm>
            <a:off x="200450" y="3673625"/>
            <a:ext cx="15021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クライアント</a:t>
            </a:r>
            <a:endParaRPr b="1" i="0" sz="1500" u="none" cap="none" strike="noStrike">
              <a:solidFill>
                <a:schemeClr val="dk1"/>
              </a:solidFill>
              <a:latin typeface="Calibri"/>
              <a:ea typeface="Calibri"/>
              <a:cs typeface="Calibri"/>
              <a:sym typeface="Calibri"/>
            </a:endParaRPr>
          </a:p>
        </p:txBody>
      </p:sp>
      <p:sp>
        <p:nvSpPr>
          <p:cNvPr id="603" name="Google Shape;603;p65"/>
          <p:cNvSpPr/>
          <p:nvPr/>
        </p:nvSpPr>
        <p:spPr>
          <a:xfrm rot="1382122">
            <a:off x="5079112" y="1410561"/>
            <a:ext cx="760543" cy="45190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4" name="Google Shape;604;p65"/>
          <p:cNvSpPr/>
          <p:nvPr/>
        </p:nvSpPr>
        <p:spPr>
          <a:xfrm rot="8822605">
            <a:off x="5079147" y="3804509"/>
            <a:ext cx="760473" cy="45184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5" name="Google Shape;605;p65"/>
          <p:cNvSpPr/>
          <p:nvPr/>
        </p:nvSpPr>
        <p:spPr>
          <a:xfrm rot="5398644">
            <a:off x="3390157" y="2839842"/>
            <a:ext cx="7605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6" name="Google Shape;606;p65"/>
          <p:cNvSpPr txBox="1"/>
          <p:nvPr/>
        </p:nvSpPr>
        <p:spPr>
          <a:xfrm>
            <a:off x="4842850" y="2486913"/>
            <a:ext cx="215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独自処理</a:t>
            </a:r>
            <a:endParaRPr b="0" i="0" sz="1400" u="none" cap="none" strike="noStrike">
              <a:solidFill>
                <a:srgbClr val="000000"/>
              </a:solidFill>
              <a:latin typeface="Arial"/>
              <a:ea typeface="Arial"/>
              <a:cs typeface="Arial"/>
              <a:sym typeface="Arial"/>
            </a:endParaRPr>
          </a:p>
        </p:txBody>
      </p:sp>
      <p:sp>
        <p:nvSpPr>
          <p:cNvPr id="607" name="Google Shape;607;p65"/>
          <p:cNvSpPr/>
          <p:nvPr/>
        </p:nvSpPr>
        <p:spPr>
          <a:xfrm rot="-1357">
            <a:off x="6816867" y="2419278"/>
            <a:ext cx="7602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8" name="Google Shape;608;p65"/>
          <p:cNvSpPr/>
          <p:nvPr/>
        </p:nvSpPr>
        <p:spPr>
          <a:xfrm rot="10798643">
            <a:off x="6751380" y="3102678"/>
            <a:ext cx="7602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9" name="Google Shape;609;p65"/>
          <p:cNvSpPr txBox="1"/>
          <p:nvPr/>
        </p:nvSpPr>
        <p:spPr>
          <a:xfrm>
            <a:off x="5346225" y="1892525"/>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Model(Java)</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6"/>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MVCモデル</a:t>
            </a:r>
            <a:endParaRPr/>
          </a:p>
        </p:txBody>
      </p:sp>
      <p:sp>
        <p:nvSpPr>
          <p:cNvPr id="615" name="Google Shape;615;p66"/>
          <p:cNvSpPr/>
          <p:nvPr/>
        </p:nvSpPr>
        <p:spPr>
          <a:xfrm>
            <a:off x="7577075" y="2093875"/>
            <a:ext cx="1587500" cy="1633950"/>
          </a:xfrm>
          <a:prstGeom prst="flowChartMagneticDisk">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データベース</a:t>
            </a:r>
            <a:endParaRPr b="0" i="0" sz="1400" u="none" cap="none" strike="noStrike">
              <a:solidFill>
                <a:srgbClr val="000000"/>
              </a:solidFill>
              <a:latin typeface="Calibri"/>
              <a:ea typeface="Calibri"/>
              <a:cs typeface="Calibri"/>
              <a:sym typeface="Calibri"/>
            </a:endParaRPr>
          </a:p>
        </p:txBody>
      </p:sp>
      <p:pic>
        <p:nvPicPr>
          <p:cNvPr id="616" name="Google Shape;616;p66"/>
          <p:cNvPicPr preferRelativeResize="0"/>
          <p:nvPr/>
        </p:nvPicPr>
        <p:blipFill rotWithShape="1">
          <a:blip r:embed="rId3">
            <a:alphaModFix/>
          </a:blip>
          <a:srcRect b="0" l="0" r="0" t="0"/>
          <a:stretch/>
        </p:blipFill>
        <p:spPr>
          <a:xfrm>
            <a:off x="119575" y="2314700"/>
            <a:ext cx="1502100" cy="1502100"/>
          </a:xfrm>
          <a:prstGeom prst="rect">
            <a:avLst/>
          </a:prstGeom>
          <a:noFill/>
          <a:ln>
            <a:noFill/>
          </a:ln>
        </p:spPr>
      </p:pic>
      <p:sp>
        <p:nvSpPr>
          <p:cNvPr id="617" name="Google Shape;617;p66"/>
          <p:cNvSpPr/>
          <p:nvPr/>
        </p:nvSpPr>
        <p:spPr>
          <a:xfrm>
            <a:off x="2837175" y="1381425"/>
            <a:ext cx="2021100" cy="1037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リクエストの受付</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Model呼び出し</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独自処理</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View呼び出し</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8" name="Google Shape;618;p66"/>
          <p:cNvSpPr/>
          <p:nvPr/>
        </p:nvSpPr>
        <p:spPr>
          <a:xfrm rot="-2077077">
            <a:off x="1682611" y="2037462"/>
            <a:ext cx="760427" cy="45185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9" name="Google Shape;619;p66"/>
          <p:cNvSpPr/>
          <p:nvPr/>
        </p:nvSpPr>
        <p:spPr>
          <a:xfrm>
            <a:off x="2829500" y="3596200"/>
            <a:ext cx="2021100" cy="1037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             画面表示</a:t>
            </a:r>
            <a:endParaRPr b="0" i="0" sz="1400" u="none" cap="none" strike="noStrike">
              <a:solidFill>
                <a:srgbClr val="000000"/>
              </a:solidFill>
              <a:latin typeface="Arial"/>
              <a:ea typeface="Arial"/>
              <a:cs typeface="Arial"/>
              <a:sym typeface="Arial"/>
            </a:endParaRPr>
          </a:p>
        </p:txBody>
      </p:sp>
      <p:sp>
        <p:nvSpPr>
          <p:cNvPr id="620" name="Google Shape;620;p66"/>
          <p:cNvSpPr txBox="1"/>
          <p:nvPr/>
        </p:nvSpPr>
        <p:spPr>
          <a:xfrm>
            <a:off x="2690075" y="862600"/>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Controller(Java)</a:t>
            </a:r>
            <a:endParaRPr b="0" i="0" sz="2100" u="none" cap="none" strike="noStrike">
              <a:solidFill>
                <a:schemeClr val="dk1"/>
              </a:solidFill>
              <a:latin typeface="Calibri"/>
              <a:ea typeface="Calibri"/>
              <a:cs typeface="Calibri"/>
              <a:sym typeface="Calibri"/>
            </a:endParaRPr>
          </a:p>
        </p:txBody>
      </p:sp>
      <p:sp>
        <p:nvSpPr>
          <p:cNvPr id="621" name="Google Shape;621;p66"/>
          <p:cNvSpPr txBox="1"/>
          <p:nvPr/>
        </p:nvSpPr>
        <p:spPr>
          <a:xfrm>
            <a:off x="2953300" y="4680600"/>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View(HTML)</a:t>
            </a:r>
            <a:endParaRPr b="0" i="0" sz="2100" u="none" cap="none" strike="noStrike">
              <a:solidFill>
                <a:schemeClr val="dk1"/>
              </a:solidFill>
              <a:latin typeface="Calibri"/>
              <a:ea typeface="Calibri"/>
              <a:cs typeface="Calibri"/>
              <a:sym typeface="Calibri"/>
            </a:endParaRPr>
          </a:p>
        </p:txBody>
      </p:sp>
      <p:sp>
        <p:nvSpPr>
          <p:cNvPr id="622" name="Google Shape;622;p66"/>
          <p:cNvSpPr/>
          <p:nvPr/>
        </p:nvSpPr>
        <p:spPr>
          <a:xfrm>
            <a:off x="5152600" y="2419125"/>
            <a:ext cx="1533300" cy="8673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3" name="Google Shape;623;p66"/>
          <p:cNvSpPr/>
          <p:nvPr/>
        </p:nvSpPr>
        <p:spPr>
          <a:xfrm flipH="1" rot="1963294">
            <a:off x="1666605" y="3747952"/>
            <a:ext cx="831920" cy="39635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4" name="Google Shape;624;p66"/>
          <p:cNvSpPr txBox="1"/>
          <p:nvPr/>
        </p:nvSpPr>
        <p:spPr>
          <a:xfrm>
            <a:off x="1110275" y="1630975"/>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リクエスト</a:t>
            </a:r>
            <a:endParaRPr b="1" i="0" sz="1500" u="none" cap="none" strike="noStrike">
              <a:solidFill>
                <a:schemeClr val="dk1"/>
              </a:solidFill>
              <a:latin typeface="Calibri"/>
              <a:ea typeface="Calibri"/>
              <a:cs typeface="Calibri"/>
              <a:sym typeface="Calibri"/>
            </a:endParaRPr>
          </a:p>
        </p:txBody>
      </p:sp>
      <p:sp>
        <p:nvSpPr>
          <p:cNvPr id="625" name="Google Shape;625;p66"/>
          <p:cNvSpPr txBox="1"/>
          <p:nvPr/>
        </p:nvSpPr>
        <p:spPr>
          <a:xfrm>
            <a:off x="1280625" y="434910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レスポンス</a:t>
            </a:r>
            <a:endParaRPr b="1" i="0" sz="1500" u="none" cap="none" strike="noStrike">
              <a:solidFill>
                <a:schemeClr val="dk1"/>
              </a:solidFill>
              <a:latin typeface="Calibri"/>
              <a:ea typeface="Calibri"/>
              <a:cs typeface="Calibri"/>
              <a:sym typeface="Calibri"/>
            </a:endParaRPr>
          </a:p>
        </p:txBody>
      </p:sp>
      <p:sp>
        <p:nvSpPr>
          <p:cNvPr id="626" name="Google Shape;626;p66"/>
          <p:cNvSpPr txBox="1"/>
          <p:nvPr/>
        </p:nvSpPr>
        <p:spPr>
          <a:xfrm>
            <a:off x="200450" y="3673625"/>
            <a:ext cx="15021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クライアント</a:t>
            </a:r>
            <a:endParaRPr b="1" i="0" sz="1500" u="none" cap="none" strike="noStrike">
              <a:solidFill>
                <a:schemeClr val="dk1"/>
              </a:solidFill>
              <a:latin typeface="Calibri"/>
              <a:ea typeface="Calibri"/>
              <a:cs typeface="Calibri"/>
              <a:sym typeface="Calibri"/>
            </a:endParaRPr>
          </a:p>
        </p:txBody>
      </p:sp>
      <p:sp>
        <p:nvSpPr>
          <p:cNvPr id="627" name="Google Shape;627;p66"/>
          <p:cNvSpPr/>
          <p:nvPr/>
        </p:nvSpPr>
        <p:spPr>
          <a:xfrm rot="1382122">
            <a:off x="5079112" y="1410561"/>
            <a:ext cx="760543" cy="451906"/>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8" name="Google Shape;628;p66"/>
          <p:cNvSpPr/>
          <p:nvPr/>
        </p:nvSpPr>
        <p:spPr>
          <a:xfrm rot="8822605">
            <a:off x="5079147" y="3804509"/>
            <a:ext cx="760473" cy="45184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9" name="Google Shape;629;p66"/>
          <p:cNvSpPr/>
          <p:nvPr/>
        </p:nvSpPr>
        <p:spPr>
          <a:xfrm rot="5398644">
            <a:off x="3390157" y="2839842"/>
            <a:ext cx="7605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0" name="Google Shape;630;p66"/>
          <p:cNvSpPr txBox="1"/>
          <p:nvPr/>
        </p:nvSpPr>
        <p:spPr>
          <a:xfrm>
            <a:off x="4842850" y="2486913"/>
            <a:ext cx="215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独自処理</a:t>
            </a:r>
            <a:endParaRPr b="0" i="0" sz="1400" u="none" cap="none" strike="noStrike">
              <a:solidFill>
                <a:srgbClr val="000000"/>
              </a:solidFill>
              <a:latin typeface="Arial"/>
              <a:ea typeface="Arial"/>
              <a:cs typeface="Arial"/>
              <a:sym typeface="Arial"/>
            </a:endParaRPr>
          </a:p>
        </p:txBody>
      </p:sp>
      <p:sp>
        <p:nvSpPr>
          <p:cNvPr id="631" name="Google Shape;631;p66"/>
          <p:cNvSpPr/>
          <p:nvPr/>
        </p:nvSpPr>
        <p:spPr>
          <a:xfrm rot="-1357">
            <a:off x="6816867" y="2419278"/>
            <a:ext cx="7602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2" name="Google Shape;632;p66"/>
          <p:cNvSpPr/>
          <p:nvPr/>
        </p:nvSpPr>
        <p:spPr>
          <a:xfrm rot="10798643">
            <a:off x="6751380" y="3102678"/>
            <a:ext cx="7602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3" name="Google Shape;633;p66"/>
          <p:cNvSpPr txBox="1"/>
          <p:nvPr/>
        </p:nvSpPr>
        <p:spPr>
          <a:xfrm>
            <a:off x="5346225" y="1892525"/>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Model(Java)</a:t>
            </a:r>
            <a:endParaRPr b="0" i="0" sz="2100" u="none" cap="none" strike="noStrike">
              <a:solidFill>
                <a:schemeClr val="dk1"/>
              </a:solidFill>
              <a:latin typeface="Calibri"/>
              <a:ea typeface="Calibri"/>
              <a:cs typeface="Calibri"/>
              <a:sym typeface="Calibri"/>
            </a:endParaRPr>
          </a:p>
        </p:txBody>
      </p:sp>
      <p:sp>
        <p:nvSpPr>
          <p:cNvPr id="634" name="Google Shape;634;p66"/>
          <p:cNvSpPr/>
          <p:nvPr/>
        </p:nvSpPr>
        <p:spPr>
          <a:xfrm>
            <a:off x="2543475" y="823375"/>
            <a:ext cx="6600600" cy="4320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Calibri"/>
              <a:ea typeface="Calibri"/>
              <a:cs typeface="Calibri"/>
              <a:sym typeface="Calibri"/>
            </a:endParaRPr>
          </a:p>
        </p:txBody>
      </p:sp>
      <p:sp>
        <p:nvSpPr>
          <p:cNvPr id="635" name="Google Shape;635;p66"/>
          <p:cNvSpPr txBox="1"/>
          <p:nvPr/>
        </p:nvSpPr>
        <p:spPr>
          <a:xfrm>
            <a:off x="5299975" y="176325"/>
            <a:ext cx="2337900" cy="53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rgbClr val="FF0000"/>
                </a:solidFill>
                <a:latin typeface="Calibri"/>
                <a:ea typeface="Calibri"/>
                <a:cs typeface="Calibri"/>
                <a:sym typeface="Calibri"/>
              </a:rPr>
              <a:t>サーバ側</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7"/>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今回のアプリケーションの構造</a:t>
            </a:r>
            <a:endParaRPr/>
          </a:p>
        </p:txBody>
      </p:sp>
      <p:pic>
        <p:nvPicPr>
          <p:cNvPr id="641" name="Google Shape;641;p67"/>
          <p:cNvPicPr preferRelativeResize="0"/>
          <p:nvPr/>
        </p:nvPicPr>
        <p:blipFill rotWithShape="1">
          <a:blip r:embed="rId3">
            <a:alphaModFix/>
          </a:blip>
          <a:srcRect b="0" l="0" r="0" t="0"/>
          <a:stretch/>
        </p:blipFill>
        <p:spPr>
          <a:xfrm>
            <a:off x="119575" y="2314700"/>
            <a:ext cx="1502100" cy="1502100"/>
          </a:xfrm>
          <a:prstGeom prst="rect">
            <a:avLst/>
          </a:prstGeom>
          <a:noFill/>
          <a:ln>
            <a:noFill/>
          </a:ln>
        </p:spPr>
      </p:pic>
      <p:sp>
        <p:nvSpPr>
          <p:cNvPr id="642" name="Google Shape;642;p67"/>
          <p:cNvSpPr/>
          <p:nvPr/>
        </p:nvSpPr>
        <p:spPr>
          <a:xfrm>
            <a:off x="2837175" y="1381425"/>
            <a:ext cx="2021100" cy="1037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リクエストの受付</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独自処理</a:t>
            </a:r>
            <a:endParaRPr b="1" i="0" sz="1400" u="none" cap="none" strike="noStrike">
              <a:solidFill>
                <a:srgbClr val="0000F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Calibri"/>
                <a:ea typeface="Calibri"/>
                <a:cs typeface="Calibri"/>
                <a:sym typeface="Calibri"/>
              </a:rPr>
              <a:t>View呼び出し</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3" name="Google Shape;643;p67"/>
          <p:cNvSpPr/>
          <p:nvPr/>
        </p:nvSpPr>
        <p:spPr>
          <a:xfrm rot="-2077077">
            <a:off x="1682611" y="2037462"/>
            <a:ext cx="760427" cy="45185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4" name="Google Shape;644;p67"/>
          <p:cNvSpPr/>
          <p:nvPr/>
        </p:nvSpPr>
        <p:spPr>
          <a:xfrm>
            <a:off x="2829500" y="3596200"/>
            <a:ext cx="2021100" cy="1037700"/>
          </a:xfrm>
          <a:prstGeom prst="rect">
            <a:avLst/>
          </a:prstGeom>
          <a:solidFill>
            <a:schemeClr val="lt1"/>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FF"/>
                </a:solidFill>
                <a:latin typeface="Calibri"/>
                <a:ea typeface="Calibri"/>
                <a:cs typeface="Calibri"/>
                <a:sym typeface="Calibri"/>
              </a:rPr>
              <a:t>             画面表示</a:t>
            </a:r>
            <a:endParaRPr b="0" i="0" sz="1400" u="none" cap="none" strike="noStrike">
              <a:solidFill>
                <a:srgbClr val="000000"/>
              </a:solidFill>
              <a:latin typeface="Arial"/>
              <a:ea typeface="Arial"/>
              <a:cs typeface="Arial"/>
              <a:sym typeface="Arial"/>
            </a:endParaRPr>
          </a:p>
        </p:txBody>
      </p:sp>
      <p:sp>
        <p:nvSpPr>
          <p:cNvPr id="645" name="Google Shape;645;p67"/>
          <p:cNvSpPr txBox="1"/>
          <p:nvPr/>
        </p:nvSpPr>
        <p:spPr>
          <a:xfrm>
            <a:off x="2690075" y="862600"/>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Controller(Java)</a:t>
            </a:r>
            <a:endParaRPr b="0" i="0" sz="2100" u="none" cap="none" strike="noStrike">
              <a:solidFill>
                <a:schemeClr val="dk1"/>
              </a:solidFill>
              <a:latin typeface="Calibri"/>
              <a:ea typeface="Calibri"/>
              <a:cs typeface="Calibri"/>
              <a:sym typeface="Calibri"/>
            </a:endParaRPr>
          </a:p>
        </p:txBody>
      </p:sp>
      <p:sp>
        <p:nvSpPr>
          <p:cNvPr id="646" name="Google Shape;646;p67"/>
          <p:cNvSpPr txBox="1"/>
          <p:nvPr/>
        </p:nvSpPr>
        <p:spPr>
          <a:xfrm>
            <a:off x="2953300" y="4680600"/>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View(HTML)</a:t>
            </a:r>
            <a:endParaRPr b="0" i="0" sz="2100" u="none" cap="none" strike="noStrike">
              <a:solidFill>
                <a:schemeClr val="dk1"/>
              </a:solidFill>
              <a:latin typeface="Calibri"/>
              <a:ea typeface="Calibri"/>
              <a:cs typeface="Calibri"/>
              <a:sym typeface="Calibri"/>
            </a:endParaRPr>
          </a:p>
        </p:txBody>
      </p:sp>
      <p:sp>
        <p:nvSpPr>
          <p:cNvPr id="647" name="Google Shape;647;p67"/>
          <p:cNvSpPr/>
          <p:nvPr/>
        </p:nvSpPr>
        <p:spPr>
          <a:xfrm flipH="1" rot="1963294">
            <a:off x="1743780" y="3866952"/>
            <a:ext cx="831920" cy="39635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8" name="Google Shape;648;p67"/>
          <p:cNvSpPr txBox="1"/>
          <p:nvPr/>
        </p:nvSpPr>
        <p:spPr>
          <a:xfrm>
            <a:off x="1110275" y="1630975"/>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リクエスト</a:t>
            </a:r>
            <a:endParaRPr b="1" i="0" sz="1500" u="none" cap="none" strike="noStrike">
              <a:solidFill>
                <a:schemeClr val="dk1"/>
              </a:solidFill>
              <a:latin typeface="Calibri"/>
              <a:ea typeface="Calibri"/>
              <a:cs typeface="Calibri"/>
              <a:sym typeface="Calibri"/>
            </a:endParaRPr>
          </a:p>
        </p:txBody>
      </p:sp>
      <p:sp>
        <p:nvSpPr>
          <p:cNvPr id="649" name="Google Shape;649;p67"/>
          <p:cNvSpPr txBox="1"/>
          <p:nvPr/>
        </p:nvSpPr>
        <p:spPr>
          <a:xfrm>
            <a:off x="1280625" y="434910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レスポンス</a:t>
            </a:r>
            <a:endParaRPr b="1" i="0" sz="1500" u="none" cap="none" strike="noStrike">
              <a:solidFill>
                <a:schemeClr val="dk1"/>
              </a:solidFill>
              <a:latin typeface="Calibri"/>
              <a:ea typeface="Calibri"/>
              <a:cs typeface="Calibri"/>
              <a:sym typeface="Calibri"/>
            </a:endParaRPr>
          </a:p>
        </p:txBody>
      </p:sp>
      <p:sp>
        <p:nvSpPr>
          <p:cNvPr id="650" name="Google Shape;650;p67"/>
          <p:cNvSpPr txBox="1"/>
          <p:nvPr/>
        </p:nvSpPr>
        <p:spPr>
          <a:xfrm>
            <a:off x="200450" y="3673625"/>
            <a:ext cx="15021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クライアント</a:t>
            </a:r>
            <a:endParaRPr b="1" i="0" sz="1500" u="none" cap="none" strike="noStrike">
              <a:solidFill>
                <a:schemeClr val="dk1"/>
              </a:solidFill>
              <a:latin typeface="Calibri"/>
              <a:ea typeface="Calibri"/>
              <a:cs typeface="Calibri"/>
              <a:sym typeface="Calibri"/>
            </a:endParaRPr>
          </a:p>
        </p:txBody>
      </p:sp>
      <p:sp>
        <p:nvSpPr>
          <p:cNvPr id="651" name="Google Shape;651;p67"/>
          <p:cNvSpPr/>
          <p:nvPr/>
        </p:nvSpPr>
        <p:spPr>
          <a:xfrm rot="5398644">
            <a:off x="3390157" y="2839842"/>
            <a:ext cx="760500" cy="451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8"/>
          <p:cNvSpPr txBox="1"/>
          <p:nvPr/>
        </p:nvSpPr>
        <p:spPr>
          <a:xfrm>
            <a:off x="498425" y="152400"/>
            <a:ext cx="89925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chemeClr val="dk1"/>
                </a:solidFill>
                <a:latin typeface="Meiryo"/>
                <a:ea typeface="Meiryo"/>
                <a:cs typeface="Meiryo"/>
                <a:sym typeface="Meiryo"/>
              </a:rPr>
              <a:t>Spring boot コード解説1(占いアプリ)</a:t>
            </a:r>
            <a:endParaRPr b="1" i="0" sz="32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Meiryo"/>
              <a:ea typeface="Meiryo"/>
              <a:cs typeface="Meiryo"/>
              <a:sym typeface="Meiryo"/>
            </a:endParaRPr>
          </a:p>
        </p:txBody>
      </p:sp>
      <p:pic>
        <p:nvPicPr>
          <p:cNvPr id="657" name="Google Shape;657;p68"/>
          <p:cNvPicPr preferRelativeResize="0"/>
          <p:nvPr/>
        </p:nvPicPr>
        <p:blipFill rotWithShape="1">
          <a:blip r:embed="rId3">
            <a:alphaModFix/>
          </a:blip>
          <a:srcRect b="0" l="0" r="0" t="0"/>
          <a:stretch/>
        </p:blipFill>
        <p:spPr>
          <a:xfrm>
            <a:off x="372425" y="2288100"/>
            <a:ext cx="1502100" cy="1502100"/>
          </a:xfrm>
          <a:prstGeom prst="rect">
            <a:avLst/>
          </a:prstGeom>
          <a:noFill/>
          <a:ln>
            <a:noFill/>
          </a:ln>
        </p:spPr>
      </p:pic>
      <p:sp>
        <p:nvSpPr>
          <p:cNvPr id="658" name="Google Shape;658;p68"/>
          <p:cNvSpPr txBox="1"/>
          <p:nvPr/>
        </p:nvSpPr>
        <p:spPr>
          <a:xfrm>
            <a:off x="498425" y="379020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リクエスト</a:t>
            </a:r>
            <a:endParaRPr b="1" i="0" sz="1500" u="none" cap="none" strike="noStrike">
              <a:solidFill>
                <a:schemeClr val="dk1"/>
              </a:solidFill>
              <a:latin typeface="Calibri"/>
              <a:ea typeface="Calibri"/>
              <a:cs typeface="Calibri"/>
              <a:sym typeface="Calibri"/>
            </a:endParaRPr>
          </a:p>
        </p:txBody>
      </p:sp>
      <p:sp>
        <p:nvSpPr>
          <p:cNvPr id="659" name="Google Shape;659;p68"/>
          <p:cNvSpPr/>
          <p:nvPr/>
        </p:nvSpPr>
        <p:spPr>
          <a:xfrm rot="-1151470">
            <a:off x="2493926" y="2082843"/>
            <a:ext cx="812239" cy="47257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0" name="Google Shape;660;p68"/>
          <p:cNvSpPr txBox="1"/>
          <p:nvPr/>
        </p:nvSpPr>
        <p:spPr>
          <a:xfrm>
            <a:off x="4377575" y="915825"/>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Controller(Java)</a:t>
            </a:r>
            <a:endParaRPr b="0" i="0" sz="2100" u="none" cap="none" strike="noStrike">
              <a:solidFill>
                <a:schemeClr val="dk1"/>
              </a:solidFill>
              <a:latin typeface="Calibri"/>
              <a:ea typeface="Calibri"/>
              <a:cs typeface="Calibri"/>
              <a:sym typeface="Calibri"/>
            </a:endParaRPr>
          </a:p>
        </p:txBody>
      </p:sp>
      <p:pic>
        <p:nvPicPr>
          <p:cNvPr id="661" name="Google Shape;661;p68"/>
          <p:cNvPicPr preferRelativeResize="0"/>
          <p:nvPr/>
        </p:nvPicPr>
        <p:blipFill rotWithShape="1">
          <a:blip r:embed="rId4">
            <a:alphaModFix/>
          </a:blip>
          <a:srcRect b="0" l="0" r="0" t="0"/>
          <a:stretch/>
        </p:blipFill>
        <p:spPr>
          <a:xfrm>
            <a:off x="4654600" y="1454950"/>
            <a:ext cx="3613398" cy="3466626"/>
          </a:xfrm>
          <a:prstGeom prst="rect">
            <a:avLst/>
          </a:prstGeom>
          <a:noFill/>
          <a:ln>
            <a:noFill/>
          </a:ln>
        </p:spPr>
      </p:pic>
      <p:sp>
        <p:nvSpPr>
          <p:cNvPr id="662" name="Google Shape;662;p68"/>
          <p:cNvSpPr txBox="1"/>
          <p:nvPr/>
        </p:nvSpPr>
        <p:spPr>
          <a:xfrm>
            <a:off x="1479575" y="1454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http://localhost:8080/fortune</a:t>
            </a:r>
            <a:endParaRPr b="0" i="0" sz="1400" u="none" cap="none" strike="noStrike">
              <a:solidFill>
                <a:srgbClr val="000000"/>
              </a:solidFill>
              <a:latin typeface="Arial"/>
              <a:ea typeface="Arial"/>
              <a:cs typeface="Arial"/>
              <a:sym typeface="Arial"/>
            </a:endParaRPr>
          </a:p>
        </p:txBody>
      </p:sp>
      <p:sp>
        <p:nvSpPr>
          <p:cNvPr id="663" name="Google Shape;663;p68"/>
          <p:cNvSpPr/>
          <p:nvPr/>
        </p:nvSpPr>
        <p:spPr>
          <a:xfrm rot="-10154784">
            <a:off x="2512083" y="3205332"/>
            <a:ext cx="811959" cy="47275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4" name="Google Shape;664;p68"/>
          <p:cNvSpPr txBox="1"/>
          <p:nvPr/>
        </p:nvSpPr>
        <p:spPr>
          <a:xfrm>
            <a:off x="2309275" y="3622975"/>
            <a:ext cx="30000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00"/>
                </a:solidFill>
                <a:latin typeface="Arial"/>
                <a:ea typeface="Arial"/>
                <a:cs typeface="Arial"/>
                <a:sym typeface="Arial"/>
              </a:rPr>
              <a:t>レスポンス</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あなたの運勢は大吉です!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あなたの運勢は中吉です!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あなたの運勢は小吉です!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あなたの運勢は凶です!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9"/>
          <p:cNvSpPr txBox="1"/>
          <p:nvPr/>
        </p:nvSpPr>
        <p:spPr>
          <a:xfrm>
            <a:off x="498425" y="152400"/>
            <a:ext cx="89925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chemeClr val="dk1"/>
                </a:solidFill>
                <a:latin typeface="Meiryo"/>
                <a:ea typeface="Meiryo"/>
                <a:cs typeface="Meiryo"/>
                <a:sym typeface="Meiryo"/>
              </a:rPr>
              <a:t>Spring boot コード解説1(占いアプリ)</a:t>
            </a:r>
            <a:endParaRPr b="1" i="0" sz="3200" u="none" cap="none" strike="noStrike">
              <a:solidFill>
                <a:schemeClr val="dk1"/>
              </a:solidFill>
              <a:latin typeface="Meiryo"/>
              <a:ea typeface="Meiryo"/>
              <a:cs typeface="Meiryo"/>
              <a:sym typeface="Meiryo"/>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Meiryo"/>
              <a:ea typeface="Meiryo"/>
              <a:cs typeface="Meiryo"/>
              <a:sym typeface="Meiryo"/>
            </a:endParaRPr>
          </a:p>
        </p:txBody>
      </p:sp>
      <p:pic>
        <p:nvPicPr>
          <p:cNvPr id="670" name="Google Shape;670;p69"/>
          <p:cNvPicPr preferRelativeResize="0"/>
          <p:nvPr/>
        </p:nvPicPr>
        <p:blipFill rotWithShape="1">
          <a:blip r:embed="rId3">
            <a:alphaModFix/>
          </a:blip>
          <a:srcRect b="0" l="0" r="0" t="0"/>
          <a:stretch/>
        </p:blipFill>
        <p:spPr>
          <a:xfrm>
            <a:off x="372425" y="2288100"/>
            <a:ext cx="1502100" cy="1502100"/>
          </a:xfrm>
          <a:prstGeom prst="rect">
            <a:avLst/>
          </a:prstGeom>
          <a:noFill/>
          <a:ln>
            <a:noFill/>
          </a:ln>
        </p:spPr>
      </p:pic>
      <p:sp>
        <p:nvSpPr>
          <p:cNvPr id="671" name="Google Shape;671;p69"/>
          <p:cNvSpPr txBox="1"/>
          <p:nvPr/>
        </p:nvSpPr>
        <p:spPr>
          <a:xfrm>
            <a:off x="498425" y="3790200"/>
            <a:ext cx="11460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ja" sz="1500" u="none" cap="none" strike="noStrike">
                <a:solidFill>
                  <a:schemeClr val="dk1"/>
                </a:solidFill>
                <a:latin typeface="Calibri"/>
                <a:ea typeface="Calibri"/>
                <a:cs typeface="Calibri"/>
                <a:sym typeface="Calibri"/>
              </a:rPr>
              <a:t>リクエスト</a:t>
            </a:r>
            <a:endParaRPr b="1" i="0" sz="1500" u="none" cap="none" strike="noStrike">
              <a:solidFill>
                <a:schemeClr val="dk1"/>
              </a:solidFill>
              <a:latin typeface="Calibri"/>
              <a:ea typeface="Calibri"/>
              <a:cs typeface="Calibri"/>
              <a:sym typeface="Calibri"/>
            </a:endParaRPr>
          </a:p>
        </p:txBody>
      </p:sp>
      <p:sp>
        <p:nvSpPr>
          <p:cNvPr id="672" name="Google Shape;672;p69"/>
          <p:cNvSpPr/>
          <p:nvPr/>
        </p:nvSpPr>
        <p:spPr>
          <a:xfrm rot="-1151470">
            <a:off x="2493926" y="2082843"/>
            <a:ext cx="812239" cy="47257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3" name="Google Shape;673;p69"/>
          <p:cNvSpPr txBox="1"/>
          <p:nvPr/>
        </p:nvSpPr>
        <p:spPr>
          <a:xfrm>
            <a:off x="4377575" y="915825"/>
            <a:ext cx="2067600" cy="46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ja" sz="2100" u="none" cap="none" strike="noStrike">
                <a:solidFill>
                  <a:schemeClr val="dk1"/>
                </a:solidFill>
                <a:latin typeface="Calibri"/>
                <a:ea typeface="Calibri"/>
                <a:cs typeface="Calibri"/>
                <a:sym typeface="Calibri"/>
              </a:rPr>
              <a:t>Controller(Java)</a:t>
            </a:r>
            <a:endParaRPr b="0" i="0" sz="2100" u="none" cap="none" strike="noStrike">
              <a:solidFill>
                <a:schemeClr val="dk1"/>
              </a:solidFill>
              <a:latin typeface="Calibri"/>
              <a:ea typeface="Calibri"/>
              <a:cs typeface="Calibri"/>
              <a:sym typeface="Calibri"/>
            </a:endParaRPr>
          </a:p>
        </p:txBody>
      </p:sp>
      <p:pic>
        <p:nvPicPr>
          <p:cNvPr id="674" name="Google Shape;674;p69"/>
          <p:cNvPicPr preferRelativeResize="0"/>
          <p:nvPr/>
        </p:nvPicPr>
        <p:blipFill rotWithShape="1">
          <a:blip r:embed="rId4">
            <a:alphaModFix/>
          </a:blip>
          <a:srcRect b="0" l="0" r="0" t="0"/>
          <a:stretch/>
        </p:blipFill>
        <p:spPr>
          <a:xfrm>
            <a:off x="6037825" y="1632800"/>
            <a:ext cx="3000001" cy="2878142"/>
          </a:xfrm>
          <a:prstGeom prst="rect">
            <a:avLst/>
          </a:prstGeom>
          <a:noFill/>
          <a:ln>
            <a:noFill/>
          </a:ln>
        </p:spPr>
      </p:pic>
      <p:sp>
        <p:nvSpPr>
          <p:cNvPr id="675" name="Google Shape;675;p69"/>
          <p:cNvSpPr txBox="1"/>
          <p:nvPr/>
        </p:nvSpPr>
        <p:spPr>
          <a:xfrm>
            <a:off x="1479575" y="145495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http://localhost:8080/fortune</a:t>
            </a:r>
            <a:endParaRPr b="0" i="0" sz="1400" u="none" cap="none" strike="noStrike">
              <a:solidFill>
                <a:srgbClr val="000000"/>
              </a:solidFill>
              <a:latin typeface="Arial"/>
              <a:ea typeface="Arial"/>
              <a:cs typeface="Arial"/>
              <a:sym typeface="Arial"/>
            </a:endParaRPr>
          </a:p>
        </p:txBody>
      </p:sp>
      <p:sp>
        <p:nvSpPr>
          <p:cNvPr id="676" name="Google Shape;676;p69"/>
          <p:cNvSpPr/>
          <p:nvPr/>
        </p:nvSpPr>
        <p:spPr>
          <a:xfrm rot="-10154784">
            <a:off x="2512083" y="3205332"/>
            <a:ext cx="811959" cy="47275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7" name="Google Shape;677;p69"/>
          <p:cNvSpPr txBox="1"/>
          <p:nvPr/>
        </p:nvSpPr>
        <p:spPr>
          <a:xfrm>
            <a:off x="2049550" y="3628625"/>
            <a:ext cx="30000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ja" sz="1400" u="none" cap="none" strike="noStrike">
                <a:solidFill>
                  <a:srgbClr val="000000"/>
                </a:solidFill>
                <a:latin typeface="Arial"/>
                <a:ea typeface="Arial"/>
                <a:cs typeface="Arial"/>
                <a:sym typeface="Arial"/>
              </a:rPr>
              <a:t>レスポンス</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あなたの運勢は大吉です!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あなたの運勢は中吉です!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あなたの運勢は小吉です!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あなたの運勢は凶です!</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9"/>
          <p:cNvSpPr txBox="1"/>
          <p:nvPr/>
        </p:nvSpPr>
        <p:spPr>
          <a:xfrm>
            <a:off x="4353125" y="1781750"/>
            <a:ext cx="1825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ja" sz="1400" u="none" cap="none" strike="noStrike">
                <a:solidFill>
                  <a:srgbClr val="000000"/>
                </a:solidFill>
                <a:latin typeface="Arial"/>
                <a:ea typeface="Arial"/>
                <a:cs typeface="Arial"/>
                <a:sym typeface="Arial"/>
              </a:rPr>
              <a:t>リクエストの受付</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9"/>
          <p:cNvSpPr/>
          <p:nvPr/>
        </p:nvSpPr>
        <p:spPr>
          <a:xfrm>
            <a:off x="4417325" y="1454950"/>
            <a:ext cx="4680600" cy="3089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31" name="Google Shape;131;p7"/>
          <p:cNvPicPr preferRelativeResize="0"/>
          <p:nvPr/>
        </p:nvPicPr>
        <p:blipFill rotWithShape="1">
          <a:blip r:embed="rId3">
            <a:alphaModFix/>
          </a:blip>
          <a:srcRect b="0" l="0" r="0" t="0"/>
          <a:stretch/>
        </p:blipFill>
        <p:spPr>
          <a:xfrm>
            <a:off x="950063" y="2050501"/>
            <a:ext cx="7079174" cy="2802174"/>
          </a:xfrm>
          <a:prstGeom prst="rect">
            <a:avLst/>
          </a:prstGeom>
          <a:noFill/>
          <a:ln>
            <a:noFill/>
          </a:ln>
        </p:spPr>
      </p:pic>
      <p:sp>
        <p:nvSpPr>
          <p:cNvPr id="132" name="Google Shape;132;p7"/>
          <p:cNvSpPr txBox="1"/>
          <p:nvPr/>
        </p:nvSpPr>
        <p:spPr>
          <a:xfrm>
            <a:off x="122250" y="1373400"/>
            <a:ext cx="87348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「フィールド」「メソッド」：</a:t>
            </a:r>
            <a:r>
              <a:rPr b="1" i="0" lang="ja" sz="3200" u="none" cap="none" strike="noStrike">
                <a:solidFill>
                  <a:srgbClr val="FF0000"/>
                </a:solidFill>
                <a:latin typeface="Calibri"/>
                <a:ea typeface="Calibri"/>
                <a:cs typeface="Calibri"/>
                <a:sym typeface="Calibri"/>
              </a:rPr>
              <a:t>メンバー</a:t>
            </a:r>
            <a:endParaRPr b="1" i="0" sz="3200" u="none" cap="none" strike="noStrik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pic>
        <p:nvPicPr>
          <p:cNvPr id="138" name="Google Shape;138;p8"/>
          <p:cNvPicPr preferRelativeResize="0"/>
          <p:nvPr/>
        </p:nvPicPr>
        <p:blipFill rotWithShape="1">
          <a:blip r:embed="rId3">
            <a:alphaModFix/>
          </a:blip>
          <a:srcRect b="0" l="0" r="0" t="0"/>
          <a:stretch/>
        </p:blipFill>
        <p:spPr>
          <a:xfrm>
            <a:off x="304800" y="1072530"/>
            <a:ext cx="8839199" cy="1423261"/>
          </a:xfrm>
          <a:prstGeom prst="rect">
            <a:avLst/>
          </a:prstGeom>
          <a:noFill/>
          <a:ln>
            <a:noFill/>
          </a:ln>
        </p:spPr>
      </p:pic>
      <p:sp>
        <p:nvSpPr>
          <p:cNvPr id="139" name="Google Shape;139;p8"/>
          <p:cNvSpPr txBox="1"/>
          <p:nvPr/>
        </p:nvSpPr>
        <p:spPr>
          <a:xfrm>
            <a:off x="657600" y="2936200"/>
            <a:ext cx="7946700" cy="121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変数と同じように</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ja" sz="3200" u="none" cap="none" strike="noStrike">
                <a:solidFill>
                  <a:schemeClr val="dk1"/>
                </a:solidFill>
                <a:latin typeface="Calibri"/>
                <a:ea typeface="Calibri"/>
                <a:cs typeface="Calibri"/>
                <a:sym typeface="Calibri"/>
              </a:rPr>
              <a:t>数値や文字列を代入、参照したりできる</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374848" y="250430"/>
            <a:ext cx="8229600" cy="462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3200"/>
              <a:buNone/>
            </a:pPr>
            <a:r>
              <a:rPr lang="ja"/>
              <a:t>Java　基礎</a:t>
            </a:r>
            <a:endParaRPr/>
          </a:p>
        </p:txBody>
      </p:sp>
      <p:sp>
        <p:nvSpPr>
          <p:cNvPr id="145" name="Google Shape;145;p9"/>
          <p:cNvSpPr txBox="1"/>
          <p:nvPr/>
        </p:nvSpPr>
        <p:spPr>
          <a:xfrm>
            <a:off x="293075" y="1083100"/>
            <a:ext cx="2867700" cy="71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rPr b="1" i="0" lang="ja" sz="3200" u="none" cap="none" strike="noStrike">
                <a:solidFill>
                  <a:schemeClr val="dk1"/>
                </a:solidFill>
                <a:latin typeface="Calibri"/>
                <a:ea typeface="Calibri"/>
                <a:cs typeface="Calibri"/>
                <a:sym typeface="Calibri"/>
              </a:rPr>
              <a:t>クラスの定義</a:t>
            </a:r>
            <a:endParaRPr b="1" i="0" sz="3200" u="none" cap="none" strike="noStrike">
              <a:solidFill>
                <a:schemeClr val="dk1"/>
              </a:solidFill>
              <a:latin typeface="Calibri"/>
              <a:ea typeface="Calibri"/>
              <a:cs typeface="Calibri"/>
              <a:sym typeface="Calibri"/>
            </a:endParaRPr>
          </a:p>
        </p:txBody>
      </p:sp>
      <p:pic>
        <p:nvPicPr>
          <p:cNvPr id="146" name="Google Shape;146;p9"/>
          <p:cNvPicPr preferRelativeResize="0"/>
          <p:nvPr/>
        </p:nvPicPr>
        <p:blipFill rotWithShape="1">
          <a:blip r:embed="rId3">
            <a:alphaModFix/>
          </a:blip>
          <a:srcRect b="0" l="0" r="0" t="0"/>
          <a:stretch/>
        </p:blipFill>
        <p:spPr>
          <a:xfrm>
            <a:off x="764200" y="1795300"/>
            <a:ext cx="5659430" cy="304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ユニリタ配信2">
      <a:dk1>
        <a:srgbClr val="3C3C3C"/>
      </a:dk1>
      <a:lt1>
        <a:srgbClr val="FFFFFF"/>
      </a:lt1>
      <a:dk2>
        <a:srgbClr val="595757"/>
      </a:dk2>
      <a:lt2>
        <a:srgbClr val="727171"/>
      </a:lt2>
      <a:accent1>
        <a:srgbClr val="E5004D"/>
      </a:accent1>
      <a:accent2>
        <a:srgbClr val="FCBB3E"/>
      </a:accent2>
      <a:accent3>
        <a:srgbClr val="8A8D8F"/>
      </a:accent3>
      <a:accent4>
        <a:srgbClr val="8064A2"/>
      </a:accent4>
      <a:accent5>
        <a:srgbClr val="4BACC6"/>
      </a:accent5>
      <a:accent6>
        <a:srgbClr val="00A440"/>
      </a:accent6>
      <a:hlink>
        <a:srgbClr val="E5004D"/>
      </a:hlink>
      <a:folHlink>
        <a:srgbClr val="8A8D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