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4"/>
  </p:notesMasterIdLst>
  <p:handoutMasterIdLst>
    <p:handoutMasterId r:id="rId35"/>
  </p:handoutMasterIdLst>
  <p:sldIdLst>
    <p:sldId id="256" r:id="rId2"/>
    <p:sldId id="281" r:id="rId3"/>
    <p:sldId id="304" r:id="rId4"/>
    <p:sldId id="311" r:id="rId5"/>
    <p:sldId id="294" r:id="rId6"/>
    <p:sldId id="270" r:id="rId7"/>
    <p:sldId id="308" r:id="rId8"/>
    <p:sldId id="293" r:id="rId9"/>
    <p:sldId id="290" r:id="rId10"/>
    <p:sldId id="271" r:id="rId11"/>
    <p:sldId id="282" r:id="rId12"/>
    <p:sldId id="312" r:id="rId13"/>
    <p:sldId id="313" r:id="rId14"/>
    <p:sldId id="314" r:id="rId15"/>
    <p:sldId id="273" r:id="rId16"/>
    <p:sldId id="309" r:id="rId17"/>
    <p:sldId id="310" r:id="rId18"/>
    <p:sldId id="269" r:id="rId19"/>
    <p:sldId id="307" r:id="rId20"/>
    <p:sldId id="284" r:id="rId21"/>
    <p:sldId id="306" r:id="rId22"/>
    <p:sldId id="305" r:id="rId23"/>
    <p:sldId id="303" r:id="rId24"/>
    <p:sldId id="302" r:id="rId25"/>
    <p:sldId id="296" r:id="rId26"/>
    <p:sldId id="297" r:id="rId27"/>
    <p:sldId id="275" r:id="rId28"/>
    <p:sldId id="272" r:id="rId29"/>
    <p:sldId id="276" r:id="rId30"/>
    <p:sldId id="278" r:id="rId31"/>
    <p:sldId id="277" r:id="rId32"/>
    <p:sldId id="279"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D3"/>
    <a:srgbClr val="0084B4"/>
    <a:srgbClr val="F2F2F2"/>
    <a:srgbClr val="4D4D4D"/>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66408" autoAdjust="0"/>
  </p:normalViewPr>
  <p:slideViewPr>
    <p:cSldViewPr>
      <p:cViewPr varScale="1">
        <p:scale>
          <a:sx n="51" d="100"/>
          <a:sy n="51" d="100"/>
        </p:scale>
        <p:origin x="216" y="704"/>
      </p:cViewPr>
      <p:guideLst>
        <p:guide orient="horz" pos="2160"/>
        <p:guide pos="3840"/>
      </p:guideLst>
    </p:cSldViewPr>
  </p:slideViewPr>
  <p:outlineViewPr>
    <p:cViewPr>
      <p:scale>
        <a:sx n="33" d="100"/>
        <a:sy n="33" d="100"/>
      </p:scale>
      <p:origin x="0" y="0"/>
    </p:cViewPr>
  </p:outlineViewPr>
  <p:notesTextViewPr>
    <p:cViewPr>
      <p:scale>
        <a:sx n="125" d="100"/>
        <a:sy n="125" d="100"/>
      </p:scale>
      <p:origin x="0" y="-32"/>
    </p:cViewPr>
  </p:notesTextViewPr>
  <p:sorterViewPr>
    <p:cViewPr>
      <p:scale>
        <a:sx n="100" d="100"/>
        <a:sy n="100" d="100"/>
      </p:scale>
      <p:origin x="0" y="1290"/>
    </p:cViewPr>
  </p:sorterViewPr>
  <p:notesViewPr>
    <p:cSldViewPr>
      <p:cViewPr varScale="1">
        <p:scale>
          <a:sx n="93" d="100"/>
          <a:sy n="93" d="100"/>
        </p:scale>
        <p:origin x="1232"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2022/1/18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2022/1/18</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baseline="0"/>
              <a:t>それでは私の研究について発表を始めます。</a:t>
            </a:r>
            <a:endParaRPr kumimoji="1" lang="en-US" altLang="ja-JP" baseline="0" dirty="0"/>
          </a:p>
          <a:p>
            <a:r>
              <a:rPr kumimoji="1" lang="ja-JP" altLang="en-US" baseline="0"/>
              <a:t>研究テーマは</a:t>
            </a:r>
            <a:r>
              <a:rPr kumimoji="1" lang="en-US" altLang="ja-JP" baseline="0" dirty="0"/>
              <a:t>t-</a:t>
            </a:r>
            <a:r>
              <a:rPr kumimoji="1" lang="en-US" altLang="ja-JP" baseline="0" dirty="0" err="1"/>
              <a:t>svd</a:t>
            </a:r>
            <a:r>
              <a:rPr kumimoji="1" lang="ja-JP" altLang="en-US" baseline="0"/>
              <a:t>によるテンソルノイズ除去で用いられる直交変換の</a:t>
            </a:r>
            <a:r>
              <a:rPr kumimoji="1" lang="en-US" altLang="ja-JP" baseline="0" dirty="0"/>
              <a:t>SURE</a:t>
            </a:r>
            <a:r>
              <a:rPr kumimoji="1" lang="ja-JP" altLang="en-US" baseline="0"/>
              <a:t>による最適化です。</a:t>
            </a:r>
            <a:endParaRPr kumimoji="1" lang="en-US" altLang="ja-JP"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0</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SURE</a:t>
            </a:r>
            <a:r>
              <a:rPr kumimoji="1" lang="ja-JP" altLang="en-US"/>
              <a:t>とは原テンソル</a:t>
            </a:r>
            <a:r>
              <a:rPr kumimoji="1" lang="en-US" altLang="ja-JP" dirty="0"/>
              <a:t>X</a:t>
            </a:r>
            <a:r>
              <a:rPr kumimoji="1" lang="ja-JP" altLang="en-US"/>
              <a:t>と推定テンソル</a:t>
            </a:r>
            <a:r>
              <a:rPr kumimoji="1" lang="en-US" altLang="ja-JP" dirty="0" err="1"/>
              <a:t>fy</a:t>
            </a:r>
            <a:r>
              <a:rPr kumimoji="1" lang="ja-JP" altLang="en-US"/>
              <a:t>の二乗誤差の期待値を原テンソル</a:t>
            </a:r>
            <a:r>
              <a:rPr kumimoji="1" lang="en-US" altLang="ja-JP" dirty="0"/>
              <a:t>X</a:t>
            </a:r>
            <a:r>
              <a:rPr kumimoji="1" lang="ja-JP" altLang="en-US"/>
              <a:t>なしで得る事ができる方法になります。</a:t>
            </a:r>
            <a:endParaRPr kumimoji="1" lang="en-US" altLang="ja-JP" dirty="0"/>
          </a:p>
          <a:p>
            <a:endParaRPr kumimoji="1" lang="en-US" altLang="ja-JP" dirty="0"/>
          </a:p>
          <a:p>
            <a:r>
              <a:rPr kumimoji="1" lang="ja-JP" altLang="en-US"/>
              <a:t>すなわち</a:t>
            </a:r>
            <a:r>
              <a:rPr kumimoji="1" lang="en-US" altLang="ja-JP" dirty="0"/>
              <a:t>X</a:t>
            </a:r>
            <a:r>
              <a:rPr kumimoji="1" lang="ja-JP" altLang="en-US"/>
              <a:t>と</a:t>
            </a:r>
            <a:r>
              <a:rPr kumimoji="1" lang="en-US" altLang="ja-JP" dirty="0" err="1"/>
              <a:t>fy</a:t>
            </a:r>
            <a:r>
              <a:rPr kumimoji="1" lang="ja-JP" altLang="en-US"/>
              <a:t>の比較ができるということです。</a:t>
            </a:r>
            <a:endParaRPr kumimoji="1" lang="en-US" altLang="ja-JP" dirty="0"/>
          </a:p>
          <a:p>
            <a:endParaRPr kumimoji="1" lang="en-US" altLang="ja-JP" dirty="0"/>
          </a:p>
          <a:p>
            <a:r>
              <a:rPr kumimoji="1" lang="ja-JP" altLang="en-US"/>
              <a:t>例えると、ノイズのない理想的な写真がないにも関わらず、それとノイズを除去した写真が比較できてしまうということです。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9</a:t>
            </a:fld>
            <a:endParaRPr kumimoji="1" lang="ja-JP" altLang="en-US"/>
          </a:p>
        </p:txBody>
      </p:sp>
    </p:spTree>
    <p:extLst>
      <p:ext uri="{BB962C8B-B14F-4D97-AF65-F5344CB8AC3E}">
        <p14:creationId xmlns:p14="http://schemas.microsoft.com/office/powerpoint/2010/main" val="259280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以上を踏まえ、提案する手法は次のようになります。</a:t>
            </a:r>
            <a:endParaRPr kumimoji="1" lang="en-US" altLang="ja-JP" dirty="0"/>
          </a:p>
          <a:p>
            <a:endParaRPr kumimoji="1" lang="en-US" altLang="ja-JP" dirty="0"/>
          </a:p>
          <a:p>
            <a:r>
              <a:rPr kumimoji="1" lang="ja-JP" altLang="en-US"/>
              <a:t>入力テンソルを離散フーリエ変換</a:t>
            </a:r>
            <a:r>
              <a:rPr kumimoji="1" lang="en-US" altLang="ja-JP" dirty="0"/>
              <a:t> ,</a:t>
            </a:r>
            <a:r>
              <a:rPr kumimoji="1" lang="ja-JP" altLang="en-US"/>
              <a:t>主成分分析</a:t>
            </a:r>
            <a:r>
              <a:rPr kumimoji="1" lang="en-US" altLang="ja-JP" dirty="0"/>
              <a:t>,</a:t>
            </a:r>
            <a:r>
              <a:rPr kumimoji="1" lang="ja-JP" altLang="en-US"/>
              <a:t>離散コサイン変換用いたテンソルノイズ除去にそれぞれ通して、三つの推定テンソルを得ます。</a:t>
            </a:r>
            <a:endParaRPr kumimoji="1" lang="en-US" altLang="ja-JP" dirty="0"/>
          </a:p>
          <a:p>
            <a:r>
              <a:rPr kumimoji="1" lang="ja-JP" altLang="en-US"/>
              <a:t>次に各推定テンソルの</a:t>
            </a:r>
            <a:r>
              <a:rPr kumimoji="1" lang="en-US" altLang="ja-JP" dirty="0"/>
              <a:t>SURE</a:t>
            </a:r>
            <a:r>
              <a:rPr kumimoji="1" lang="ja-JP" altLang="en-US"/>
              <a:t>を用いて最小二乗誤差の期待値を計算し、最小二乗誤差の期待値が最小であった推定テンソルに用いられた直交変換を最適な直交変換とします。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276511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実際に行った実験では、原テンソルは</a:t>
            </a:r>
            <a:r>
              <a:rPr kumimoji="1" lang="en-US" altLang="ja-JP" dirty="0"/>
              <a:t>256*256*3</a:t>
            </a:r>
            <a:r>
              <a:rPr kumimoji="1" lang="ja-JP" altLang="en-US"/>
              <a:t>のカラー画像</a:t>
            </a:r>
            <a:r>
              <a:rPr kumimoji="1" lang="en-US" altLang="ja-JP" dirty="0"/>
              <a:t>12</a:t>
            </a:r>
            <a:r>
              <a:rPr kumimoji="1" lang="ja-JP" altLang="en-US"/>
              <a:t>枚を用いました。このカラー画像は第三次元方向の間に強い相関があることで知られています。</a:t>
            </a:r>
            <a:endParaRPr kumimoji="1" lang="en-US" altLang="ja-JP" dirty="0"/>
          </a:p>
          <a:p>
            <a:endParaRPr kumimoji="1" lang="en-US" altLang="ja-JP" dirty="0"/>
          </a:p>
          <a:p>
            <a:r>
              <a:rPr kumimoji="1" lang="ja-JP" altLang="en-US"/>
              <a:t>またガウシアンノイズテンソルの分散はシグマ＝</a:t>
            </a:r>
            <a:r>
              <a:rPr kumimoji="1" lang="en-US" altLang="ja-JP" dirty="0"/>
              <a:t>0.2,0.5</a:t>
            </a:r>
            <a:r>
              <a:rPr kumimoji="1" lang="ja-JP" altLang="en-US"/>
              <a:t>で設定しました。</a:t>
            </a:r>
            <a:endParaRPr kumimoji="1" lang="en-US" altLang="ja-JP" dirty="0"/>
          </a:p>
          <a:p>
            <a:endParaRPr kumimoji="1" lang="en-US" altLang="ja-JP" dirty="0"/>
          </a:p>
          <a:p>
            <a:r>
              <a:rPr kumimoji="1" lang="ja-JP" altLang="en-US"/>
              <a:t>そして、観測テンソルに対して、</a:t>
            </a:r>
            <a:r>
              <a:rPr kumimoji="1" lang="en-US" altLang="ja-JP" dirty="0"/>
              <a:t>DFT ,DCT PCA</a:t>
            </a:r>
            <a:r>
              <a:rPr kumimoji="1" lang="ja-JP" altLang="en-US"/>
              <a:t>の中から最良の直交変換を選びます．</a:t>
            </a:r>
            <a:endParaRPr kumimoji="1" lang="en-US" altLang="ja-JP" dirty="0"/>
          </a:p>
          <a:p>
            <a:r>
              <a:rPr kumimoji="1" lang="ja-JP" altLang="en-US"/>
              <a:t>ここで、閾値</a:t>
            </a:r>
            <a:r>
              <a:rPr kumimoji="1" lang="en-US" altLang="ja-JP" dirty="0" err="1"/>
              <a:t>λ</a:t>
            </a:r>
            <a:r>
              <a:rPr kumimoji="1" lang="ja-JP" altLang="en-US"/>
              <a:t>は復元性能が最も高くなるように、原テンソル用いて設定しました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122643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実験結果を示します。</a:t>
            </a:r>
            <a:endParaRPr kumimoji="1" lang="en-US" altLang="ja-JP" dirty="0"/>
          </a:p>
          <a:p>
            <a:r>
              <a:rPr kumimoji="1" lang="ja-JP" altLang="en-US"/>
              <a:t>各画像ごとに３つの直交変換を用いてノイズ除去を行なった推定画像の</a:t>
            </a:r>
            <a:r>
              <a:rPr kumimoji="1" lang="en-US" altLang="ja-JP" dirty="0"/>
              <a:t>PSNR</a:t>
            </a:r>
            <a:r>
              <a:rPr kumimoji="1" lang="ja-JP" altLang="en-US"/>
              <a:t>、また</a:t>
            </a:r>
            <a:r>
              <a:rPr kumimoji="1" lang="en-US" altLang="ja-JP" dirty="0"/>
              <a:t>SURE</a:t>
            </a:r>
            <a:r>
              <a:rPr kumimoji="1" lang="ja-JP" altLang="en-US"/>
              <a:t>により選択された推定画像の</a:t>
            </a:r>
            <a:r>
              <a:rPr kumimoji="1" lang="en-US" altLang="ja-JP" dirty="0"/>
              <a:t>PSNR</a:t>
            </a:r>
            <a:r>
              <a:rPr kumimoji="1" lang="ja-JP" altLang="en-US"/>
              <a:t>を示しています。</a:t>
            </a:r>
            <a:endParaRPr kumimoji="1" lang="en-US" altLang="ja-JP" dirty="0"/>
          </a:p>
          <a:p>
            <a:r>
              <a:rPr kumimoji="1" lang="ja-JP" altLang="en-US"/>
              <a:t>赤字が一番高い値で、青字が二番目に高い値です。</a:t>
            </a:r>
            <a:endParaRPr kumimoji="1" lang="en-US" altLang="ja-JP" dirty="0"/>
          </a:p>
          <a:p>
            <a:endParaRPr kumimoji="1" lang="en-US" altLang="ja-JP" dirty="0"/>
          </a:p>
          <a:p>
            <a:r>
              <a:rPr kumimoji="1" lang="ja-JP" altLang="en-US"/>
              <a:t>１２枚の画像のうち１１枚の画像において、</a:t>
            </a:r>
            <a:r>
              <a:rPr kumimoji="1" lang="en-US" altLang="ja-JP" dirty="0"/>
              <a:t>SURE</a:t>
            </a:r>
            <a:r>
              <a:rPr kumimoji="1" lang="ja-JP" altLang="en-US"/>
              <a:t>は最も高い値を出す直交変換を選択できていることがわかります。</a:t>
            </a:r>
            <a:endParaRPr kumimoji="1" lang="en-US" altLang="ja-JP" dirty="0"/>
          </a:p>
          <a:p>
            <a:r>
              <a:rPr kumimoji="1" lang="en-US" altLang="ja-JP" dirty="0"/>
              <a:t>balloon</a:t>
            </a:r>
            <a:r>
              <a:rPr kumimoji="1" lang="ja-JP" altLang="en-US"/>
              <a:t>という画像のみ最良の直交変換を選べていませんが，</a:t>
            </a:r>
            <a:r>
              <a:rPr kumimoji="1" lang="en-US" altLang="ja-JP" dirty="0"/>
              <a:t>PSNR</a:t>
            </a:r>
            <a:r>
              <a:rPr kumimoji="1" lang="ja-JP" altLang="en-US"/>
              <a:t>で</a:t>
            </a:r>
            <a:r>
              <a:rPr kumimoji="1" lang="en-US" altLang="ja-JP" dirty="0"/>
              <a:t>0.04</a:t>
            </a:r>
            <a:r>
              <a:rPr kumimoji="1" lang="ja-JP" altLang="en-US"/>
              <a:t>しか差がないため，実用上は問題ありません．</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12</a:t>
            </a:fld>
            <a:endParaRPr kumimoji="1" lang="ja-JP" altLang="en-US"/>
          </a:p>
        </p:txBody>
      </p:sp>
    </p:spTree>
    <p:extLst>
      <p:ext uri="{BB962C8B-B14F-4D97-AF65-F5344CB8AC3E}">
        <p14:creationId xmlns:p14="http://schemas.microsoft.com/office/powerpoint/2010/main" val="421079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a:t>
            </a:r>
            <a:r>
              <a:rPr kumimoji="1" lang="en-US" altLang="ja-JP" dirty="0" err="1"/>
              <a:t>σ</a:t>
            </a:r>
            <a:r>
              <a:rPr kumimoji="1" lang="ja-JP" altLang="en-US"/>
              <a:t>＝</a:t>
            </a:r>
            <a:r>
              <a:rPr kumimoji="1" lang="en-US" altLang="ja-JP" dirty="0"/>
              <a:t>0.5</a:t>
            </a:r>
            <a:r>
              <a:rPr kumimoji="1" lang="ja-JP" altLang="en-US"/>
              <a:t>の結果です。</a:t>
            </a:r>
            <a:endParaRPr kumimoji="1" lang="en-US" altLang="ja-JP" dirty="0"/>
          </a:p>
          <a:p>
            <a:endParaRPr kumimoji="1" lang="en-US" altLang="ja-JP" dirty="0"/>
          </a:p>
          <a:p>
            <a:r>
              <a:rPr kumimoji="1" lang="ja-JP" altLang="en-US"/>
              <a:t>ここでも</a:t>
            </a:r>
            <a:r>
              <a:rPr kumimoji="1" lang="en-US" altLang="ja-JP" dirty="0"/>
              <a:t>SURE</a:t>
            </a:r>
            <a:r>
              <a:rPr kumimoji="1" lang="ja-JP" altLang="en-US"/>
              <a:t>は</a:t>
            </a:r>
            <a:r>
              <a:rPr kumimoji="1" lang="en-US" altLang="ja-JP" dirty="0"/>
              <a:t>12</a:t>
            </a:r>
            <a:r>
              <a:rPr kumimoji="1" lang="ja-JP" altLang="en-US"/>
              <a:t>枚のうち１１枚の画像で最も高い値を出す直交変換を選択できていることがわかります。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こちらも</a:t>
            </a:r>
            <a:r>
              <a:rPr kumimoji="1" lang="en-US" altLang="ja-JP" dirty="0"/>
              <a:t>airplane</a:t>
            </a:r>
            <a:r>
              <a:rPr kumimoji="1" lang="ja-JP" altLang="en-US"/>
              <a:t>という画像のみ最良の直交変換を選べていませんが，</a:t>
            </a:r>
            <a:r>
              <a:rPr kumimoji="1" lang="en-US" altLang="ja-JP" dirty="0"/>
              <a:t>PSNR</a:t>
            </a:r>
            <a:r>
              <a:rPr kumimoji="1" lang="ja-JP" altLang="en-US"/>
              <a:t>で</a:t>
            </a:r>
            <a:r>
              <a:rPr kumimoji="1" lang="en-US" altLang="ja-JP" dirty="0"/>
              <a:t>0.02</a:t>
            </a:r>
            <a:r>
              <a:rPr kumimoji="1" lang="ja-JP" altLang="en-US"/>
              <a:t>しか差がないため，実用上は問題ありません．</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1427642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まとめと今後の課題です。</a:t>
            </a:r>
            <a:endParaRPr kumimoji="1" lang="en-US" altLang="ja-JP" dirty="0"/>
          </a:p>
          <a:p>
            <a:r>
              <a:rPr kumimoji="1" lang="ja-JP" altLang="en-US"/>
              <a:t>テンソルノイズ除去をする事が目的です。　それは例えばカラー画像に応用できます。</a:t>
            </a:r>
            <a:endParaRPr kumimoji="1" lang="en-US" altLang="ja-JP" dirty="0"/>
          </a:p>
          <a:p>
            <a:r>
              <a:rPr kumimoji="1" lang="ja-JP" altLang="en-US"/>
              <a:t>既存手法では</a:t>
            </a:r>
            <a:r>
              <a:rPr kumimoji="1" lang="en-US" altLang="ja-JP" dirty="0"/>
              <a:t>t-SVD</a:t>
            </a:r>
            <a:r>
              <a:rPr kumimoji="1" lang="ja-JP" altLang="en-US"/>
              <a:t>という工程があり、そこで使われる直交変換が最適とは限りませんでした。</a:t>
            </a:r>
            <a:endParaRPr kumimoji="1" lang="en-US" altLang="ja-JP" dirty="0"/>
          </a:p>
          <a:p>
            <a:r>
              <a:rPr kumimoji="1" lang="ja-JP" altLang="en-US"/>
              <a:t>提案手法では</a:t>
            </a:r>
            <a:r>
              <a:rPr kumimoji="1" lang="en-US" altLang="ja-JP" dirty="0"/>
              <a:t>SURE</a:t>
            </a:r>
            <a:r>
              <a:rPr kumimoji="1" lang="ja-JP" altLang="en-US"/>
              <a:t>という方法を用いて</a:t>
            </a:r>
            <a:r>
              <a:rPr kumimoji="1" lang="en-US" altLang="ja-JP" dirty="0"/>
              <a:t>t-</a:t>
            </a:r>
            <a:r>
              <a:rPr kumimoji="1" lang="en-US" altLang="ja-JP" dirty="0" err="1"/>
              <a:t>svd</a:t>
            </a:r>
            <a:r>
              <a:rPr kumimoji="1" lang="ja-JP" altLang="en-US"/>
              <a:t>で使われる直交変換を三つの直交変換の中から選択すること目的とし、</a:t>
            </a:r>
            <a:endParaRPr kumimoji="1" lang="en-US" altLang="ja-JP" dirty="0"/>
          </a:p>
          <a:p>
            <a:endParaRPr kumimoji="1" lang="en-US" altLang="ja-JP" dirty="0"/>
          </a:p>
          <a:p>
            <a:r>
              <a:rPr kumimoji="1" lang="ja-JP" altLang="en-US"/>
              <a:t>（実験では１２枚のカラー画像にノイズを乗せたものから、三つの直交変換を用いたノイズ除去を行い、得られた三つの推定テンソルの</a:t>
            </a:r>
            <a:r>
              <a:rPr kumimoji="1" lang="en-US" altLang="ja-JP" dirty="0"/>
              <a:t>SURE</a:t>
            </a:r>
            <a:r>
              <a:rPr kumimoji="1" lang="ja-JP" altLang="en-US"/>
              <a:t>を計算しました。実験の結果、１２枚の画像のうち、１１枚の画像において最良の直交変換を選ぶことができ、残りの１枚の画像においても最良の直交変換とわずかな差しかなかったため、実用上、問題のない範囲で最良の直交変換が選択できたといえます。）</a:t>
            </a:r>
            <a:endParaRPr kumimoji="1" lang="en-US" altLang="ja-JP" dirty="0"/>
          </a:p>
          <a:p>
            <a:endParaRPr kumimoji="1" lang="en-US" altLang="ja-JP" dirty="0"/>
          </a:p>
          <a:p>
            <a:r>
              <a:rPr kumimoji="1" lang="ja-JP" altLang="en-US"/>
              <a:t>実験の結果、問題のない範囲で選択することができました。</a:t>
            </a:r>
            <a:endParaRPr kumimoji="1" lang="en-US" altLang="ja-JP" dirty="0"/>
          </a:p>
          <a:p>
            <a:endParaRPr kumimoji="1" lang="en-US" altLang="ja-JP" dirty="0"/>
          </a:p>
          <a:p>
            <a:r>
              <a:rPr kumimoji="1" lang="ja-JP" altLang="en-US"/>
              <a:t>今後の課題は、閾値処理における閾値</a:t>
            </a:r>
            <a:r>
              <a:rPr kumimoji="1" lang="en-US" altLang="ja-JP" dirty="0" err="1"/>
              <a:t>λ</a:t>
            </a:r>
            <a:r>
              <a:rPr kumimoji="1" lang="ja-JP" altLang="en-US"/>
              <a:t>を未知の原テンソルを用いて最適なものにしているため、現実的な算出方法ではない点です。これについて、原テンソルを用いず算出する方法が必要と考えています。</a:t>
            </a:r>
            <a:endParaRPr kumimoji="1" lang="en-US" altLang="ja-JP" dirty="0"/>
          </a:p>
          <a:p>
            <a:endParaRPr kumimoji="1" lang="en-US" altLang="ja-JP" dirty="0"/>
          </a:p>
          <a:p>
            <a:r>
              <a:rPr kumimoji="1" lang="ja-JP" altLang="en-US"/>
              <a:t>（またカラー画像以外のテンソルにも使用できる余地があると考えております）</a:t>
            </a:r>
            <a:endParaRPr kumimoji="1" lang="en-US" altLang="ja-JP" dirty="0"/>
          </a:p>
          <a:p>
            <a:endParaRPr kumimoji="1" lang="en-US" altLang="ja-JP" dirty="0"/>
          </a:p>
          <a:p>
            <a:r>
              <a:rPr kumimoji="1" lang="ja-JP" altLang="en-US"/>
              <a:t>以上で発表終わります。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3970437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15</a:t>
            </a:fld>
            <a:endParaRPr kumimoji="1" lang="ja-JP" altLang="en-US"/>
          </a:p>
        </p:txBody>
      </p:sp>
    </p:spTree>
    <p:extLst>
      <p:ext uri="{BB962C8B-B14F-4D97-AF65-F5344CB8AC3E}">
        <p14:creationId xmlns:p14="http://schemas.microsoft.com/office/powerpoint/2010/main" val="1159603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本研究では次のような観測モデルを考えます。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a:t>原テンソル</a:t>
            </a:r>
            <a:r>
              <a:rPr kumimoji="1" lang="en-US" altLang="ja-JP" dirty="0"/>
              <a:t>X</a:t>
            </a:r>
            <a:r>
              <a:rPr kumimoji="1" lang="ja-JP" altLang="en-US"/>
              <a:t>に平均０、分散</a:t>
            </a:r>
            <a:r>
              <a:rPr kumimoji="1" lang="en-US" altLang="ja-JP" dirty="0" err="1"/>
              <a:t>σ</a:t>
            </a:r>
            <a:r>
              <a:rPr kumimoji="1" lang="ja-JP" altLang="en-US"/>
              <a:t>２乗のガウシアンノイズ</a:t>
            </a:r>
            <a:r>
              <a:rPr kumimoji="1" lang="en-US" altLang="ja-JP" dirty="0"/>
              <a:t>E</a:t>
            </a:r>
            <a:r>
              <a:rPr kumimoji="1" lang="ja-JP" altLang="en-US"/>
              <a:t>が付加されたものが観測テンソル</a:t>
            </a:r>
            <a:r>
              <a:rPr kumimoji="1" lang="en-US" altLang="ja-JP" dirty="0"/>
              <a:t>Y</a:t>
            </a:r>
            <a:r>
              <a:rPr kumimoji="1" lang="ja-JP" altLang="en-US"/>
              <a:t>として得られているようなモデルです。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2046040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しかしこの手法には問題点があります。それは離散フーリエ変換では各行列間の関係を残してしまう可能性があり、ノイズ除去する際にその関係情報が除去されない点です。そのため、離散フーリエ変換は行列分解して個別にノイズ除去する方法に適しているとは限ら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の定義上の理由によるもので、離散フーリエ変換が最適な直交変換とは限りません。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19</a:t>
            </a:fld>
            <a:endParaRPr kumimoji="1" lang="ja-JP" altLang="en-US"/>
          </a:p>
        </p:txBody>
      </p:sp>
    </p:spTree>
    <p:extLst>
      <p:ext uri="{BB962C8B-B14F-4D97-AF65-F5344CB8AC3E}">
        <p14:creationId xmlns:p14="http://schemas.microsoft.com/office/powerpoint/2010/main" val="1088746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しかしこの手法には問題点があります。それは離散フーリエ変換では各行列間の関係を残してしまう可能性があり、ノイズ除去する際にその関係情報が除去されてしまうかもしれない点です。そのため、離散フーリエ変換は行列分解して個別にノイズ除去する方法には適してい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の定義上の理由によるもので、離散フーリエ変換が最適な直交変換とは限りません。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20</a:t>
            </a:fld>
            <a:endParaRPr kumimoji="1" lang="ja-JP" altLang="en-US"/>
          </a:p>
        </p:txBody>
      </p:sp>
    </p:spTree>
    <p:extLst>
      <p:ext uri="{BB962C8B-B14F-4D97-AF65-F5344CB8AC3E}">
        <p14:creationId xmlns:p14="http://schemas.microsoft.com/office/powerpoint/2010/main" val="340895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まず、テンソルとは三次元以上のデータのことを表します。テンソルの次元数は階という言葉を使って表される事があり、ベクトルや行列も広義的にはテンソルで、それぞれ１階テンソル、２階テンソルと呼ばれたりします。今回の研究では、主に３階のテンソルを対象とし、以下単にテンソルと呼ぶことにします。</a:t>
            </a:r>
            <a:endParaRPr kumimoji="1" lang="en-US" altLang="ja-JP" dirty="0"/>
          </a:p>
          <a:p>
            <a:endParaRPr kumimoji="1" lang="en-US" altLang="ja-JP" dirty="0"/>
          </a:p>
          <a:p>
            <a:r>
              <a:rPr kumimoji="1" lang="en-US" altLang="ja-JP" dirty="0"/>
              <a:t>3</a:t>
            </a:r>
            <a:r>
              <a:rPr kumimoji="1" lang="ja-JP" altLang="en-US"/>
              <a:t>階テンソルの例としては、動画やカラー画像が挙げられます。カラー画像は例えば赤、青、緑といった色の組み合わせで表現されますが、それはつまりそれぞれの色の画像が３枚重なった三次元のデータと見ることができま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a:t>
            </a:fld>
            <a:endParaRPr kumimoji="1" lang="ja-JP" altLang="en-US"/>
          </a:p>
        </p:txBody>
      </p:sp>
    </p:spTree>
    <p:extLst>
      <p:ext uri="{BB962C8B-B14F-4D97-AF65-F5344CB8AC3E}">
        <p14:creationId xmlns:p14="http://schemas.microsoft.com/office/powerpoint/2010/main" val="2569602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そこで、次のような観測モデルを考えます。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a:t>原テンソル</a:t>
            </a:r>
            <a:r>
              <a:rPr kumimoji="1" lang="en-US" altLang="ja-JP" dirty="0"/>
              <a:t>X</a:t>
            </a:r>
            <a:r>
              <a:rPr kumimoji="1" lang="ja-JP" altLang="en-US"/>
              <a:t>に平均０、分散</a:t>
            </a:r>
            <a:r>
              <a:rPr kumimoji="1" lang="en-US" altLang="ja-JP" dirty="0" err="1"/>
              <a:t>σ</a:t>
            </a:r>
            <a:r>
              <a:rPr kumimoji="1" lang="ja-JP" altLang="en-US"/>
              <a:t>２乗のガウシアンノイズ</a:t>
            </a:r>
            <a:r>
              <a:rPr kumimoji="1" lang="en-US" altLang="ja-JP" dirty="0"/>
              <a:t>E</a:t>
            </a:r>
            <a:r>
              <a:rPr kumimoji="1" lang="ja-JP" altLang="en-US"/>
              <a:t>が付加されたものが観測テンソル</a:t>
            </a:r>
            <a:r>
              <a:rPr kumimoji="1" lang="en-US" altLang="ja-JP" dirty="0"/>
              <a:t>Y</a:t>
            </a:r>
            <a:r>
              <a:rPr kumimoji="1" lang="ja-JP" altLang="en-US"/>
              <a:t>として得られているようなモデルです。</a:t>
            </a:r>
            <a:endParaRPr kumimoji="1" lang="en-US" altLang="ja-JP" dirty="0"/>
          </a:p>
          <a:p>
            <a:endParaRPr kumimoji="1" lang="en-US" altLang="ja-JP" dirty="0"/>
          </a:p>
          <a:p>
            <a:r>
              <a:rPr kumimoji="1" lang="ja-JP" altLang="en-US"/>
              <a:t>例えば、普通に撮影した写真は、ノイズのない理想的な環境で撮影された写真にノイズが乗ったもの。と考えるということです。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21</a:t>
            </a:fld>
            <a:endParaRPr kumimoji="1" lang="ja-JP" altLang="en-US"/>
          </a:p>
        </p:txBody>
      </p:sp>
    </p:spTree>
    <p:extLst>
      <p:ext uri="{BB962C8B-B14F-4D97-AF65-F5344CB8AC3E}">
        <p14:creationId xmlns:p14="http://schemas.microsoft.com/office/powerpoint/2010/main" val="1655488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手法の問題点は、離散フーリエ変換では各行列との間の関係を残してしまい、ノイズ除去する際にその関係情報を除去してしまう点です。そのため、離散フーリエ変換は行列分解して個別にノイズ除去する方法には適してい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trike="sngStrike"/>
              <a:t>行列に分解してノイズ除去するため、行列が重なった時に特徴となる重要な情報も除去してしまう点です。</a:t>
            </a:r>
            <a:endParaRPr kumimoji="1" lang="en-US" altLang="ja-JP"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trike="sngStrike"/>
              <a:t>それは離散フーリエ変換が行列間の特徴を考慮するために行われていないからです。</a:t>
            </a:r>
            <a:endParaRPr kumimoji="1" lang="en-US" altLang="ja-JP"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の定義上の理由によるもので、離散フーリエ変換は最適な直交変換とは限りません。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22</a:t>
            </a:fld>
            <a:endParaRPr kumimoji="1" lang="ja-JP" altLang="en-US"/>
          </a:p>
        </p:txBody>
      </p:sp>
    </p:spTree>
    <p:extLst>
      <p:ext uri="{BB962C8B-B14F-4D97-AF65-F5344CB8AC3E}">
        <p14:creationId xmlns:p14="http://schemas.microsoft.com/office/powerpoint/2010/main" val="110421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テンソル特異値分解は行列の特異値分解とは異なり、テンソルをテンソルの掛け算で表せるようにテンソル積を定義します。</a:t>
            </a:r>
            <a:endParaRPr kumimoji="1" lang="en-US" altLang="ja-JP" dirty="0"/>
          </a:p>
          <a:p>
            <a:r>
              <a:rPr kumimoji="1" lang="ja-JP" altLang="en-US"/>
              <a:t>そのテンソル積を用いたテンソルの掛け算によってテンソルの特異値分解が行えます。</a:t>
            </a:r>
            <a:endParaRPr kumimoji="1" lang="en-US" altLang="ja-JP" dirty="0"/>
          </a:p>
          <a:p>
            <a:r>
              <a:rPr kumimoji="1" lang="ja-JP" altLang="en-US"/>
              <a:t>しかしこのテンソル積を用いた特異値分解は計算が複雑であるため、実際にはテンソルを離散フーリエ変換して、行列に分解して特異値分解し、それを重ねたものを特異値と定義しています。</a:t>
            </a:r>
            <a:endParaRPr kumimoji="1" lang="en-US" altLang="ja-JP" dirty="0"/>
          </a:p>
          <a:p>
            <a:endParaRPr kumimoji="1" lang="en-US" altLang="ja-JP" dirty="0"/>
          </a:p>
          <a:p>
            <a:r>
              <a:rPr kumimoji="1" lang="ja-JP" altLang="en-US"/>
              <a:t>この</a:t>
            </a:r>
            <a:r>
              <a:rPr kumimoji="1" lang="en-US" altLang="ja-JP" dirty="0"/>
              <a:t>t-SVD</a:t>
            </a:r>
            <a:r>
              <a:rPr kumimoji="1" lang="ja-JP" altLang="en-US"/>
              <a:t>を利用してテンソル復元を行う手法があり、</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23</a:t>
            </a:fld>
            <a:endParaRPr kumimoji="1" lang="ja-JP" altLang="en-US"/>
          </a:p>
        </p:txBody>
      </p:sp>
    </p:spTree>
    <p:extLst>
      <p:ext uri="{BB962C8B-B14F-4D97-AF65-F5344CB8AC3E}">
        <p14:creationId xmlns:p14="http://schemas.microsoft.com/office/powerpoint/2010/main" val="3783420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テンソル復元手法の一つとして、テンソル特異値分解（</a:t>
            </a:r>
            <a:r>
              <a:rPr kumimoji="1" lang="en-US" altLang="ja-JP" dirty="0"/>
              <a:t>t-SVD)</a:t>
            </a:r>
          </a:p>
          <a:p>
            <a:r>
              <a:rPr kumimoji="1" lang="ja-JP" altLang="en-US"/>
              <a:t>を用いたノイズ除去手法があります。</a:t>
            </a:r>
            <a:endParaRPr kumimoji="1" lang="en-US" altLang="ja-JP" dirty="0"/>
          </a:p>
          <a:p>
            <a:r>
              <a:rPr kumimoji="1" lang="ja-JP" altLang="en-US"/>
              <a:t>まず観測テンソルを離散フーリエ変換し、次に行列に分解し特異値分解します。最後にその特異値に対して閾値処理を行い、</a:t>
            </a:r>
            <a:r>
              <a:rPr kumimoji="1" lang="en-US" altLang="ja-JP" dirty="0" err="1"/>
              <a:t>fy</a:t>
            </a:r>
            <a:r>
              <a:rPr kumimoji="1" lang="ja-JP" altLang="en-US"/>
              <a:t>を得ることができます。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24</a:t>
            </a:fld>
            <a:endParaRPr kumimoji="1" lang="ja-JP" altLang="en-US"/>
          </a:p>
        </p:txBody>
      </p:sp>
    </p:spTree>
    <p:extLst>
      <p:ext uri="{BB962C8B-B14F-4D97-AF65-F5344CB8AC3E}">
        <p14:creationId xmlns:p14="http://schemas.microsoft.com/office/powerpoint/2010/main" val="1088073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テンソル復元手法の一つとして、テンソル特異値分解（</a:t>
            </a:r>
            <a:r>
              <a:rPr kumimoji="1" lang="en-US" altLang="ja-JP" dirty="0"/>
              <a:t>t-SVD)</a:t>
            </a:r>
          </a:p>
          <a:p>
            <a:r>
              <a:rPr kumimoji="1" lang="ja-JP" altLang="en-US"/>
              <a:t>を用いたノイズ除去手法があります。</a:t>
            </a:r>
            <a:endParaRPr kumimoji="1" lang="en-US" altLang="ja-JP" dirty="0"/>
          </a:p>
          <a:p>
            <a:r>
              <a:rPr kumimoji="1" lang="ja-JP" altLang="en-US"/>
              <a:t>まず観測テンソルを離散フーリエ変換し、次に行列に分解し特異値分解します。最後にその特異値に対して閾値処理を行い、</a:t>
            </a:r>
            <a:r>
              <a:rPr kumimoji="1" lang="en-US" altLang="ja-JP" dirty="0" err="1"/>
              <a:t>fy</a:t>
            </a:r>
            <a:r>
              <a:rPr kumimoji="1" lang="ja-JP" altLang="en-US"/>
              <a:t>を得ることができます。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25</a:t>
            </a:fld>
            <a:endParaRPr kumimoji="1" lang="ja-JP" altLang="en-US"/>
          </a:p>
        </p:txBody>
      </p:sp>
    </p:spTree>
    <p:extLst>
      <p:ext uri="{BB962C8B-B14F-4D97-AF65-F5344CB8AC3E}">
        <p14:creationId xmlns:p14="http://schemas.microsoft.com/office/powerpoint/2010/main" val="25036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27</a:t>
            </a:fld>
            <a:endParaRPr kumimoji="1" lang="ja-JP" altLang="en-US"/>
          </a:p>
        </p:txBody>
      </p:sp>
    </p:spTree>
    <p:extLst>
      <p:ext uri="{BB962C8B-B14F-4D97-AF65-F5344CB8AC3E}">
        <p14:creationId xmlns:p14="http://schemas.microsoft.com/office/powerpoint/2010/main" val="784162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28</a:t>
            </a:fld>
            <a:endParaRPr kumimoji="1" lang="ja-JP" altLang="en-US"/>
          </a:p>
        </p:txBody>
      </p:sp>
    </p:spTree>
    <p:extLst>
      <p:ext uri="{BB962C8B-B14F-4D97-AF65-F5344CB8AC3E}">
        <p14:creationId xmlns:p14="http://schemas.microsoft.com/office/powerpoint/2010/main" val="4176292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29</a:t>
            </a:fld>
            <a:endParaRPr kumimoji="1" lang="ja-JP" altLang="en-US"/>
          </a:p>
        </p:txBody>
      </p:sp>
    </p:spTree>
    <p:extLst>
      <p:ext uri="{BB962C8B-B14F-4D97-AF65-F5344CB8AC3E}">
        <p14:creationId xmlns:p14="http://schemas.microsoft.com/office/powerpoint/2010/main" val="3278269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31</a:t>
            </a:fld>
            <a:endParaRPr kumimoji="1" lang="ja-JP" altLang="en-US"/>
          </a:p>
        </p:txBody>
      </p:sp>
    </p:spTree>
    <p:extLst>
      <p:ext uri="{BB962C8B-B14F-4D97-AF65-F5344CB8AC3E}">
        <p14:creationId xmlns:p14="http://schemas.microsoft.com/office/powerpoint/2010/main" val="272122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この研究では、テンソルに付加されたノイズを除去することを目的とします。ここではテンソルの実例であるカラー画像を使って、テンソルノイズ除去が必要な理由にいついて説明します。</a:t>
            </a:r>
            <a:endParaRPr kumimoji="1" lang="en-US" altLang="ja-JP" dirty="0"/>
          </a:p>
          <a:p>
            <a:endParaRPr kumimoji="1" lang="en-US" altLang="ja-JP" dirty="0"/>
          </a:p>
          <a:p>
            <a:r>
              <a:rPr kumimoji="1" lang="ja-JP" altLang="en-US"/>
              <a:t>カラー画像は撮影時にノイズがのってしまいます。それにより現実にある実物をそのまま二次元に落とし込んだ写真を手に入れることはできていません。</a:t>
            </a:r>
            <a:endParaRPr kumimoji="1" lang="en-US" altLang="ja-JP" dirty="0"/>
          </a:p>
          <a:p>
            <a:r>
              <a:rPr kumimoji="1" lang="ja-JP" altLang="en-US"/>
              <a:t>そこで、このようなノイズが付加された観測画像、すなわち観測テンソルから、</a:t>
            </a:r>
            <a:endParaRPr kumimoji="1" lang="en-US" altLang="ja-JP" dirty="0"/>
          </a:p>
          <a:p>
            <a:r>
              <a:rPr kumimoji="1" lang="ja-JP" altLang="en-US"/>
              <a:t>ノイズのない理想的な二次元カラー画像のようなテンソルデータを獲得したいと考えます。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a:t>
            </a:fld>
            <a:endParaRPr kumimoji="1" lang="ja-JP" altLang="en-US"/>
          </a:p>
        </p:txBody>
      </p:sp>
    </p:spTree>
    <p:extLst>
      <p:ext uri="{BB962C8B-B14F-4D97-AF65-F5344CB8AC3E}">
        <p14:creationId xmlns:p14="http://schemas.microsoft.com/office/powerpoint/2010/main" val="315849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本研究では次のような観測モデルを考えます。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a:t>原テンソル</a:t>
            </a:r>
            <a:r>
              <a:rPr kumimoji="1" lang="en-US" altLang="ja-JP" dirty="0"/>
              <a:t>X</a:t>
            </a:r>
            <a:r>
              <a:rPr kumimoji="1" lang="ja-JP" altLang="en-US"/>
              <a:t>に平均０、分散</a:t>
            </a:r>
            <a:r>
              <a:rPr kumimoji="1" lang="en-US" altLang="ja-JP" dirty="0" err="1"/>
              <a:t>σ</a:t>
            </a:r>
            <a:r>
              <a:rPr kumimoji="1" lang="ja-JP" altLang="en-US"/>
              <a:t>２乗のガウシアンノイズ</a:t>
            </a:r>
            <a:r>
              <a:rPr kumimoji="1" lang="en-US" altLang="ja-JP" dirty="0"/>
              <a:t>E</a:t>
            </a:r>
            <a:r>
              <a:rPr kumimoji="1" lang="ja-JP" altLang="en-US"/>
              <a:t>が付加されたものが観測テンソル</a:t>
            </a:r>
            <a:r>
              <a:rPr kumimoji="1" lang="en-US" altLang="ja-JP" dirty="0"/>
              <a:t>Y</a:t>
            </a:r>
            <a:r>
              <a:rPr kumimoji="1" lang="ja-JP" altLang="en-US"/>
              <a:t>として得られているようなモデルです。</a:t>
            </a:r>
            <a:endParaRPr kumimoji="1" lang="en-US" altLang="ja-JP" dirty="0"/>
          </a:p>
          <a:p>
            <a:endParaRPr kumimoji="1" lang="en-US" altLang="ja-JP" dirty="0"/>
          </a:p>
          <a:p>
            <a:r>
              <a:rPr kumimoji="1" lang="ja-JP" altLang="en-US"/>
              <a:t>つまり、一般的なカラー画像は、ノイズのない理想的な環境で撮影され画像にノイズが乗ったもの。と考えるということです。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a:t>
            </a:fld>
            <a:endParaRPr kumimoji="1" lang="ja-JP" altLang="en-US"/>
          </a:p>
        </p:txBody>
      </p:sp>
    </p:spTree>
    <p:extLst>
      <p:ext uri="{BB962C8B-B14F-4D97-AF65-F5344CB8AC3E}">
        <p14:creationId xmlns:p14="http://schemas.microsoft.com/office/powerpoint/2010/main" val="403298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このノイズを除去し、より原テンソル</a:t>
            </a:r>
            <a:r>
              <a:rPr kumimoji="1" lang="en-US" altLang="ja-JP" dirty="0"/>
              <a:t>X</a:t>
            </a:r>
            <a:r>
              <a:rPr kumimoji="1" lang="ja-JP" altLang="en-US"/>
              <a:t>に近い推定テンソル</a:t>
            </a:r>
            <a:r>
              <a:rPr kumimoji="1" lang="en-US" altLang="ja-JP" dirty="0" err="1"/>
              <a:t>fy</a:t>
            </a:r>
            <a:r>
              <a:rPr kumimoji="1" lang="ja-JP" altLang="en-US"/>
              <a:t>を求めることが目的になります。</a:t>
            </a:r>
            <a:endParaRPr kumimoji="1" lang="en-US" altLang="ja-JP" dirty="0"/>
          </a:p>
          <a:p>
            <a:endParaRPr kumimoji="1" lang="en-US" altLang="ja-JP" dirty="0"/>
          </a:p>
          <a:p>
            <a:r>
              <a:rPr kumimoji="1" lang="ja-JP" altLang="en-US"/>
              <a:t>推定テンソル</a:t>
            </a:r>
            <a:r>
              <a:rPr kumimoji="1" lang="en-US" altLang="ja-JP" dirty="0" err="1"/>
              <a:t>fy</a:t>
            </a:r>
            <a:r>
              <a:rPr kumimoji="1" lang="ja-JP" altLang="en-US"/>
              <a:t>と原テンソル</a:t>
            </a:r>
            <a:r>
              <a:rPr kumimoji="1" lang="en-US" altLang="ja-JP" dirty="0"/>
              <a:t>X</a:t>
            </a:r>
            <a:r>
              <a:rPr kumimoji="1" lang="ja-JP" altLang="en-US"/>
              <a:t>が近いほどテンソル復元を行えたということになります。</a:t>
            </a:r>
            <a:endParaRPr kumimoji="1" lang="en-US" altLang="ja-JP" dirty="0"/>
          </a:p>
          <a:p>
            <a:endParaRPr kumimoji="1" lang="en-US" altLang="ja-JP" dirty="0"/>
          </a:p>
          <a:p>
            <a:r>
              <a:rPr kumimoji="1" lang="ja-JP" altLang="en-US"/>
              <a:t>今回は推定テンソル</a:t>
            </a:r>
            <a:r>
              <a:rPr kumimoji="1" lang="en-US" altLang="ja-JP" dirty="0" err="1"/>
              <a:t>fy</a:t>
            </a:r>
            <a:r>
              <a:rPr kumimoji="1" lang="ja-JP" altLang="en-US"/>
              <a:t>を出力するためのテンソル復元手法、すなわち</a:t>
            </a:r>
            <a:r>
              <a:rPr kumimoji="1" lang="en-US" altLang="ja-JP" dirty="0"/>
              <a:t>f</a:t>
            </a:r>
            <a:r>
              <a:rPr kumimoji="1" lang="ja-JP" altLang="en-US"/>
              <a:t>を新たに提案します。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a:t>
            </a:fld>
            <a:endParaRPr kumimoji="1" lang="ja-JP" altLang="en-US"/>
          </a:p>
        </p:txBody>
      </p:sp>
    </p:spTree>
    <p:extLst>
      <p:ext uri="{BB962C8B-B14F-4D97-AF65-F5344CB8AC3E}">
        <p14:creationId xmlns:p14="http://schemas.microsoft.com/office/powerpoint/2010/main" val="319356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テンソル復元手法の一つとして、</a:t>
            </a:r>
            <a:r>
              <a:rPr kumimoji="1" lang="en-US" altLang="ja-JP" dirty="0"/>
              <a:t>t-SVD</a:t>
            </a:r>
            <a:r>
              <a:rPr kumimoji="1" lang="ja-JP" altLang="en-US"/>
              <a:t>を使った既存手法があります。</a:t>
            </a:r>
            <a:endParaRPr kumimoji="1" lang="en-US" altLang="ja-JP" dirty="0"/>
          </a:p>
          <a:p>
            <a:r>
              <a:rPr kumimoji="1" lang="ja-JP" altLang="en-US"/>
              <a:t>この手法では、まず観測テンソルの三次元方向に離散フーリエ変換し、そして行列に分解して特異値分解します。最後にその特異値に対して閾値処理を行い</a:t>
            </a:r>
            <a:r>
              <a:rPr kumimoji="1" lang="en-US" altLang="ja-JP" dirty="0"/>
              <a:t>2</a:t>
            </a:r>
            <a:r>
              <a:rPr kumimoji="1" lang="ja-JP" altLang="en-US"/>
              <a:t>番、１番の順で逆の処理をし、推定テンソル</a:t>
            </a:r>
            <a:r>
              <a:rPr kumimoji="1" lang="en-US" altLang="ja-JP" dirty="0" err="1"/>
              <a:t>fy</a:t>
            </a:r>
            <a:r>
              <a:rPr kumimoji="1" lang="ja-JP" altLang="en-US"/>
              <a:t>を得るという手法です。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8834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しかしこの手法には問題点があります。それは離散フーリエ変換では各行列間の関係を残してしまう可能性がある点です。そのため、離散フーリエ変換は行列分解して個別にノイズ除去する方法に適しているとは限ら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の定義上の理由によるもので、離散フーリエ変換が最適な直交変換とは限りません。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237387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そこで新しい手法として、離散フーリエ変換の代わりに観測テンソル</a:t>
            </a:r>
            <a:r>
              <a:rPr kumimoji="1" lang="en-US" altLang="ja-JP" dirty="0"/>
              <a:t>Y</a:t>
            </a:r>
            <a:r>
              <a:rPr kumimoji="1" lang="ja-JP" altLang="en-US"/>
              <a:t>の三次元方向に主成分分析や離散コサイン変換を適用する新たな手法が提案されました。</a:t>
            </a:r>
            <a:endParaRPr kumimoji="1" lang="en-US" altLang="ja-JP" dirty="0"/>
          </a:p>
          <a:p>
            <a:r>
              <a:rPr kumimoji="1" lang="ja-JP" altLang="en-US"/>
              <a:t>結果、</a:t>
            </a:r>
            <a:r>
              <a:rPr kumimoji="1" lang="en-US" altLang="ja-JP" dirty="0"/>
              <a:t>Y</a:t>
            </a:r>
            <a:r>
              <a:rPr kumimoji="1" lang="ja-JP" altLang="en-US"/>
              <a:t>がカラー画像の場合において、離散フーリエ変換以上の性能が出ましたが、カラー画像によって主成分分析が優れている場合と離散コサイン変換が優れている場合にわかれ、どちらかが理想の直交変換であるとは言えませんでした。</a:t>
            </a:r>
            <a:endParaRPr kumimoji="1" lang="en-US" altLang="ja-JP" dirty="0"/>
          </a:p>
          <a:p>
            <a:r>
              <a:rPr kumimoji="1" lang="ja-JP" altLang="en-US"/>
              <a:t>新しい手法においても、テンソルによって最適な直交変換が異なるという問題がありました。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7</a:t>
            </a:fld>
            <a:endParaRPr kumimoji="1" lang="ja-JP" altLang="en-US"/>
          </a:p>
        </p:txBody>
      </p:sp>
    </p:spTree>
    <p:extLst>
      <p:ext uri="{BB962C8B-B14F-4D97-AF65-F5344CB8AC3E}">
        <p14:creationId xmlns:p14="http://schemas.microsoft.com/office/powerpoint/2010/main" val="181977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そこで、入力テンソル</a:t>
            </a:r>
            <a:r>
              <a:rPr kumimoji="1" lang="en-US" altLang="ja-JP" dirty="0"/>
              <a:t>Y</a:t>
            </a:r>
            <a:r>
              <a:rPr kumimoji="1" lang="ja-JP" altLang="en-US"/>
              <a:t>に合わせて最適な直交変換を選びたいと考えます。</a:t>
            </a:r>
            <a:endParaRPr kumimoji="1" lang="en-US" altLang="ja-JP" dirty="0"/>
          </a:p>
          <a:p>
            <a:endParaRPr kumimoji="1" lang="en-US" altLang="ja-JP" dirty="0"/>
          </a:p>
          <a:p>
            <a:r>
              <a:rPr kumimoji="1" lang="ja-JP" altLang="en-US"/>
              <a:t>原テンソル</a:t>
            </a:r>
            <a:r>
              <a:rPr kumimoji="1" lang="en-US" altLang="ja-JP" dirty="0"/>
              <a:t>X</a:t>
            </a:r>
            <a:r>
              <a:rPr kumimoji="1" lang="ja-JP" altLang="en-US"/>
              <a:t>と推定テンソル</a:t>
            </a:r>
            <a:r>
              <a:rPr kumimoji="1" lang="en-US" altLang="ja-JP" dirty="0" err="1"/>
              <a:t>fy</a:t>
            </a:r>
            <a:r>
              <a:rPr kumimoji="1" lang="ja-JP" altLang="en-US"/>
              <a:t>の比較ができれば最も良い直交変換を探す事ができると考えられます。</a:t>
            </a:r>
            <a:endParaRPr kumimoji="1" lang="en-US" altLang="ja-JP" dirty="0"/>
          </a:p>
          <a:p>
            <a:r>
              <a:rPr kumimoji="1" lang="ja-JP" altLang="en-US"/>
              <a:t>しかし、原テンソル</a:t>
            </a:r>
            <a:r>
              <a:rPr kumimoji="1" lang="en-US" altLang="ja-JP" dirty="0"/>
              <a:t>X</a:t>
            </a:r>
            <a:r>
              <a:rPr kumimoji="1" lang="ja-JP" altLang="en-US"/>
              <a:t>を手に入れることは現実的ではありません。　つまり、ノイズのない理想的な写真と、普通に撮影された写真からノイズを除去した画像を比較することができれば、より良い直交変換を選ぶことができると考えられますが、ノイズのない理想的な写真は獲得することが難しいと思います。</a:t>
            </a:r>
            <a:endParaRPr kumimoji="1" lang="en-US" altLang="ja-JP" dirty="0"/>
          </a:p>
          <a:p>
            <a:endParaRPr kumimoji="1" lang="en-US" altLang="ja-JP" dirty="0"/>
          </a:p>
          <a:p>
            <a:r>
              <a:rPr kumimoji="1" lang="ja-JP" altLang="en-US"/>
              <a:t>そこで</a:t>
            </a:r>
            <a:r>
              <a:rPr kumimoji="1" lang="en-US" altLang="ja-JP" dirty="0"/>
              <a:t>SURE</a:t>
            </a:r>
            <a:r>
              <a:rPr kumimoji="1" lang="ja-JP" altLang="en-US"/>
              <a:t>を使用することを考えます。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8</a:t>
            </a:fld>
            <a:endParaRPr kumimoji="1" lang="ja-JP" altLang="en-US"/>
          </a:p>
        </p:txBody>
      </p:sp>
    </p:spTree>
    <p:extLst>
      <p:ext uri="{BB962C8B-B14F-4D97-AF65-F5344CB8AC3E}">
        <p14:creationId xmlns:p14="http://schemas.microsoft.com/office/powerpoint/2010/main" val="259280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35360" y="1844825"/>
            <a:ext cx="11521280" cy="1470025"/>
          </a:xfrm>
        </p:spPr>
        <p:txBody>
          <a:bodyPr anchor="b"/>
          <a:lstStyle>
            <a:lvl1pPr>
              <a:defRPr>
                <a:solidFill>
                  <a:schemeClr val="accent1"/>
                </a:solidFill>
                <a:latin typeface="+mj-lt"/>
                <a:ea typeface="+mj-ea"/>
              </a:defRPr>
            </a:lvl1pPr>
          </a:lstStyle>
          <a:p>
            <a:r>
              <a:rPr kumimoji="1" lang="ja-JP" altLang="en-US"/>
              <a:t>マスター タイトルの書式設定</a:t>
            </a:r>
          </a:p>
        </p:txBody>
      </p:sp>
      <p:sp>
        <p:nvSpPr>
          <p:cNvPr id="3" name="サブタイトル 2"/>
          <p:cNvSpPr>
            <a:spLocks noGrp="1"/>
          </p:cNvSpPr>
          <p:nvPr>
            <p:ph type="subTitle" idx="1"/>
          </p:nvPr>
        </p:nvSpPr>
        <p:spPr>
          <a:xfrm>
            <a:off x="335362" y="3789040"/>
            <a:ext cx="11521277"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p>
            <a:fld id="{F21F69D2-5A36-0043-BC9A-97224A530D54}" type="datetime1">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6096001" y="3314849"/>
            <a:ext cx="576063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1" name="正方形/長方形 10"/>
          <p:cNvSpPr/>
          <p:nvPr userDrawn="1"/>
        </p:nvSpPr>
        <p:spPr>
          <a:xfrm>
            <a:off x="335361" y="3312389"/>
            <a:ext cx="576064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0BBD241-AC1F-CD48-8C8D-53743BAE6F95}" type="datetime1">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45E6274-2259-9E49-A930-8851F91C3A42}" type="datetime1">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44624"/>
            <a:ext cx="10704512" cy="1143000"/>
          </a:xfrm>
        </p:spPr>
        <p:txBody>
          <a:bodyPr>
            <a:normAutofit/>
          </a:bodyPr>
          <a:lstStyle>
            <a:lvl1pPr algn="l">
              <a:defRPr sz="3600"/>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911491" y="1412776"/>
            <a:ext cx="11150963"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6752B15C-CA44-2547-8428-21E8CA068F53}" type="datetime1">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dirty="0"/>
          </a:p>
        </p:txBody>
      </p:sp>
      <p:grpSp>
        <p:nvGrpSpPr>
          <p:cNvPr id="7" name="グループ化 6"/>
          <p:cNvGrpSpPr/>
          <p:nvPr userDrawn="1"/>
        </p:nvGrpSpPr>
        <p:grpSpPr>
          <a:xfrm>
            <a:off x="431370" y="299164"/>
            <a:ext cx="864163"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43616" y="2747962"/>
            <a:ext cx="10213025"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643614" y="4149080"/>
            <a:ext cx="10213025"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A124D93-9585-0F41-92C8-63D923BC03EE}" type="datetime1">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784910" y="3104962"/>
            <a:ext cx="858705"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F09F46D5-97E8-154B-A4E1-8CB87BF4FF7E}" type="datetime1">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90" y="44624"/>
            <a:ext cx="10596877"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31371" y="1535113"/>
            <a:ext cx="5472608"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31371" y="2174875"/>
            <a:ext cx="5472608"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6288021" y="1535113"/>
            <a:ext cx="5472608"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6288021" y="2174875"/>
            <a:ext cx="5472608"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9BA812F0-D85C-9242-8B92-4A023C333422}" type="datetime1">
              <a:rPr kumimoji="1" lang="ja-JP" altLang="en-US" smtClean="0"/>
              <a:t>2022/1/18</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431370" y="299164"/>
            <a:ext cx="864163"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44624"/>
            <a:ext cx="10574965"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6C12CE8-B51B-FB49-8B8E-8FD3E1C0BF30}" type="datetime1">
              <a:rPr kumimoji="1" lang="ja-JP" altLang="en-US" smtClean="0"/>
              <a:t>2022/1/18</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431370" y="299164"/>
            <a:ext cx="864163"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54CA64B-F31D-C64A-A3B3-635E2A5FEE77}" type="datetime1">
              <a:rPr kumimoji="1" lang="ja-JP" altLang="en-US" smtClean="0"/>
              <a:t>2022/1/18</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303935D-5195-FC41-8483-8CB838AD70C5}" type="datetime1">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B443-9680-084B-920A-DFC9E225F945}" type="datetime1">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0" y="6492876"/>
            <a:ext cx="2266765"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AE33FF9A-3747-B44B-9B75-756E47FE509E}" type="datetime1">
              <a:rPr lang="ja-JP" altLang="en-US" smtClean="0"/>
              <a:t>2022/1/18</a:t>
            </a:fld>
            <a:endParaRPr lang="ja-JP" altLang="en-US"/>
          </a:p>
        </p:txBody>
      </p:sp>
      <p:sp>
        <p:nvSpPr>
          <p:cNvPr id="5" name="フッター プレースホルダー 4"/>
          <p:cNvSpPr>
            <a:spLocks noGrp="1"/>
          </p:cNvSpPr>
          <p:nvPr>
            <p:ph type="ftr" sz="quarter" idx="3"/>
          </p:nvPr>
        </p:nvSpPr>
        <p:spPr>
          <a:xfrm>
            <a:off x="2266765" y="6489355"/>
            <a:ext cx="7669661"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 altLang="zh-TW"/>
              <a:t>18C3091 </a:t>
            </a:r>
            <a:r>
              <a:rPr lang="zh-TW" altLang="en-US"/>
              <a:t>濱田　崚平</a:t>
            </a:r>
            <a:endParaRPr lang="ja-JP" altLang="en-US" dirty="0"/>
          </a:p>
        </p:txBody>
      </p:sp>
      <p:sp>
        <p:nvSpPr>
          <p:cNvPr id="6" name="スライド番号プレースホルダー 5"/>
          <p:cNvSpPr>
            <a:spLocks noGrp="1"/>
          </p:cNvSpPr>
          <p:nvPr>
            <p:ph type="sldNum" sz="quarter" idx="4"/>
          </p:nvPr>
        </p:nvSpPr>
        <p:spPr>
          <a:xfrm>
            <a:off x="11474568" y="6309321"/>
            <a:ext cx="587885"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1.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1.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7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 altLang="ja-JP" dirty="0"/>
              <a:t>t-SVD</a:t>
            </a:r>
            <a:r>
              <a:rPr lang="ja-JP" altLang="en-US"/>
              <a:t>によるテンソルノイズ除去で用いられる</a:t>
            </a:r>
            <a:br>
              <a:rPr lang="en-US" altLang="ja-JP" dirty="0"/>
            </a:br>
            <a:r>
              <a:rPr lang="ja-JP" altLang="en-US"/>
              <a:t>直交変換の</a:t>
            </a:r>
            <a:r>
              <a:rPr lang="en" altLang="ja-JP" dirty="0"/>
              <a:t>SURE</a:t>
            </a:r>
            <a:r>
              <a:rPr lang="ja-JP" altLang="en-US"/>
              <a:t>による最適化</a:t>
            </a:r>
            <a:endParaRPr lang="ja-JP" altLang="en-US" dirty="0">
              <a:latin typeface="+mj-lt"/>
            </a:endParaRPr>
          </a:p>
        </p:txBody>
      </p:sp>
      <p:sp>
        <p:nvSpPr>
          <p:cNvPr id="3" name="サブタイトル 2"/>
          <p:cNvSpPr>
            <a:spLocks noGrp="1"/>
          </p:cNvSpPr>
          <p:nvPr>
            <p:ph type="subTitle" idx="1"/>
          </p:nvPr>
        </p:nvSpPr>
        <p:spPr/>
        <p:txBody>
          <a:bodyPr/>
          <a:lstStyle/>
          <a:p>
            <a:r>
              <a:rPr lang="en-US" altLang="ja-JP" b="1" dirty="0"/>
              <a:t>18C3091 </a:t>
            </a:r>
            <a:r>
              <a:rPr lang="ja-JP" altLang="en-US" b="1"/>
              <a:t>濱田</a:t>
            </a:r>
            <a:r>
              <a:rPr lang="en-US" altLang="ja-JP" b="1" dirty="0"/>
              <a:t> </a:t>
            </a:r>
            <a:r>
              <a:rPr lang="ja-JP" altLang="en-US" b="1"/>
              <a:t>崚平</a:t>
            </a:r>
            <a:endParaRPr lang="en-US" altLang="ja-JP" b="1" dirty="0"/>
          </a:p>
        </p:txBody>
      </p:sp>
      <p:sp>
        <p:nvSpPr>
          <p:cNvPr id="5" name="テキスト ボックス 4"/>
          <p:cNvSpPr txBox="1"/>
          <p:nvPr/>
        </p:nvSpPr>
        <p:spPr>
          <a:xfrm>
            <a:off x="9601323" y="5647772"/>
            <a:ext cx="2339102" cy="954107"/>
          </a:xfrm>
          <a:prstGeom prst="rect">
            <a:avLst/>
          </a:prstGeom>
          <a:noFill/>
        </p:spPr>
        <p:txBody>
          <a:bodyPr wrap="none" rtlCol="0">
            <a:spAutoFit/>
          </a:bodyPr>
          <a:lstStyle/>
          <a:p>
            <a:pPr algn="r"/>
            <a:r>
              <a:rPr lang="ja-JP" altLang="en-US" sz="2800" dirty="0">
                <a:solidFill>
                  <a:srgbClr val="4D4D4D"/>
                </a:solidFill>
              </a:rPr>
              <a:t>千葉工業大学</a:t>
            </a:r>
            <a:endParaRPr lang="en-US" altLang="ja-JP" sz="2800" dirty="0">
              <a:solidFill>
                <a:srgbClr val="4D4D4D"/>
              </a:solidFill>
            </a:endParaRPr>
          </a:p>
          <a:p>
            <a:pPr algn="r"/>
            <a:r>
              <a:rPr lang="ja-JP" altLang="en-US" sz="2800" dirty="0">
                <a:solidFill>
                  <a:srgbClr val="4D4D4D"/>
                </a:solidFill>
              </a:rPr>
              <a:t>宮田研究室</a:t>
            </a:r>
          </a:p>
        </p:txBody>
      </p:sp>
      <p:pic>
        <p:nvPicPr>
          <p:cNvPr id="1026" name="Picture 2" descr="校章"/>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312" y="5664866"/>
            <a:ext cx="674043" cy="79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4313050F-E5B0-854A-9A56-58DC11CF29E4}"/>
                  </a:ext>
                </a:extLst>
              </p:cNvPr>
              <p:cNvSpPr txBox="1">
                <a:spLocks/>
              </p:cNvSpPr>
              <p:nvPr/>
            </p:nvSpPr>
            <p:spPr>
              <a:xfrm>
                <a:off x="916996" y="4481289"/>
                <a:ext cx="11268041" cy="100300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60000"/>
                  </a:lnSpc>
                </a:pPr>
                <a:r>
                  <a:rPr lang="ja-JP" altLang="en-US" b="1"/>
                  <a:t>すなわち、</a:t>
                </a:r>
                <a14:m>
                  <m:oMath xmlns:m="http://schemas.openxmlformats.org/officeDocument/2006/math">
                    <m:r>
                      <a:rPr lang="en-US" altLang="ja-JP" sz="3600" i="1">
                        <a:highlight>
                          <a:srgbClr val="00FFFF"/>
                        </a:highlight>
                        <a:latin typeface="Cambria Math" panose="02040503050406030204" pitchFamily="18" charset="0"/>
                        <a:cs typeface="APPLE CHANCERY" panose="03020702040506060504" pitchFamily="66" charset="-79"/>
                      </a:rPr>
                      <m:t>𝑋</m:t>
                    </m:r>
                  </m:oMath>
                </a14:m>
                <a:r>
                  <a:rPr lang="ja-JP" altLang="en-US" b="1"/>
                  <a:t>と　　　の比較ができる</a:t>
                </a:r>
                <a:endParaRPr lang="en-US" altLang="ja-JP" dirty="0"/>
              </a:p>
              <a:p>
                <a:pPr marL="0" indent="0">
                  <a:buFont typeface="Wingdings" panose="05000000000000000000" pitchFamily="2" charset="2"/>
                  <a:buNone/>
                </a:pPr>
                <a:endParaRPr lang="en-US" altLang="ja-JP" sz="2400" dirty="0"/>
              </a:p>
            </p:txBody>
          </p:sp>
        </mc:Choice>
        <mc:Fallback xmlns="">
          <p:sp>
            <p:nvSpPr>
              <p:cNvPr id="8" name="コンテンツ プレースホルダー 2">
                <a:extLst>
                  <a:ext uri="{FF2B5EF4-FFF2-40B4-BE49-F238E27FC236}">
                    <a16:creationId xmlns:a16="http://schemas.microsoft.com/office/drawing/2014/main" id="{4313050F-E5B0-854A-9A56-58DC11CF29E4}"/>
                  </a:ext>
                </a:extLst>
              </p:cNvPr>
              <p:cNvSpPr txBox="1">
                <a:spLocks noRot="1" noChangeAspect="1" noMove="1" noResize="1" noEditPoints="1" noAdjustHandles="1" noChangeArrowheads="1" noChangeShapeType="1" noTextEdit="1"/>
              </p:cNvSpPr>
              <p:nvPr/>
            </p:nvSpPr>
            <p:spPr>
              <a:xfrm>
                <a:off x="916996" y="4481289"/>
                <a:ext cx="11268041" cy="1003008"/>
              </a:xfrm>
              <a:prstGeom prst="rect">
                <a:avLst/>
              </a:prstGeom>
              <a:blipFill>
                <a:blip r:embed="rId3"/>
                <a:stretch>
                  <a:fillRect l="-1351" b="-61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キーアイデア</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11491" y="1412775"/>
                <a:ext cx="11150963" cy="2545293"/>
              </a:xfrm>
            </p:spPr>
            <p:txBody>
              <a:bodyPr>
                <a:normAutofit fontScale="92500" lnSpcReduction="20000"/>
              </a:bodyPr>
              <a:lstStyle/>
              <a:p>
                <a:r>
                  <a:rPr lang="en-US" altLang="ja-JP" sz="3600" b="1" dirty="0"/>
                  <a:t>Stein’s </a:t>
                </a:r>
                <a:r>
                  <a:rPr lang="en-US" altLang="ja-JP" sz="3600" b="1" dirty="0" err="1"/>
                  <a:t>unbised</a:t>
                </a:r>
                <a:r>
                  <a:rPr lang="en-US" altLang="ja-JP" sz="3600" b="1" dirty="0"/>
                  <a:t> risk estimator (SURE)</a:t>
                </a:r>
              </a:p>
              <a:p>
                <a:pPr lvl="1">
                  <a:buFont typeface="Arial" panose="020B0604020202020204" pitchFamily="34" charset="0"/>
                  <a:buChar char="•"/>
                </a:pPr>
                <a14:m>
                  <m:oMath xmlns:m="http://schemas.openxmlformats.org/officeDocument/2006/math">
                    <m:r>
                      <a:rPr lang="en-US" altLang="ja-JP" sz="4000" i="1">
                        <a:highlight>
                          <a:srgbClr val="00FFFF"/>
                        </a:highlight>
                        <a:latin typeface="Cambria Math" panose="02040503050406030204" pitchFamily="18" charset="0"/>
                        <a:cs typeface="APPLE CHANCERY" panose="03020702040506060504" pitchFamily="66" charset="-79"/>
                      </a:rPr>
                      <m:t>𝑋</m:t>
                    </m:r>
                    <m:r>
                      <a:rPr lang="ja-JP" altLang="en-US" sz="4000" i="1">
                        <a:latin typeface="Cambria Math" panose="02040503050406030204" pitchFamily="18" charset="0"/>
                      </a:rPr>
                      <m:t>と</m:t>
                    </m:r>
                    <m:r>
                      <a:rPr lang="en-US" altLang="ja-JP" sz="4000" b="0" i="1" smtClean="0">
                        <a:latin typeface="Cambria Math" panose="02040503050406030204" pitchFamily="18" charset="0"/>
                      </a:rPr>
                      <m:t> </m:t>
                    </m:r>
                    <m:r>
                      <a:rPr lang="ja-JP" altLang="en-US" sz="4000" b="0" i="0" smtClean="0">
                        <a:latin typeface="Cambria Math" panose="02040503050406030204" pitchFamily="18" charset="0"/>
                      </a:rPr>
                      <m:t>　　</m:t>
                    </m:r>
                    <m:r>
                      <a:rPr lang="en-US" altLang="ja-JP" sz="4000" b="0" i="0" smtClean="0">
                        <a:latin typeface="Cambria Math" panose="02040503050406030204" pitchFamily="18" charset="0"/>
                      </a:rPr>
                      <m:t>  </m:t>
                    </m:r>
                  </m:oMath>
                </a14:m>
                <a:r>
                  <a:rPr kumimoji="1" lang="ja-JP" altLang="en-US" sz="3200"/>
                  <a:t>の二乗誤差の期待値を</a:t>
                </a:r>
                <a14:m>
                  <m:oMath xmlns:m="http://schemas.openxmlformats.org/officeDocument/2006/math">
                    <m:r>
                      <a:rPr lang="en-US" altLang="ja-JP" sz="4000" i="1">
                        <a:highlight>
                          <a:srgbClr val="00FFFF"/>
                        </a:highlight>
                        <a:latin typeface="Cambria Math" panose="02040503050406030204" pitchFamily="18" charset="0"/>
                        <a:cs typeface="APPLE CHANCERY" panose="03020702040506060504" pitchFamily="66" charset="-79"/>
                      </a:rPr>
                      <m:t>𝑋</m:t>
                    </m:r>
                  </m:oMath>
                </a14:m>
                <a:r>
                  <a:rPr lang="ja-JP" altLang="en-US" sz="3200"/>
                  <a:t>なしで獲得可能</a:t>
                </a:r>
                <a:endParaRPr lang="en-US" altLang="ja-JP" sz="3200" dirty="0"/>
              </a:p>
              <a:p>
                <a:pPr marL="914400" lvl="2" indent="0">
                  <a:buNone/>
                </a:pPr>
                <a:r>
                  <a:rPr kumimoji="1" lang="ja-JP" altLang="en-US"/>
                  <a:t>式にすると、</a:t>
                </a:r>
                <a:endParaRPr kumimoji="1" lang="en-US" altLang="ja-JP" dirty="0"/>
              </a:p>
              <a:p>
                <a:pPr marL="457200" lvl="1" indent="0">
                  <a:buNone/>
                </a:pPr>
                <a14:m>
                  <m:oMathPara xmlns:m="http://schemas.openxmlformats.org/officeDocument/2006/math">
                    <m:oMathParaPr>
                      <m:jc m:val="centerGroup"/>
                    </m:oMathParaPr>
                    <m:oMath xmlns:m="http://schemas.openxmlformats.org/officeDocument/2006/math">
                      <m:r>
                        <m:rPr>
                          <m:sty m:val="p"/>
                        </m:rPr>
                        <a:rPr lang="en-US" altLang="ja-JP" sz="4200">
                          <a:solidFill>
                            <a:schemeClr val="tx1"/>
                          </a:solidFill>
                          <a:latin typeface="Cambria Math" panose="02040503050406030204" pitchFamily="18" charset="0"/>
                        </a:rPr>
                        <m:t>E</m:t>
                      </m:r>
                      <m:d>
                        <m:dPr>
                          <m:begChr m:val="["/>
                          <m:endChr m:val="]"/>
                          <m:ctrlPr>
                            <a:rPr lang="en-US" altLang="ja-JP" sz="4200" i="1">
                              <a:solidFill>
                                <a:schemeClr val="tx1"/>
                              </a:solidFill>
                              <a:latin typeface="Cambria Math" panose="02040503050406030204" pitchFamily="18" charset="0"/>
                            </a:rPr>
                          </m:ctrlPr>
                        </m:dPr>
                        <m:e>
                          <m:sSubSup>
                            <m:sSubSupPr>
                              <m:ctrlPr>
                                <a:rPr lang="en-US" altLang="ja-JP" sz="4200" i="1">
                                  <a:solidFill>
                                    <a:schemeClr val="tx1"/>
                                  </a:solidFill>
                                  <a:latin typeface="Cambria Math" panose="02040503050406030204" pitchFamily="18" charset="0"/>
                                </a:rPr>
                              </m:ctrlPr>
                            </m:sSubSupPr>
                            <m:e>
                              <m:d>
                                <m:dPr>
                                  <m:begChr m:val="‖"/>
                                  <m:endChr m:val="‖"/>
                                  <m:ctrlPr>
                                    <a:rPr lang="en-US" altLang="ja-JP" sz="4200" i="1">
                                      <a:solidFill>
                                        <a:schemeClr val="tx1"/>
                                      </a:solidFill>
                                      <a:latin typeface="Cambria Math" panose="02040503050406030204" pitchFamily="18" charset="0"/>
                                    </a:rPr>
                                  </m:ctrlPr>
                                </m:dPr>
                                <m:e>
                                  <m:r>
                                    <a:rPr lang="en-US" altLang="ja-JP" sz="4200" i="1">
                                      <a:highlight>
                                        <a:srgbClr val="00FFFF"/>
                                      </a:highlight>
                                      <a:latin typeface="Cambria Math" panose="02040503050406030204" pitchFamily="18" charset="0"/>
                                      <a:cs typeface="APPLE CHANCERY" panose="03020702040506060504" pitchFamily="66" charset="-79"/>
                                    </a:rPr>
                                    <m:t>𝑋</m:t>
                                  </m:r>
                                  <m:r>
                                    <a:rPr lang="en-US" altLang="ja-JP" sz="4200" i="1">
                                      <a:solidFill>
                                        <a:schemeClr val="tx1"/>
                                      </a:solidFill>
                                      <a:latin typeface="Cambria Math" panose="02040503050406030204" pitchFamily="18" charset="0"/>
                                    </a:rPr>
                                    <m:t>−</m:t>
                                  </m:r>
                                  <m:r>
                                    <a:rPr lang="ja-JP" altLang="en-US" sz="4200" i="1">
                                      <a:solidFill>
                                        <a:schemeClr val="tx1"/>
                                      </a:solidFill>
                                      <a:latin typeface="Cambria Math" panose="02040503050406030204" pitchFamily="18" charset="0"/>
                                    </a:rPr>
                                    <m:t>　　</m:t>
                                  </m:r>
                                </m:e>
                              </m:d>
                            </m:e>
                            <m:sub>
                              <m:r>
                                <a:rPr lang="en-US" altLang="ja-JP" sz="4200" i="1">
                                  <a:solidFill>
                                    <a:schemeClr val="tx1"/>
                                  </a:solidFill>
                                  <a:latin typeface="Cambria Math" panose="02040503050406030204" pitchFamily="18" charset="0"/>
                                </a:rPr>
                                <m:t>2</m:t>
                              </m:r>
                            </m:sub>
                            <m:sup>
                              <m:r>
                                <a:rPr lang="en-US" altLang="ja-JP" sz="4200" i="1">
                                  <a:solidFill>
                                    <a:schemeClr val="tx1"/>
                                  </a:solidFill>
                                  <a:latin typeface="Cambria Math" panose="02040503050406030204" pitchFamily="18" charset="0"/>
                                </a:rPr>
                                <m:t>2</m:t>
                              </m:r>
                            </m:sup>
                          </m:sSubSup>
                        </m:e>
                      </m:d>
                    </m:oMath>
                  </m:oMathPara>
                </a14:m>
                <a:endParaRPr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11491" y="1412775"/>
                <a:ext cx="11150963" cy="2545293"/>
              </a:xfrm>
              <a:blipFill>
                <a:blip r:embed="rId4"/>
                <a:stretch>
                  <a:fillRect l="-1367" t="-746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9</a:t>
            </a:r>
            <a:endParaRPr kumimoji="1" lang="ja-JP" altLang="en-US"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DF6680AD-2A08-654D-8219-11CB0464A30B}"/>
                  </a:ext>
                </a:extLst>
              </p:cNvPr>
              <p:cNvSpPr/>
              <p:nvPr/>
            </p:nvSpPr>
            <p:spPr>
              <a:xfrm>
                <a:off x="6240016" y="3140968"/>
                <a:ext cx="936104" cy="485158"/>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5" name="正方形/長方形 4">
                <a:extLst>
                  <a:ext uri="{FF2B5EF4-FFF2-40B4-BE49-F238E27FC236}">
                    <a16:creationId xmlns:a16="http://schemas.microsoft.com/office/drawing/2014/main" id="{DF6680AD-2A08-654D-8219-11CB0464A30B}"/>
                  </a:ext>
                </a:extLst>
              </p:cNvPr>
              <p:cNvSpPr>
                <a:spLocks noRot="1" noChangeAspect="1" noMove="1" noResize="1" noEditPoints="1" noAdjustHandles="1" noChangeArrowheads="1" noChangeShapeType="1" noTextEdit="1"/>
              </p:cNvSpPr>
              <p:nvPr/>
            </p:nvSpPr>
            <p:spPr>
              <a:xfrm>
                <a:off x="6240016" y="3140968"/>
                <a:ext cx="936104" cy="485158"/>
              </a:xfrm>
              <a:prstGeom prst="rect">
                <a:avLst/>
              </a:prstGeom>
              <a:blipFill>
                <a:blip r:embed="rId5"/>
                <a:stretch>
                  <a:fillRect l="-24324" t="-5128" r="-12162" b="-38462"/>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FA0180D-2F2D-4C4F-9AFA-F37858DDA8AA}"/>
                  </a:ext>
                </a:extLst>
              </p:cNvPr>
              <p:cNvSpPr/>
              <p:nvPr/>
            </p:nvSpPr>
            <p:spPr>
              <a:xfrm>
                <a:off x="2495600" y="1988840"/>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6" name="正方形/長方形 5">
                <a:extLst>
                  <a:ext uri="{FF2B5EF4-FFF2-40B4-BE49-F238E27FC236}">
                    <a16:creationId xmlns:a16="http://schemas.microsoft.com/office/drawing/2014/main" id="{6FA0180D-2F2D-4C4F-9AFA-F37858DDA8AA}"/>
                  </a:ext>
                </a:extLst>
              </p:cNvPr>
              <p:cNvSpPr>
                <a:spLocks noRot="1" noChangeAspect="1" noMove="1" noResize="1" noEditPoints="1" noAdjustHandles="1" noChangeArrowheads="1" noChangeShapeType="1" noTextEdit="1"/>
              </p:cNvSpPr>
              <p:nvPr/>
            </p:nvSpPr>
            <p:spPr>
              <a:xfrm>
                <a:off x="2495600" y="1988840"/>
                <a:ext cx="936104" cy="494010"/>
              </a:xfrm>
              <a:prstGeom prst="rect">
                <a:avLst/>
              </a:prstGeom>
              <a:blipFill>
                <a:blip r:embed="rId6"/>
                <a:stretch>
                  <a:fillRect l="-24000" t="-2500" r="-10667" b="-37500"/>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41C5DEF-27B3-034A-B8D8-5A2619C2E96F}"/>
                  </a:ext>
                </a:extLst>
              </p:cNvPr>
              <p:cNvSpPr/>
              <p:nvPr/>
            </p:nvSpPr>
            <p:spPr>
              <a:xfrm>
                <a:off x="4295800" y="4735788"/>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9" name="正方形/長方形 8">
                <a:extLst>
                  <a:ext uri="{FF2B5EF4-FFF2-40B4-BE49-F238E27FC236}">
                    <a16:creationId xmlns:a16="http://schemas.microsoft.com/office/drawing/2014/main" id="{941C5DEF-27B3-034A-B8D8-5A2619C2E96F}"/>
                  </a:ext>
                </a:extLst>
              </p:cNvPr>
              <p:cNvSpPr>
                <a:spLocks noRot="1" noChangeAspect="1" noMove="1" noResize="1" noEditPoints="1" noAdjustHandles="1" noChangeArrowheads="1" noChangeShapeType="1" noTextEdit="1"/>
              </p:cNvSpPr>
              <p:nvPr/>
            </p:nvSpPr>
            <p:spPr>
              <a:xfrm>
                <a:off x="4295800" y="4735788"/>
                <a:ext cx="936104" cy="494010"/>
              </a:xfrm>
              <a:prstGeom prst="rect">
                <a:avLst/>
              </a:prstGeom>
              <a:blipFill>
                <a:blip r:embed="rId7"/>
                <a:stretch>
                  <a:fillRect l="-24324" t="-2500" r="-12162" b="-37500"/>
                </a:stretch>
              </a:blipFill>
              <a:ln w="19050" cap="sq">
                <a:noFill/>
                <a:miter lim="800000"/>
                <a:headEnd type="none" w="med" len="med"/>
                <a:tailEnd type="triangle"/>
              </a:ln>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19B5FCA-F252-654A-88BD-43272B037194}"/>
              </a:ext>
            </a:extLst>
          </p:cNvPr>
          <p:cNvSpPr txBox="1"/>
          <p:nvPr/>
        </p:nvSpPr>
        <p:spPr>
          <a:xfrm>
            <a:off x="1204961" y="5501592"/>
            <a:ext cx="9531927" cy="523220"/>
          </a:xfrm>
          <a:prstGeom prst="rect">
            <a:avLst/>
          </a:prstGeom>
          <a:noFill/>
        </p:spPr>
        <p:txBody>
          <a:bodyPr wrap="square" rtlCol="0">
            <a:spAutoFit/>
          </a:bodyPr>
          <a:lstStyle/>
          <a:p>
            <a:r>
              <a:rPr lang="ja-JP" altLang="en-US" sz="2800"/>
              <a:t>（例：</a:t>
            </a:r>
            <a:r>
              <a:rPr lang="en-US" altLang="ja-JP" sz="2800" dirty="0"/>
              <a:t> </a:t>
            </a:r>
            <a:r>
              <a:rPr lang="ja-JP" altLang="en-US" sz="2800" u="heavy">
                <a:uFill>
                  <a:solidFill>
                    <a:schemeClr val="accent1">
                      <a:lumMod val="60000"/>
                      <a:lumOff val="40000"/>
                    </a:schemeClr>
                  </a:solidFill>
                </a:uFill>
              </a:rPr>
              <a:t>理想的な写真</a:t>
            </a:r>
            <a:r>
              <a:rPr lang="en-US" altLang="ja-JP" sz="2800" dirty="0"/>
              <a:t>  </a:t>
            </a:r>
            <a:r>
              <a:rPr lang="ja-JP" altLang="en-US" sz="2800"/>
              <a:t>と</a:t>
            </a:r>
            <a:r>
              <a:rPr lang="en-US" altLang="ja-JP" sz="2800" dirty="0"/>
              <a:t> </a:t>
            </a:r>
            <a:r>
              <a:rPr lang="ja-JP" altLang="en-US" sz="2800" u="heavy">
                <a:uFill>
                  <a:solidFill>
                    <a:schemeClr val="accent2">
                      <a:lumMod val="60000"/>
                      <a:lumOff val="40000"/>
                    </a:schemeClr>
                  </a:solidFill>
                </a:uFill>
              </a:rPr>
              <a:t>ノイズを除去した写真</a:t>
            </a:r>
            <a:r>
              <a:rPr lang="en-US" altLang="ja-JP" sz="2800" u="heavy" dirty="0">
                <a:uFill>
                  <a:solidFill>
                    <a:schemeClr val="accent2">
                      <a:lumMod val="60000"/>
                      <a:lumOff val="40000"/>
                    </a:schemeClr>
                  </a:solidFill>
                </a:uFill>
              </a:rPr>
              <a:t> </a:t>
            </a:r>
            <a:r>
              <a:rPr lang="ja-JP" altLang="en-US" sz="2800"/>
              <a:t>の比較）</a:t>
            </a:r>
            <a:endParaRPr kumimoji="1" lang="ja-JP" altLang="en-US" sz="2800" dirty="0">
              <a:solidFill>
                <a:srgbClr val="4D4D4D"/>
              </a:solidFill>
            </a:endParaRPr>
          </a:p>
        </p:txBody>
      </p:sp>
      <p:sp>
        <p:nvSpPr>
          <p:cNvPr id="7" name="正方形/長方形 6">
            <a:extLst>
              <a:ext uri="{FF2B5EF4-FFF2-40B4-BE49-F238E27FC236}">
                <a16:creationId xmlns:a16="http://schemas.microsoft.com/office/drawing/2014/main" id="{DEDD5384-2F95-D64E-81E8-244EFE797E6C}"/>
              </a:ext>
            </a:extLst>
          </p:cNvPr>
          <p:cNvSpPr/>
          <p:nvPr/>
        </p:nvSpPr>
        <p:spPr>
          <a:xfrm>
            <a:off x="2355212" y="5353761"/>
            <a:ext cx="2430000" cy="730799"/>
          </a:xfrm>
          <a:prstGeom prst="rect">
            <a:avLst/>
          </a:prstGeom>
          <a:ln w="19050" cap="sq">
            <a:solidFill>
              <a:schemeClr val="accent2"/>
            </a:solidFill>
            <a:prstDash val="dash"/>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ッター プレースホルダー 11">
            <a:extLst>
              <a:ext uri="{FF2B5EF4-FFF2-40B4-BE49-F238E27FC236}">
                <a16:creationId xmlns:a16="http://schemas.microsoft.com/office/drawing/2014/main" id="{4B058B7B-4C7E-4C47-AED0-67F27F73DD81}"/>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1106172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提案手法</a:t>
            </a:r>
          </a:p>
        </p:txBody>
      </p:sp>
      <p:sp>
        <p:nvSpPr>
          <p:cNvPr id="3" name="コンテンツ プレースホルダー 2"/>
          <p:cNvSpPr>
            <a:spLocks noGrp="1"/>
          </p:cNvSpPr>
          <p:nvPr>
            <p:ph idx="1"/>
          </p:nvPr>
        </p:nvSpPr>
        <p:spPr>
          <a:xfrm>
            <a:off x="1487488" y="1340767"/>
            <a:ext cx="9433048" cy="1611796"/>
          </a:xfrm>
        </p:spPr>
        <p:txBody>
          <a:bodyPr>
            <a:normAutofit lnSpcReduction="10000"/>
          </a:bodyPr>
          <a:lstStyle/>
          <a:p>
            <a:r>
              <a:rPr lang="ja-JP" altLang="en-US" sz="3600" b="1"/>
              <a:t>入力テンソル</a:t>
            </a:r>
            <a:r>
              <a:rPr lang="en-US" altLang="ja-JP" sz="3600" b="1" dirty="0">
                <a:highlight>
                  <a:srgbClr val="00FF00"/>
                </a:highlight>
              </a:rPr>
              <a:t>Y</a:t>
            </a:r>
            <a:r>
              <a:rPr lang="ja-JP" altLang="en-US" sz="3600" b="1"/>
              <a:t>に対して</a:t>
            </a:r>
            <a:r>
              <a:rPr lang="en-US" altLang="ja-JP" sz="3600" b="1" dirty="0"/>
              <a:t>DFT , DCT, PCA</a:t>
            </a:r>
            <a:r>
              <a:rPr lang="ja-JP" altLang="en-US" sz="3600" b="1"/>
              <a:t>を用いたノイズ除去を行い、三つの推定テンソルを得る</a:t>
            </a:r>
            <a:endParaRPr kumimoji="1" lang="ja-JP" altLang="en-US" sz="3600" b="1" dirty="0"/>
          </a:p>
        </p:txBody>
      </p:sp>
      <p:sp>
        <p:nvSpPr>
          <p:cNvPr id="5" name="コンテンツ プレースホルダー 2"/>
          <p:cNvSpPr txBox="1">
            <a:spLocks/>
          </p:cNvSpPr>
          <p:nvPr/>
        </p:nvSpPr>
        <p:spPr>
          <a:xfrm>
            <a:off x="1487488" y="4653136"/>
            <a:ext cx="9433048" cy="1224136"/>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endParaRPr lang="ja-JP" altLang="en-US" dirty="0"/>
          </a:p>
        </p:txBody>
      </p:sp>
      <p:sp>
        <p:nvSpPr>
          <p:cNvPr id="6" name="スライド番号プレースホルダー 5"/>
          <p:cNvSpPr>
            <a:spLocks noGrp="1"/>
          </p:cNvSpPr>
          <p:nvPr>
            <p:ph type="sldNum" sz="quarter" idx="12"/>
          </p:nvPr>
        </p:nvSpPr>
        <p:spPr/>
        <p:txBody>
          <a:bodyPr/>
          <a:lstStyle/>
          <a:p>
            <a:r>
              <a:rPr lang="en-US" altLang="ja-JP" dirty="0"/>
              <a:t>10</a:t>
            </a:r>
            <a:endParaRPr kumimoji="1" lang="ja-JP" altLang="en-US" dirty="0"/>
          </a:p>
        </p:txBody>
      </p:sp>
      <p:sp>
        <p:nvSpPr>
          <p:cNvPr id="10" name="コンテンツ プレースホルダー 2">
            <a:extLst>
              <a:ext uri="{FF2B5EF4-FFF2-40B4-BE49-F238E27FC236}">
                <a16:creationId xmlns:a16="http://schemas.microsoft.com/office/drawing/2014/main" id="{E16C1FF9-87EA-5740-B991-100BF5881D5B}"/>
              </a:ext>
            </a:extLst>
          </p:cNvPr>
          <p:cNvSpPr txBox="1">
            <a:spLocks/>
          </p:cNvSpPr>
          <p:nvPr/>
        </p:nvSpPr>
        <p:spPr>
          <a:xfrm>
            <a:off x="1487488" y="4265476"/>
            <a:ext cx="9433048" cy="1611796"/>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3600" b="1"/>
              <a:t>各推定テンソルの</a:t>
            </a:r>
            <a:r>
              <a:rPr lang="en-US" altLang="ja-JP" sz="3600" b="1" dirty="0"/>
              <a:t>SURE</a:t>
            </a:r>
            <a:r>
              <a:rPr lang="ja-JP" altLang="en-US" sz="3600" b="1"/>
              <a:t>を計算し、最小となったものを最良の直交変換とする</a:t>
            </a:r>
            <a:endParaRPr lang="ja-JP" altLang="en-US" sz="3600" b="1" dirty="0"/>
          </a:p>
        </p:txBody>
      </p:sp>
      <p:sp>
        <p:nvSpPr>
          <p:cNvPr id="7" name="下矢印 6">
            <a:extLst>
              <a:ext uri="{FF2B5EF4-FFF2-40B4-BE49-F238E27FC236}">
                <a16:creationId xmlns:a16="http://schemas.microsoft.com/office/drawing/2014/main" id="{58984633-AEB4-D24A-8123-A7687E1EB359}"/>
              </a:ext>
            </a:extLst>
          </p:cNvPr>
          <p:cNvSpPr/>
          <p:nvPr/>
        </p:nvSpPr>
        <p:spPr>
          <a:xfrm>
            <a:off x="5483932" y="2883218"/>
            <a:ext cx="900100" cy="754968"/>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フッター プレースホルダー 3">
            <a:extLst>
              <a:ext uri="{FF2B5EF4-FFF2-40B4-BE49-F238E27FC236}">
                <a16:creationId xmlns:a16="http://schemas.microsoft.com/office/drawing/2014/main" id="{0734CF11-D3AE-D74F-A377-1BF25DB20287}"/>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19207383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A7797-DCA8-D540-AA19-91409A40B227}"/>
              </a:ext>
            </a:extLst>
          </p:cNvPr>
          <p:cNvSpPr>
            <a:spLocks noGrp="1"/>
          </p:cNvSpPr>
          <p:nvPr>
            <p:ph type="title"/>
          </p:nvPr>
        </p:nvSpPr>
        <p:spPr/>
        <p:txBody>
          <a:bodyPr/>
          <a:lstStyle/>
          <a:p>
            <a:r>
              <a:rPr kumimoji="1" lang="ja-JP" altLang="en-US"/>
              <a:t>実験概要</a:t>
            </a:r>
          </a:p>
        </p:txBody>
      </p:sp>
      <p:sp>
        <p:nvSpPr>
          <p:cNvPr id="3" name="コンテンツ プレースホルダー 2">
            <a:extLst>
              <a:ext uri="{FF2B5EF4-FFF2-40B4-BE49-F238E27FC236}">
                <a16:creationId xmlns:a16="http://schemas.microsoft.com/office/drawing/2014/main" id="{73243CC8-A4CE-C54D-98D9-74F1DEB8AC20}"/>
              </a:ext>
            </a:extLst>
          </p:cNvPr>
          <p:cNvSpPr>
            <a:spLocks noGrp="1"/>
          </p:cNvSpPr>
          <p:nvPr>
            <p:ph idx="1"/>
          </p:nvPr>
        </p:nvSpPr>
        <p:spPr>
          <a:xfrm>
            <a:off x="911491" y="1412776"/>
            <a:ext cx="11150963" cy="5445224"/>
          </a:xfrm>
        </p:spPr>
        <p:txBody>
          <a:bodyPr/>
          <a:lstStyle/>
          <a:p>
            <a:r>
              <a:rPr kumimoji="1" lang="en-US" altLang="ja-JP" dirty="0"/>
              <a:t>256×256×3</a:t>
            </a:r>
            <a:r>
              <a:rPr kumimoji="1" lang="ja-JP" altLang="en-US"/>
              <a:t>のカラー</a:t>
            </a:r>
            <a:r>
              <a:rPr lang="ja-JP" altLang="en-US"/>
              <a:t>画像</a:t>
            </a:r>
            <a:r>
              <a:rPr lang="en-US" altLang="ja-JP" dirty="0"/>
              <a:t>12</a:t>
            </a:r>
            <a:r>
              <a:rPr kumimoji="1" lang="ja-JP" altLang="en-US"/>
              <a:t>枚（第</a:t>
            </a:r>
            <a:r>
              <a:rPr kumimoji="1" lang="en-US" altLang="ja-JP" dirty="0"/>
              <a:t>3</a:t>
            </a:r>
            <a:r>
              <a:rPr kumimoji="1" lang="ja-JP" altLang="en-US"/>
              <a:t>次元の間に強い相関がある）</a:t>
            </a:r>
            <a:endParaRPr kumimoji="1" lang="en-US" altLang="ja-JP" dirty="0"/>
          </a:p>
          <a:p>
            <a:endParaRPr lang="en-US" altLang="ja-JP" sz="2400" dirty="0"/>
          </a:p>
          <a:p>
            <a:r>
              <a:rPr kumimoji="1" lang="ja-JP" altLang="en-US"/>
              <a:t>ガウシアンノイズテンソルの分散</a:t>
            </a:r>
            <a:r>
              <a:rPr lang="en-US" altLang="ja-JP" dirty="0" err="1"/>
              <a:t>σ</a:t>
            </a:r>
            <a:r>
              <a:rPr lang="en-US" altLang="ja-JP" dirty="0"/>
              <a:t>=0.2, 0.5</a:t>
            </a:r>
            <a:r>
              <a:rPr lang="ja-JP" altLang="en-US"/>
              <a:t>で設定</a:t>
            </a:r>
            <a:endParaRPr lang="en-US" altLang="ja-JP" dirty="0"/>
          </a:p>
          <a:p>
            <a:endParaRPr kumimoji="1" lang="en-US" altLang="ja-JP" sz="2400" dirty="0"/>
          </a:p>
          <a:p>
            <a:r>
              <a:rPr lang="ja-JP" altLang="en-US"/>
              <a:t>観測テンソルに</a:t>
            </a:r>
            <a:r>
              <a:rPr lang="en-US" altLang="ja-JP" dirty="0"/>
              <a:t>DFT, DCT, PCA</a:t>
            </a:r>
            <a:r>
              <a:rPr lang="ja-JP" altLang="en-US"/>
              <a:t>を行った結果と、</a:t>
            </a:r>
            <a:r>
              <a:rPr lang="en-US" altLang="ja-JP" dirty="0"/>
              <a:t>SURE</a:t>
            </a:r>
            <a:r>
              <a:rPr lang="ja-JP" altLang="en-US"/>
              <a:t>を行い選択された直交変換を用いた結果を比較する</a:t>
            </a:r>
            <a:endParaRPr lang="en-US" altLang="ja-JP" dirty="0"/>
          </a:p>
          <a:p>
            <a:endParaRPr kumimoji="1" lang="en-US" altLang="ja-JP" sz="2800" dirty="0"/>
          </a:p>
          <a:p>
            <a:r>
              <a:rPr kumimoji="1" lang="ja-JP" altLang="en-US"/>
              <a:t>閾値</a:t>
            </a:r>
            <a:r>
              <a:rPr kumimoji="1" lang="en-US" altLang="ja-JP" dirty="0" err="1"/>
              <a:t>λ</a:t>
            </a:r>
            <a:r>
              <a:rPr kumimoji="1" lang="ja-JP" altLang="en-US"/>
              <a:t>は復元性能が最も高くなるように設定</a:t>
            </a:r>
          </a:p>
        </p:txBody>
      </p:sp>
      <p:sp>
        <p:nvSpPr>
          <p:cNvPr id="4" name="フッター プレースホルダー 3">
            <a:extLst>
              <a:ext uri="{FF2B5EF4-FFF2-40B4-BE49-F238E27FC236}">
                <a16:creationId xmlns:a16="http://schemas.microsoft.com/office/drawing/2014/main" id="{1468A531-FA69-0042-8C10-F922297993F3}"/>
              </a:ext>
            </a:extLst>
          </p:cNvPr>
          <p:cNvSpPr>
            <a:spLocks noGrp="1"/>
          </p:cNvSpPr>
          <p:nvPr>
            <p:ph type="ftr" sz="quarter" idx="11"/>
          </p:nvPr>
        </p:nvSpPr>
        <p:spPr>
          <a:xfrm>
            <a:off x="7104112" y="68504"/>
            <a:ext cx="7669661" cy="365125"/>
          </a:xfrm>
        </p:spPr>
        <p:txBody>
          <a:bodyPr/>
          <a:lstStyle/>
          <a:p>
            <a:r>
              <a:rPr kumimoji="1" lang="en" altLang="zh-TW" dirty="0"/>
              <a:t>18C3091 </a:t>
            </a:r>
            <a:r>
              <a:rPr kumimoji="1" lang="zh-TW" altLang="en-US" dirty="0"/>
              <a:t>濱田　崚平</a:t>
            </a:r>
            <a:endParaRPr kumimoji="1" lang="ja-JP" altLang="en-US" dirty="0"/>
          </a:p>
        </p:txBody>
      </p:sp>
      <p:sp>
        <p:nvSpPr>
          <p:cNvPr id="5" name="スライド番号プレースホルダー 4">
            <a:extLst>
              <a:ext uri="{FF2B5EF4-FFF2-40B4-BE49-F238E27FC236}">
                <a16:creationId xmlns:a16="http://schemas.microsoft.com/office/drawing/2014/main" id="{E7AA19CA-A008-3342-AAFE-90D7DF11F9C3}"/>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dirty="0"/>
          </a:p>
        </p:txBody>
      </p:sp>
    </p:spTree>
    <p:extLst>
      <p:ext uri="{BB962C8B-B14F-4D97-AF65-F5344CB8AC3E}">
        <p14:creationId xmlns:p14="http://schemas.microsoft.com/office/powerpoint/2010/main" val="42170667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2FE01-7B69-C948-A305-3C0FB8C201CC}"/>
              </a:ext>
            </a:extLst>
          </p:cNvPr>
          <p:cNvSpPr>
            <a:spLocks noGrp="1"/>
          </p:cNvSpPr>
          <p:nvPr>
            <p:ph type="title"/>
          </p:nvPr>
        </p:nvSpPr>
        <p:spPr/>
        <p:txBody>
          <a:bodyPr/>
          <a:lstStyle/>
          <a:p>
            <a:r>
              <a:rPr kumimoji="1" lang="ja-JP" altLang="en-US"/>
              <a:t>実験結果</a:t>
            </a:r>
            <a:r>
              <a:rPr kumimoji="1" lang="en-US" altLang="ja-JP" dirty="0"/>
              <a:t> (</a:t>
            </a:r>
            <a:r>
              <a:rPr kumimoji="1" lang="en-US" altLang="ja-JP" dirty="0" err="1"/>
              <a:t>σ</a:t>
            </a:r>
            <a:r>
              <a:rPr kumimoji="1" lang="en-US" altLang="ja-JP" dirty="0"/>
              <a:t>=0.2)</a:t>
            </a:r>
            <a:endParaRPr kumimoji="1" lang="ja-JP" altLang="en-US"/>
          </a:p>
        </p:txBody>
      </p:sp>
      <p:sp>
        <p:nvSpPr>
          <p:cNvPr id="4" name="フッター プレースホルダー 3">
            <a:extLst>
              <a:ext uri="{FF2B5EF4-FFF2-40B4-BE49-F238E27FC236}">
                <a16:creationId xmlns:a16="http://schemas.microsoft.com/office/drawing/2014/main" id="{6C04F1BF-2FCE-C945-A6EF-2A62EC32CA54}"/>
              </a:ext>
            </a:extLst>
          </p:cNvPr>
          <p:cNvSpPr>
            <a:spLocks noGrp="1"/>
          </p:cNvSpPr>
          <p:nvPr>
            <p:ph type="ftr" sz="quarter" idx="11"/>
          </p:nvPr>
        </p:nvSpPr>
        <p:spPr>
          <a:xfrm>
            <a:off x="7104112" y="116630"/>
            <a:ext cx="7669661" cy="365125"/>
          </a:xfrm>
        </p:spPr>
        <p:txBody>
          <a:bodyPr/>
          <a:lstStyle/>
          <a:p>
            <a:r>
              <a:rPr kumimoji="1" lang="en" altLang="zh-TW" dirty="0"/>
              <a:t>18C3091 </a:t>
            </a:r>
            <a:r>
              <a:rPr kumimoji="1" lang="zh-TW" altLang="en-US" dirty="0"/>
              <a:t>濱田　崚平</a:t>
            </a:r>
            <a:endParaRPr kumimoji="1" lang="ja-JP" altLang="en-US" dirty="0"/>
          </a:p>
        </p:txBody>
      </p:sp>
      <p:sp>
        <p:nvSpPr>
          <p:cNvPr id="5" name="スライド番号プレースホルダー 4">
            <a:extLst>
              <a:ext uri="{FF2B5EF4-FFF2-40B4-BE49-F238E27FC236}">
                <a16:creationId xmlns:a16="http://schemas.microsoft.com/office/drawing/2014/main" id="{C839EE13-F115-F443-990D-DDD6A15808C5}"/>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dirty="0"/>
          </a:p>
        </p:txBody>
      </p:sp>
      <p:sp>
        <p:nvSpPr>
          <p:cNvPr id="12" name="コンテンツ プレースホルダー 2">
            <a:extLst>
              <a:ext uri="{FF2B5EF4-FFF2-40B4-BE49-F238E27FC236}">
                <a16:creationId xmlns:a16="http://schemas.microsoft.com/office/drawing/2014/main" id="{07704E06-04DD-DA45-80D7-C1DA2DF1E94C}"/>
              </a:ext>
            </a:extLst>
          </p:cNvPr>
          <p:cNvSpPr txBox="1">
            <a:spLocks/>
          </p:cNvSpPr>
          <p:nvPr/>
        </p:nvSpPr>
        <p:spPr>
          <a:xfrm>
            <a:off x="911491" y="1412777"/>
            <a:ext cx="5616557" cy="187220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400"/>
              <a:t>単位は</a:t>
            </a:r>
            <a:r>
              <a:rPr lang="en-US" altLang="ja-JP" sz="2400" dirty="0"/>
              <a:t>PSNR</a:t>
            </a:r>
          </a:p>
          <a:p>
            <a:r>
              <a:rPr lang="ja-JP" altLang="en-US" sz="2400"/>
              <a:t>赤字は一番目に高い値</a:t>
            </a:r>
            <a:endParaRPr lang="en-US" altLang="ja-JP" sz="2400" dirty="0"/>
          </a:p>
          <a:p>
            <a:r>
              <a:rPr lang="ja-JP" altLang="en-US" sz="2400"/>
              <a:t>青字は二番目に高い値</a:t>
            </a:r>
            <a:endParaRPr lang="en-US" altLang="ja-JP" sz="2400" dirty="0"/>
          </a:p>
          <a:p>
            <a:endParaRPr lang="en-US" altLang="ja-JP" dirty="0"/>
          </a:p>
          <a:p>
            <a:endParaRPr lang="en-US" altLang="ja-JP" dirty="0"/>
          </a:p>
          <a:p>
            <a:pPr marL="0" indent="0">
              <a:buNone/>
            </a:pPr>
            <a:endParaRPr lang="en-US" altLang="ja-JP" dirty="0"/>
          </a:p>
          <a:p>
            <a:pPr marL="0" indent="0">
              <a:buNone/>
            </a:pPr>
            <a:endParaRPr lang="en-US" altLang="ja-JP" dirty="0"/>
          </a:p>
          <a:p>
            <a:endParaRPr lang="en-US" altLang="ja-JP" dirty="0"/>
          </a:p>
          <a:p>
            <a:endParaRPr lang="en-US" altLang="ja-JP" dirty="0"/>
          </a:p>
          <a:p>
            <a:endParaRPr lang="en-US" altLang="ja-JP" dirty="0"/>
          </a:p>
          <a:p>
            <a:endParaRPr lang="en-US" altLang="ja-JP" dirty="0"/>
          </a:p>
          <a:p>
            <a:endParaRPr lang="ja-JP" altLang="en-US"/>
          </a:p>
        </p:txBody>
      </p:sp>
      <p:pic>
        <p:nvPicPr>
          <p:cNvPr id="19" name="コンテンツ プレースホルダー 18" descr="テーブル&#10;&#10;自動的に生成された説明">
            <a:extLst>
              <a:ext uri="{FF2B5EF4-FFF2-40B4-BE49-F238E27FC236}">
                <a16:creationId xmlns:a16="http://schemas.microsoft.com/office/drawing/2014/main" id="{4A0A352C-94E9-1B45-A239-F481CB615A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9" y="1187623"/>
            <a:ext cx="5148587" cy="5343793"/>
          </a:xfrm>
        </p:spPr>
      </p:pic>
      <p:pic>
        <p:nvPicPr>
          <p:cNvPr id="21" name="図 20" descr="テーブル&#10;&#10;中程度の精度で自動的に生成された説明">
            <a:extLst>
              <a:ext uri="{FF2B5EF4-FFF2-40B4-BE49-F238E27FC236}">
                <a16:creationId xmlns:a16="http://schemas.microsoft.com/office/drawing/2014/main" id="{0E726FBD-A65F-6F47-9E01-4882D1B2F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4134" y="7245424"/>
            <a:ext cx="4224808" cy="4384991"/>
          </a:xfrm>
          <a:prstGeom prst="rect">
            <a:avLst/>
          </a:prstGeom>
        </p:spPr>
      </p:pic>
      <p:grpSp>
        <p:nvGrpSpPr>
          <p:cNvPr id="8" name="グループ化 7">
            <a:extLst>
              <a:ext uri="{FF2B5EF4-FFF2-40B4-BE49-F238E27FC236}">
                <a16:creationId xmlns:a16="http://schemas.microsoft.com/office/drawing/2014/main" id="{8E8AB401-0A4C-F448-9E4D-FA2D04441FCE}"/>
              </a:ext>
            </a:extLst>
          </p:cNvPr>
          <p:cNvGrpSpPr/>
          <p:nvPr/>
        </p:nvGrpSpPr>
        <p:grpSpPr>
          <a:xfrm>
            <a:off x="934567" y="3717032"/>
            <a:ext cx="4670223" cy="2222668"/>
            <a:chOff x="934567" y="3717032"/>
            <a:chExt cx="4670223" cy="2222668"/>
          </a:xfrm>
        </p:grpSpPr>
        <p:sp>
          <p:nvSpPr>
            <p:cNvPr id="9" name="テキスト ボックス 8">
              <a:extLst>
                <a:ext uri="{FF2B5EF4-FFF2-40B4-BE49-F238E27FC236}">
                  <a16:creationId xmlns:a16="http://schemas.microsoft.com/office/drawing/2014/main" id="{A64D6B1C-BCEC-6143-8470-648B375C40F2}"/>
                </a:ext>
              </a:extLst>
            </p:cNvPr>
            <p:cNvSpPr txBox="1"/>
            <p:nvPr/>
          </p:nvSpPr>
          <p:spPr>
            <a:xfrm>
              <a:off x="934567" y="3717032"/>
              <a:ext cx="4657377" cy="1384995"/>
            </a:xfrm>
            <a:prstGeom prst="rect">
              <a:avLst/>
            </a:prstGeom>
            <a:noFill/>
          </p:spPr>
          <p:txBody>
            <a:bodyPr wrap="square" rtlCol="0">
              <a:spAutoFit/>
            </a:bodyPr>
            <a:lstStyle/>
            <a:p>
              <a:r>
                <a:rPr lang="en-US" altLang="ja-JP" sz="2800" dirty="0"/>
                <a:t>balloon</a:t>
              </a:r>
              <a:r>
                <a:rPr lang="ja-JP" altLang="en-US" sz="2800"/>
                <a:t>のみ最適ではないが、差はわずか</a:t>
              </a:r>
              <a:r>
                <a:rPr lang="en-US" altLang="ja-JP" sz="2800" dirty="0"/>
                <a:t>0.04</a:t>
              </a:r>
            </a:p>
            <a:p>
              <a:endParaRPr kumimoji="1" lang="ja-JP" altLang="en-US" sz="2800" dirty="0">
                <a:solidFill>
                  <a:srgbClr val="4D4D4D"/>
                </a:solidFill>
              </a:endParaRPr>
            </a:p>
          </p:txBody>
        </p:sp>
        <p:sp>
          <p:nvSpPr>
            <p:cNvPr id="10" name="テキスト ボックス 9">
              <a:extLst>
                <a:ext uri="{FF2B5EF4-FFF2-40B4-BE49-F238E27FC236}">
                  <a16:creationId xmlns:a16="http://schemas.microsoft.com/office/drawing/2014/main" id="{8FDA1810-16F8-B146-A977-F4C57EE0FAB5}"/>
                </a:ext>
              </a:extLst>
            </p:cNvPr>
            <p:cNvSpPr txBox="1"/>
            <p:nvPr/>
          </p:nvSpPr>
          <p:spPr>
            <a:xfrm>
              <a:off x="947413" y="5416480"/>
              <a:ext cx="4657377" cy="523220"/>
            </a:xfrm>
            <a:prstGeom prst="rect">
              <a:avLst/>
            </a:prstGeom>
            <a:noFill/>
          </p:spPr>
          <p:txBody>
            <a:bodyPr wrap="square" rtlCol="0">
              <a:spAutoFit/>
            </a:bodyPr>
            <a:lstStyle/>
            <a:p>
              <a:r>
                <a:rPr kumimoji="1" lang="ja-JP" altLang="en-US" sz="2800">
                  <a:solidFill>
                    <a:srgbClr val="4D4D4D"/>
                  </a:solidFill>
                </a:rPr>
                <a:t>実用上は問題ない</a:t>
              </a:r>
              <a:endParaRPr kumimoji="1" lang="ja-JP" altLang="en-US" sz="2800" dirty="0">
                <a:solidFill>
                  <a:srgbClr val="4D4D4D"/>
                </a:solidFill>
              </a:endParaRPr>
            </a:p>
          </p:txBody>
        </p:sp>
        <p:sp>
          <p:nvSpPr>
            <p:cNvPr id="11" name="下矢印 10">
              <a:extLst>
                <a:ext uri="{FF2B5EF4-FFF2-40B4-BE49-F238E27FC236}">
                  <a16:creationId xmlns:a16="http://schemas.microsoft.com/office/drawing/2014/main" id="{3A74C175-3DCC-B749-9CB5-7033F61EC33D}"/>
                </a:ext>
              </a:extLst>
            </p:cNvPr>
            <p:cNvSpPr/>
            <p:nvPr/>
          </p:nvSpPr>
          <p:spPr>
            <a:xfrm>
              <a:off x="2423592" y="4797152"/>
              <a:ext cx="532358" cy="376883"/>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36856448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2FE01-7B69-C948-A305-3C0FB8C201CC}"/>
              </a:ext>
            </a:extLst>
          </p:cNvPr>
          <p:cNvSpPr>
            <a:spLocks noGrp="1"/>
          </p:cNvSpPr>
          <p:nvPr>
            <p:ph type="title"/>
          </p:nvPr>
        </p:nvSpPr>
        <p:spPr/>
        <p:txBody>
          <a:bodyPr/>
          <a:lstStyle/>
          <a:p>
            <a:r>
              <a:rPr kumimoji="1" lang="ja-JP" altLang="en-US"/>
              <a:t>実験結果</a:t>
            </a:r>
            <a:r>
              <a:rPr kumimoji="1" lang="en-US" altLang="ja-JP" dirty="0"/>
              <a:t> (</a:t>
            </a:r>
            <a:r>
              <a:rPr kumimoji="1" lang="en-US" altLang="ja-JP" dirty="0" err="1"/>
              <a:t>σ</a:t>
            </a:r>
            <a:r>
              <a:rPr kumimoji="1" lang="en-US" altLang="ja-JP" dirty="0"/>
              <a:t>=0.5)</a:t>
            </a:r>
            <a:endParaRPr kumimoji="1" lang="ja-JP" altLang="en-US"/>
          </a:p>
        </p:txBody>
      </p:sp>
      <p:sp>
        <p:nvSpPr>
          <p:cNvPr id="4" name="フッター プレースホルダー 3">
            <a:extLst>
              <a:ext uri="{FF2B5EF4-FFF2-40B4-BE49-F238E27FC236}">
                <a16:creationId xmlns:a16="http://schemas.microsoft.com/office/drawing/2014/main" id="{6C04F1BF-2FCE-C945-A6EF-2A62EC32CA54}"/>
              </a:ext>
            </a:extLst>
          </p:cNvPr>
          <p:cNvSpPr>
            <a:spLocks noGrp="1"/>
          </p:cNvSpPr>
          <p:nvPr>
            <p:ph type="ftr" sz="quarter" idx="11"/>
          </p:nvPr>
        </p:nvSpPr>
        <p:spPr>
          <a:xfrm>
            <a:off x="7104112" y="116630"/>
            <a:ext cx="7669661" cy="365125"/>
          </a:xfrm>
        </p:spPr>
        <p:txBody>
          <a:bodyPr/>
          <a:lstStyle/>
          <a:p>
            <a:r>
              <a:rPr kumimoji="1" lang="en" altLang="zh-TW" dirty="0"/>
              <a:t>18C3091 </a:t>
            </a:r>
            <a:r>
              <a:rPr kumimoji="1" lang="zh-TW" altLang="en-US" dirty="0"/>
              <a:t>濱田　崚平</a:t>
            </a:r>
            <a:endParaRPr kumimoji="1" lang="ja-JP" altLang="en-US" dirty="0"/>
          </a:p>
        </p:txBody>
      </p:sp>
      <p:sp>
        <p:nvSpPr>
          <p:cNvPr id="5" name="スライド番号プレースホルダー 4">
            <a:extLst>
              <a:ext uri="{FF2B5EF4-FFF2-40B4-BE49-F238E27FC236}">
                <a16:creationId xmlns:a16="http://schemas.microsoft.com/office/drawing/2014/main" id="{C839EE13-F115-F443-990D-DDD6A15808C5}"/>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dirty="0"/>
          </a:p>
        </p:txBody>
      </p:sp>
      <p:sp>
        <p:nvSpPr>
          <p:cNvPr id="12" name="コンテンツ プレースホルダー 2">
            <a:extLst>
              <a:ext uri="{FF2B5EF4-FFF2-40B4-BE49-F238E27FC236}">
                <a16:creationId xmlns:a16="http://schemas.microsoft.com/office/drawing/2014/main" id="{07704E06-04DD-DA45-80D7-C1DA2DF1E94C}"/>
              </a:ext>
            </a:extLst>
          </p:cNvPr>
          <p:cNvSpPr txBox="1">
            <a:spLocks/>
          </p:cNvSpPr>
          <p:nvPr/>
        </p:nvSpPr>
        <p:spPr>
          <a:xfrm>
            <a:off x="911491" y="1412777"/>
            <a:ext cx="5616557" cy="1728192"/>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400"/>
              <a:t>単位は</a:t>
            </a:r>
            <a:r>
              <a:rPr lang="en-US" altLang="ja-JP" sz="2400" dirty="0"/>
              <a:t>PSNR</a:t>
            </a:r>
          </a:p>
          <a:p>
            <a:r>
              <a:rPr lang="ja-JP" altLang="en-US" sz="2400"/>
              <a:t>赤字は一番目に高い値</a:t>
            </a:r>
            <a:endParaRPr lang="en-US" altLang="ja-JP" sz="2400" dirty="0"/>
          </a:p>
          <a:p>
            <a:r>
              <a:rPr lang="ja-JP" altLang="en-US" sz="2400"/>
              <a:t>青字は二番目に高い値</a:t>
            </a:r>
            <a:endParaRPr lang="en-US" altLang="ja-JP" sz="2400" dirty="0"/>
          </a:p>
          <a:p>
            <a:endParaRPr lang="en-US" altLang="ja-JP" dirty="0"/>
          </a:p>
          <a:p>
            <a:endParaRPr lang="en-US" altLang="ja-JP" dirty="0"/>
          </a:p>
          <a:p>
            <a:endParaRPr lang="en-US" altLang="ja-JP" dirty="0"/>
          </a:p>
          <a:p>
            <a:endParaRPr lang="ja-JP" altLang="en-US"/>
          </a:p>
        </p:txBody>
      </p:sp>
      <p:pic>
        <p:nvPicPr>
          <p:cNvPr id="19" name="コンテンツ プレースホルダー 18" descr="テーブル&#10;&#10;自動的に生成された説明">
            <a:extLst>
              <a:ext uri="{FF2B5EF4-FFF2-40B4-BE49-F238E27FC236}">
                <a16:creationId xmlns:a16="http://schemas.microsoft.com/office/drawing/2014/main" id="{4A0A352C-94E9-1B45-A239-F481CB615A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7488" y="7317432"/>
            <a:ext cx="2679700" cy="2781300"/>
          </a:xfrm>
        </p:spPr>
      </p:pic>
      <p:pic>
        <p:nvPicPr>
          <p:cNvPr id="21" name="図 20" descr="テーブル&#10;&#10;中程度の精度で自動的に生成された説明">
            <a:extLst>
              <a:ext uri="{FF2B5EF4-FFF2-40B4-BE49-F238E27FC236}">
                <a16:creationId xmlns:a16="http://schemas.microsoft.com/office/drawing/2014/main" id="{0E726FBD-A65F-6F47-9E01-4882D1B2F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487" y="7317432"/>
            <a:ext cx="4168934" cy="4326998"/>
          </a:xfrm>
          <a:prstGeom prst="rect">
            <a:avLst/>
          </a:prstGeom>
        </p:spPr>
      </p:pic>
      <p:pic>
        <p:nvPicPr>
          <p:cNvPr id="8" name="図 7" descr="テーブル&#10;&#10;中程度の精度で自動的に生成された説明">
            <a:extLst>
              <a:ext uri="{FF2B5EF4-FFF2-40B4-BE49-F238E27FC236}">
                <a16:creationId xmlns:a16="http://schemas.microsoft.com/office/drawing/2014/main" id="{5B676EBE-0077-0C47-A5DD-32134D5BC3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6853" y="1187624"/>
            <a:ext cx="5140580" cy="5335484"/>
          </a:xfrm>
          <a:prstGeom prst="rect">
            <a:avLst/>
          </a:prstGeom>
        </p:spPr>
      </p:pic>
      <p:grpSp>
        <p:nvGrpSpPr>
          <p:cNvPr id="11" name="グループ化 10">
            <a:extLst>
              <a:ext uri="{FF2B5EF4-FFF2-40B4-BE49-F238E27FC236}">
                <a16:creationId xmlns:a16="http://schemas.microsoft.com/office/drawing/2014/main" id="{8052CAA5-C9C8-8F49-A557-1350BF6E9857}"/>
              </a:ext>
            </a:extLst>
          </p:cNvPr>
          <p:cNvGrpSpPr/>
          <p:nvPr/>
        </p:nvGrpSpPr>
        <p:grpSpPr>
          <a:xfrm>
            <a:off x="934567" y="3717032"/>
            <a:ext cx="4670223" cy="2222668"/>
            <a:chOff x="934567" y="3717032"/>
            <a:chExt cx="4670223" cy="2222668"/>
          </a:xfrm>
        </p:grpSpPr>
        <p:sp>
          <p:nvSpPr>
            <p:cNvPr id="3" name="テキスト ボックス 2">
              <a:extLst>
                <a:ext uri="{FF2B5EF4-FFF2-40B4-BE49-F238E27FC236}">
                  <a16:creationId xmlns:a16="http://schemas.microsoft.com/office/drawing/2014/main" id="{7A2DCBB5-B574-D446-AFE5-80259FA0B24D}"/>
                </a:ext>
              </a:extLst>
            </p:cNvPr>
            <p:cNvSpPr txBox="1"/>
            <p:nvPr/>
          </p:nvSpPr>
          <p:spPr>
            <a:xfrm>
              <a:off x="934567" y="3717032"/>
              <a:ext cx="4657377" cy="1384995"/>
            </a:xfrm>
            <a:prstGeom prst="rect">
              <a:avLst/>
            </a:prstGeom>
            <a:noFill/>
          </p:spPr>
          <p:txBody>
            <a:bodyPr wrap="square" rtlCol="0">
              <a:spAutoFit/>
            </a:bodyPr>
            <a:lstStyle/>
            <a:p>
              <a:r>
                <a:rPr lang="en-US" altLang="ja-JP" sz="2800" dirty="0"/>
                <a:t>Airplane</a:t>
              </a:r>
              <a:r>
                <a:rPr lang="ja-JP" altLang="en-US" sz="2800"/>
                <a:t>のみ最適ではないが、差はわずか</a:t>
              </a:r>
              <a:r>
                <a:rPr lang="en-US" altLang="ja-JP" sz="2800" dirty="0"/>
                <a:t>0.02</a:t>
              </a:r>
            </a:p>
            <a:p>
              <a:endParaRPr kumimoji="1" lang="ja-JP" altLang="en-US" sz="2800" dirty="0">
                <a:solidFill>
                  <a:srgbClr val="4D4D4D"/>
                </a:solidFill>
              </a:endParaRPr>
            </a:p>
          </p:txBody>
        </p:sp>
        <p:sp>
          <p:nvSpPr>
            <p:cNvPr id="10" name="テキスト ボックス 9">
              <a:extLst>
                <a:ext uri="{FF2B5EF4-FFF2-40B4-BE49-F238E27FC236}">
                  <a16:creationId xmlns:a16="http://schemas.microsoft.com/office/drawing/2014/main" id="{AF114AE5-43D5-E64E-9ED6-7DCABF4D6AA9}"/>
                </a:ext>
              </a:extLst>
            </p:cNvPr>
            <p:cNvSpPr txBox="1"/>
            <p:nvPr/>
          </p:nvSpPr>
          <p:spPr>
            <a:xfrm>
              <a:off x="947413" y="5416480"/>
              <a:ext cx="4657377" cy="523220"/>
            </a:xfrm>
            <a:prstGeom prst="rect">
              <a:avLst/>
            </a:prstGeom>
            <a:noFill/>
          </p:spPr>
          <p:txBody>
            <a:bodyPr wrap="square" rtlCol="0">
              <a:spAutoFit/>
            </a:bodyPr>
            <a:lstStyle/>
            <a:p>
              <a:r>
                <a:rPr kumimoji="1" lang="ja-JP" altLang="en-US" sz="2800">
                  <a:solidFill>
                    <a:srgbClr val="4D4D4D"/>
                  </a:solidFill>
                </a:rPr>
                <a:t>実用上は問題ない</a:t>
              </a:r>
              <a:endParaRPr kumimoji="1" lang="ja-JP" altLang="en-US" sz="2800" dirty="0">
                <a:solidFill>
                  <a:srgbClr val="4D4D4D"/>
                </a:solidFill>
              </a:endParaRPr>
            </a:p>
          </p:txBody>
        </p:sp>
        <p:sp>
          <p:nvSpPr>
            <p:cNvPr id="9" name="下矢印 8">
              <a:extLst>
                <a:ext uri="{FF2B5EF4-FFF2-40B4-BE49-F238E27FC236}">
                  <a16:creationId xmlns:a16="http://schemas.microsoft.com/office/drawing/2014/main" id="{5ECD473A-1AE1-E248-8F5E-B89409CE4096}"/>
                </a:ext>
              </a:extLst>
            </p:cNvPr>
            <p:cNvSpPr/>
            <p:nvPr/>
          </p:nvSpPr>
          <p:spPr>
            <a:xfrm>
              <a:off x="2423592" y="4797152"/>
              <a:ext cx="532358" cy="376883"/>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2696181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まとめと今後の課題</a:t>
            </a:r>
          </a:p>
        </p:txBody>
      </p:sp>
      <p:sp>
        <p:nvSpPr>
          <p:cNvPr id="3" name="コンテンツ プレースホルダー 2"/>
          <p:cNvSpPr>
            <a:spLocks noGrp="1"/>
          </p:cNvSpPr>
          <p:nvPr>
            <p:ph idx="1"/>
          </p:nvPr>
        </p:nvSpPr>
        <p:spPr>
          <a:xfrm>
            <a:off x="911490" y="1340768"/>
            <a:ext cx="11150963" cy="4032448"/>
          </a:xfrm>
        </p:spPr>
        <p:txBody>
          <a:bodyPr>
            <a:normAutofit/>
          </a:bodyPr>
          <a:lstStyle/>
          <a:p>
            <a:r>
              <a:rPr kumimoji="1" lang="ja-JP" altLang="en-US" dirty="0"/>
              <a:t>まとめ</a:t>
            </a:r>
            <a:endParaRPr kumimoji="1" lang="en-US" altLang="ja-JP" dirty="0"/>
          </a:p>
          <a:p>
            <a:pPr lvl="1">
              <a:lnSpc>
                <a:spcPct val="150000"/>
              </a:lnSpc>
            </a:pPr>
            <a:r>
              <a:rPr lang="ja-JP" altLang="en-US"/>
              <a:t>テンソルノイズ除去が目的　（例：カラー画像に応用可能）</a:t>
            </a:r>
            <a:endParaRPr lang="en-US" altLang="ja-JP" dirty="0"/>
          </a:p>
          <a:p>
            <a:pPr lvl="1">
              <a:lnSpc>
                <a:spcPct val="150000"/>
              </a:lnSpc>
            </a:pPr>
            <a:r>
              <a:rPr kumimoji="1" lang="ja-JP" altLang="en-US" dirty="0"/>
              <a:t>既存手法</a:t>
            </a:r>
            <a:r>
              <a:rPr kumimoji="1" lang="ja-JP" altLang="en-US"/>
              <a:t>では</a:t>
            </a:r>
            <a:r>
              <a:rPr kumimoji="1" lang="en-US" altLang="ja-JP" dirty="0"/>
              <a:t>t-SVD</a:t>
            </a:r>
            <a:r>
              <a:rPr kumimoji="1" lang="ja-JP" altLang="en-US"/>
              <a:t>で使われる直交変換</a:t>
            </a:r>
            <a:r>
              <a:rPr lang="ja-JP" altLang="en-US"/>
              <a:t>が最適ではなかった</a:t>
            </a:r>
            <a:endParaRPr kumimoji="1" lang="en-US" altLang="ja-JP" dirty="0"/>
          </a:p>
          <a:p>
            <a:pPr lvl="1">
              <a:lnSpc>
                <a:spcPct val="150000"/>
              </a:lnSpc>
            </a:pPr>
            <a:r>
              <a:rPr lang="ja-JP" altLang="en-US"/>
              <a:t>提案手法では</a:t>
            </a:r>
            <a:r>
              <a:rPr lang="en-US" altLang="ja-JP" dirty="0"/>
              <a:t>SURE</a:t>
            </a:r>
            <a:r>
              <a:rPr lang="ja-JP" altLang="en-US"/>
              <a:t>を用いて最良の直交変換を選択することを目的とし、実験の結果、問題のない範囲で選択できた</a:t>
            </a:r>
            <a:endParaRPr lang="en-US" altLang="ja-JP" dirty="0"/>
          </a:p>
        </p:txBody>
      </p:sp>
      <p:sp>
        <p:nvSpPr>
          <p:cNvPr id="5" name="スライド番号プレースホルダー 4"/>
          <p:cNvSpPr>
            <a:spLocks noGrp="1"/>
          </p:cNvSpPr>
          <p:nvPr>
            <p:ph type="sldNum" sz="quarter" idx="12"/>
          </p:nvPr>
        </p:nvSpPr>
        <p:spPr/>
        <p:txBody>
          <a:bodyPr/>
          <a:lstStyle/>
          <a:p>
            <a:r>
              <a:rPr kumimoji="1" lang="en-US" altLang="ja-JP" dirty="0"/>
              <a:t>14</a:t>
            </a:r>
            <a:endParaRPr kumimoji="1" lang="ja-JP" altLang="en-US" dirty="0"/>
          </a:p>
        </p:txBody>
      </p:sp>
      <p:sp>
        <p:nvSpPr>
          <p:cNvPr id="6" name="コンテンツ プレースホルダー 2">
            <a:extLst>
              <a:ext uri="{FF2B5EF4-FFF2-40B4-BE49-F238E27FC236}">
                <a16:creationId xmlns:a16="http://schemas.microsoft.com/office/drawing/2014/main" id="{487B36EE-B677-B84C-8069-5420DB3C493B}"/>
              </a:ext>
            </a:extLst>
          </p:cNvPr>
          <p:cNvSpPr txBox="1">
            <a:spLocks/>
          </p:cNvSpPr>
          <p:nvPr/>
        </p:nvSpPr>
        <p:spPr>
          <a:xfrm>
            <a:off x="877010" y="4981365"/>
            <a:ext cx="11150963" cy="1935832"/>
          </a:xfrm>
          <a:prstGeom prst="rect">
            <a:avLst/>
          </a:prstGeom>
        </p:spPr>
        <p:txBody>
          <a:bodyPr vert="horz" lIns="91440" tIns="45720" rIns="91440" bIns="45720" rtlCol="0">
            <a:normAutofit fontScale="92500"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914400" lvl="2" indent="0">
              <a:buFont typeface="Arial" panose="020B0604020202020204" pitchFamily="34" charset="0"/>
              <a:buNone/>
            </a:pPr>
            <a:endParaRPr lang="en-US" altLang="ja-JP" dirty="0"/>
          </a:p>
          <a:p>
            <a:r>
              <a:rPr lang="ja-JP" altLang="en-US"/>
              <a:t>今後の課題</a:t>
            </a:r>
            <a:endParaRPr lang="en-US" altLang="ja-JP" dirty="0"/>
          </a:p>
          <a:p>
            <a:pPr lvl="1"/>
            <a:r>
              <a:rPr lang="ja-JP" altLang="en-US"/>
              <a:t>閾値</a:t>
            </a:r>
            <a:r>
              <a:rPr lang="en-US" altLang="ja-JP" dirty="0" err="1"/>
              <a:t>λ</a:t>
            </a:r>
            <a:r>
              <a:rPr lang="ja-JP" altLang="en-US"/>
              <a:t>は原テンソルを用いて最適にされており、現実的なものではなく</a:t>
            </a:r>
            <a:endParaRPr lang="ja-JP" altLang="en-US" dirty="0"/>
          </a:p>
        </p:txBody>
      </p:sp>
      <p:sp>
        <p:nvSpPr>
          <p:cNvPr id="4" name="フッター プレースホルダー 3">
            <a:extLst>
              <a:ext uri="{FF2B5EF4-FFF2-40B4-BE49-F238E27FC236}">
                <a16:creationId xmlns:a16="http://schemas.microsoft.com/office/drawing/2014/main" id="{CB8B1674-3222-7944-BF00-60A3D245120D}"/>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9793698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4B499-EE90-2F42-8066-20E453D86CA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9C92661-8C80-DF44-BF11-E5318F30DCA3}"/>
              </a:ext>
            </a:extLst>
          </p:cNvPr>
          <p:cNvSpPr>
            <a:spLocks noGrp="1"/>
          </p:cNvSpPr>
          <p:nvPr>
            <p:ph idx="1"/>
          </p:nvPr>
        </p:nvSpPr>
        <p:spPr>
          <a:xfrm>
            <a:off x="911491" y="1412776"/>
            <a:ext cx="11150963" cy="2736304"/>
          </a:xfrm>
        </p:spPr>
        <p:txBody>
          <a:bodyPr/>
          <a:lstStyle/>
          <a:p>
            <a:r>
              <a:rPr kumimoji="1" lang="en-US" altLang="ja-JP" dirty="0"/>
              <a:t>DFT</a:t>
            </a:r>
            <a:r>
              <a:rPr kumimoji="1" lang="ja-JP" altLang="en-US"/>
              <a:t>で関係が残ると何が問題なのか</a:t>
            </a:r>
            <a:endParaRPr kumimoji="1" lang="en-US" altLang="ja-JP" dirty="0"/>
          </a:p>
          <a:p>
            <a:pPr lvl="1"/>
            <a:r>
              <a:rPr kumimoji="1" lang="ja-JP" altLang="en-US"/>
              <a:t>関係が分解した行列ごとのノイズ除去により除去されてしまう可能性があること。</a:t>
            </a:r>
            <a:endParaRPr kumimoji="1" lang="en-US" altLang="ja-JP" dirty="0"/>
          </a:p>
        </p:txBody>
      </p:sp>
      <p:sp>
        <p:nvSpPr>
          <p:cNvPr id="4" name="スライド番号プレースホルダー 3">
            <a:extLst>
              <a:ext uri="{FF2B5EF4-FFF2-40B4-BE49-F238E27FC236}">
                <a16:creationId xmlns:a16="http://schemas.microsoft.com/office/drawing/2014/main" id="{17F15F49-30B1-734C-B930-AD0191691B0E}"/>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dirty="0"/>
          </a:p>
        </p:txBody>
      </p:sp>
      <p:sp>
        <p:nvSpPr>
          <p:cNvPr id="30" name="フッター プレースホルダー 29">
            <a:extLst>
              <a:ext uri="{FF2B5EF4-FFF2-40B4-BE49-F238E27FC236}">
                <a16:creationId xmlns:a16="http://schemas.microsoft.com/office/drawing/2014/main" id="{048497F5-B781-AB4E-B7ED-960F441821D8}"/>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33555210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F5A29-4820-2D45-BD00-1A07E269132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38CAFF6-2226-CE4A-BDE5-6BC7B0D278BD}"/>
              </a:ext>
            </a:extLst>
          </p:cNvPr>
          <p:cNvSpPr>
            <a:spLocks noGrp="1"/>
          </p:cNvSpPr>
          <p:nvPr>
            <p:ph idx="1"/>
          </p:nvPr>
        </p:nvSpPr>
        <p:spPr/>
        <p:txBody>
          <a:bodyPr/>
          <a:lstStyle/>
          <a:p>
            <a:r>
              <a:rPr lang="en-US" altLang="ja-JP" dirty="0"/>
              <a:t>t-</a:t>
            </a:r>
            <a:r>
              <a:rPr lang="en-US" altLang="ja-JP" dirty="0" err="1"/>
              <a:t>svd</a:t>
            </a:r>
            <a:r>
              <a:rPr lang="ja-JP" altLang="en-US"/>
              <a:t>の定義上の理由とは</a:t>
            </a:r>
            <a:endParaRPr lang="en-US" altLang="ja-JP" dirty="0"/>
          </a:p>
          <a:p>
            <a:pPr lvl="1"/>
            <a:r>
              <a:rPr lang="en-US" altLang="ja-JP" dirty="0"/>
              <a:t>t-SVD</a:t>
            </a:r>
            <a:r>
              <a:rPr lang="ja-JP" altLang="en-US"/>
              <a:t>（テンソル特異値分解）の定義は</a:t>
            </a:r>
          </a:p>
          <a:p>
            <a:endParaRPr kumimoji="1" lang="ja-JP" altLang="en-US"/>
          </a:p>
        </p:txBody>
      </p:sp>
      <p:sp>
        <p:nvSpPr>
          <p:cNvPr id="4" name="スライド番号プレースホルダー 3">
            <a:extLst>
              <a:ext uri="{FF2B5EF4-FFF2-40B4-BE49-F238E27FC236}">
                <a16:creationId xmlns:a16="http://schemas.microsoft.com/office/drawing/2014/main" id="{85EE1789-DD99-0549-A5B6-AC686B590DC9}"/>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dirty="0"/>
          </a:p>
        </p:txBody>
      </p:sp>
      <p:grpSp>
        <p:nvGrpSpPr>
          <p:cNvPr id="5" name="グループ化 4">
            <a:extLst>
              <a:ext uri="{FF2B5EF4-FFF2-40B4-BE49-F238E27FC236}">
                <a16:creationId xmlns:a16="http://schemas.microsoft.com/office/drawing/2014/main" id="{0D787E01-B82F-DE4C-91FC-45921CA16DFE}"/>
              </a:ext>
            </a:extLst>
          </p:cNvPr>
          <p:cNvGrpSpPr/>
          <p:nvPr/>
        </p:nvGrpSpPr>
        <p:grpSpPr>
          <a:xfrm>
            <a:off x="1487488" y="2986574"/>
            <a:ext cx="2478604" cy="884852"/>
            <a:chOff x="7269046" y="3255329"/>
            <a:chExt cx="2478604" cy="884852"/>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FCBBC39-F898-A44F-AD33-7A85D084A101}"/>
                    </a:ext>
                  </a:extLst>
                </p:cNvPr>
                <p:cNvSpPr txBox="1"/>
                <p:nvPr/>
              </p:nvSpPr>
              <p:spPr>
                <a:xfrm>
                  <a:off x="8249063" y="3545519"/>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85" name="テキスト ボックス 84">
                  <a:extLst>
                    <a:ext uri="{FF2B5EF4-FFF2-40B4-BE49-F238E27FC236}">
                      <a16:creationId xmlns:a16="http://schemas.microsoft.com/office/drawing/2014/main" id="{F3E5CDD1-0F86-154A-86B6-C559ED450B98}"/>
                    </a:ext>
                  </a:extLst>
                </p:cNvPr>
                <p:cNvSpPr txBox="1">
                  <a:spLocks noRot="1" noChangeAspect="1" noMove="1" noResize="1" noEditPoints="1" noAdjustHandles="1" noChangeArrowheads="1" noChangeShapeType="1" noTextEdit="1"/>
                </p:cNvSpPr>
                <p:nvPr/>
              </p:nvSpPr>
              <p:spPr>
                <a:xfrm>
                  <a:off x="8249063" y="3545519"/>
                  <a:ext cx="1498587" cy="523220"/>
                </a:xfrm>
                <a:prstGeom prst="rect">
                  <a:avLst/>
                </a:prstGeom>
                <a:blipFill>
                  <a:blip r:embed="rId5"/>
                  <a:stretch>
                    <a:fillRect l="-8403" t="-11905" b="-33333"/>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6386C1B2-E2B1-5049-B09D-03709BBEA75A}"/>
                </a:ext>
              </a:extLst>
            </p:cNvPr>
            <p:cNvGrpSpPr/>
            <p:nvPr/>
          </p:nvGrpSpPr>
          <p:grpSpPr>
            <a:xfrm>
              <a:off x="7269046" y="3255329"/>
              <a:ext cx="961835" cy="884852"/>
              <a:chOff x="7752184" y="2111629"/>
              <a:chExt cx="2163459" cy="2181467"/>
            </a:xfrm>
          </p:grpSpPr>
          <p:sp>
            <p:nvSpPr>
              <p:cNvPr id="8" name="直方体 7">
                <a:extLst>
                  <a:ext uri="{FF2B5EF4-FFF2-40B4-BE49-F238E27FC236}">
                    <a16:creationId xmlns:a16="http://schemas.microsoft.com/office/drawing/2014/main" id="{6BA90738-82E2-834E-8E3B-24D237215A5C}"/>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 name="直方体 8">
                <a:extLst>
                  <a:ext uri="{FF2B5EF4-FFF2-40B4-BE49-F238E27FC236}">
                    <a16:creationId xmlns:a16="http://schemas.microsoft.com/office/drawing/2014/main" id="{0D2DF094-808A-2747-B1B5-EBFB3605DF0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 name="直方体 9">
                <a:extLst>
                  <a:ext uri="{FF2B5EF4-FFF2-40B4-BE49-F238E27FC236}">
                    <a16:creationId xmlns:a16="http://schemas.microsoft.com/office/drawing/2014/main" id="{BBCEE41E-044E-EF47-87C4-FD54225F895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1" name="直方体 10">
                <a:extLst>
                  <a:ext uri="{FF2B5EF4-FFF2-40B4-BE49-F238E27FC236}">
                    <a16:creationId xmlns:a16="http://schemas.microsoft.com/office/drawing/2014/main" id="{36652F83-E42C-174B-AB80-BCAF86F0938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 name="直方体 11">
                <a:extLst>
                  <a:ext uri="{FF2B5EF4-FFF2-40B4-BE49-F238E27FC236}">
                    <a16:creationId xmlns:a16="http://schemas.microsoft.com/office/drawing/2014/main" id="{98BF7394-91CB-1B48-BC28-EEBA2928902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直方体 12">
                <a:extLst>
                  <a:ext uri="{FF2B5EF4-FFF2-40B4-BE49-F238E27FC236}">
                    <a16:creationId xmlns:a16="http://schemas.microsoft.com/office/drawing/2014/main" id="{63B449A0-1E50-7640-9ECE-6FAC74DB5612}"/>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 name="直方体 13">
                <a:extLst>
                  <a:ext uri="{FF2B5EF4-FFF2-40B4-BE49-F238E27FC236}">
                    <a16:creationId xmlns:a16="http://schemas.microsoft.com/office/drawing/2014/main" id="{F7A4C7E7-35AC-0940-B7F6-6FA03C1654D6}"/>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5" name="直方体 14">
                <a:extLst>
                  <a:ext uri="{FF2B5EF4-FFF2-40B4-BE49-F238E27FC236}">
                    <a16:creationId xmlns:a16="http://schemas.microsoft.com/office/drawing/2014/main" id="{C58940D0-D0A3-7A49-A991-43D958882CE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6" name="直方体 15">
                <a:extLst>
                  <a:ext uri="{FF2B5EF4-FFF2-40B4-BE49-F238E27FC236}">
                    <a16:creationId xmlns:a16="http://schemas.microsoft.com/office/drawing/2014/main" id="{947FF150-6847-8142-B3F7-DA960DED260B}"/>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sp>
        <p:nvSpPr>
          <p:cNvPr id="17" name="テキスト ボックス 16">
            <a:extLst>
              <a:ext uri="{FF2B5EF4-FFF2-40B4-BE49-F238E27FC236}">
                <a16:creationId xmlns:a16="http://schemas.microsoft.com/office/drawing/2014/main" id="{5C7AE136-93DA-F04E-AAB8-69667472772F}"/>
              </a:ext>
            </a:extLst>
          </p:cNvPr>
          <p:cNvSpPr txBox="1"/>
          <p:nvPr/>
        </p:nvSpPr>
        <p:spPr>
          <a:xfrm>
            <a:off x="1463417" y="4018751"/>
            <a:ext cx="9217024" cy="2246769"/>
          </a:xfrm>
          <a:prstGeom prst="rect">
            <a:avLst/>
          </a:prstGeom>
          <a:noFill/>
        </p:spPr>
        <p:txBody>
          <a:bodyPr wrap="square" rtlCol="0">
            <a:spAutoFit/>
          </a:bodyPr>
          <a:lstStyle/>
          <a:p>
            <a:r>
              <a:rPr kumimoji="1" lang="ja-JP" altLang="en-US" sz="2800">
                <a:solidFill>
                  <a:srgbClr val="4D4D4D"/>
                </a:solidFill>
              </a:rPr>
              <a:t>このような単純な積でかかれたものではなく、テンソル積というものを定義している。そのテンソル積はテンソルをスライスしたものをブロックにした巡回行列とスライスを縦に繋げた行列の積で表され、それの計算上で</a:t>
            </a:r>
            <a:r>
              <a:rPr kumimoji="1" lang="en-US" altLang="ja-JP" sz="2800" dirty="0">
                <a:solidFill>
                  <a:srgbClr val="4D4D4D"/>
                </a:solidFill>
              </a:rPr>
              <a:t>DFT</a:t>
            </a:r>
            <a:r>
              <a:rPr kumimoji="1" lang="ja-JP" altLang="en-US" sz="2800">
                <a:solidFill>
                  <a:srgbClr val="4D4D4D"/>
                </a:solidFill>
              </a:rPr>
              <a:t>行列が出てくる</a:t>
            </a:r>
            <a:endParaRPr kumimoji="1" lang="ja-JP" altLang="en-US" sz="2800" dirty="0">
              <a:solidFill>
                <a:srgbClr val="4D4D4D"/>
              </a:solidFill>
            </a:endParaRPr>
          </a:p>
        </p:txBody>
      </p:sp>
      <p:sp>
        <p:nvSpPr>
          <p:cNvPr id="18" name="フッター プレースホルダー 17">
            <a:extLst>
              <a:ext uri="{FF2B5EF4-FFF2-40B4-BE49-F238E27FC236}">
                <a16:creationId xmlns:a16="http://schemas.microsoft.com/office/drawing/2014/main" id="{44BFA8DD-979E-8B43-96A5-A00F3A547815}"/>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79956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222983"/>
            <a:ext cx="10704512" cy="1143000"/>
          </a:xfrm>
        </p:spPr>
        <p:txBody>
          <a:bodyPr/>
          <a:lstStyle/>
          <a:p>
            <a:r>
              <a:rPr kumimoji="1" lang="ja-JP" altLang="en-US" dirty="0"/>
              <a:t>研究</a:t>
            </a:r>
            <a:r>
              <a:rPr kumimoji="1" lang="ja-JP" altLang="en-US"/>
              <a:t>の背景（３）</a:t>
            </a:r>
            <a:endParaRPr kumimoji="1" lang="ja-JP" altLang="en-US" dirty="0"/>
          </a:p>
        </p:txBody>
      </p:sp>
      <p:sp>
        <p:nvSpPr>
          <p:cNvPr id="3" name="コンテンツ プレースホルダー 2"/>
          <p:cNvSpPr>
            <a:spLocks noGrp="1"/>
          </p:cNvSpPr>
          <p:nvPr>
            <p:ph idx="1"/>
          </p:nvPr>
        </p:nvSpPr>
        <p:spPr>
          <a:xfrm>
            <a:off x="1009262" y="1520407"/>
            <a:ext cx="11191068" cy="712458"/>
          </a:xfrm>
        </p:spPr>
        <p:txBody>
          <a:bodyPr>
            <a:normAutofit/>
          </a:bodyPr>
          <a:lstStyle/>
          <a:p>
            <a:r>
              <a:rPr lang="ja-JP" altLang="en-US"/>
              <a:t>観測モデル</a:t>
            </a:r>
            <a:endParaRPr lang="en-US" altLang="ja-JP"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grpSp>
        <p:nvGrpSpPr>
          <p:cNvPr id="13" name="グループ化 12">
            <a:extLst>
              <a:ext uri="{FF2B5EF4-FFF2-40B4-BE49-F238E27FC236}">
                <a16:creationId xmlns:a16="http://schemas.microsoft.com/office/drawing/2014/main" id="{BCB927DE-D085-0543-8A1A-5C3F785304D3}"/>
              </a:ext>
            </a:extLst>
          </p:cNvPr>
          <p:cNvGrpSpPr/>
          <p:nvPr/>
        </p:nvGrpSpPr>
        <p:grpSpPr>
          <a:xfrm>
            <a:off x="932287" y="3787648"/>
            <a:ext cx="10998562" cy="802759"/>
            <a:chOff x="476006" y="2962544"/>
            <a:chExt cx="10998562" cy="971338"/>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E072EEA8-646F-9B4A-B2B1-933814FA7689}"/>
                    </a:ext>
                  </a:extLst>
                </p:cNvPr>
                <p:cNvSpPr txBox="1">
                  <a:spLocks/>
                </p:cNvSpPr>
                <p:nvPr/>
              </p:nvSpPr>
              <p:spPr>
                <a:xfrm>
                  <a:off x="476006" y="2962544"/>
                  <a:ext cx="10998562" cy="97133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ja-JP" sz="4000" i="1" smtClean="0">
                            <a:highlight>
                              <a:srgbClr val="00FF00"/>
                            </a:highlight>
                            <a:latin typeface="Cambria Math" panose="02040503050406030204" pitchFamily="18" charset="0"/>
                            <a:cs typeface="APPLE CHANCERY" panose="03020702040506060504" pitchFamily="66" charset="-79"/>
                          </a:rPr>
                          <m:t>𝑌</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en-US" altLang="ja-JP" sz="4000" b="0" i="1" smtClean="0">
                            <a:latin typeface="Cambria Math" panose="02040503050406030204" pitchFamily="18" charset="0"/>
                            <a:cs typeface="APPLE CHANCERY" panose="03020702040506060504" pitchFamily="66" charset="-79"/>
                          </a:rPr>
                          <m:t> </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00FFFF"/>
                            </a:highlight>
                            <a:latin typeface="Cambria Math" panose="02040503050406030204" pitchFamily="18" charset="0"/>
                            <a:cs typeface="APPLE CHANCERY" panose="03020702040506060504" pitchFamily="66" charset="-79"/>
                          </a:rPr>
                          <m:t>𝑋</m:t>
                        </m:r>
                        <m:r>
                          <a:rPr lang="ja-JP" altLang="en-US" sz="4000" b="0" i="1" smtClean="0">
                            <a:latin typeface="Cambria Math" panose="02040503050406030204" pitchFamily="18" charset="0"/>
                            <a:cs typeface="APPLE CHANCERY" panose="03020702040506060504" pitchFamily="66" charset="-79"/>
                          </a:rPr>
                          <m:t>　</m:t>
                        </m:r>
                        <m:r>
                          <a:rPr lang="en-US" altLang="ja-JP"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ja-JP" altLang="en-US" sz="400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𝑁</m:t>
                        </m:r>
                        <m:r>
                          <a:rPr lang="en-US" altLang="ja-JP" sz="4000" i="1" smtClean="0">
                            <a:latin typeface="Cambria Math" panose="02040503050406030204" pitchFamily="18" charset="0"/>
                            <a:cs typeface="APPLE CHANCERY" panose="03020702040506060504" pitchFamily="66" charset="-79"/>
                          </a:rPr>
                          <m:t>(0,</m:t>
                        </m:r>
                        <m:sSup>
                          <m:sSupPr>
                            <m:ctrlPr>
                              <a:rPr lang="en-US" altLang="ja-JP" sz="4000" i="1" smtClean="0">
                                <a:latin typeface="Cambria Math" panose="02040503050406030204" pitchFamily="18" charset="0"/>
                                <a:cs typeface="APPLE CHANCERY" panose="03020702040506060504" pitchFamily="66" charset="-79"/>
                              </a:rPr>
                            </m:ctrlPr>
                          </m:sSupPr>
                          <m:e>
                            <m:r>
                              <m:rPr>
                                <m:sty m:val="p"/>
                              </m:rPr>
                              <a:rPr lang="en-US" altLang="ja-JP" sz="4000" i="1">
                                <a:latin typeface="Cambria Math" panose="02040503050406030204" pitchFamily="18" charset="0"/>
                                <a:cs typeface="APPLE CHANCERY" panose="03020702040506060504" pitchFamily="66" charset="-79"/>
                              </a:rPr>
                              <m:t>σ</m:t>
                            </m:r>
                          </m:e>
                          <m:sup>
                            <m:r>
                              <a:rPr lang="en-US" altLang="ja-JP" sz="4000" i="1" smtClean="0">
                                <a:latin typeface="Cambria Math" panose="02040503050406030204" pitchFamily="18" charset="0"/>
                                <a:cs typeface="APPLE CHANCERY" panose="03020702040506060504" pitchFamily="66" charset="-79"/>
                              </a:rPr>
                              <m:t>2</m:t>
                            </m:r>
                          </m:sup>
                        </m:sSup>
                        <m:r>
                          <a:rPr lang="en-US" altLang="ja-JP" sz="4000" i="1" smtClean="0">
                            <a:latin typeface="Cambria Math" panose="02040503050406030204" pitchFamily="18" charset="0"/>
                            <a:cs typeface="APPLE CHANCERY" panose="03020702040506060504" pitchFamily="66" charset="-79"/>
                          </a:rPr>
                          <m:t>)</m:t>
                        </m:r>
                      </m:oMath>
                    </m:oMathPara>
                  </a14:m>
                  <a:endParaRPr lang="en-US" altLang="ja-JP" sz="5400" dirty="0"/>
                </a:p>
              </p:txBody>
            </p:sp>
          </mc:Choice>
          <mc:Fallback xmlns="">
            <p:sp>
              <p:nvSpPr>
                <p:cNvPr id="9" name="コンテンツ プレースホルダー 2">
                  <a:extLst>
                    <a:ext uri="{FF2B5EF4-FFF2-40B4-BE49-F238E27FC236}">
                      <a16:creationId xmlns:a16="http://schemas.microsoft.com/office/drawing/2014/main" id="{E072EEA8-646F-9B4A-B2B1-933814FA7689}"/>
                    </a:ext>
                  </a:extLst>
                </p:cNvPr>
                <p:cNvSpPr txBox="1">
                  <a:spLocks noRot="1" noChangeAspect="1" noMove="1" noResize="1" noEditPoints="1" noAdjustHandles="1" noChangeArrowheads="1" noChangeShapeType="1" noTextEdit="1"/>
                </p:cNvSpPr>
                <p:nvPr/>
              </p:nvSpPr>
              <p:spPr>
                <a:xfrm>
                  <a:off x="476006" y="2962544"/>
                  <a:ext cx="10998562" cy="971338"/>
                </a:xfrm>
                <a:prstGeom prst="rect">
                  <a:avLst/>
                </a:prstGeom>
                <a:blipFill>
                  <a:blip r:embed="rId3"/>
                  <a:stretch>
                    <a:fillRect b="-15625"/>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5F62201E-AE41-D54A-BFED-E6B26E66E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129" y="3025511"/>
              <a:ext cx="454886" cy="522000"/>
            </a:xfrm>
            <a:prstGeom prst="rect">
              <a:avLst/>
            </a:prstGeom>
          </p:spPr>
        </p:pic>
      </p:grpSp>
      <p:grpSp>
        <p:nvGrpSpPr>
          <p:cNvPr id="12" name="グループ化 11">
            <a:extLst>
              <a:ext uri="{FF2B5EF4-FFF2-40B4-BE49-F238E27FC236}">
                <a16:creationId xmlns:a16="http://schemas.microsoft.com/office/drawing/2014/main" id="{341D35DC-7B2D-EE43-AB70-28B1A88FD418}"/>
              </a:ext>
            </a:extLst>
          </p:cNvPr>
          <p:cNvGrpSpPr/>
          <p:nvPr/>
        </p:nvGrpSpPr>
        <p:grpSpPr>
          <a:xfrm>
            <a:off x="1009262" y="2321685"/>
            <a:ext cx="6193156" cy="1112521"/>
            <a:chOff x="1086197" y="2152626"/>
            <a:chExt cx="6193156" cy="1112521"/>
          </a:xfrm>
        </p:grpSpPr>
        <p:grpSp>
          <p:nvGrpSpPr>
            <p:cNvPr id="70" name="グループ化 69">
              <a:extLst>
                <a:ext uri="{FF2B5EF4-FFF2-40B4-BE49-F238E27FC236}">
                  <a16:creationId xmlns:a16="http://schemas.microsoft.com/office/drawing/2014/main" id="{5F06E9A9-7ED7-1444-B001-8CF8BEC61FCF}"/>
                </a:ext>
              </a:extLst>
            </p:cNvPr>
            <p:cNvGrpSpPr/>
            <p:nvPr/>
          </p:nvGrpSpPr>
          <p:grpSpPr>
            <a:xfrm>
              <a:off x="6045253" y="2153266"/>
              <a:ext cx="1234100" cy="1061156"/>
              <a:chOff x="8112484" y="5011683"/>
              <a:chExt cx="1368152" cy="1192748"/>
            </a:xfrm>
          </p:grpSpPr>
          <p:sp>
            <p:nvSpPr>
              <p:cNvPr id="71" name="直方体 70">
                <a:extLst>
                  <a:ext uri="{FF2B5EF4-FFF2-40B4-BE49-F238E27FC236}">
                    <a16:creationId xmlns:a16="http://schemas.microsoft.com/office/drawing/2014/main" id="{B59E80C9-598C-2F4A-B10F-0A5694CE8AB9}"/>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72" name="コンテンツ プレースホルダー 7" descr="立つ, 水, 乗る, 凧 が含まれている画像&#10;&#10;自動的に生成された説明">
                <a:extLst>
                  <a:ext uri="{FF2B5EF4-FFF2-40B4-BE49-F238E27FC236}">
                    <a16:creationId xmlns:a16="http://schemas.microsoft.com/office/drawing/2014/main" id="{D7ACBB2A-B714-1A42-8218-311F5E53811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73" name="コンテンツ プレースホルダー 7" descr="立つ, 水, 乗る, 凧 が含まれている画像&#10;&#10;自動的に生成された説明">
                <a:extLst>
                  <a:ext uri="{FF2B5EF4-FFF2-40B4-BE49-F238E27FC236}">
                    <a16:creationId xmlns:a16="http://schemas.microsoft.com/office/drawing/2014/main" id="{7B7BF153-D403-5642-B8E7-48D7BFF5D71E}"/>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756664" y="5473318"/>
                <a:ext cx="1153762" cy="283364"/>
              </a:xfrm>
              <a:prstGeom prst="parallelogram">
                <a:avLst>
                  <a:gd name="adj" fmla="val 99565"/>
                </a:avLst>
              </a:prstGeom>
            </p:spPr>
          </p:pic>
          <p:pic>
            <p:nvPicPr>
              <p:cNvPr id="74" name="コンテンツ プレースホルダー 7" descr="立つ, 水, 乗る, 凧 が含まれている画像&#10;&#10;自動的に生成された説明">
                <a:extLst>
                  <a:ext uri="{FF2B5EF4-FFF2-40B4-BE49-F238E27FC236}">
                    <a16:creationId xmlns:a16="http://schemas.microsoft.com/office/drawing/2014/main" id="{EBDF2C20-C3E1-9247-A65D-03EBA5C443B7}"/>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20551" y="5316269"/>
                <a:ext cx="1061618" cy="882000"/>
              </a:xfrm>
              <a:prstGeom prst="rect">
                <a:avLst/>
              </a:prstGeom>
            </p:spPr>
          </p:pic>
        </p:grpSp>
        <p:grpSp>
          <p:nvGrpSpPr>
            <p:cNvPr id="11" name="グループ化 10">
              <a:extLst>
                <a:ext uri="{FF2B5EF4-FFF2-40B4-BE49-F238E27FC236}">
                  <a16:creationId xmlns:a16="http://schemas.microsoft.com/office/drawing/2014/main" id="{776B8BF6-4921-DB4B-B206-900E5158E746}"/>
                </a:ext>
              </a:extLst>
            </p:cNvPr>
            <p:cNvGrpSpPr/>
            <p:nvPr/>
          </p:nvGrpSpPr>
          <p:grpSpPr>
            <a:xfrm>
              <a:off x="3936964" y="2152626"/>
              <a:ext cx="1234100" cy="1064219"/>
              <a:chOff x="3936964" y="2152626"/>
              <a:chExt cx="1234100" cy="1064219"/>
            </a:xfrm>
          </p:grpSpPr>
          <p:sp>
            <p:nvSpPr>
              <p:cNvPr id="150" name="直方体 149">
                <a:extLst>
                  <a:ext uri="{FF2B5EF4-FFF2-40B4-BE49-F238E27FC236}">
                    <a16:creationId xmlns:a16="http://schemas.microsoft.com/office/drawing/2014/main" id="{82697C06-9341-264E-AF64-C2F68550AB1C}"/>
                  </a:ext>
                </a:extLst>
              </p:cNvPr>
              <p:cNvSpPr/>
              <p:nvPr/>
            </p:nvSpPr>
            <p:spPr>
              <a:xfrm>
                <a:off x="3936964" y="2152626"/>
                <a:ext cx="1234100" cy="1064219"/>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平行四辺形 150">
                <a:extLst>
                  <a:ext uri="{FF2B5EF4-FFF2-40B4-BE49-F238E27FC236}">
                    <a16:creationId xmlns:a16="http://schemas.microsoft.com/office/drawing/2014/main" id="{F693888D-F4CA-4A4E-B4AB-CE8385F3F240}"/>
                  </a:ext>
                </a:extLst>
              </p:cNvPr>
              <p:cNvSpPr/>
              <p:nvPr/>
            </p:nvSpPr>
            <p:spPr>
              <a:xfrm>
                <a:off x="4129372" y="2152626"/>
                <a:ext cx="1032632" cy="8672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平行四辺形 151">
                <a:extLst>
                  <a:ext uri="{FF2B5EF4-FFF2-40B4-BE49-F238E27FC236}">
                    <a16:creationId xmlns:a16="http://schemas.microsoft.com/office/drawing/2014/main" id="{7D8C0A59-FC2E-4243-B1D4-59A26A9D749E}"/>
                  </a:ext>
                </a:extLst>
              </p:cNvPr>
              <p:cNvSpPr/>
              <p:nvPr/>
            </p:nvSpPr>
            <p:spPr>
              <a:xfrm>
                <a:off x="4037526" y="2237945"/>
                <a:ext cx="1036800" cy="9617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3" name="平行四辺形 152">
                <a:extLst>
                  <a:ext uri="{FF2B5EF4-FFF2-40B4-BE49-F238E27FC236}">
                    <a16:creationId xmlns:a16="http://schemas.microsoft.com/office/drawing/2014/main" id="{9B0BC584-1937-F241-9559-75145BC8BC36}"/>
                  </a:ext>
                </a:extLst>
              </p:cNvPr>
              <p:cNvSpPr/>
              <p:nvPr/>
            </p:nvSpPr>
            <p:spPr>
              <a:xfrm>
                <a:off x="3958609" y="2321459"/>
                <a:ext cx="1036800" cy="93150"/>
              </a:xfrm>
              <a:prstGeom prst="parallelogram">
                <a:avLst>
                  <a:gd name="adj" fmla="val 85091"/>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4" name="平行四辺形 153">
                <a:extLst>
                  <a:ext uri="{FF2B5EF4-FFF2-40B4-BE49-F238E27FC236}">
                    <a16:creationId xmlns:a16="http://schemas.microsoft.com/office/drawing/2014/main" id="{5D2CC944-B251-D245-AE2E-12B86ED2C35B}"/>
                  </a:ext>
                </a:extLst>
              </p:cNvPr>
              <p:cNvSpPr/>
              <p:nvPr/>
            </p:nvSpPr>
            <p:spPr>
              <a:xfrm rot="5400000" flipH="1">
                <a:off x="4688975" y="2559120"/>
                <a:ext cx="860834" cy="900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5" name="平行四辺形 154">
                <a:extLst>
                  <a:ext uri="{FF2B5EF4-FFF2-40B4-BE49-F238E27FC236}">
                    <a16:creationId xmlns:a16="http://schemas.microsoft.com/office/drawing/2014/main" id="{273C9419-8E20-7A47-82A5-61ACE81746B3}"/>
                  </a:ext>
                </a:extLst>
              </p:cNvPr>
              <p:cNvSpPr/>
              <p:nvPr/>
            </p:nvSpPr>
            <p:spPr>
              <a:xfrm rot="5400000" flipH="1">
                <a:off x="4523857" y="2722318"/>
                <a:ext cx="860834" cy="84429"/>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平行四辺形 155">
                <a:extLst>
                  <a:ext uri="{FF2B5EF4-FFF2-40B4-BE49-F238E27FC236}">
                    <a16:creationId xmlns:a16="http://schemas.microsoft.com/office/drawing/2014/main" id="{C0D0E4F3-799C-EF4C-9C6E-415C5F1E14DD}"/>
                  </a:ext>
                </a:extLst>
              </p:cNvPr>
              <p:cNvSpPr/>
              <p:nvPr/>
            </p:nvSpPr>
            <p:spPr>
              <a:xfrm rot="5400000" flipH="1">
                <a:off x="4604832" y="2649182"/>
                <a:ext cx="860834" cy="84429"/>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082D1CEC-3DD4-2048-ABA4-98D78EF6886B}"/>
                  </a:ext>
                </a:extLst>
              </p:cNvPr>
              <p:cNvSpPr/>
              <p:nvPr/>
            </p:nvSpPr>
            <p:spPr>
              <a:xfrm>
                <a:off x="3939604" y="2422173"/>
                <a:ext cx="964800" cy="787489"/>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74" name="グループ化 173">
              <a:extLst>
                <a:ext uri="{FF2B5EF4-FFF2-40B4-BE49-F238E27FC236}">
                  <a16:creationId xmlns:a16="http://schemas.microsoft.com/office/drawing/2014/main" id="{638F3F27-A9CD-B647-8D18-BAC556935973}"/>
                </a:ext>
              </a:extLst>
            </p:cNvPr>
            <p:cNvGrpSpPr/>
            <p:nvPr/>
          </p:nvGrpSpPr>
          <p:grpSpPr>
            <a:xfrm>
              <a:off x="1086197" y="2189566"/>
              <a:ext cx="1911720" cy="1075581"/>
              <a:chOff x="1086197" y="2189566"/>
              <a:chExt cx="1911720" cy="1075581"/>
            </a:xfrm>
          </p:grpSpPr>
          <p:grpSp>
            <p:nvGrpSpPr>
              <p:cNvPr id="157" name="グループ化 156">
                <a:extLst>
                  <a:ext uri="{FF2B5EF4-FFF2-40B4-BE49-F238E27FC236}">
                    <a16:creationId xmlns:a16="http://schemas.microsoft.com/office/drawing/2014/main" id="{7FC4B812-D59D-2044-B85E-8D48DB101E6E}"/>
                  </a:ext>
                </a:extLst>
              </p:cNvPr>
              <p:cNvGrpSpPr/>
              <p:nvPr/>
            </p:nvGrpSpPr>
            <p:grpSpPr>
              <a:xfrm>
                <a:off x="1763817" y="2200928"/>
                <a:ext cx="1234100" cy="1064219"/>
                <a:chOff x="3650444" y="4929977"/>
                <a:chExt cx="1368152" cy="1192748"/>
              </a:xfrm>
            </p:grpSpPr>
            <p:grpSp>
              <p:nvGrpSpPr>
                <p:cNvPr id="158" name="グループ化 157">
                  <a:extLst>
                    <a:ext uri="{FF2B5EF4-FFF2-40B4-BE49-F238E27FC236}">
                      <a16:creationId xmlns:a16="http://schemas.microsoft.com/office/drawing/2014/main" id="{9001EBBD-5675-6141-B463-6EBCB5CF7E2D}"/>
                    </a:ext>
                  </a:extLst>
                </p:cNvPr>
                <p:cNvGrpSpPr/>
                <p:nvPr/>
              </p:nvGrpSpPr>
              <p:grpSpPr>
                <a:xfrm>
                  <a:off x="3650444" y="4929977"/>
                  <a:ext cx="1368152" cy="1192748"/>
                  <a:chOff x="3650444" y="4929977"/>
                  <a:chExt cx="1368152" cy="1192748"/>
                </a:xfrm>
              </p:grpSpPr>
              <p:sp>
                <p:nvSpPr>
                  <p:cNvPr id="160" name="直方体 159">
                    <a:extLst>
                      <a:ext uri="{FF2B5EF4-FFF2-40B4-BE49-F238E27FC236}">
                        <a16:creationId xmlns:a16="http://schemas.microsoft.com/office/drawing/2014/main" id="{A0E6C23E-509F-CF40-8BB2-70B4629186BB}"/>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1" name="平行四辺形 160">
                    <a:extLst>
                      <a:ext uri="{FF2B5EF4-FFF2-40B4-BE49-F238E27FC236}">
                        <a16:creationId xmlns:a16="http://schemas.microsoft.com/office/drawing/2014/main" id="{07D365BD-CD18-E443-8524-7A0061C7E861}"/>
                      </a:ext>
                    </a:extLst>
                  </p:cNvPr>
                  <p:cNvSpPr/>
                  <p:nvPr/>
                </p:nvSpPr>
                <p:spPr>
                  <a:xfrm>
                    <a:off x="3863752" y="4929978"/>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2" name="平行四辺形 161">
                    <a:extLst>
                      <a:ext uri="{FF2B5EF4-FFF2-40B4-BE49-F238E27FC236}">
                        <a16:creationId xmlns:a16="http://schemas.microsoft.com/office/drawing/2014/main" id="{686B6EF3-DA78-FC4B-A302-02B938E94EA1}"/>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3" name="平行四辺形 162">
                    <a:extLst>
                      <a:ext uri="{FF2B5EF4-FFF2-40B4-BE49-F238E27FC236}">
                        <a16:creationId xmlns:a16="http://schemas.microsoft.com/office/drawing/2014/main" id="{EF2ADE45-5575-8848-A6A9-684197E49CA2}"/>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4" name="平行四辺形 163">
                    <a:extLst>
                      <a:ext uri="{FF2B5EF4-FFF2-40B4-BE49-F238E27FC236}">
                        <a16:creationId xmlns:a16="http://schemas.microsoft.com/office/drawing/2014/main" id="{5AB8C42C-5ECB-5E49-B50F-D085C0560C89}"/>
                      </a:ext>
                    </a:extLst>
                  </p:cNvPr>
                  <p:cNvSpPr/>
                  <p:nvPr/>
                </p:nvSpPr>
                <p:spPr>
                  <a:xfrm rot="5400000" flipH="1">
                    <a:off x="4478913" y="5386111"/>
                    <a:ext cx="964800" cy="9977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5" name="平行四辺形 164">
                    <a:extLst>
                      <a:ext uri="{FF2B5EF4-FFF2-40B4-BE49-F238E27FC236}">
                        <a16:creationId xmlns:a16="http://schemas.microsoft.com/office/drawing/2014/main" id="{14B7642D-9315-DE44-B11B-0121A077DCE2}"/>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平行四辺形 165">
                    <a:extLst>
                      <a:ext uri="{FF2B5EF4-FFF2-40B4-BE49-F238E27FC236}">
                        <a16:creationId xmlns:a16="http://schemas.microsoft.com/office/drawing/2014/main" id="{768ABF56-716C-0E48-B937-61780414AA9E}"/>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9" name="正方形/長方形 158">
                  <a:extLst>
                    <a:ext uri="{FF2B5EF4-FFF2-40B4-BE49-F238E27FC236}">
                      <a16:creationId xmlns:a16="http://schemas.microsoft.com/office/drawing/2014/main" id="{7E3C7494-5395-1341-8E86-C16F5D55A9E8}"/>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A6C2918B-68B5-DF40-9864-2AE115F36548}"/>
                  </a:ext>
                </a:extLst>
              </p:cNvPr>
              <p:cNvGrpSpPr/>
              <p:nvPr/>
            </p:nvGrpSpPr>
            <p:grpSpPr>
              <a:xfrm>
                <a:off x="1086197" y="2189566"/>
                <a:ext cx="1911719" cy="1075580"/>
                <a:chOff x="405710" y="2092186"/>
                <a:chExt cx="1911719" cy="1075580"/>
              </a:xfrm>
            </p:grpSpPr>
            <p:grpSp>
              <p:nvGrpSpPr>
                <p:cNvPr id="113" name="グループ化 112">
                  <a:extLst>
                    <a:ext uri="{FF2B5EF4-FFF2-40B4-BE49-F238E27FC236}">
                      <a16:creationId xmlns:a16="http://schemas.microsoft.com/office/drawing/2014/main" id="{9E180A91-58C3-294F-95D5-AF0395C8E0EE}"/>
                    </a:ext>
                  </a:extLst>
                </p:cNvPr>
                <p:cNvGrpSpPr/>
                <p:nvPr/>
              </p:nvGrpSpPr>
              <p:grpSpPr>
                <a:xfrm>
                  <a:off x="1078449" y="2092186"/>
                  <a:ext cx="1238980" cy="1075580"/>
                  <a:chOff x="8255296" y="5141708"/>
                  <a:chExt cx="1373563" cy="1208961"/>
                </a:xfrm>
              </p:grpSpPr>
              <p:pic>
                <p:nvPicPr>
                  <p:cNvPr id="114" name="コンテンツ プレースホルダー 7" descr="立つ, 水, 乗る, 凧 が含まれている画像&#10;&#10;自動的に生成された説明">
                    <a:extLst>
                      <a:ext uri="{FF2B5EF4-FFF2-40B4-BE49-F238E27FC236}">
                        <a16:creationId xmlns:a16="http://schemas.microsoft.com/office/drawing/2014/main" id="{8B0B533A-4C46-0443-BF70-7CC2B1E75195}"/>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55296" y="5141708"/>
                    <a:ext cx="1373563" cy="313309"/>
                  </a:xfrm>
                  <a:prstGeom prst="parallelogram">
                    <a:avLst>
                      <a:gd name="adj" fmla="val 99213"/>
                    </a:avLst>
                  </a:prstGeom>
                </p:spPr>
              </p:pic>
              <p:pic>
                <p:nvPicPr>
                  <p:cNvPr id="115" name="コンテンツ プレースホルダー 7" descr="立つ, 水, 乗る, 凧 が含まれている画像&#10;&#10;自動的に生成された説明">
                    <a:extLst>
                      <a:ext uri="{FF2B5EF4-FFF2-40B4-BE49-F238E27FC236}">
                        <a16:creationId xmlns:a16="http://schemas.microsoft.com/office/drawing/2014/main" id="{7818C31A-2A06-D447-964D-635086F3E07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884769" y="5607589"/>
                    <a:ext cx="1196186" cy="277200"/>
                  </a:xfrm>
                  <a:prstGeom prst="parallelogram">
                    <a:avLst>
                      <a:gd name="adj" fmla="val 99565"/>
                    </a:avLst>
                  </a:prstGeom>
                </p:spPr>
              </p:pic>
              <p:pic>
                <p:nvPicPr>
                  <p:cNvPr id="116" name="コンテンツ プレースホルダー 7" descr="立つ, 水, 乗る, 凧 が含まれている画像&#10;&#10;自動的に生成された説明">
                    <a:extLst>
                      <a:ext uri="{FF2B5EF4-FFF2-40B4-BE49-F238E27FC236}">
                        <a16:creationId xmlns:a16="http://schemas.microsoft.com/office/drawing/2014/main" id="{E8AC00CD-AB46-4742-B2C6-33CB50855A0C}"/>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sp>
              <p:nvSpPr>
                <p:cNvPr id="7" name="正方形/長方形 6">
                  <a:extLst>
                    <a:ext uri="{FF2B5EF4-FFF2-40B4-BE49-F238E27FC236}">
                      <a16:creationId xmlns:a16="http://schemas.microsoft.com/office/drawing/2014/main" id="{6E7374AC-5534-064C-A0E0-FB94E8EF35E6}"/>
                    </a:ext>
                  </a:extLst>
                </p:cNvPr>
                <p:cNvSpPr/>
                <p:nvPr/>
              </p:nvSpPr>
              <p:spPr>
                <a:xfrm>
                  <a:off x="405710" y="2195451"/>
                  <a:ext cx="465676" cy="920235"/>
                </a:xfrm>
                <a:prstGeom prst="rect">
                  <a:avLst/>
                </a:prstGeom>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68" name="十字形 167">
              <a:extLst>
                <a:ext uri="{FF2B5EF4-FFF2-40B4-BE49-F238E27FC236}">
                  <a16:creationId xmlns:a16="http://schemas.microsoft.com/office/drawing/2014/main" id="{E33E61D7-AB23-4E4C-AD34-2DC1FBF2E4C9}"/>
                </a:ext>
              </a:extLst>
            </p:cNvPr>
            <p:cNvSpPr/>
            <p:nvPr/>
          </p:nvSpPr>
          <p:spPr>
            <a:xfrm>
              <a:off x="5483795" y="2636912"/>
              <a:ext cx="293362" cy="288032"/>
            </a:xfrm>
            <a:prstGeom prst="plus">
              <a:avLst>
                <a:gd name="adj" fmla="val 37620"/>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71" name="グループ化 170">
              <a:extLst>
                <a:ext uri="{FF2B5EF4-FFF2-40B4-BE49-F238E27FC236}">
                  <a16:creationId xmlns:a16="http://schemas.microsoft.com/office/drawing/2014/main" id="{19E3A37B-EAD1-6A46-83AA-29CC6DC7AC49}"/>
                </a:ext>
              </a:extLst>
            </p:cNvPr>
            <p:cNvGrpSpPr/>
            <p:nvPr/>
          </p:nvGrpSpPr>
          <p:grpSpPr>
            <a:xfrm>
              <a:off x="3289535" y="2727356"/>
              <a:ext cx="290143" cy="223147"/>
              <a:chOff x="3291420" y="2703893"/>
              <a:chExt cx="290143" cy="223147"/>
            </a:xfrm>
          </p:grpSpPr>
          <p:sp>
            <p:nvSpPr>
              <p:cNvPr id="169" name="正方形/長方形 168">
                <a:extLst>
                  <a:ext uri="{FF2B5EF4-FFF2-40B4-BE49-F238E27FC236}">
                    <a16:creationId xmlns:a16="http://schemas.microsoft.com/office/drawing/2014/main" id="{CFE02F18-2F42-7A4B-B038-7C919EFB3D9D}"/>
                  </a:ext>
                </a:extLst>
              </p:cNvPr>
              <p:cNvSpPr/>
              <p:nvPr/>
            </p:nvSpPr>
            <p:spPr>
              <a:xfrm>
                <a:off x="3292230" y="2703893"/>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0" name="正方形/長方形 169">
                <a:extLst>
                  <a:ext uri="{FF2B5EF4-FFF2-40B4-BE49-F238E27FC236}">
                    <a16:creationId xmlns:a16="http://schemas.microsoft.com/office/drawing/2014/main" id="{0E8BB33D-BABA-2D4F-B71D-055866F26116}"/>
                  </a:ext>
                </a:extLst>
              </p:cNvPr>
              <p:cNvSpPr/>
              <p:nvPr/>
            </p:nvSpPr>
            <p:spPr>
              <a:xfrm>
                <a:off x="3291420" y="2855040"/>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4" name="テキスト ボックス 13">
            <a:extLst>
              <a:ext uri="{FF2B5EF4-FFF2-40B4-BE49-F238E27FC236}">
                <a16:creationId xmlns:a16="http://schemas.microsoft.com/office/drawing/2014/main" id="{DCE3FBB2-F366-834E-97D6-85C5B3462614}"/>
              </a:ext>
            </a:extLst>
          </p:cNvPr>
          <p:cNvSpPr txBox="1"/>
          <p:nvPr/>
        </p:nvSpPr>
        <p:spPr>
          <a:xfrm>
            <a:off x="780704" y="4834658"/>
            <a:ext cx="2576562" cy="523220"/>
          </a:xfrm>
          <a:prstGeom prst="rect">
            <a:avLst/>
          </a:prstGeom>
          <a:noFill/>
        </p:spPr>
        <p:txBody>
          <a:bodyPr wrap="square" rtlCol="0">
            <a:spAutoFit/>
          </a:bodyPr>
          <a:lstStyle/>
          <a:p>
            <a:r>
              <a:rPr lang="ja-JP" altLang="en-US" sz="2800">
                <a:highlight>
                  <a:srgbClr val="00FF00"/>
                </a:highlight>
              </a:rPr>
              <a:t>観測テンソル</a:t>
            </a:r>
            <a:endParaRPr kumimoji="1" lang="ja-JP" altLang="en-US" sz="2800" dirty="0">
              <a:solidFill>
                <a:srgbClr val="4D4D4D"/>
              </a:solidFill>
            </a:endParaRPr>
          </a:p>
        </p:txBody>
      </p:sp>
      <p:sp>
        <p:nvSpPr>
          <p:cNvPr id="15" name="テキスト ボックス 14">
            <a:extLst>
              <a:ext uri="{FF2B5EF4-FFF2-40B4-BE49-F238E27FC236}">
                <a16:creationId xmlns:a16="http://schemas.microsoft.com/office/drawing/2014/main" id="{13AADBC2-547F-744E-9C11-7CD13C29114C}"/>
              </a:ext>
            </a:extLst>
          </p:cNvPr>
          <p:cNvSpPr txBox="1"/>
          <p:nvPr/>
        </p:nvSpPr>
        <p:spPr>
          <a:xfrm>
            <a:off x="3656952" y="4830091"/>
            <a:ext cx="2942117" cy="523220"/>
          </a:xfrm>
          <a:prstGeom prst="rect">
            <a:avLst/>
          </a:prstGeom>
          <a:noFill/>
        </p:spPr>
        <p:txBody>
          <a:bodyPr wrap="square" rtlCol="0">
            <a:spAutoFit/>
          </a:bodyPr>
          <a:lstStyle/>
          <a:p>
            <a:r>
              <a:rPr lang="ja-JP" altLang="en-US" sz="2800">
                <a:highlight>
                  <a:srgbClr val="00FFFF"/>
                </a:highlight>
              </a:rPr>
              <a:t>原テンソル</a:t>
            </a:r>
            <a:endParaRPr kumimoji="1" lang="ja-JP" altLang="en-US" sz="2800" dirty="0">
              <a:solidFill>
                <a:srgbClr val="4D4D4D"/>
              </a:solidFill>
            </a:endParaRPr>
          </a:p>
        </p:txBody>
      </p:sp>
      <p:sp>
        <p:nvSpPr>
          <p:cNvPr id="16" name="テキスト ボックス 15">
            <a:extLst>
              <a:ext uri="{FF2B5EF4-FFF2-40B4-BE49-F238E27FC236}">
                <a16:creationId xmlns:a16="http://schemas.microsoft.com/office/drawing/2014/main" id="{06B0AEDC-F488-9F4E-A11C-60481F53FD8F}"/>
              </a:ext>
            </a:extLst>
          </p:cNvPr>
          <p:cNvSpPr txBox="1"/>
          <p:nvPr/>
        </p:nvSpPr>
        <p:spPr>
          <a:xfrm>
            <a:off x="6337970" y="4829849"/>
            <a:ext cx="3775556" cy="523220"/>
          </a:xfrm>
          <a:prstGeom prst="rect">
            <a:avLst/>
          </a:prstGeom>
          <a:noFill/>
        </p:spPr>
        <p:txBody>
          <a:bodyPr wrap="square" rtlCol="0">
            <a:spAutoFit/>
          </a:bodyPr>
          <a:lstStyle/>
          <a:p>
            <a:r>
              <a:rPr lang="ja-JP" altLang="en-US" sz="2800">
                <a:highlight>
                  <a:srgbClr val="FFFF00"/>
                </a:highlight>
              </a:rPr>
              <a:t>ガウシアンノイズ</a:t>
            </a:r>
            <a:endParaRPr kumimoji="1" lang="ja-JP" altLang="en-US" sz="2800" dirty="0">
              <a:solidFill>
                <a:srgbClr val="4D4D4D"/>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094CB04-BBD5-C34C-B65D-0FCEFEB75122}"/>
                  </a:ext>
                </a:extLst>
              </p:cNvPr>
              <p:cNvSpPr txBox="1"/>
              <p:nvPr/>
            </p:nvSpPr>
            <p:spPr>
              <a:xfrm>
                <a:off x="1654488" y="6017572"/>
                <a:ext cx="2907842" cy="523220"/>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altLang="ja-JP" sz="2800" i="1">
                        <a:highlight>
                          <a:srgbClr val="00FFFF"/>
                        </a:highlight>
                        <a:latin typeface="Cambria Math" panose="02040503050406030204" pitchFamily="18" charset="0"/>
                        <a:cs typeface="APPLE CHANCERY" panose="03020702040506060504" pitchFamily="66" charset="-79"/>
                      </a:rPr>
                      <m:t>𝑋</m:t>
                    </m:r>
                  </m:oMath>
                </a14:m>
                <a:r>
                  <a:rPr lang="ja-JP" altLang="en-US" sz="2800" b="1"/>
                  <a:t>は低ランク</a:t>
                </a:r>
                <a:endParaRPr lang="en-US" altLang="ja-JP" sz="2800" b="1" dirty="0"/>
              </a:p>
            </p:txBody>
          </p:sp>
        </mc:Choice>
        <mc:Fallback xmlns="">
          <p:sp>
            <p:nvSpPr>
              <p:cNvPr id="17" name="テキスト ボックス 16">
                <a:extLst>
                  <a:ext uri="{FF2B5EF4-FFF2-40B4-BE49-F238E27FC236}">
                    <a16:creationId xmlns:a16="http://schemas.microsoft.com/office/drawing/2014/main" id="{C094CB04-BBD5-C34C-B65D-0FCEFEB75122}"/>
                  </a:ext>
                </a:extLst>
              </p:cNvPr>
              <p:cNvSpPr txBox="1">
                <a:spLocks noRot="1" noChangeAspect="1" noMove="1" noResize="1" noEditPoints="1" noAdjustHandles="1" noChangeArrowheads="1" noChangeShapeType="1" noTextEdit="1"/>
              </p:cNvSpPr>
              <p:nvPr/>
            </p:nvSpPr>
            <p:spPr>
              <a:xfrm>
                <a:off x="1654488" y="6017572"/>
                <a:ext cx="2907842" cy="523220"/>
              </a:xfrm>
              <a:prstGeom prst="rect">
                <a:avLst/>
              </a:prstGeom>
              <a:blipFill>
                <a:blip r:embed="rId6"/>
                <a:stretch>
                  <a:fillRect l="-3913" t="-9302"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1FDA917-D584-C244-968F-8206F69309B3}"/>
                  </a:ext>
                </a:extLst>
              </p:cNvPr>
              <p:cNvSpPr txBox="1"/>
              <p:nvPr/>
            </p:nvSpPr>
            <p:spPr>
              <a:xfrm>
                <a:off x="3114492" y="4780769"/>
                <a:ext cx="54246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cs typeface="APPLE CHANCERY" panose="03020702040506060504" pitchFamily="66" charset="-79"/>
                        </a:rPr>
                        <m:t>= </m:t>
                      </m:r>
                    </m:oMath>
                  </m:oMathPara>
                </a14:m>
                <a:endParaRPr kumimoji="1" lang="ja-JP" altLang="en-US" sz="2800" dirty="0">
                  <a:solidFill>
                    <a:srgbClr val="4D4D4D"/>
                  </a:solidFill>
                </a:endParaRPr>
              </a:p>
            </p:txBody>
          </p:sp>
        </mc:Choice>
        <mc:Fallback xmlns="">
          <p:sp>
            <p:nvSpPr>
              <p:cNvPr id="18" name="テキスト ボックス 17">
                <a:extLst>
                  <a:ext uri="{FF2B5EF4-FFF2-40B4-BE49-F238E27FC236}">
                    <a16:creationId xmlns:a16="http://schemas.microsoft.com/office/drawing/2014/main" id="{61FDA917-D584-C244-968F-8206F69309B3}"/>
                  </a:ext>
                </a:extLst>
              </p:cNvPr>
              <p:cNvSpPr txBox="1">
                <a:spLocks noRot="1" noChangeAspect="1" noMove="1" noResize="1" noEditPoints="1" noAdjustHandles="1" noChangeArrowheads="1" noChangeShapeType="1" noTextEdit="1"/>
              </p:cNvSpPr>
              <p:nvPr/>
            </p:nvSpPr>
            <p:spPr>
              <a:xfrm>
                <a:off x="3114492" y="4780769"/>
                <a:ext cx="542460" cy="523220"/>
              </a:xfrm>
              <a:prstGeom prst="rect">
                <a:avLst/>
              </a:prstGeom>
              <a:blipFill>
                <a:blip r:embed="rId7"/>
                <a:stretch>
                  <a:fillRect r="-16279"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71D9736-60A5-7444-A813-6C8277952781}"/>
                  </a:ext>
                </a:extLst>
              </p:cNvPr>
              <p:cNvSpPr txBox="1"/>
              <p:nvPr/>
            </p:nvSpPr>
            <p:spPr>
              <a:xfrm>
                <a:off x="5645668" y="4780769"/>
                <a:ext cx="5424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cs typeface="APPLE CHANCERY" panose="03020702040506060504" pitchFamily="66" charset="-79"/>
                        </a:rPr>
                        <m:t> +</m:t>
                      </m:r>
                    </m:oMath>
                  </m:oMathPara>
                </a14:m>
                <a:endParaRPr kumimoji="1" lang="ja-JP" altLang="en-US" sz="2800" dirty="0">
                  <a:solidFill>
                    <a:srgbClr val="4D4D4D"/>
                  </a:solidFill>
                </a:endParaRPr>
              </a:p>
            </p:txBody>
          </p:sp>
        </mc:Choice>
        <mc:Fallback xmlns="">
          <p:sp>
            <p:nvSpPr>
              <p:cNvPr id="19" name="テキスト ボックス 18">
                <a:extLst>
                  <a:ext uri="{FF2B5EF4-FFF2-40B4-BE49-F238E27FC236}">
                    <a16:creationId xmlns:a16="http://schemas.microsoft.com/office/drawing/2014/main" id="{D71D9736-60A5-7444-A813-6C8277952781}"/>
                  </a:ext>
                </a:extLst>
              </p:cNvPr>
              <p:cNvSpPr txBox="1">
                <a:spLocks noRot="1" noChangeAspect="1" noMove="1" noResize="1" noEditPoints="1" noAdjustHandles="1" noChangeArrowheads="1" noChangeShapeType="1" noTextEdit="1"/>
              </p:cNvSpPr>
              <p:nvPr/>
            </p:nvSpPr>
            <p:spPr>
              <a:xfrm>
                <a:off x="5645668" y="4780769"/>
                <a:ext cx="542459" cy="523220"/>
              </a:xfrm>
              <a:prstGeom prst="rect">
                <a:avLst/>
              </a:prstGeom>
              <a:blipFill>
                <a:blip r:embed="rId8"/>
                <a:stretch>
                  <a:fillRect l="-13636" r="-2273" b="-23810"/>
                </a:stretch>
              </a:blipFill>
            </p:spPr>
            <p:txBody>
              <a:bodyPr/>
              <a:lstStyle/>
              <a:p>
                <a:r>
                  <a:rPr lang="ja-JP" altLang="en-US">
                    <a:noFill/>
                  </a:rPr>
                  <a:t> </a:t>
                </a:r>
              </a:p>
            </p:txBody>
          </p:sp>
        </mc:Fallback>
      </mc:AlternateContent>
      <p:sp>
        <p:nvSpPr>
          <p:cNvPr id="20" name="フッター プレースホルダー 19">
            <a:extLst>
              <a:ext uri="{FF2B5EF4-FFF2-40B4-BE49-F238E27FC236}">
                <a16:creationId xmlns:a16="http://schemas.microsoft.com/office/drawing/2014/main" id="{C901AC1D-B3A9-4148-BB63-53E51CB08D30}"/>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90797694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CF6E6-F405-324E-A7FF-796F2BFD0BBB}"/>
              </a:ext>
            </a:extLst>
          </p:cNvPr>
          <p:cNvSpPr>
            <a:spLocks noGrp="1"/>
          </p:cNvSpPr>
          <p:nvPr>
            <p:ph type="title"/>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7C5E449-9BE1-A743-83E2-48DFB2AB4D20}"/>
              </a:ext>
            </a:extLst>
          </p:cNvPr>
          <p:cNvSpPr>
            <a:spLocks noGrp="1"/>
          </p:cNvSpPr>
          <p:nvPr>
            <p:ph type="ftr" sz="quarter" idx="11"/>
          </p:nvPr>
        </p:nvSpPr>
        <p:spPr/>
        <p:txBody>
          <a:bodyPr/>
          <a:lstStyle/>
          <a:p>
            <a:r>
              <a:rPr kumimoji="1" lang="en" altLang="zh-TW" dirty="0"/>
              <a:t>18C3091 </a:t>
            </a:r>
            <a:r>
              <a:rPr kumimoji="1" lang="zh-TW" altLang="en-US" dirty="0"/>
              <a:t>濱田　崚平</a:t>
            </a:r>
            <a:endParaRPr kumimoji="1" lang="ja-JP" altLang="en-US" dirty="0"/>
          </a:p>
        </p:txBody>
      </p:sp>
      <p:sp>
        <p:nvSpPr>
          <p:cNvPr id="5" name="スライド番号プレースホルダー 4">
            <a:extLst>
              <a:ext uri="{FF2B5EF4-FFF2-40B4-BE49-F238E27FC236}">
                <a16:creationId xmlns:a16="http://schemas.microsoft.com/office/drawing/2014/main" id="{D3E9D3C3-CBE6-814A-9163-8EBAFC6F3B12}"/>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dirty="0"/>
          </a:p>
        </p:txBody>
      </p:sp>
      <p:pic>
        <p:nvPicPr>
          <p:cNvPr id="9" name="コンテンツ プレースホルダー 7" descr="立つ, 水, 乗る, 凧 が含まれている画像&#10;&#10;自動的に生成された説明">
            <a:extLst>
              <a:ext uri="{FF2B5EF4-FFF2-40B4-BE49-F238E27FC236}">
                <a16:creationId xmlns:a16="http://schemas.microsoft.com/office/drawing/2014/main" id="{414CFACC-C400-4A4F-A411-79E6120378BC}"/>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822306" y="1344247"/>
            <a:ext cx="1008112" cy="274941"/>
          </a:xfrm>
          <a:prstGeom prst="rect">
            <a:avLst/>
          </a:prstGeom>
        </p:spPr>
      </p:pic>
      <p:grpSp>
        <p:nvGrpSpPr>
          <p:cNvPr id="136" name="グループ化 135">
            <a:extLst>
              <a:ext uri="{FF2B5EF4-FFF2-40B4-BE49-F238E27FC236}">
                <a16:creationId xmlns:a16="http://schemas.microsoft.com/office/drawing/2014/main" id="{914F4D7E-1898-AB44-BED6-7C2D1FC667D9}"/>
              </a:ext>
            </a:extLst>
          </p:cNvPr>
          <p:cNvGrpSpPr/>
          <p:nvPr/>
        </p:nvGrpSpPr>
        <p:grpSpPr>
          <a:xfrm>
            <a:off x="3830797" y="5174944"/>
            <a:ext cx="1256026" cy="1167316"/>
            <a:chOff x="5286435" y="5038118"/>
            <a:chExt cx="1256026" cy="1167316"/>
          </a:xfrm>
        </p:grpSpPr>
        <p:sp>
          <p:nvSpPr>
            <p:cNvPr id="110" name="直方体 109">
              <a:extLst>
                <a:ext uri="{FF2B5EF4-FFF2-40B4-BE49-F238E27FC236}">
                  <a16:creationId xmlns:a16="http://schemas.microsoft.com/office/drawing/2014/main" id="{DB0FA379-3950-D34A-AEE5-7CDD11DE6109}"/>
                </a:ext>
              </a:extLst>
            </p:cNvPr>
            <p:cNvSpPr/>
            <p:nvPr/>
          </p:nvSpPr>
          <p:spPr>
            <a:xfrm>
              <a:off x="5286435" y="5044734"/>
              <a:ext cx="1256026" cy="1131739"/>
            </a:xfrm>
            <a:prstGeom prst="cube">
              <a:avLst/>
            </a:prstGeom>
            <a:ln w="19050" cap="sq">
              <a:solidFill>
                <a:schemeClr val="tx1">
                  <a:alpha val="53176"/>
                </a:schemeClr>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A7479EE7-BF61-C046-8B37-28423E77B972}"/>
                </a:ext>
              </a:extLst>
            </p:cNvPr>
            <p:cNvSpPr/>
            <p:nvPr/>
          </p:nvSpPr>
          <p:spPr>
            <a:xfrm>
              <a:off x="5595407" y="5333481"/>
              <a:ext cx="326766" cy="869802"/>
            </a:xfrm>
            <a:prstGeom prst="rect">
              <a:avLst/>
            </a:prstGeom>
            <a:solidFill>
              <a:schemeClr val="accent1">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12F862AF-D1C1-DC40-9F05-04A910820ECE}"/>
                </a:ext>
              </a:extLst>
            </p:cNvPr>
            <p:cNvSpPr/>
            <p:nvPr/>
          </p:nvSpPr>
          <p:spPr>
            <a:xfrm>
              <a:off x="5914448" y="5329016"/>
              <a:ext cx="326766" cy="869802"/>
            </a:xfrm>
            <a:prstGeom prst="rect">
              <a:avLst/>
            </a:prstGeom>
            <a:solidFill>
              <a:schemeClr val="accent2">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2873BA71-C369-5D4B-92A7-C26D4F0B5223}"/>
                </a:ext>
              </a:extLst>
            </p:cNvPr>
            <p:cNvSpPr/>
            <p:nvPr/>
          </p:nvSpPr>
          <p:spPr>
            <a:xfrm>
              <a:off x="5286435" y="5335632"/>
              <a:ext cx="326766" cy="869802"/>
            </a:xfrm>
            <a:prstGeom prst="rect">
              <a:avLst/>
            </a:prstGeom>
            <a:solidFill>
              <a:schemeClr val="accent5">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3" name="平行四辺形 122">
              <a:extLst>
                <a:ext uri="{FF2B5EF4-FFF2-40B4-BE49-F238E27FC236}">
                  <a16:creationId xmlns:a16="http://schemas.microsoft.com/office/drawing/2014/main" id="{1E10140B-6ACF-2E49-91FB-0D0D8A04E20C}"/>
                </a:ext>
              </a:extLst>
            </p:cNvPr>
            <p:cNvSpPr/>
            <p:nvPr/>
          </p:nvSpPr>
          <p:spPr>
            <a:xfrm>
              <a:off x="5294501" y="5051711"/>
              <a:ext cx="619947" cy="277305"/>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4" name="平行四辺形 123">
              <a:extLst>
                <a:ext uri="{FF2B5EF4-FFF2-40B4-BE49-F238E27FC236}">
                  <a16:creationId xmlns:a16="http://schemas.microsoft.com/office/drawing/2014/main" id="{F4EE1652-0543-5A48-82B5-C51DECCEC2DF}"/>
                </a:ext>
              </a:extLst>
            </p:cNvPr>
            <p:cNvSpPr/>
            <p:nvPr/>
          </p:nvSpPr>
          <p:spPr>
            <a:xfrm>
              <a:off x="5613201" y="5044914"/>
              <a:ext cx="554807" cy="277305"/>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平行四辺形 124">
              <a:extLst>
                <a:ext uri="{FF2B5EF4-FFF2-40B4-BE49-F238E27FC236}">
                  <a16:creationId xmlns:a16="http://schemas.microsoft.com/office/drawing/2014/main" id="{6175B5AA-492F-6E4D-AB9D-F9C09103A505}"/>
                </a:ext>
              </a:extLst>
            </p:cNvPr>
            <p:cNvSpPr/>
            <p:nvPr/>
          </p:nvSpPr>
          <p:spPr>
            <a:xfrm>
              <a:off x="5909274" y="5038118"/>
              <a:ext cx="619947" cy="277305"/>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平行四辺形 133">
              <a:extLst>
                <a:ext uri="{FF2B5EF4-FFF2-40B4-BE49-F238E27FC236}">
                  <a16:creationId xmlns:a16="http://schemas.microsoft.com/office/drawing/2014/main" id="{9AFE1327-7D58-9C4D-B02D-D142147AA6CA}"/>
                </a:ext>
              </a:extLst>
            </p:cNvPr>
            <p:cNvSpPr/>
            <p:nvPr/>
          </p:nvSpPr>
          <p:spPr>
            <a:xfrm rot="16200000" flipH="1">
              <a:off x="5850980" y="5470563"/>
              <a:ext cx="1105159" cy="267456"/>
            </a:xfrm>
            <a:prstGeom prst="parallelogram">
              <a:avLst>
                <a:gd name="adj" fmla="val 97629"/>
              </a:avLst>
            </a:prstGeom>
            <a:solidFill>
              <a:srgbClr val="7E7C8F"/>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37" name="グループ化 136">
            <a:extLst>
              <a:ext uri="{FF2B5EF4-FFF2-40B4-BE49-F238E27FC236}">
                <a16:creationId xmlns:a16="http://schemas.microsoft.com/office/drawing/2014/main" id="{45E3FE88-91F4-8E48-B3D2-1740FD24D75C}"/>
              </a:ext>
            </a:extLst>
          </p:cNvPr>
          <p:cNvGrpSpPr/>
          <p:nvPr/>
        </p:nvGrpSpPr>
        <p:grpSpPr>
          <a:xfrm>
            <a:off x="2307241" y="5186333"/>
            <a:ext cx="1256026" cy="1167316"/>
            <a:chOff x="5286435" y="5038118"/>
            <a:chExt cx="1256026" cy="1167316"/>
          </a:xfrm>
        </p:grpSpPr>
        <p:sp>
          <p:nvSpPr>
            <p:cNvPr id="138" name="直方体 137">
              <a:extLst>
                <a:ext uri="{FF2B5EF4-FFF2-40B4-BE49-F238E27FC236}">
                  <a16:creationId xmlns:a16="http://schemas.microsoft.com/office/drawing/2014/main" id="{36D71A13-CD17-BA4E-AE21-4AAC1AC3A817}"/>
                </a:ext>
              </a:extLst>
            </p:cNvPr>
            <p:cNvSpPr/>
            <p:nvPr/>
          </p:nvSpPr>
          <p:spPr>
            <a:xfrm>
              <a:off x="5286435" y="5044734"/>
              <a:ext cx="1256026" cy="1131739"/>
            </a:xfrm>
            <a:prstGeom prst="cube">
              <a:avLst/>
            </a:prstGeom>
            <a:ln w="19050" cap="sq">
              <a:solidFill>
                <a:schemeClr val="tx1">
                  <a:alpha val="53176"/>
                </a:schemeClr>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7C6DDD7B-7A06-A949-920C-896C9956E983}"/>
                </a:ext>
              </a:extLst>
            </p:cNvPr>
            <p:cNvSpPr/>
            <p:nvPr/>
          </p:nvSpPr>
          <p:spPr>
            <a:xfrm>
              <a:off x="5595407" y="5333481"/>
              <a:ext cx="326766" cy="869802"/>
            </a:xfrm>
            <a:prstGeom prst="rect">
              <a:avLst/>
            </a:prstGeom>
            <a:solidFill>
              <a:schemeClr val="accent1">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正方形/長方形 139">
              <a:extLst>
                <a:ext uri="{FF2B5EF4-FFF2-40B4-BE49-F238E27FC236}">
                  <a16:creationId xmlns:a16="http://schemas.microsoft.com/office/drawing/2014/main" id="{84C31F77-8D63-4243-AA37-2E9B688462D0}"/>
                </a:ext>
              </a:extLst>
            </p:cNvPr>
            <p:cNvSpPr/>
            <p:nvPr/>
          </p:nvSpPr>
          <p:spPr>
            <a:xfrm>
              <a:off x="5914448" y="5329016"/>
              <a:ext cx="326766" cy="869802"/>
            </a:xfrm>
            <a:prstGeom prst="rect">
              <a:avLst/>
            </a:prstGeom>
            <a:solidFill>
              <a:schemeClr val="accent2">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1" name="正方形/長方形 140">
              <a:extLst>
                <a:ext uri="{FF2B5EF4-FFF2-40B4-BE49-F238E27FC236}">
                  <a16:creationId xmlns:a16="http://schemas.microsoft.com/office/drawing/2014/main" id="{DD3FB918-2732-BC4E-86AD-A468A7CBED4A}"/>
                </a:ext>
              </a:extLst>
            </p:cNvPr>
            <p:cNvSpPr/>
            <p:nvPr/>
          </p:nvSpPr>
          <p:spPr>
            <a:xfrm>
              <a:off x="5286435" y="5335632"/>
              <a:ext cx="326766" cy="869802"/>
            </a:xfrm>
            <a:prstGeom prst="rect">
              <a:avLst/>
            </a:prstGeom>
            <a:solidFill>
              <a:schemeClr val="accent5">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2" name="平行四辺形 141">
              <a:extLst>
                <a:ext uri="{FF2B5EF4-FFF2-40B4-BE49-F238E27FC236}">
                  <a16:creationId xmlns:a16="http://schemas.microsoft.com/office/drawing/2014/main" id="{D2975372-9B6B-0242-B0B5-0F3AE8861887}"/>
                </a:ext>
              </a:extLst>
            </p:cNvPr>
            <p:cNvSpPr/>
            <p:nvPr/>
          </p:nvSpPr>
          <p:spPr>
            <a:xfrm>
              <a:off x="5294501" y="5051711"/>
              <a:ext cx="619947" cy="277305"/>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平行四辺形 142">
              <a:extLst>
                <a:ext uri="{FF2B5EF4-FFF2-40B4-BE49-F238E27FC236}">
                  <a16:creationId xmlns:a16="http://schemas.microsoft.com/office/drawing/2014/main" id="{CEC20E65-A0DF-CD44-9EF9-887470CEA8A8}"/>
                </a:ext>
              </a:extLst>
            </p:cNvPr>
            <p:cNvSpPr/>
            <p:nvPr/>
          </p:nvSpPr>
          <p:spPr>
            <a:xfrm>
              <a:off x="5613201" y="5044914"/>
              <a:ext cx="554807" cy="277305"/>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4" name="平行四辺形 143">
              <a:extLst>
                <a:ext uri="{FF2B5EF4-FFF2-40B4-BE49-F238E27FC236}">
                  <a16:creationId xmlns:a16="http://schemas.microsoft.com/office/drawing/2014/main" id="{6DEFD123-366A-0F45-8B07-8A06BDA3E8E2}"/>
                </a:ext>
              </a:extLst>
            </p:cNvPr>
            <p:cNvSpPr/>
            <p:nvPr/>
          </p:nvSpPr>
          <p:spPr>
            <a:xfrm>
              <a:off x="5909274" y="5038118"/>
              <a:ext cx="619947" cy="277305"/>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5" name="平行四辺形 144">
              <a:extLst>
                <a:ext uri="{FF2B5EF4-FFF2-40B4-BE49-F238E27FC236}">
                  <a16:creationId xmlns:a16="http://schemas.microsoft.com/office/drawing/2014/main" id="{BE19E790-100F-F745-A8D9-7C800A9CDC11}"/>
                </a:ext>
              </a:extLst>
            </p:cNvPr>
            <p:cNvSpPr/>
            <p:nvPr/>
          </p:nvSpPr>
          <p:spPr>
            <a:xfrm rot="16200000" flipH="1">
              <a:off x="5850980" y="5470563"/>
              <a:ext cx="1105159" cy="267456"/>
            </a:xfrm>
            <a:prstGeom prst="parallelogram">
              <a:avLst>
                <a:gd name="adj" fmla="val 97629"/>
              </a:avLst>
            </a:prstGeom>
            <a:solidFill>
              <a:srgbClr val="7E7C8F"/>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0E269AA-E25E-884B-BAAA-9F4A23C75742}"/>
              </a:ext>
            </a:extLst>
          </p:cNvPr>
          <p:cNvGrpSpPr/>
          <p:nvPr/>
        </p:nvGrpSpPr>
        <p:grpSpPr>
          <a:xfrm>
            <a:off x="8568274" y="2628281"/>
            <a:ext cx="1368152" cy="1192748"/>
            <a:chOff x="8112484" y="5011683"/>
            <a:chExt cx="1368152" cy="1192748"/>
          </a:xfrm>
        </p:grpSpPr>
        <p:sp>
          <p:nvSpPr>
            <p:cNvPr id="3" name="直方体 2">
              <a:extLst>
                <a:ext uri="{FF2B5EF4-FFF2-40B4-BE49-F238E27FC236}">
                  <a16:creationId xmlns:a16="http://schemas.microsoft.com/office/drawing/2014/main" id="{E7F942C5-C0EB-3746-BA5C-31004823C628}"/>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コンテンツ プレースホルダー 7" descr="立つ, 水, 乗る, 凧 が含まれている画像&#10;&#10;自動的に生成された説明">
              <a:extLst>
                <a:ext uri="{FF2B5EF4-FFF2-40B4-BE49-F238E27FC236}">
                  <a16:creationId xmlns:a16="http://schemas.microsoft.com/office/drawing/2014/main" id="{A7790BAE-2D07-3441-83E4-CA81ED9EAA11}"/>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127" name="コンテンツ プレースホルダー 7" descr="立つ, 水, 乗る, 凧 が含まれている画像&#10;&#10;自動的に生成された説明">
              <a:extLst>
                <a:ext uri="{FF2B5EF4-FFF2-40B4-BE49-F238E27FC236}">
                  <a16:creationId xmlns:a16="http://schemas.microsoft.com/office/drawing/2014/main" id="{D4E0B20E-98BC-FE46-B27C-7F8265542BFB}"/>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rot="16200000" flipH="1">
              <a:off x="8753581" y="5476400"/>
              <a:ext cx="1153762" cy="277200"/>
            </a:xfrm>
            <a:prstGeom prst="parallelogram">
              <a:avLst>
                <a:gd name="adj" fmla="val 99565"/>
              </a:avLst>
            </a:prstGeom>
          </p:spPr>
        </p:pic>
        <p:pic>
          <p:nvPicPr>
            <p:cNvPr id="129" name="コンテンツ プレースホルダー 7" descr="立つ, 水, 乗る, 凧 が含まれている画像&#10;&#10;自動的に生成された説明">
              <a:extLst>
                <a:ext uri="{FF2B5EF4-FFF2-40B4-BE49-F238E27FC236}">
                  <a16:creationId xmlns:a16="http://schemas.microsoft.com/office/drawing/2014/main" id="{9312C3BF-E1D5-6D40-9F66-E24783ECD115}"/>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120551" y="5316269"/>
              <a:ext cx="1054800" cy="882000"/>
            </a:xfrm>
            <a:prstGeom prst="rect">
              <a:avLst/>
            </a:prstGeom>
          </p:spPr>
        </p:pic>
      </p:grpSp>
      <p:grpSp>
        <p:nvGrpSpPr>
          <p:cNvPr id="43" name="グループ化 42">
            <a:extLst>
              <a:ext uri="{FF2B5EF4-FFF2-40B4-BE49-F238E27FC236}">
                <a16:creationId xmlns:a16="http://schemas.microsoft.com/office/drawing/2014/main" id="{55B4D1B9-2C1D-B343-A4A1-A4A8D4639824}"/>
              </a:ext>
            </a:extLst>
          </p:cNvPr>
          <p:cNvGrpSpPr/>
          <p:nvPr/>
        </p:nvGrpSpPr>
        <p:grpSpPr>
          <a:xfrm>
            <a:off x="1497165" y="2679499"/>
            <a:ext cx="1348511" cy="1176451"/>
            <a:chOff x="8272951" y="5174218"/>
            <a:chExt cx="1348511" cy="1176451"/>
          </a:xfrm>
        </p:grpSpPr>
        <p:pic>
          <p:nvPicPr>
            <p:cNvPr id="132" name="コンテンツ プレースホルダー 7" descr="立つ, 水, 乗る, 凧 が含まれている画像&#10;&#10;自動的に生成された説明">
              <a:extLst>
                <a:ext uri="{FF2B5EF4-FFF2-40B4-BE49-F238E27FC236}">
                  <a16:creationId xmlns:a16="http://schemas.microsoft.com/office/drawing/2014/main" id="{8D05EB96-43C2-DC41-8F84-041F1D4CA749}"/>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288400" y="5174218"/>
              <a:ext cx="1332000" cy="280800"/>
            </a:xfrm>
            <a:prstGeom prst="parallelogram">
              <a:avLst>
                <a:gd name="adj" fmla="val 99213"/>
              </a:avLst>
            </a:prstGeom>
          </p:spPr>
        </p:pic>
        <p:pic>
          <p:nvPicPr>
            <p:cNvPr id="133" name="コンテンツ プレースホルダー 7" descr="立つ, 水, 乗る, 凧 が含まれている画像&#10;&#10;自動的に生成された説明">
              <a:extLst>
                <a:ext uri="{FF2B5EF4-FFF2-40B4-BE49-F238E27FC236}">
                  <a16:creationId xmlns:a16="http://schemas.microsoft.com/office/drawing/2014/main" id="{97869DE8-95CA-9D4A-8B25-37816E5AE396}"/>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rot="16200000" flipH="1">
              <a:off x="8905981" y="5628800"/>
              <a:ext cx="1153762" cy="277200"/>
            </a:xfrm>
            <a:prstGeom prst="parallelogram">
              <a:avLst>
                <a:gd name="adj" fmla="val 99565"/>
              </a:avLst>
            </a:prstGeom>
          </p:spPr>
        </p:pic>
        <p:pic>
          <p:nvPicPr>
            <p:cNvPr id="135" name="コンテンツ プレースホルダー 7" descr="立つ, 水, 乗る, 凧 が含まれている画像&#10;&#10;自動的に生成された説明">
              <a:extLst>
                <a:ext uri="{FF2B5EF4-FFF2-40B4-BE49-F238E27FC236}">
                  <a16:creationId xmlns:a16="http://schemas.microsoft.com/office/drawing/2014/main" id="{371D72C6-109C-A64C-A8B0-64A6731A0846}"/>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grpSp>
        <p:nvGrpSpPr>
          <p:cNvPr id="112" name="グループ化 111">
            <a:extLst>
              <a:ext uri="{FF2B5EF4-FFF2-40B4-BE49-F238E27FC236}">
                <a16:creationId xmlns:a16="http://schemas.microsoft.com/office/drawing/2014/main" id="{65D9044E-3FC1-F043-BF32-DD4F02746A5A}"/>
              </a:ext>
            </a:extLst>
          </p:cNvPr>
          <p:cNvGrpSpPr/>
          <p:nvPr/>
        </p:nvGrpSpPr>
        <p:grpSpPr>
          <a:xfrm>
            <a:off x="5561185" y="5022101"/>
            <a:ext cx="1368152" cy="1192748"/>
            <a:chOff x="3650444" y="4929977"/>
            <a:chExt cx="1368152" cy="1192748"/>
          </a:xfrm>
        </p:grpSpPr>
        <p:grpSp>
          <p:nvGrpSpPr>
            <p:cNvPr id="109" name="グループ化 108">
              <a:extLst>
                <a:ext uri="{FF2B5EF4-FFF2-40B4-BE49-F238E27FC236}">
                  <a16:creationId xmlns:a16="http://schemas.microsoft.com/office/drawing/2014/main" id="{68FBF1C8-0F8F-2A4C-BB46-D7DCFBD9AEE3}"/>
                </a:ext>
              </a:extLst>
            </p:cNvPr>
            <p:cNvGrpSpPr/>
            <p:nvPr/>
          </p:nvGrpSpPr>
          <p:grpSpPr>
            <a:xfrm>
              <a:off x="3650444" y="4929977"/>
              <a:ext cx="1368152" cy="1192748"/>
              <a:chOff x="3650444" y="4929977"/>
              <a:chExt cx="1368152" cy="1192748"/>
            </a:xfrm>
          </p:grpSpPr>
          <p:sp>
            <p:nvSpPr>
              <p:cNvPr id="149" name="直方体 148">
                <a:extLst>
                  <a:ext uri="{FF2B5EF4-FFF2-40B4-BE49-F238E27FC236}">
                    <a16:creationId xmlns:a16="http://schemas.microsoft.com/office/drawing/2014/main" id="{677FA190-2755-E64D-9239-A0C61AF0F47A}"/>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平行四辺形 149">
                <a:extLst>
                  <a:ext uri="{FF2B5EF4-FFF2-40B4-BE49-F238E27FC236}">
                    <a16:creationId xmlns:a16="http://schemas.microsoft.com/office/drawing/2014/main" id="{1F023AA5-5B9B-7E43-85D9-690215E46711}"/>
                  </a:ext>
                </a:extLst>
              </p:cNvPr>
              <p:cNvSpPr/>
              <p:nvPr/>
            </p:nvSpPr>
            <p:spPr>
              <a:xfrm>
                <a:off x="3863752" y="4929977"/>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平行四辺形 150">
                <a:extLst>
                  <a:ext uri="{FF2B5EF4-FFF2-40B4-BE49-F238E27FC236}">
                    <a16:creationId xmlns:a16="http://schemas.microsoft.com/office/drawing/2014/main" id="{747FD216-3493-E94D-B701-19EED1138D63}"/>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平行四辺形 151">
                <a:extLst>
                  <a:ext uri="{FF2B5EF4-FFF2-40B4-BE49-F238E27FC236}">
                    <a16:creationId xmlns:a16="http://schemas.microsoft.com/office/drawing/2014/main" id="{350FE6F3-A97A-7442-8D5C-A920B0CC437B}"/>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3" name="平行四辺形 152">
                <a:extLst>
                  <a:ext uri="{FF2B5EF4-FFF2-40B4-BE49-F238E27FC236}">
                    <a16:creationId xmlns:a16="http://schemas.microsoft.com/office/drawing/2014/main" id="{E86DF998-8661-9D4E-8328-5A7CCFE85BA7}"/>
                  </a:ext>
                </a:extLst>
              </p:cNvPr>
              <p:cNvSpPr/>
              <p:nvPr/>
            </p:nvSpPr>
            <p:spPr>
              <a:xfrm rot="5400000" flipH="1">
                <a:off x="4482000" y="5389200"/>
                <a:ext cx="964800" cy="936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4" name="平行四辺形 153">
                <a:extLst>
                  <a:ext uri="{FF2B5EF4-FFF2-40B4-BE49-F238E27FC236}">
                    <a16:creationId xmlns:a16="http://schemas.microsoft.com/office/drawing/2014/main" id="{AEFB9A4A-715C-C542-84A7-0CF7326A4E50}"/>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5" name="平行四辺形 154">
                <a:extLst>
                  <a:ext uri="{FF2B5EF4-FFF2-40B4-BE49-F238E27FC236}">
                    <a16:creationId xmlns:a16="http://schemas.microsoft.com/office/drawing/2014/main" id="{FADEE49E-8F52-F044-A24B-076D2CDB2124}"/>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11" name="正方形/長方形 110">
              <a:extLst>
                <a:ext uri="{FF2B5EF4-FFF2-40B4-BE49-F238E27FC236}">
                  <a16:creationId xmlns:a16="http://schemas.microsoft.com/office/drawing/2014/main" id="{F9977C61-16BA-394C-BC44-F5848F7D4676}"/>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2F0B3A00-2C5C-4E4D-BF29-F9EAA8999265}"/>
              </a:ext>
            </a:extLst>
          </p:cNvPr>
          <p:cNvGrpSpPr/>
          <p:nvPr/>
        </p:nvGrpSpPr>
        <p:grpSpPr>
          <a:xfrm>
            <a:off x="5605964" y="2704628"/>
            <a:ext cx="1368152" cy="1192748"/>
            <a:chOff x="6579452" y="4742204"/>
            <a:chExt cx="1368152" cy="1192748"/>
          </a:xfrm>
        </p:grpSpPr>
        <p:grpSp>
          <p:nvGrpSpPr>
            <p:cNvPr id="158" name="グループ化 157">
              <a:extLst>
                <a:ext uri="{FF2B5EF4-FFF2-40B4-BE49-F238E27FC236}">
                  <a16:creationId xmlns:a16="http://schemas.microsoft.com/office/drawing/2014/main" id="{6BA4BD57-6764-1C4E-BF56-4A97478859B7}"/>
                </a:ext>
              </a:extLst>
            </p:cNvPr>
            <p:cNvGrpSpPr/>
            <p:nvPr/>
          </p:nvGrpSpPr>
          <p:grpSpPr>
            <a:xfrm>
              <a:off x="6579452" y="4742204"/>
              <a:ext cx="1368152" cy="1192748"/>
              <a:chOff x="3650444" y="4929977"/>
              <a:chExt cx="1368152" cy="1192748"/>
            </a:xfrm>
          </p:grpSpPr>
          <p:sp>
            <p:nvSpPr>
              <p:cNvPr id="160" name="直方体 159">
                <a:extLst>
                  <a:ext uri="{FF2B5EF4-FFF2-40B4-BE49-F238E27FC236}">
                    <a16:creationId xmlns:a16="http://schemas.microsoft.com/office/drawing/2014/main" id="{1C1CD4AA-7251-6244-A5B6-293EA29B9073}"/>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1" name="平行四辺形 160">
                <a:extLst>
                  <a:ext uri="{FF2B5EF4-FFF2-40B4-BE49-F238E27FC236}">
                    <a16:creationId xmlns:a16="http://schemas.microsoft.com/office/drawing/2014/main" id="{6925F3A2-E425-D846-9DEC-E4D47C9D43F1}"/>
                  </a:ext>
                </a:extLst>
              </p:cNvPr>
              <p:cNvSpPr/>
              <p:nvPr/>
            </p:nvSpPr>
            <p:spPr>
              <a:xfrm>
                <a:off x="3863752" y="4929977"/>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2" name="平行四辺形 161">
                <a:extLst>
                  <a:ext uri="{FF2B5EF4-FFF2-40B4-BE49-F238E27FC236}">
                    <a16:creationId xmlns:a16="http://schemas.microsoft.com/office/drawing/2014/main" id="{5BA717D7-D45A-524F-BCCB-D8391221F204}"/>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3" name="平行四辺形 162">
                <a:extLst>
                  <a:ext uri="{FF2B5EF4-FFF2-40B4-BE49-F238E27FC236}">
                    <a16:creationId xmlns:a16="http://schemas.microsoft.com/office/drawing/2014/main" id="{0AEE258D-26F2-A742-A0F5-57EE14F92E55}"/>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4" name="平行四辺形 163">
                <a:extLst>
                  <a:ext uri="{FF2B5EF4-FFF2-40B4-BE49-F238E27FC236}">
                    <a16:creationId xmlns:a16="http://schemas.microsoft.com/office/drawing/2014/main" id="{6062B1FF-4404-2447-BECD-7B5490EF47DA}"/>
                  </a:ext>
                </a:extLst>
              </p:cNvPr>
              <p:cNvSpPr/>
              <p:nvPr/>
            </p:nvSpPr>
            <p:spPr>
              <a:xfrm rot="5400000" flipH="1">
                <a:off x="4482000" y="5389200"/>
                <a:ext cx="964800" cy="936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5" name="平行四辺形 164">
                <a:extLst>
                  <a:ext uri="{FF2B5EF4-FFF2-40B4-BE49-F238E27FC236}">
                    <a16:creationId xmlns:a16="http://schemas.microsoft.com/office/drawing/2014/main" id="{5CBD2B2D-33EC-384E-8AE4-924B5E16E4CD}"/>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平行四辺形 165">
                <a:extLst>
                  <a:ext uri="{FF2B5EF4-FFF2-40B4-BE49-F238E27FC236}">
                    <a16:creationId xmlns:a16="http://schemas.microsoft.com/office/drawing/2014/main" id="{DBEF75BF-E4A1-D042-804D-4031B6CEB23B}"/>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13" name="正方形/長方形 112">
              <a:extLst>
                <a:ext uri="{FF2B5EF4-FFF2-40B4-BE49-F238E27FC236}">
                  <a16:creationId xmlns:a16="http://schemas.microsoft.com/office/drawing/2014/main" id="{D68E8B7D-FC60-5F4B-99D6-37D9885C77CE}"/>
                </a:ext>
              </a:extLst>
            </p:cNvPr>
            <p:cNvSpPr/>
            <p:nvPr/>
          </p:nvSpPr>
          <p:spPr>
            <a:xfrm>
              <a:off x="6579452" y="5051515"/>
              <a:ext cx="1064503" cy="883437"/>
            </a:xfrm>
            <a:prstGeom prst="rect">
              <a:avLst/>
            </a:prstGeom>
            <a:solidFill>
              <a:srgbClr val="557C6C">
                <a:alpha val="60000"/>
              </a:srgb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538B1C11-E21E-5D46-9DF0-A15CE7F23FE8}"/>
              </a:ext>
            </a:extLst>
          </p:cNvPr>
          <p:cNvGrpSpPr/>
          <p:nvPr/>
        </p:nvGrpSpPr>
        <p:grpSpPr>
          <a:xfrm>
            <a:off x="1477524" y="2655876"/>
            <a:ext cx="1368152" cy="1192748"/>
            <a:chOff x="6579452" y="4742204"/>
            <a:chExt cx="1368152" cy="1192748"/>
          </a:xfrm>
        </p:grpSpPr>
        <p:grpSp>
          <p:nvGrpSpPr>
            <p:cNvPr id="169" name="グループ化 168">
              <a:extLst>
                <a:ext uri="{FF2B5EF4-FFF2-40B4-BE49-F238E27FC236}">
                  <a16:creationId xmlns:a16="http://schemas.microsoft.com/office/drawing/2014/main" id="{CA35D822-D210-4D45-8CD7-FF04A77FFF9B}"/>
                </a:ext>
              </a:extLst>
            </p:cNvPr>
            <p:cNvGrpSpPr/>
            <p:nvPr/>
          </p:nvGrpSpPr>
          <p:grpSpPr>
            <a:xfrm>
              <a:off x="6579452" y="4742204"/>
              <a:ext cx="1368152" cy="1192748"/>
              <a:chOff x="3650444" y="4929977"/>
              <a:chExt cx="1368152" cy="1192748"/>
            </a:xfrm>
          </p:grpSpPr>
          <p:sp>
            <p:nvSpPr>
              <p:cNvPr id="171" name="直方体 170">
                <a:extLst>
                  <a:ext uri="{FF2B5EF4-FFF2-40B4-BE49-F238E27FC236}">
                    <a16:creationId xmlns:a16="http://schemas.microsoft.com/office/drawing/2014/main" id="{CDEF3E9B-CF8D-8D4D-B36D-AB7D83CE7DDA}"/>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2" name="平行四辺形 171">
                <a:extLst>
                  <a:ext uri="{FF2B5EF4-FFF2-40B4-BE49-F238E27FC236}">
                    <a16:creationId xmlns:a16="http://schemas.microsoft.com/office/drawing/2014/main" id="{F443993B-756A-7347-84C0-213D1FB6189C}"/>
                  </a:ext>
                </a:extLst>
              </p:cNvPr>
              <p:cNvSpPr/>
              <p:nvPr/>
            </p:nvSpPr>
            <p:spPr>
              <a:xfrm>
                <a:off x="3863752" y="4929977"/>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3" name="平行四辺形 172">
                <a:extLst>
                  <a:ext uri="{FF2B5EF4-FFF2-40B4-BE49-F238E27FC236}">
                    <a16:creationId xmlns:a16="http://schemas.microsoft.com/office/drawing/2014/main" id="{48514BC8-624E-334B-8670-9708CA9897F9}"/>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4" name="平行四辺形 173">
                <a:extLst>
                  <a:ext uri="{FF2B5EF4-FFF2-40B4-BE49-F238E27FC236}">
                    <a16:creationId xmlns:a16="http://schemas.microsoft.com/office/drawing/2014/main" id="{09CD37DA-A7A0-644F-BB0A-3D59181AD283}"/>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5" name="平行四辺形 174">
                <a:extLst>
                  <a:ext uri="{FF2B5EF4-FFF2-40B4-BE49-F238E27FC236}">
                    <a16:creationId xmlns:a16="http://schemas.microsoft.com/office/drawing/2014/main" id="{6EBD1AB8-4442-6448-A488-B687D886D675}"/>
                  </a:ext>
                </a:extLst>
              </p:cNvPr>
              <p:cNvSpPr/>
              <p:nvPr/>
            </p:nvSpPr>
            <p:spPr>
              <a:xfrm rot="5400000" flipH="1">
                <a:off x="4482000" y="5389200"/>
                <a:ext cx="964800" cy="936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6" name="平行四辺形 175">
                <a:extLst>
                  <a:ext uri="{FF2B5EF4-FFF2-40B4-BE49-F238E27FC236}">
                    <a16:creationId xmlns:a16="http://schemas.microsoft.com/office/drawing/2014/main" id="{6BDF4250-6185-6D40-BB50-5DE0220E99FF}"/>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7" name="平行四辺形 176">
                <a:extLst>
                  <a:ext uri="{FF2B5EF4-FFF2-40B4-BE49-F238E27FC236}">
                    <a16:creationId xmlns:a16="http://schemas.microsoft.com/office/drawing/2014/main" id="{00BA47D7-9485-3241-938C-92D362F35308}"/>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70" name="正方形/長方形 169">
              <a:extLst>
                <a:ext uri="{FF2B5EF4-FFF2-40B4-BE49-F238E27FC236}">
                  <a16:creationId xmlns:a16="http://schemas.microsoft.com/office/drawing/2014/main" id="{5A615E6A-104C-3544-A215-4F2C400BEA04}"/>
                </a:ext>
              </a:extLst>
            </p:cNvPr>
            <p:cNvSpPr/>
            <p:nvPr/>
          </p:nvSpPr>
          <p:spPr>
            <a:xfrm>
              <a:off x="6579452" y="5051515"/>
              <a:ext cx="1064503" cy="883437"/>
            </a:xfrm>
            <a:prstGeom prst="rect">
              <a:avLst/>
            </a:prstGeom>
            <a:solidFill>
              <a:srgbClr val="557C6C">
                <a:alpha val="55000"/>
              </a:srgb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4BB9BE66-E31D-CA4F-8B11-CF0FA9C89DB1}"/>
              </a:ext>
            </a:extLst>
          </p:cNvPr>
          <p:cNvGrpSpPr/>
          <p:nvPr/>
        </p:nvGrpSpPr>
        <p:grpSpPr>
          <a:xfrm>
            <a:off x="1052258" y="1505435"/>
            <a:ext cx="6193156" cy="1112521"/>
            <a:chOff x="1086197" y="2152626"/>
            <a:chExt cx="6193156" cy="1112521"/>
          </a:xfrm>
        </p:grpSpPr>
        <p:grpSp>
          <p:nvGrpSpPr>
            <p:cNvPr id="64" name="グループ化 63">
              <a:extLst>
                <a:ext uri="{FF2B5EF4-FFF2-40B4-BE49-F238E27FC236}">
                  <a16:creationId xmlns:a16="http://schemas.microsoft.com/office/drawing/2014/main" id="{4AF9F4E7-96CA-0D47-8D26-50A8C8EFB889}"/>
                </a:ext>
              </a:extLst>
            </p:cNvPr>
            <p:cNvGrpSpPr/>
            <p:nvPr/>
          </p:nvGrpSpPr>
          <p:grpSpPr>
            <a:xfrm>
              <a:off x="6045253" y="2153266"/>
              <a:ext cx="1234100" cy="1061156"/>
              <a:chOff x="8112484" y="5011683"/>
              <a:chExt cx="1368152" cy="1192748"/>
            </a:xfrm>
          </p:grpSpPr>
          <p:sp>
            <p:nvSpPr>
              <p:cNvPr id="95" name="直方体 94">
                <a:extLst>
                  <a:ext uri="{FF2B5EF4-FFF2-40B4-BE49-F238E27FC236}">
                    <a16:creationId xmlns:a16="http://schemas.microsoft.com/office/drawing/2014/main" id="{25ED5E3D-3D82-9E43-87CF-2FC16077E26F}"/>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96" name="コンテンツ プレースホルダー 7" descr="立つ, 水, 乗る, 凧 が含まれている画像&#10;&#10;自動的に生成された説明">
                <a:extLst>
                  <a:ext uri="{FF2B5EF4-FFF2-40B4-BE49-F238E27FC236}">
                    <a16:creationId xmlns:a16="http://schemas.microsoft.com/office/drawing/2014/main" id="{5422973A-DC98-FC48-BEFD-2D8810B9AA15}"/>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97" name="コンテンツ プレースホルダー 7" descr="立つ, 水, 乗る, 凧 が含まれている画像&#10;&#10;自動的に生成された説明">
                <a:extLst>
                  <a:ext uri="{FF2B5EF4-FFF2-40B4-BE49-F238E27FC236}">
                    <a16:creationId xmlns:a16="http://schemas.microsoft.com/office/drawing/2014/main" id="{57282797-361D-3C46-ACF6-62D7C01C9995}"/>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rot="16200000" flipH="1">
                <a:off x="8756664" y="5473318"/>
                <a:ext cx="1153762" cy="283364"/>
              </a:xfrm>
              <a:prstGeom prst="parallelogram">
                <a:avLst>
                  <a:gd name="adj" fmla="val 99565"/>
                </a:avLst>
              </a:prstGeom>
            </p:spPr>
          </p:pic>
          <p:pic>
            <p:nvPicPr>
              <p:cNvPr id="98" name="コンテンツ プレースホルダー 7" descr="立つ, 水, 乗る, 凧 が含まれている画像&#10;&#10;自動的に生成された説明">
                <a:extLst>
                  <a:ext uri="{FF2B5EF4-FFF2-40B4-BE49-F238E27FC236}">
                    <a16:creationId xmlns:a16="http://schemas.microsoft.com/office/drawing/2014/main" id="{6DE5A32A-8888-284F-BCBA-987D4977C463}"/>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120551" y="5316269"/>
                <a:ext cx="1061618" cy="882000"/>
              </a:xfrm>
              <a:prstGeom prst="rect">
                <a:avLst/>
              </a:prstGeom>
            </p:spPr>
          </p:pic>
        </p:grpSp>
        <p:grpSp>
          <p:nvGrpSpPr>
            <p:cNvPr id="65" name="グループ化 64">
              <a:extLst>
                <a:ext uri="{FF2B5EF4-FFF2-40B4-BE49-F238E27FC236}">
                  <a16:creationId xmlns:a16="http://schemas.microsoft.com/office/drawing/2014/main" id="{712F2288-950D-7740-9CF4-C346E836A309}"/>
                </a:ext>
              </a:extLst>
            </p:cNvPr>
            <p:cNvGrpSpPr/>
            <p:nvPr/>
          </p:nvGrpSpPr>
          <p:grpSpPr>
            <a:xfrm>
              <a:off x="3936964" y="2152626"/>
              <a:ext cx="1234100" cy="1064219"/>
              <a:chOff x="3936964" y="2152626"/>
              <a:chExt cx="1234100" cy="1064219"/>
            </a:xfrm>
          </p:grpSpPr>
          <p:sp>
            <p:nvSpPr>
              <p:cNvPr id="87" name="直方体 86">
                <a:extLst>
                  <a:ext uri="{FF2B5EF4-FFF2-40B4-BE49-F238E27FC236}">
                    <a16:creationId xmlns:a16="http://schemas.microsoft.com/office/drawing/2014/main" id="{86CD6686-BAE7-6E45-97B1-BD5A4483D599}"/>
                  </a:ext>
                </a:extLst>
              </p:cNvPr>
              <p:cNvSpPr/>
              <p:nvPr/>
            </p:nvSpPr>
            <p:spPr>
              <a:xfrm>
                <a:off x="3936964" y="2152626"/>
                <a:ext cx="1234100" cy="1064219"/>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平行四辺形 87">
                <a:extLst>
                  <a:ext uri="{FF2B5EF4-FFF2-40B4-BE49-F238E27FC236}">
                    <a16:creationId xmlns:a16="http://schemas.microsoft.com/office/drawing/2014/main" id="{DEDABE19-0296-5542-9A1B-E9E026532D8E}"/>
                  </a:ext>
                </a:extLst>
              </p:cNvPr>
              <p:cNvSpPr/>
              <p:nvPr/>
            </p:nvSpPr>
            <p:spPr>
              <a:xfrm>
                <a:off x="4129372" y="2152626"/>
                <a:ext cx="1032632" cy="8672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平行四辺形 88">
                <a:extLst>
                  <a:ext uri="{FF2B5EF4-FFF2-40B4-BE49-F238E27FC236}">
                    <a16:creationId xmlns:a16="http://schemas.microsoft.com/office/drawing/2014/main" id="{E4CBA3F6-E954-CD4F-8563-4476B5B8AA52}"/>
                  </a:ext>
                </a:extLst>
              </p:cNvPr>
              <p:cNvSpPr/>
              <p:nvPr/>
            </p:nvSpPr>
            <p:spPr>
              <a:xfrm>
                <a:off x="4037526" y="2237945"/>
                <a:ext cx="1036800" cy="9617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平行四辺形 89">
                <a:extLst>
                  <a:ext uri="{FF2B5EF4-FFF2-40B4-BE49-F238E27FC236}">
                    <a16:creationId xmlns:a16="http://schemas.microsoft.com/office/drawing/2014/main" id="{80DA686D-C4E6-E24D-B3F3-F1BFB779D06E}"/>
                  </a:ext>
                </a:extLst>
              </p:cNvPr>
              <p:cNvSpPr/>
              <p:nvPr/>
            </p:nvSpPr>
            <p:spPr>
              <a:xfrm>
                <a:off x="3958609" y="2321459"/>
                <a:ext cx="1036800" cy="93150"/>
              </a:xfrm>
              <a:prstGeom prst="parallelogram">
                <a:avLst>
                  <a:gd name="adj" fmla="val 85091"/>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 name="平行四辺形 90">
                <a:extLst>
                  <a:ext uri="{FF2B5EF4-FFF2-40B4-BE49-F238E27FC236}">
                    <a16:creationId xmlns:a16="http://schemas.microsoft.com/office/drawing/2014/main" id="{5FDCD79F-DA63-F04B-9F75-BEFB4D14CAF9}"/>
                  </a:ext>
                </a:extLst>
              </p:cNvPr>
              <p:cNvSpPr/>
              <p:nvPr/>
            </p:nvSpPr>
            <p:spPr>
              <a:xfrm rot="5400000" flipH="1">
                <a:off x="4688975" y="2559120"/>
                <a:ext cx="860834" cy="900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 name="平行四辺形 91">
                <a:extLst>
                  <a:ext uri="{FF2B5EF4-FFF2-40B4-BE49-F238E27FC236}">
                    <a16:creationId xmlns:a16="http://schemas.microsoft.com/office/drawing/2014/main" id="{B6CE7E0E-BBE2-AB49-8239-AB36F2D31418}"/>
                  </a:ext>
                </a:extLst>
              </p:cNvPr>
              <p:cNvSpPr/>
              <p:nvPr/>
            </p:nvSpPr>
            <p:spPr>
              <a:xfrm rot="5400000" flipH="1">
                <a:off x="4523857" y="2722318"/>
                <a:ext cx="860834" cy="84429"/>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平行四辺形 92">
                <a:extLst>
                  <a:ext uri="{FF2B5EF4-FFF2-40B4-BE49-F238E27FC236}">
                    <a16:creationId xmlns:a16="http://schemas.microsoft.com/office/drawing/2014/main" id="{7FBE07F7-7427-1243-B18B-3EABAB9C7AD0}"/>
                  </a:ext>
                </a:extLst>
              </p:cNvPr>
              <p:cNvSpPr/>
              <p:nvPr/>
            </p:nvSpPr>
            <p:spPr>
              <a:xfrm rot="5400000" flipH="1">
                <a:off x="4604832" y="2649182"/>
                <a:ext cx="860834" cy="84429"/>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7526D5A9-32B1-5748-B5B4-8045ABE3C7B8}"/>
                  </a:ext>
                </a:extLst>
              </p:cNvPr>
              <p:cNvSpPr/>
              <p:nvPr/>
            </p:nvSpPr>
            <p:spPr>
              <a:xfrm>
                <a:off x="3939604" y="2422173"/>
                <a:ext cx="964800" cy="787489"/>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6C374B3D-7F3B-1947-AF05-DAF7EE375CAA}"/>
                </a:ext>
              </a:extLst>
            </p:cNvPr>
            <p:cNvGrpSpPr/>
            <p:nvPr/>
          </p:nvGrpSpPr>
          <p:grpSpPr>
            <a:xfrm>
              <a:off x="1086197" y="2189566"/>
              <a:ext cx="1911720" cy="1075581"/>
              <a:chOff x="1086197" y="2189566"/>
              <a:chExt cx="1911720" cy="1075581"/>
            </a:xfrm>
          </p:grpSpPr>
          <p:grpSp>
            <p:nvGrpSpPr>
              <p:cNvPr id="71" name="グループ化 70">
                <a:extLst>
                  <a:ext uri="{FF2B5EF4-FFF2-40B4-BE49-F238E27FC236}">
                    <a16:creationId xmlns:a16="http://schemas.microsoft.com/office/drawing/2014/main" id="{94FEDEDC-EE04-A94D-B0FE-5DB80848AF1E}"/>
                  </a:ext>
                </a:extLst>
              </p:cNvPr>
              <p:cNvGrpSpPr/>
              <p:nvPr/>
            </p:nvGrpSpPr>
            <p:grpSpPr>
              <a:xfrm>
                <a:off x="1763817" y="2200928"/>
                <a:ext cx="1234100" cy="1064219"/>
                <a:chOff x="3650444" y="4929977"/>
                <a:chExt cx="1368152" cy="1192748"/>
              </a:xfrm>
            </p:grpSpPr>
            <p:grpSp>
              <p:nvGrpSpPr>
                <p:cNvPr id="78" name="グループ化 77">
                  <a:extLst>
                    <a:ext uri="{FF2B5EF4-FFF2-40B4-BE49-F238E27FC236}">
                      <a16:creationId xmlns:a16="http://schemas.microsoft.com/office/drawing/2014/main" id="{BB838E26-A4FC-9D4E-8F9B-9A861E943430}"/>
                    </a:ext>
                  </a:extLst>
                </p:cNvPr>
                <p:cNvGrpSpPr/>
                <p:nvPr/>
              </p:nvGrpSpPr>
              <p:grpSpPr>
                <a:xfrm>
                  <a:off x="3650444" y="4929977"/>
                  <a:ext cx="1368152" cy="1192748"/>
                  <a:chOff x="3650444" y="4929977"/>
                  <a:chExt cx="1368152" cy="1192748"/>
                </a:xfrm>
              </p:grpSpPr>
              <p:sp>
                <p:nvSpPr>
                  <p:cNvPr id="80" name="直方体 79">
                    <a:extLst>
                      <a:ext uri="{FF2B5EF4-FFF2-40B4-BE49-F238E27FC236}">
                        <a16:creationId xmlns:a16="http://schemas.microsoft.com/office/drawing/2014/main" id="{6B43D51D-FE7B-8845-976D-79446B9E7FE1}"/>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1" name="平行四辺形 80">
                    <a:extLst>
                      <a:ext uri="{FF2B5EF4-FFF2-40B4-BE49-F238E27FC236}">
                        <a16:creationId xmlns:a16="http://schemas.microsoft.com/office/drawing/2014/main" id="{69154CEB-903A-E043-8858-891BC05CAFB1}"/>
                      </a:ext>
                    </a:extLst>
                  </p:cNvPr>
                  <p:cNvSpPr/>
                  <p:nvPr/>
                </p:nvSpPr>
                <p:spPr>
                  <a:xfrm>
                    <a:off x="3863752" y="4929978"/>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平行四辺形 81">
                    <a:extLst>
                      <a:ext uri="{FF2B5EF4-FFF2-40B4-BE49-F238E27FC236}">
                        <a16:creationId xmlns:a16="http://schemas.microsoft.com/office/drawing/2014/main" id="{B08FEFC1-85CC-F645-AA0F-8DCDC3786C81}"/>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平行四辺形 82">
                    <a:extLst>
                      <a:ext uri="{FF2B5EF4-FFF2-40B4-BE49-F238E27FC236}">
                        <a16:creationId xmlns:a16="http://schemas.microsoft.com/office/drawing/2014/main" id="{560B04F0-DBA4-5343-B928-A006AA092B73}"/>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平行四辺形 83">
                    <a:extLst>
                      <a:ext uri="{FF2B5EF4-FFF2-40B4-BE49-F238E27FC236}">
                        <a16:creationId xmlns:a16="http://schemas.microsoft.com/office/drawing/2014/main" id="{D365E5C9-9981-2A4B-B6B2-58F41FD82247}"/>
                      </a:ext>
                    </a:extLst>
                  </p:cNvPr>
                  <p:cNvSpPr/>
                  <p:nvPr/>
                </p:nvSpPr>
                <p:spPr>
                  <a:xfrm rot="5400000" flipH="1">
                    <a:off x="4478913" y="5386111"/>
                    <a:ext cx="964800" cy="9977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平行四辺形 84">
                    <a:extLst>
                      <a:ext uri="{FF2B5EF4-FFF2-40B4-BE49-F238E27FC236}">
                        <a16:creationId xmlns:a16="http://schemas.microsoft.com/office/drawing/2014/main" id="{6A975E08-87CB-D644-BDE1-4884CE4024A1}"/>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平行四辺形 85">
                    <a:extLst>
                      <a:ext uri="{FF2B5EF4-FFF2-40B4-BE49-F238E27FC236}">
                        <a16:creationId xmlns:a16="http://schemas.microsoft.com/office/drawing/2014/main" id="{2DE0B047-74C9-7D41-81F1-ACCB55B6B053}"/>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9" name="正方形/長方形 78">
                  <a:extLst>
                    <a:ext uri="{FF2B5EF4-FFF2-40B4-BE49-F238E27FC236}">
                      <a16:creationId xmlns:a16="http://schemas.microsoft.com/office/drawing/2014/main" id="{71BB2411-4FA1-5E40-99C9-22C2267F4364}"/>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72" name="グループ化 71">
                <a:extLst>
                  <a:ext uri="{FF2B5EF4-FFF2-40B4-BE49-F238E27FC236}">
                    <a16:creationId xmlns:a16="http://schemas.microsoft.com/office/drawing/2014/main" id="{EF8024E2-48A6-C843-8642-5865728EA4D4}"/>
                  </a:ext>
                </a:extLst>
              </p:cNvPr>
              <p:cNvGrpSpPr/>
              <p:nvPr/>
            </p:nvGrpSpPr>
            <p:grpSpPr>
              <a:xfrm>
                <a:off x="1086197" y="2189566"/>
                <a:ext cx="1911719" cy="1075580"/>
                <a:chOff x="405710" y="2092186"/>
                <a:chExt cx="1911719" cy="1075580"/>
              </a:xfrm>
            </p:grpSpPr>
            <p:grpSp>
              <p:nvGrpSpPr>
                <p:cNvPr id="73" name="グループ化 72">
                  <a:extLst>
                    <a:ext uri="{FF2B5EF4-FFF2-40B4-BE49-F238E27FC236}">
                      <a16:creationId xmlns:a16="http://schemas.microsoft.com/office/drawing/2014/main" id="{8417EA24-BC86-C946-8924-C4D554C0C47B}"/>
                    </a:ext>
                  </a:extLst>
                </p:cNvPr>
                <p:cNvGrpSpPr/>
                <p:nvPr/>
              </p:nvGrpSpPr>
              <p:grpSpPr>
                <a:xfrm>
                  <a:off x="1078449" y="2092186"/>
                  <a:ext cx="1238980" cy="1075580"/>
                  <a:chOff x="8255296" y="5141708"/>
                  <a:chExt cx="1373563" cy="1208961"/>
                </a:xfrm>
              </p:grpSpPr>
              <p:pic>
                <p:nvPicPr>
                  <p:cNvPr id="75" name="コンテンツ プレースホルダー 7" descr="立つ, 水, 乗る, 凧 が含まれている画像&#10;&#10;自動的に生成された説明">
                    <a:extLst>
                      <a:ext uri="{FF2B5EF4-FFF2-40B4-BE49-F238E27FC236}">
                        <a16:creationId xmlns:a16="http://schemas.microsoft.com/office/drawing/2014/main" id="{35739521-A71B-7942-B8C9-6612D45EA175}"/>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255296" y="5141708"/>
                    <a:ext cx="1373563" cy="313309"/>
                  </a:xfrm>
                  <a:prstGeom prst="parallelogram">
                    <a:avLst>
                      <a:gd name="adj" fmla="val 99213"/>
                    </a:avLst>
                  </a:prstGeom>
                </p:spPr>
              </p:pic>
              <p:pic>
                <p:nvPicPr>
                  <p:cNvPr id="76" name="コンテンツ プレースホルダー 7" descr="立つ, 水, 乗る, 凧 が含まれている画像&#10;&#10;自動的に生成された説明">
                    <a:extLst>
                      <a:ext uri="{FF2B5EF4-FFF2-40B4-BE49-F238E27FC236}">
                        <a16:creationId xmlns:a16="http://schemas.microsoft.com/office/drawing/2014/main" id="{D16E1964-1608-CA4A-92AE-1B1FE510804B}"/>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rot="16200000" flipH="1">
                    <a:off x="8884769" y="5607589"/>
                    <a:ext cx="1196186" cy="277200"/>
                  </a:xfrm>
                  <a:prstGeom prst="parallelogram">
                    <a:avLst>
                      <a:gd name="adj" fmla="val 99565"/>
                    </a:avLst>
                  </a:prstGeom>
                </p:spPr>
              </p:pic>
              <p:pic>
                <p:nvPicPr>
                  <p:cNvPr id="77" name="コンテンツ プレースホルダー 7" descr="立つ, 水, 乗る, 凧 が含まれている画像&#10;&#10;自動的に生成された説明">
                    <a:extLst>
                      <a:ext uri="{FF2B5EF4-FFF2-40B4-BE49-F238E27FC236}">
                        <a16:creationId xmlns:a16="http://schemas.microsoft.com/office/drawing/2014/main" id="{827FD7AA-03E0-7448-86F6-1FDA83A7A103}"/>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sp>
              <p:nvSpPr>
                <p:cNvPr id="74" name="正方形/長方形 73">
                  <a:extLst>
                    <a:ext uri="{FF2B5EF4-FFF2-40B4-BE49-F238E27FC236}">
                      <a16:creationId xmlns:a16="http://schemas.microsoft.com/office/drawing/2014/main" id="{C7BF883D-CEF3-EB4A-AC4F-970544CC55D7}"/>
                    </a:ext>
                  </a:extLst>
                </p:cNvPr>
                <p:cNvSpPr/>
                <p:nvPr/>
              </p:nvSpPr>
              <p:spPr>
                <a:xfrm>
                  <a:off x="405710" y="2195451"/>
                  <a:ext cx="465676" cy="920235"/>
                </a:xfrm>
                <a:prstGeom prst="rect">
                  <a:avLst/>
                </a:prstGeom>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67" name="十字形 66">
              <a:extLst>
                <a:ext uri="{FF2B5EF4-FFF2-40B4-BE49-F238E27FC236}">
                  <a16:creationId xmlns:a16="http://schemas.microsoft.com/office/drawing/2014/main" id="{EC075803-D21B-ED48-AB03-C4B0B95DE7A9}"/>
                </a:ext>
              </a:extLst>
            </p:cNvPr>
            <p:cNvSpPr/>
            <p:nvPr/>
          </p:nvSpPr>
          <p:spPr>
            <a:xfrm>
              <a:off x="5483795" y="2636912"/>
              <a:ext cx="293362" cy="288032"/>
            </a:xfrm>
            <a:prstGeom prst="plus">
              <a:avLst>
                <a:gd name="adj" fmla="val 37620"/>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B1C0D165-645B-ED47-AE7C-535C4C669898}"/>
                </a:ext>
              </a:extLst>
            </p:cNvPr>
            <p:cNvGrpSpPr/>
            <p:nvPr/>
          </p:nvGrpSpPr>
          <p:grpSpPr>
            <a:xfrm>
              <a:off x="3286934" y="2723429"/>
              <a:ext cx="291934" cy="227074"/>
              <a:chOff x="3288819" y="2699966"/>
              <a:chExt cx="291934" cy="227074"/>
            </a:xfrm>
          </p:grpSpPr>
          <p:sp>
            <p:nvSpPr>
              <p:cNvPr id="69" name="正方形/長方形 68">
                <a:extLst>
                  <a:ext uri="{FF2B5EF4-FFF2-40B4-BE49-F238E27FC236}">
                    <a16:creationId xmlns:a16="http://schemas.microsoft.com/office/drawing/2014/main" id="{30BED7C7-0036-EB49-AFC0-CFEAFE4AD3DB}"/>
                  </a:ext>
                </a:extLst>
              </p:cNvPr>
              <p:cNvSpPr/>
              <p:nvPr/>
            </p:nvSpPr>
            <p:spPr>
              <a:xfrm>
                <a:off x="3288819" y="2699966"/>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54C78DDF-ADB7-5644-BE55-AC77577FE7DE}"/>
                  </a:ext>
                </a:extLst>
              </p:cNvPr>
              <p:cNvSpPr/>
              <p:nvPr/>
            </p:nvSpPr>
            <p:spPr>
              <a:xfrm>
                <a:off x="3291420" y="2855040"/>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5787613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研究の背景（１）</a:t>
            </a:r>
            <a:r>
              <a:rPr lang="en-US" altLang="ja-JP" dirty="0"/>
              <a:t> </a:t>
            </a:r>
            <a:r>
              <a:rPr lang="ja-JP" altLang="en-US"/>
              <a:t>テンソルとは</a:t>
            </a:r>
            <a:endParaRPr kumimoji="1" lang="ja-JP" altLang="en-US" dirty="0"/>
          </a:p>
        </p:txBody>
      </p:sp>
      <p:sp>
        <p:nvSpPr>
          <p:cNvPr id="3" name="コンテンツ プレースホルダー 2"/>
          <p:cNvSpPr>
            <a:spLocks noGrp="1"/>
          </p:cNvSpPr>
          <p:nvPr>
            <p:ph idx="1"/>
          </p:nvPr>
        </p:nvSpPr>
        <p:spPr/>
        <p:txBody>
          <a:bodyPr/>
          <a:lstStyle/>
          <a:p>
            <a:r>
              <a:rPr lang="ja-JP" altLang="en-US"/>
              <a:t>テンソル</a:t>
            </a:r>
            <a:endParaRPr lang="en-US" altLang="ja-JP" sz="2800" dirty="0"/>
          </a:p>
          <a:p>
            <a:endParaRPr lang="en-US" altLang="ja-JP" b="1"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sp>
        <p:nvSpPr>
          <p:cNvPr id="10" name="テキスト ボックス 9">
            <a:extLst>
              <a:ext uri="{FF2B5EF4-FFF2-40B4-BE49-F238E27FC236}">
                <a16:creationId xmlns:a16="http://schemas.microsoft.com/office/drawing/2014/main" id="{49380A75-705D-F94C-8B76-B334FDBE7036}"/>
              </a:ext>
            </a:extLst>
          </p:cNvPr>
          <p:cNvSpPr txBox="1"/>
          <p:nvPr/>
        </p:nvSpPr>
        <p:spPr>
          <a:xfrm>
            <a:off x="7497133" y="4822098"/>
            <a:ext cx="2880320" cy="1569660"/>
          </a:xfrm>
          <a:prstGeom prst="rect">
            <a:avLst/>
          </a:prstGeom>
          <a:noFill/>
        </p:spPr>
        <p:txBody>
          <a:bodyPr wrap="square" rtlCol="0">
            <a:spAutoFit/>
          </a:bodyPr>
          <a:lstStyle/>
          <a:p>
            <a:r>
              <a:rPr lang="ja-JP" altLang="en-US" sz="2400" b="1">
                <a:solidFill>
                  <a:srgbClr val="4D4D4D"/>
                </a:solidFill>
              </a:rPr>
              <a:t>テンソル</a:t>
            </a:r>
            <a:endParaRPr lang="en-US" altLang="ja-JP" sz="2400" b="1" dirty="0">
              <a:solidFill>
                <a:srgbClr val="4D4D4D"/>
              </a:solidFill>
            </a:endParaRPr>
          </a:p>
          <a:p>
            <a:r>
              <a:rPr lang="en-US" altLang="ja-JP" sz="2400" dirty="0">
                <a:solidFill>
                  <a:srgbClr val="4D4D4D"/>
                </a:solidFill>
              </a:rPr>
              <a:t>3</a:t>
            </a:r>
            <a:r>
              <a:rPr lang="ja-JP" altLang="en-US" sz="2400">
                <a:solidFill>
                  <a:srgbClr val="4D4D4D"/>
                </a:solidFill>
              </a:rPr>
              <a:t>階テンソル</a:t>
            </a:r>
            <a:endParaRPr lang="en-US" altLang="ja-JP" sz="2400" dirty="0">
              <a:solidFill>
                <a:srgbClr val="4D4D4D"/>
              </a:solidFill>
            </a:endParaRPr>
          </a:p>
          <a:p>
            <a:endParaRPr lang="en-US" altLang="ja-JP" sz="2400" dirty="0">
              <a:solidFill>
                <a:srgbClr val="4D4D4D"/>
              </a:solidFill>
            </a:endParaRPr>
          </a:p>
          <a:p>
            <a:r>
              <a:rPr kumimoji="1" lang="ja-JP" altLang="en-US" sz="2400">
                <a:solidFill>
                  <a:srgbClr val="4D4D4D"/>
                </a:solidFill>
              </a:rPr>
              <a:t>カラー画像など</a:t>
            </a:r>
            <a:endParaRPr kumimoji="1" lang="ja-JP" altLang="en-US" sz="2400" dirty="0">
              <a:solidFill>
                <a:srgbClr val="4D4D4D"/>
              </a:solidFill>
            </a:endParaRPr>
          </a:p>
        </p:txBody>
      </p:sp>
      <p:grpSp>
        <p:nvGrpSpPr>
          <p:cNvPr id="5" name="グループ化 4">
            <a:extLst>
              <a:ext uri="{FF2B5EF4-FFF2-40B4-BE49-F238E27FC236}">
                <a16:creationId xmlns:a16="http://schemas.microsoft.com/office/drawing/2014/main" id="{34F091C8-B322-484C-971B-FFE090EBFFAE}"/>
              </a:ext>
            </a:extLst>
          </p:cNvPr>
          <p:cNvGrpSpPr/>
          <p:nvPr/>
        </p:nvGrpSpPr>
        <p:grpSpPr>
          <a:xfrm>
            <a:off x="7642759" y="2060848"/>
            <a:ext cx="2598726" cy="2617233"/>
            <a:chOff x="7316917" y="2111629"/>
            <a:chExt cx="2598726" cy="2617233"/>
          </a:xfrm>
        </p:grpSpPr>
        <p:grpSp>
          <p:nvGrpSpPr>
            <p:cNvPr id="22" name="グループ化 21">
              <a:extLst>
                <a:ext uri="{FF2B5EF4-FFF2-40B4-BE49-F238E27FC236}">
                  <a16:creationId xmlns:a16="http://schemas.microsoft.com/office/drawing/2014/main" id="{513A439E-D5C6-DB4C-8AC0-EBDB2BD1F186}"/>
                </a:ext>
              </a:extLst>
            </p:cNvPr>
            <p:cNvGrpSpPr/>
            <p:nvPr/>
          </p:nvGrpSpPr>
          <p:grpSpPr>
            <a:xfrm>
              <a:off x="7752184" y="2111629"/>
              <a:ext cx="2163459" cy="2181467"/>
              <a:chOff x="7752184" y="2111629"/>
              <a:chExt cx="2163459" cy="2181467"/>
            </a:xfrm>
          </p:grpSpPr>
          <p:sp>
            <p:nvSpPr>
              <p:cNvPr id="8" name="直方体 7">
                <a:extLst>
                  <a:ext uri="{FF2B5EF4-FFF2-40B4-BE49-F238E27FC236}">
                    <a16:creationId xmlns:a16="http://schemas.microsoft.com/office/drawing/2014/main" id="{A8864818-8476-7941-86E6-8CD7878ABE3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 name="直方体 11">
                <a:extLst>
                  <a:ext uri="{FF2B5EF4-FFF2-40B4-BE49-F238E27FC236}">
                    <a16:creationId xmlns:a16="http://schemas.microsoft.com/office/drawing/2014/main" id="{9FFB3DED-69F1-8746-8D42-78D0D1C318D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直方体 12">
                <a:extLst>
                  <a:ext uri="{FF2B5EF4-FFF2-40B4-BE49-F238E27FC236}">
                    <a16:creationId xmlns:a16="http://schemas.microsoft.com/office/drawing/2014/main" id="{23D14738-2CD1-5E42-8D5C-E8424597F618}"/>
                  </a:ext>
                </a:extLst>
              </p:cNvPr>
              <p:cNvSpPr/>
              <p:nvPr/>
            </p:nvSpPr>
            <p:spPr>
              <a:xfrm>
                <a:off x="9051547" y="3429000"/>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 name="直方体 13">
                <a:extLst>
                  <a:ext uri="{FF2B5EF4-FFF2-40B4-BE49-F238E27FC236}">
                    <a16:creationId xmlns:a16="http://schemas.microsoft.com/office/drawing/2014/main" id="{9E51AEC6-678F-F142-923D-19211F76C5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5" name="直方体 14">
                <a:extLst>
                  <a:ext uri="{FF2B5EF4-FFF2-40B4-BE49-F238E27FC236}">
                    <a16:creationId xmlns:a16="http://schemas.microsoft.com/office/drawing/2014/main" id="{C67658BA-F191-3142-B3D4-3FCA0FFA7CE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6" name="直方体 15">
                <a:extLst>
                  <a:ext uri="{FF2B5EF4-FFF2-40B4-BE49-F238E27FC236}">
                    <a16:creationId xmlns:a16="http://schemas.microsoft.com/office/drawing/2014/main" id="{C58B1B85-47C8-EE48-93FB-6A83E2E988DF}"/>
                  </a:ext>
                </a:extLst>
              </p:cNvPr>
              <p:cNvSpPr/>
              <p:nvPr/>
            </p:nvSpPr>
            <p:spPr>
              <a:xfrm>
                <a:off x="9048328" y="2774033"/>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7" name="直方体 16">
                <a:extLst>
                  <a:ext uri="{FF2B5EF4-FFF2-40B4-BE49-F238E27FC236}">
                    <a16:creationId xmlns:a16="http://schemas.microsoft.com/office/drawing/2014/main" id="{BD8F50A1-EBE0-2243-9DE0-FDBFB719E1FB}"/>
                  </a:ext>
                </a:extLst>
              </p:cNvPr>
              <p:cNvSpPr/>
              <p:nvPr/>
            </p:nvSpPr>
            <p:spPr>
              <a:xfrm>
                <a:off x="7752184" y="2111629"/>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8FC28DF6-904C-3A4A-AEA9-3074129412E3}"/>
                  </a:ext>
                </a:extLst>
              </p:cNvPr>
              <p:cNvSpPr/>
              <p:nvPr/>
            </p:nvSpPr>
            <p:spPr>
              <a:xfrm>
                <a:off x="8400256" y="2111629"/>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2835A8D-8F8A-5A4E-A3BF-D7E0C9A1580F}"/>
                  </a:ext>
                </a:extLst>
              </p:cNvPr>
              <p:cNvSpPr/>
              <p:nvPr/>
            </p:nvSpPr>
            <p:spPr>
              <a:xfrm>
                <a:off x="9048503" y="2111629"/>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23" name="グループ化 22">
              <a:extLst>
                <a:ext uri="{FF2B5EF4-FFF2-40B4-BE49-F238E27FC236}">
                  <a16:creationId xmlns:a16="http://schemas.microsoft.com/office/drawing/2014/main" id="{58B8FEF0-3589-4242-A5CF-1A6CEFA44CE3}"/>
                </a:ext>
              </a:extLst>
            </p:cNvPr>
            <p:cNvGrpSpPr/>
            <p:nvPr/>
          </p:nvGrpSpPr>
          <p:grpSpPr>
            <a:xfrm>
              <a:off x="7534550" y="2338266"/>
              <a:ext cx="2163459" cy="2181467"/>
              <a:chOff x="7752184" y="2111629"/>
              <a:chExt cx="2163459" cy="2181467"/>
            </a:xfrm>
          </p:grpSpPr>
          <p:sp>
            <p:nvSpPr>
              <p:cNvPr id="24" name="直方体 23">
                <a:extLst>
                  <a:ext uri="{FF2B5EF4-FFF2-40B4-BE49-F238E27FC236}">
                    <a16:creationId xmlns:a16="http://schemas.microsoft.com/office/drawing/2014/main" id="{497B4E7B-8C94-5D48-80DC-652702CF53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D77BF27A-2A3C-B04B-8BC5-5DA464A801F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755D5D6E-30D8-0B4A-A9C3-980F68B62648}"/>
                  </a:ext>
                </a:extLst>
              </p:cNvPr>
              <p:cNvSpPr/>
              <p:nvPr/>
            </p:nvSpPr>
            <p:spPr>
              <a:xfrm>
                <a:off x="9051547" y="3429000"/>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F40C09E9-5B5C-8845-A7E4-BAAF0137549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945AB69D-0081-0B44-BB0C-87062071813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19BAB5D8-FF6D-F645-91F2-64FCB4A7BB4E}"/>
                  </a:ext>
                </a:extLst>
              </p:cNvPr>
              <p:cNvSpPr/>
              <p:nvPr/>
            </p:nvSpPr>
            <p:spPr>
              <a:xfrm>
                <a:off x="9048328" y="2774033"/>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1172FD36-D959-9948-8052-F5502013D81C}"/>
                  </a:ext>
                </a:extLst>
              </p:cNvPr>
              <p:cNvSpPr/>
              <p:nvPr/>
            </p:nvSpPr>
            <p:spPr>
              <a:xfrm>
                <a:off x="7752184" y="2111629"/>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ACD30DB6-8646-D348-8CE3-5AAE694FBE53}"/>
                  </a:ext>
                </a:extLst>
              </p:cNvPr>
              <p:cNvSpPr/>
              <p:nvPr/>
            </p:nvSpPr>
            <p:spPr>
              <a:xfrm>
                <a:off x="8400256" y="2111629"/>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47719398-B2B3-2E49-9EB9-B7B3A88A6EDB}"/>
                  </a:ext>
                </a:extLst>
              </p:cNvPr>
              <p:cNvSpPr/>
              <p:nvPr/>
            </p:nvSpPr>
            <p:spPr>
              <a:xfrm>
                <a:off x="9048503" y="2111629"/>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33" name="グループ化 32">
              <a:extLst>
                <a:ext uri="{FF2B5EF4-FFF2-40B4-BE49-F238E27FC236}">
                  <a16:creationId xmlns:a16="http://schemas.microsoft.com/office/drawing/2014/main" id="{034FE423-A8C0-FD49-8D03-14DF1D827E71}"/>
                </a:ext>
              </a:extLst>
            </p:cNvPr>
            <p:cNvGrpSpPr/>
            <p:nvPr/>
          </p:nvGrpSpPr>
          <p:grpSpPr>
            <a:xfrm>
              <a:off x="7316917" y="2547395"/>
              <a:ext cx="2163459" cy="2181467"/>
              <a:chOff x="7752184" y="2111629"/>
              <a:chExt cx="2163459" cy="2181467"/>
            </a:xfrm>
          </p:grpSpPr>
          <p:sp>
            <p:nvSpPr>
              <p:cNvPr id="34" name="直方体 33">
                <a:extLst>
                  <a:ext uri="{FF2B5EF4-FFF2-40B4-BE49-F238E27FC236}">
                    <a16:creationId xmlns:a16="http://schemas.microsoft.com/office/drawing/2014/main" id="{7BA214E4-7FA1-AE4C-BE08-B9E2B23EFEAA}"/>
                  </a:ext>
                </a:extLst>
              </p:cNvPr>
              <p:cNvSpPr/>
              <p:nvPr/>
            </p:nvSpPr>
            <p:spPr>
              <a:xfrm>
                <a:off x="7752184" y="3429000"/>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0807D5E6-95FB-6C4D-AD33-09463C8D0442}"/>
                  </a:ext>
                </a:extLst>
              </p:cNvPr>
              <p:cNvSpPr/>
              <p:nvPr/>
            </p:nvSpPr>
            <p:spPr>
              <a:xfrm>
                <a:off x="8397037" y="3429000"/>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A35D4212-1050-B34A-B91A-B0F415573797}"/>
                  </a:ext>
                </a:extLst>
              </p:cNvPr>
              <p:cNvSpPr/>
              <p:nvPr/>
            </p:nvSpPr>
            <p:spPr>
              <a:xfrm>
                <a:off x="9051547" y="3429000"/>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95BD24EB-6B6F-324F-BAE3-EB5E0ACB72EA}"/>
                  </a:ext>
                </a:extLst>
              </p:cNvPr>
              <p:cNvSpPr/>
              <p:nvPr/>
            </p:nvSpPr>
            <p:spPr>
              <a:xfrm>
                <a:off x="7752184" y="2774033"/>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43ABAF74-C2CD-D54F-9F99-80F7F720DF9E}"/>
                  </a:ext>
                </a:extLst>
              </p:cNvPr>
              <p:cNvSpPr/>
              <p:nvPr/>
            </p:nvSpPr>
            <p:spPr>
              <a:xfrm>
                <a:off x="8400256" y="2774033"/>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E7ECD8D2-5BF1-3040-B4ED-5BD6FC3B161D}"/>
                  </a:ext>
                </a:extLst>
              </p:cNvPr>
              <p:cNvSpPr/>
              <p:nvPr/>
            </p:nvSpPr>
            <p:spPr>
              <a:xfrm>
                <a:off x="9048328" y="2774033"/>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D7AE7877-2052-A644-930E-26F84961304D}"/>
                  </a:ext>
                </a:extLst>
              </p:cNvPr>
              <p:cNvSpPr/>
              <p:nvPr/>
            </p:nvSpPr>
            <p:spPr>
              <a:xfrm>
                <a:off x="7752184" y="2111629"/>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ACDD45A7-BDBA-C149-A9CA-C788EDC78B8C}"/>
                  </a:ext>
                </a:extLst>
              </p:cNvPr>
              <p:cNvSpPr/>
              <p:nvPr/>
            </p:nvSpPr>
            <p:spPr>
              <a:xfrm>
                <a:off x="8400256" y="2111629"/>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1B2761B-41A0-5D4A-BCF5-8401DC173F87}"/>
                  </a:ext>
                </a:extLst>
              </p:cNvPr>
              <p:cNvSpPr/>
              <p:nvPr/>
            </p:nvSpPr>
            <p:spPr>
              <a:xfrm>
                <a:off x="9048503" y="2111629"/>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grpSp>
        <p:nvGrpSpPr>
          <p:cNvPr id="43" name="グループ化 42">
            <a:extLst>
              <a:ext uri="{FF2B5EF4-FFF2-40B4-BE49-F238E27FC236}">
                <a16:creationId xmlns:a16="http://schemas.microsoft.com/office/drawing/2014/main" id="{1F90D1D4-0ABB-B94D-87F4-5A646FB94584}"/>
              </a:ext>
            </a:extLst>
          </p:cNvPr>
          <p:cNvGrpSpPr/>
          <p:nvPr/>
        </p:nvGrpSpPr>
        <p:grpSpPr>
          <a:xfrm>
            <a:off x="4114518" y="2400801"/>
            <a:ext cx="2163459" cy="2181467"/>
            <a:chOff x="7752184" y="2111629"/>
            <a:chExt cx="2163459" cy="2181467"/>
          </a:xfrm>
        </p:grpSpPr>
        <p:sp>
          <p:nvSpPr>
            <p:cNvPr id="44" name="直方体 43">
              <a:extLst>
                <a:ext uri="{FF2B5EF4-FFF2-40B4-BE49-F238E27FC236}">
                  <a16:creationId xmlns:a16="http://schemas.microsoft.com/office/drawing/2014/main" id="{E5C8EE78-B583-F548-9632-204CF7E7B09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64D8FDC5-CA11-5A45-B484-C3B624FEC49A}"/>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6" name="直方体 45">
              <a:extLst>
                <a:ext uri="{FF2B5EF4-FFF2-40B4-BE49-F238E27FC236}">
                  <a16:creationId xmlns:a16="http://schemas.microsoft.com/office/drawing/2014/main" id="{F44C6360-B36E-154A-83B2-C0B8EA1053C3}"/>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7" name="直方体 46">
              <a:extLst>
                <a:ext uri="{FF2B5EF4-FFF2-40B4-BE49-F238E27FC236}">
                  <a16:creationId xmlns:a16="http://schemas.microsoft.com/office/drawing/2014/main" id="{873CEC84-D8DE-A947-ACE2-9CA197548642}"/>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8" name="直方体 47">
              <a:extLst>
                <a:ext uri="{FF2B5EF4-FFF2-40B4-BE49-F238E27FC236}">
                  <a16:creationId xmlns:a16="http://schemas.microsoft.com/office/drawing/2014/main" id="{AD2775ED-85C4-E849-9973-C91ABD84B12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9" name="直方体 48">
              <a:extLst>
                <a:ext uri="{FF2B5EF4-FFF2-40B4-BE49-F238E27FC236}">
                  <a16:creationId xmlns:a16="http://schemas.microsoft.com/office/drawing/2014/main" id="{FBD59D55-9873-DF40-9AC8-2A6C5A7120EE}"/>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0" name="直方体 49">
              <a:extLst>
                <a:ext uri="{FF2B5EF4-FFF2-40B4-BE49-F238E27FC236}">
                  <a16:creationId xmlns:a16="http://schemas.microsoft.com/office/drawing/2014/main" id="{B88F5CD7-0F58-5F4D-9E0B-60BC2A8BB08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6F3218B2-2AE6-864B-A042-44EDDB95AE3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14106DC-33B7-BC42-8CC8-E56A4019368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63" name="グループ化 62">
            <a:extLst>
              <a:ext uri="{FF2B5EF4-FFF2-40B4-BE49-F238E27FC236}">
                <a16:creationId xmlns:a16="http://schemas.microsoft.com/office/drawing/2014/main" id="{384D3032-2FD8-6F47-9AB6-967CC64249C1}"/>
              </a:ext>
            </a:extLst>
          </p:cNvPr>
          <p:cNvGrpSpPr/>
          <p:nvPr/>
        </p:nvGrpSpPr>
        <p:grpSpPr>
          <a:xfrm>
            <a:off x="1005730" y="3745754"/>
            <a:ext cx="2163459" cy="864096"/>
            <a:chOff x="1021946" y="3888630"/>
            <a:chExt cx="2163459" cy="864096"/>
          </a:xfrm>
        </p:grpSpPr>
        <p:sp>
          <p:nvSpPr>
            <p:cNvPr id="54" name="直方体 53">
              <a:extLst>
                <a:ext uri="{FF2B5EF4-FFF2-40B4-BE49-F238E27FC236}">
                  <a16:creationId xmlns:a16="http://schemas.microsoft.com/office/drawing/2014/main" id="{C4D35D92-303E-DD4F-A83C-0346819F88F1}"/>
                </a:ext>
              </a:extLst>
            </p:cNvPr>
            <p:cNvSpPr/>
            <p:nvPr/>
          </p:nvSpPr>
          <p:spPr>
            <a:xfrm>
              <a:off x="1021946" y="388863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3AE7491-E2C7-3144-AFE0-FC00ECEAAA29}"/>
                </a:ext>
              </a:extLst>
            </p:cNvPr>
            <p:cNvSpPr/>
            <p:nvPr/>
          </p:nvSpPr>
          <p:spPr>
            <a:xfrm>
              <a:off x="1666799" y="388863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0DF90522-2425-0C40-ADEB-D007469B4FBC}"/>
                </a:ext>
              </a:extLst>
            </p:cNvPr>
            <p:cNvSpPr/>
            <p:nvPr/>
          </p:nvSpPr>
          <p:spPr>
            <a:xfrm>
              <a:off x="2321309" y="388863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sp>
        <p:nvSpPr>
          <p:cNvPr id="64" name="テキスト ボックス 63">
            <a:extLst>
              <a:ext uri="{FF2B5EF4-FFF2-40B4-BE49-F238E27FC236}">
                <a16:creationId xmlns:a16="http://schemas.microsoft.com/office/drawing/2014/main" id="{201B2F3B-ECA3-3C4E-A988-1F0F13B2F1BF}"/>
              </a:ext>
            </a:extLst>
          </p:cNvPr>
          <p:cNvSpPr txBox="1"/>
          <p:nvPr/>
        </p:nvSpPr>
        <p:spPr>
          <a:xfrm>
            <a:off x="3970502" y="4822099"/>
            <a:ext cx="2880320" cy="1569660"/>
          </a:xfrm>
          <a:prstGeom prst="rect">
            <a:avLst/>
          </a:prstGeom>
          <a:noFill/>
        </p:spPr>
        <p:txBody>
          <a:bodyPr wrap="square" rtlCol="0">
            <a:spAutoFit/>
          </a:bodyPr>
          <a:lstStyle/>
          <a:p>
            <a:r>
              <a:rPr lang="ja-JP" altLang="en-US" sz="2400">
                <a:solidFill>
                  <a:srgbClr val="4D4D4D"/>
                </a:solidFill>
              </a:rPr>
              <a:t>行列</a:t>
            </a:r>
            <a:endParaRPr lang="en-US" altLang="ja-JP" sz="2400" dirty="0">
              <a:solidFill>
                <a:srgbClr val="4D4D4D"/>
              </a:solidFill>
            </a:endParaRPr>
          </a:p>
          <a:p>
            <a:r>
              <a:rPr lang="en-US" altLang="ja-JP" sz="2400" dirty="0">
                <a:solidFill>
                  <a:srgbClr val="4D4D4D"/>
                </a:solidFill>
              </a:rPr>
              <a:t>2</a:t>
            </a:r>
            <a:r>
              <a:rPr lang="ja-JP" altLang="en-US" sz="2400">
                <a:solidFill>
                  <a:srgbClr val="4D4D4D"/>
                </a:solidFill>
              </a:rPr>
              <a:t>階テンソル</a:t>
            </a:r>
            <a:endParaRPr lang="en-US" altLang="ja-JP" sz="2400" dirty="0">
              <a:solidFill>
                <a:srgbClr val="4D4D4D"/>
              </a:solidFill>
            </a:endParaRPr>
          </a:p>
          <a:p>
            <a:endParaRPr lang="en-US" altLang="ja-JP" sz="2400" dirty="0">
              <a:solidFill>
                <a:srgbClr val="4D4D4D"/>
              </a:solidFill>
            </a:endParaRPr>
          </a:p>
          <a:p>
            <a:r>
              <a:rPr kumimoji="1" lang="ja-JP" altLang="en-US" sz="2400">
                <a:solidFill>
                  <a:srgbClr val="4D4D4D"/>
                </a:solidFill>
              </a:rPr>
              <a:t>白黒画像など</a:t>
            </a:r>
            <a:endParaRPr kumimoji="1" lang="ja-JP" altLang="en-US" sz="2400" dirty="0">
              <a:solidFill>
                <a:srgbClr val="4D4D4D"/>
              </a:solidFill>
            </a:endParaRPr>
          </a:p>
        </p:txBody>
      </p:sp>
      <p:sp>
        <p:nvSpPr>
          <p:cNvPr id="65" name="テキスト ボックス 64">
            <a:extLst>
              <a:ext uri="{FF2B5EF4-FFF2-40B4-BE49-F238E27FC236}">
                <a16:creationId xmlns:a16="http://schemas.microsoft.com/office/drawing/2014/main" id="{4C55F70E-F32A-0B44-B150-32C4F2E06480}"/>
              </a:ext>
            </a:extLst>
          </p:cNvPr>
          <p:cNvSpPr txBox="1"/>
          <p:nvPr/>
        </p:nvSpPr>
        <p:spPr>
          <a:xfrm>
            <a:off x="864933" y="4822098"/>
            <a:ext cx="2880320" cy="1938992"/>
          </a:xfrm>
          <a:prstGeom prst="rect">
            <a:avLst/>
          </a:prstGeom>
          <a:noFill/>
        </p:spPr>
        <p:txBody>
          <a:bodyPr wrap="square" rtlCol="0">
            <a:spAutoFit/>
          </a:bodyPr>
          <a:lstStyle/>
          <a:p>
            <a:r>
              <a:rPr lang="ja-JP" altLang="en-US" sz="2400">
                <a:solidFill>
                  <a:srgbClr val="4D4D4D"/>
                </a:solidFill>
              </a:rPr>
              <a:t>ベクトル</a:t>
            </a:r>
            <a:endParaRPr lang="en-US" altLang="ja-JP" sz="2400" dirty="0">
              <a:solidFill>
                <a:srgbClr val="4D4D4D"/>
              </a:solidFill>
            </a:endParaRPr>
          </a:p>
          <a:p>
            <a:r>
              <a:rPr lang="en-US" altLang="ja-JP" sz="2400" dirty="0">
                <a:solidFill>
                  <a:srgbClr val="4D4D4D"/>
                </a:solidFill>
              </a:rPr>
              <a:t>1</a:t>
            </a:r>
            <a:r>
              <a:rPr lang="ja-JP" altLang="en-US" sz="2400">
                <a:solidFill>
                  <a:srgbClr val="4D4D4D"/>
                </a:solidFill>
              </a:rPr>
              <a:t>階テンソル</a:t>
            </a:r>
            <a:endParaRPr lang="en-US" altLang="ja-JP" sz="2400" dirty="0">
              <a:solidFill>
                <a:srgbClr val="4D4D4D"/>
              </a:solidFill>
            </a:endParaRPr>
          </a:p>
          <a:p>
            <a:endParaRPr lang="en-US" altLang="ja-JP" sz="2400" dirty="0">
              <a:solidFill>
                <a:srgbClr val="4D4D4D"/>
              </a:solidFill>
            </a:endParaRPr>
          </a:p>
          <a:p>
            <a:r>
              <a:rPr lang="ja-JP" altLang="en-US" sz="2400">
                <a:solidFill>
                  <a:srgbClr val="4D4D4D"/>
                </a:solidFill>
              </a:rPr>
              <a:t>気温、株価などの</a:t>
            </a:r>
            <a:endParaRPr lang="en-US" altLang="ja-JP" sz="2400" dirty="0">
              <a:solidFill>
                <a:srgbClr val="4D4D4D"/>
              </a:solidFill>
            </a:endParaRPr>
          </a:p>
          <a:p>
            <a:r>
              <a:rPr lang="ja-JP" altLang="en-US" sz="2400">
                <a:solidFill>
                  <a:srgbClr val="4D4D4D"/>
                </a:solidFill>
              </a:rPr>
              <a:t>時系列データ</a:t>
            </a:r>
            <a:endParaRPr lang="en-US" altLang="ja-JP" sz="2400" dirty="0">
              <a:solidFill>
                <a:srgbClr val="4D4D4D"/>
              </a:solidFill>
            </a:endParaRPr>
          </a:p>
        </p:txBody>
      </p:sp>
      <p:sp>
        <p:nvSpPr>
          <p:cNvPr id="6" name="フッター プレースホルダー 5">
            <a:extLst>
              <a:ext uri="{FF2B5EF4-FFF2-40B4-BE49-F238E27FC236}">
                <a16:creationId xmlns:a16="http://schemas.microsoft.com/office/drawing/2014/main" id="{8BFF9CDC-7573-EF46-8749-97DB0CFCDFA1}"/>
              </a:ext>
            </a:extLst>
          </p:cNvPr>
          <p:cNvSpPr>
            <a:spLocks noGrp="1"/>
          </p:cNvSpPr>
          <p:nvPr>
            <p:ph type="ftr" sz="quarter" idx="11"/>
          </p:nvPr>
        </p:nvSpPr>
        <p:spPr>
          <a:xfrm>
            <a:off x="7032104" y="101117"/>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05944466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2621587"/>
          </a:xfrm>
        </p:spPr>
        <p:txBody>
          <a:bodyPr>
            <a:normAutofit/>
          </a:bodyPr>
          <a:lstStyle/>
          <a:p>
            <a:r>
              <a:rPr lang="en-US" altLang="ja-JP" dirty="0"/>
              <a:t>DFT</a:t>
            </a:r>
            <a:r>
              <a:rPr lang="ja-JP" altLang="en-US"/>
              <a:t>では各行列間の関係が残存する（除去されない）可能性</a:t>
            </a:r>
            <a:endParaRPr lang="en-US" altLang="ja-JP" dirty="0"/>
          </a:p>
          <a:p>
            <a:pPr marL="0" indent="0">
              <a:buNone/>
            </a:pPr>
            <a:r>
              <a:rPr lang="ja-JP" altLang="en-US"/>
              <a:t>　</a:t>
            </a:r>
            <a:r>
              <a:rPr lang="en-US" altLang="ja-JP" dirty="0"/>
              <a:t>→DFT</a:t>
            </a:r>
            <a:r>
              <a:rPr lang="ja-JP" altLang="en-US"/>
              <a:t>は個別のノイズ除去に不適切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lang="en-US" altLang="ja-JP" dirty="0"/>
              <a:t>6</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753164"/>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11491" y="4925166"/>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4" name="グループ化 43">
            <a:extLst>
              <a:ext uri="{FF2B5EF4-FFF2-40B4-BE49-F238E27FC236}">
                <a16:creationId xmlns:a16="http://schemas.microsoft.com/office/drawing/2014/main" id="{0C691F19-EE8B-CA4A-BEB4-1A9E068F6B1F}"/>
              </a:ext>
            </a:extLst>
          </p:cNvPr>
          <p:cNvGrpSpPr/>
          <p:nvPr/>
        </p:nvGrpSpPr>
        <p:grpSpPr>
          <a:xfrm>
            <a:off x="2211395" y="3140968"/>
            <a:ext cx="4660397" cy="1419207"/>
            <a:chOff x="2135560" y="2792980"/>
            <a:chExt cx="4660397" cy="1419207"/>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2135560" y="287504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935760" y="348330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5" name="グループ化 44">
              <a:extLst>
                <a:ext uri="{FF2B5EF4-FFF2-40B4-BE49-F238E27FC236}">
                  <a16:creationId xmlns:a16="http://schemas.microsoft.com/office/drawing/2014/main" id="{E7E99752-870F-B649-A83C-3D733FB38F8E}"/>
                </a:ext>
              </a:extLst>
            </p:cNvPr>
            <p:cNvGrpSpPr/>
            <p:nvPr/>
          </p:nvGrpSpPr>
          <p:grpSpPr>
            <a:xfrm>
              <a:off x="5295600" y="2792980"/>
              <a:ext cx="1500357" cy="1419207"/>
              <a:chOff x="5295600" y="2792980"/>
              <a:chExt cx="1500357" cy="1419207"/>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834122" y="279298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547600" y="3076248"/>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5295600" y="3327335"/>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82" name="直線コネクタ 81">
                <a:extLst>
                  <a:ext uri="{FF2B5EF4-FFF2-40B4-BE49-F238E27FC236}">
                    <a16:creationId xmlns:a16="http://schemas.microsoft.com/office/drawing/2014/main" id="{A02EBF98-EFC3-CD4C-B0A8-B501679B405A}"/>
                  </a:ext>
                </a:extLst>
              </p:cNvPr>
              <p:cNvCxnSpPr>
                <a:cxnSpLocks/>
              </p:cNvCxnSpPr>
              <p:nvPr/>
            </p:nvCxnSpPr>
            <p:spPr>
              <a:xfrm flipV="1">
                <a:off x="6246503" y="3141867"/>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F4BFB7B2-9F87-E942-8491-47BBAED4A3E3}"/>
                  </a:ext>
                </a:extLst>
              </p:cNvPr>
              <p:cNvCxnSpPr>
                <a:cxnSpLocks/>
              </p:cNvCxnSpPr>
              <p:nvPr/>
            </p:nvCxnSpPr>
            <p:spPr>
              <a:xfrm flipV="1">
                <a:off x="5947097" y="288154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4" name="直線コネクタ 83">
                <a:extLst>
                  <a:ext uri="{FF2B5EF4-FFF2-40B4-BE49-F238E27FC236}">
                    <a16:creationId xmlns:a16="http://schemas.microsoft.com/office/drawing/2014/main" id="{F948486C-FE30-1641-A51B-11D9208B409B}"/>
                  </a:ext>
                </a:extLst>
              </p:cNvPr>
              <p:cNvCxnSpPr>
                <a:cxnSpLocks/>
              </p:cNvCxnSpPr>
              <p:nvPr/>
            </p:nvCxnSpPr>
            <p:spPr>
              <a:xfrm flipV="1">
                <a:off x="6241931" y="3407166"/>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5" name="直線コネクタ 84">
                <a:extLst>
                  <a:ext uri="{FF2B5EF4-FFF2-40B4-BE49-F238E27FC236}">
                    <a16:creationId xmlns:a16="http://schemas.microsoft.com/office/drawing/2014/main" id="{CE774E57-7241-A64C-A098-CBB33D950C6D}"/>
                  </a:ext>
                </a:extLst>
              </p:cNvPr>
              <p:cNvCxnSpPr>
                <a:cxnSpLocks/>
              </p:cNvCxnSpPr>
              <p:nvPr/>
            </p:nvCxnSpPr>
            <p:spPr>
              <a:xfrm flipV="1">
                <a:off x="6241931" y="3666098"/>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2F38A1E5-983F-C745-AE89-E827EAC7A69D}"/>
                  </a:ext>
                </a:extLst>
              </p:cNvPr>
              <p:cNvCxnSpPr>
                <a:cxnSpLocks/>
              </p:cNvCxnSpPr>
              <p:nvPr/>
            </p:nvCxnSpPr>
            <p:spPr>
              <a:xfrm flipV="1">
                <a:off x="5665421" y="287281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grpSp>
      </p:grpSp>
      <p:sp>
        <p:nvSpPr>
          <p:cNvPr id="46" name="フッター プレースホルダー 45">
            <a:extLst>
              <a:ext uri="{FF2B5EF4-FFF2-40B4-BE49-F238E27FC236}">
                <a16:creationId xmlns:a16="http://schemas.microsoft.com/office/drawing/2014/main" id="{43F6300D-F45A-8640-B5C0-8E3698451B3A}"/>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0216808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2621587"/>
          </a:xfrm>
        </p:spPr>
        <p:txBody>
          <a:bodyPr>
            <a:normAutofit/>
          </a:bodyPr>
          <a:lstStyle/>
          <a:p>
            <a:r>
              <a:rPr lang="en-US" altLang="ja-JP" dirty="0"/>
              <a:t>DFT</a:t>
            </a:r>
            <a:r>
              <a:rPr lang="ja-JP" altLang="en-US"/>
              <a:t>では各行列間の関係が残存する可能性（関係が除去される可能性）</a:t>
            </a:r>
            <a:endParaRPr lang="en-US" altLang="ja-JP" dirty="0"/>
          </a:p>
          <a:p>
            <a:pPr marL="0" indent="0">
              <a:buNone/>
            </a:pPr>
            <a:r>
              <a:rPr lang="ja-JP" altLang="en-US"/>
              <a:t>　</a:t>
            </a:r>
            <a:r>
              <a:rPr lang="en-US" altLang="ja-JP" dirty="0"/>
              <a:t>→DFT</a:t>
            </a:r>
            <a:r>
              <a:rPr lang="ja-JP" altLang="en-US"/>
              <a:t>は個別のノイズ除去に不適切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kumimoji="1" lang="en-US" altLang="ja-JP" dirty="0"/>
              <a:t>5</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753164"/>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11491" y="4925166"/>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4" name="グループ化 43">
            <a:extLst>
              <a:ext uri="{FF2B5EF4-FFF2-40B4-BE49-F238E27FC236}">
                <a16:creationId xmlns:a16="http://schemas.microsoft.com/office/drawing/2014/main" id="{0C691F19-EE8B-CA4A-BEB4-1A9E068F6B1F}"/>
              </a:ext>
            </a:extLst>
          </p:cNvPr>
          <p:cNvGrpSpPr/>
          <p:nvPr/>
        </p:nvGrpSpPr>
        <p:grpSpPr>
          <a:xfrm>
            <a:off x="2211395" y="3140968"/>
            <a:ext cx="4660397" cy="1419207"/>
            <a:chOff x="2135560" y="2792980"/>
            <a:chExt cx="4660397" cy="1419207"/>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2135560" y="287504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935760" y="348330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5" name="グループ化 44">
              <a:extLst>
                <a:ext uri="{FF2B5EF4-FFF2-40B4-BE49-F238E27FC236}">
                  <a16:creationId xmlns:a16="http://schemas.microsoft.com/office/drawing/2014/main" id="{E7E99752-870F-B649-A83C-3D733FB38F8E}"/>
                </a:ext>
              </a:extLst>
            </p:cNvPr>
            <p:cNvGrpSpPr/>
            <p:nvPr/>
          </p:nvGrpSpPr>
          <p:grpSpPr>
            <a:xfrm>
              <a:off x="5295600" y="2792980"/>
              <a:ext cx="1500357" cy="1419207"/>
              <a:chOff x="5295600" y="2792980"/>
              <a:chExt cx="1500357" cy="1419207"/>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834122" y="279298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547600" y="3076248"/>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5295600" y="3327335"/>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82" name="直線コネクタ 81">
                <a:extLst>
                  <a:ext uri="{FF2B5EF4-FFF2-40B4-BE49-F238E27FC236}">
                    <a16:creationId xmlns:a16="http://schemas.microsoft.com/office/drawing/2014/main" id="{A02EBF98-EFC3-CD4C-B0A8-B501679B405A}"/>
                  </a:ext>
                </a:extLst>
              </p:cNvPr>
              <p:cNvCxnSpPr>
                <a:cxnSpLocks/>
              </p:cNvCxnSpPr>
              <p:nvPr/>
            </p:nvCxnSpPr>
            <p:spPr>
              <a:xfrm flipV="1">
                <a:off x="6246503" y="3141867"/>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F4BFB7B2-9F87-E942-8491-47BBAED4A3E3}"/>
                  </a:ext>
                </a:extLst>
              </p:cNvPr>
              <p:cNvCxnSpPr>
                <a:cxnSpLocks/>
              </p:cNvCxnSpPr>
              <p:nvPr/>
            </p:nvCxnSpPr>
            <p:spPr>
              <a:xfrm flipV="1">
                <a:off x="5947097" y="288154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4" name="直線コネクタ 83">
                <a:extLst>
                  <a:ext uri="{FF2B5EF4-FFF2-40B4-BE49-F238E27FC236}">
                    <a16:creationId xmlns:a16="http://schemas.microsoft.com/office/drawing/2014/main" id="{F948486C-FE30-1641-A51B-11D9208B409B}"/>
                  </a:ext>
                </a:extLst>
              </p:cNvPr>
              <p:cNvCxnSpPr>
                <a:cxnSpLocks/>
              </p:cNvCxnSpPr>
              <p:nvPr/>
            </p:nvCxnSpPr>
            <p:spPr>
              <a:xfrm flipV="1">
                <a:off x="6241931" y="3407166"/>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5" name="直線コネクタ 84">
                <a:extLst>
                  <a:ext uri="{FF2B5EF4-FFF2-40B4-BE49-F238E27FC236}">
                    <a16:creationId xmlns:a16="http://schemas.microsoft.com/office/drawing/2014/main" id="{CE774E57-7241-A64C-A098-CBB33D950C6D}"/>
                  </a:ext>
                </a:extLst>
              </p:cNvPr>
              <p:cNvCxnSpPr>
                <a:cxnSpLocks/>
              </p:cNvCxnSpPr>
              <p:nvPr/>
            </p:nvCxnSpPr>
            <p:spPr>
              <a:xfrm flipV="1">
                <a:off x="6241931" y="3666098"/>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2F38A1E5-983F-C745-AE89-E827EAC7A69D}"/>
                  </a:ext>
                </a:extLst>
              </p:cNvPr>
              <p:cNvCxnSpPr>
                <a:cxnSpLocks/>
              </p:cNvCxnSpPr>
              <p:nvPr/>
            </p:nvCxnSpPr>
            <p:spPr>
              <a:xfrm flipV="1">
                <a:off x="5665421" y="287281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grpSp>
      </p:grpSp>
      <p:sp>
        <p:nvSpPr>
          <p:cNvPr id="46" name="フッター プレースホルダー 45">
            <a:extLst>
              <a:ext uri="{FF2B5EF4-FFF2-40B4-BE49-F238E27FC236}">
                <a16:creationId xmlns:a16="http://schemas.microsoft.com/office/drawing/2014/main" id="{625192AA-BA7C-1F47-AC16-2F12AFD284C7}"/>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4609510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90D8C12C-8D77-0F4A-B0F4-F79CEB755389}"/>
              </a:ext>
            </a:extLst>
          </p:cNvPr>
          <p:cNvSpPr txBox="1">
            <a:spLocks/>
          </p:cNvSpPr>
          <p:nvPr/>
        </p:nvSpPr>
        <p:spPr>
          <a:xfrm>
            <a:off x="1009262" y="4893560"/>
            <a:ext cx="10225500" cy="1487768"/>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50000"/>
              </a:lnSpc>
            </a:pPr>
            <a:r>
              <a:rPr lang="ja-JP" altLang="en-US">
                <a:highlight>
                  <a:srgbClr val="00FF00"/>
                </a:highlight>
              </a:rPr>
              <a:t>撮影した写真</a:t>
            </a:r>
            <a:r>
              <a:rPr lang="ja-JP" altLang="en-US"/>
              <a:t>は</a:t>
            </a:r>
            <a:r>
              <a:rPr lang="ja-JP" altLang="en-US">
                <a:highlight>
                  <a:srgbClr val="00FFFF"/>
                </a:highlight>
              </a:rPr>
              <a:t>理想の環境で撮影された写真</a:t>
            </a:r>
            <a:r>
              <a:rPr lang="ja-JP" altLang="en-US"/>
              <a:t>に</a:t>
            </a:r>
            <a:r>
              <a:rPr lang="ja-JP" altLang="en-US">
                <a:highlight>
                  <a:srgbClr val="FFFF00"/>
                </a:highlight>
              </a:rPr>
              <a:t>ノイズ</a:t>
            </a:r>
            <a:r>
              <a:rPr lang="ja-JP" altLang="en-US"/>
              <a:t>が乗ったもの</a:t>
            </a:r>
            <a:endParaRPr lang="en-US" altLang="ja-JP" dirty="0"/>
          </a:p>
        </p:txBody>
      </p:sp>
      <p:sp>
        <p:nvSpPr>
          <p:cNvPr id="2" name="タイトル 1"/>
          <p:cNvSpPr>
            <a:spLocks noGrp="1"/>
          </p:cNvSpPr>
          <p:nvPr>
            <p:ph type="title"/>
          </p:nvPr>
        </p:nvSpPr>
        <p:spPr/>
        <p:txBody>
          <a:bodyPr/>
          <a:lstStyle/>
          <a:p>
            <a:r>
              <a:rPr kumimoji="1" lang="ja-JP" altLang="en-US" dirty="0"/>
              <a:t>研究</a:t>
            </a:r>
            <a:r>
              <a:rPr kumimoji="1" lang="ja-JP" altLang="en-US"/>
              <a:t>の背景</a:t>
            </a:r>
            <a:endParaRPr kumimoji="1" lang="ja-JP" altLang="en-US" dirty="0"/>
          </a:p>
        </p:txBody>
      </p:sp>
      <p:sp>
        <p:nvSpPr>
          <p:cNvPr id="3" name="コンテンツ プレースホルダー 2"/>
          <p:cNvSpPr>
            <a:spLocks noGrp="1"/>
          </p:cNvSpPr>
          <p:nvPr>
            <p:ph idx="1"/>
          </p:nvPr>
        </p:nvSpPr>
        <p:spPr>
          <a:xfrm>
            <a:off x="1009262" y="1520407"/>
            <a:ext cx="11191068" cy="712458"/>
          </a:xfrm>
        </p:spPr>
        <p:txBody>
          <a:bodyPr>
            <a:normAutofit/>
          </a:bodyPr>
          <a:lstStyle/>
          <a:p>
            <a:r>
              <a:rPr lang="ja-JP" altLang="en-US"/>
              <a:t>観測モデル</a:t>
            </a:r>
            <a:endParaRPr lang="en-US" altLang="ja-JP"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21</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grpSp>
        <p:nvGrpSpPr>
          <p:cNvPr id="13" name="グループ化 12">
            <a:extLst>
              <a:ext uri="{FF2B5EF4-FFF2-40B4-BE49-F238E27FC236}">
                <a16:creationId xmlns:a16="http://schemas.microsoft.com/office/drawing/2014/main" id="{BCB927DE-D085-0543-8A1A-5C3F785304D3}"/>
              </a:ext>
            </a:extLst>
          </p:cNvPr>
          <p:cNvGrpSpPr/>
          <p:nvPr/>
        </p:nvGrpSpPr>
        <p:grpSpPr>
          <a:xfrm>
            <a:off x="673194" y="2345252"/>
            <a:ext cx="10998562" cy="1811546"/>
            <a:chOff x="476006" y="2953871"/>
            <a:chExt cx="10998562" cy="2191971"/>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E072EEA8-646F-9B4A-B2B1-933814FA7689}"/>
                    </a:ext>
                  </a:extLst>
                </p:cNvPr>
                <p:cNvSpPr txBox="1">
                  <a:spLocks/>
                </p:cNvSpPr>
                <p:nvPr/>
              </p:nvSpPr>
              <p:spPr>
                <a:xfrm>
                  <a:off x="476006" y="2962546"/>
                  <a:ext cx="10998562" cy="2183296"/>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ja-JP" sz="4000" i="1" smtClean="0">
                            <a:highlight>
                              <a:srgbClr val="00FF00"/>
                            </a:highlight>
                            <a:latin typeface="Cambria Math" panose="02040503050406030204" pitchFamily="18" charset="0"/>
                            <a:cs typeface="APPLE CHANCERY" panose="03020702040506060504" pitchFamily="66" charset="-79"/>
                          </a:rPr>
                          <m:t>𝑌</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00FFFF"/>
                            </a:highlight>
                            <a:latin typeface="Cambria Math" panose="02040503050406030204" pitchFamily="18" charset="0"/>
                            <a:cs typeface="APPLE CHANCERY" panose="03020702040506060504" pitchFamily="66" charset="-79"/>
                          </a:rPr>
                          <m:t>𝑋</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ja-JP" altLang="en-US" sz="400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𝑁</m:t>
                        </m:r>
                        <m:r>
                          <a:rPr lang="en-US" altLang="ja-JP" sz="4000" i="1" smtClean="0">
                            <a:latin typeface="Cambria Math" panose="02040503050406030204" pitchFamily="18" charset="0"/>
                            <a:cs typeface="APPLE CHANCERY" panose="03020702040506060504" pitchFamily="66" charset="-79"/>
                          </a:rPr>
                          <m:t>(0,</m:t>
                        </m:r>
                        <m:sSup>
                          <m:sSupPr>
                            <m:ctrlPr>
                              <a:rPr lang="en-US" altLang="ja-JP" sz="4000" i="1" smtClean="0">
                                <a:latin typeface="Cambria Math" panose="02040503050406030204" pitchFamily="18" charset="0"/>
                                <a:cs typeface="APPLE CHANCERY" panose="03020702040506060504" pitchFamily="66" charset="-79"/>
                              </a:rPr>
                            </m:ctrlPr>
                          </m:sSupPr>
                          <m:e>
                            <m:r>
                              <m:rPr>
                                <m:sty m:val="p"/>
                              </m:rPr>
                              <a:rPr lang="en-US" altLang="ja-JP" sz="4000" i="1">
                                <a:latin typeface="Cambria Math" panose="02040503050406030204" pitchFamily="18" charset="0"/>
                                <a:cs typeface="APPLE CHANCERY" panose="03020702040506060504" pitchFamily="66" charset="-79"/>
                              </a:rPr>
                              <m:t>σ</m:t>
                            </m:r>
                          </m:e>
                          <m:sup>
                            <m:r>
                              <a:rPr lang="en-US" altLang="ja-JP" sz="4000" i="1" smtClean="0">
                                <a:latin typeface="Cambria Math" panose="02040503050406030204" pitchFamily="18" charset="0"/>
                                <a:cs typeface="APPLE CHANCERY" panose="03020702040506060504" pitchFamily="66" charset="-79"/>
                              </a:rPr>
                              <m:t>2</m:t>
                            </m:r>
                          </m:sup>
                        </m:sSup>
                        <m:r>
                          <a:rPr lang="en-US" altLang="ja-JP" sz="4000" i="1" smtClean="0">
                            <a:latin typeface="Cambria Math" panose="02040503050406030204" pitchFamily="18" charset="0"/>
                            <a:cs typeface="APPLE CHANCERY" panose="03020702040506060504" pitchFamily="66" charset="-79"/>
                          </a:rPr>
                          <m:t>)</m:t>
                        </m:r>
                      </m:oMath>
                    </m:oMathPara>
                  </a14:m>
                  <a:endParaRPr lang="en-US" altLang="ja-JP" sz="5400" dirty="0"/>
                </a:p>
                <a:p>
                  <a:pPr marL="457200" lvl="1" indent="0">
                    <a:buNone/>
                  </a:pPr>
                  <a:r>
                    <a:rPr lang="ja-JP" altLang="en-US">
                      <a:highlight>
                        <a:srgbClr val="00FF00"/>
                      </a:highlight>
                    </a:rPr>
                    <a:t>観測テンソル</a:t>
                  </a:r>
                  <a:r>
                    <a:rPr lang="ja-JP" altLang="en-US"/>
                    <a:t>　</a:t>
                  </a:r>
                  <a:r>
                    <a:rPr lang="ja-JP" altLang="en-US">
                      <a:highlight>
                        <a:srgbClr val="00FFFF"/>
                      </a:highlight>
                    </a:rPr>
                    <a:t>原テンソル</a:t>
                  </a:r>
                  <a:r>
                    <a:rPr lang="ja-JP" altLang="en-US"/>
                    <a:t>　</a:t>
                  </a:r>
                  <a:r>
                    <a:rPr lang="ja-JP" altLang="en-US">
                      <a:highlight>
                        <a:srgbClr val="FFFF00"/>
                      </a:highlight>
                    </a:rPr>
                    <a:t>ガウシアンノイズ</a:t>
                  </a:r>
                  <a:endParaRPr lang="en-US" altLang="ja-JP" dirty="0">
                    <a:highlight>
                      <a:srgbClr val="FFFF00"/>
                    </a:highlight>
                  </a:endParaRPr>
                </a:p>
                <a:p>
                  <a:pPr lvl="2"/>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b="1"/>
                    <a:t>は低ランク</a:t>
                  </a:r>
                  <a:endParaRPr lang="en-US" altLang="ja-JP" b="1" dirty="0"/>
                </a:p>
                <a:p>
                  <a:pPr marL="0" indent="0">
                    <a:buFont typeface="Wingdings" panose="05000000000000000000" pitchFamily="2" charset="2"/>
                    <a:buNone/>
                  </a:pPr>
                  <a:endParaRPr lang="ja-JP" altLang="en-US" dirty="0"/>
                </a:p>
              </p:txBody>
            </p:sp>
          </mc:Choice>
          <mc:Fallback xmlns="">
            <p:sp>
              <p:nvSpPr>
                <p:cNvPr id="9" name="コンテンツ プレースホルダー 2">
                  <a:extLst>
                    <a:ext uri="{FF2B5EF4-FFF2-40B4-BE49-F238E27FC236}">
                      <a16:creationId xmlns:a16="http://schemas.microsoft.com/office/drawing/2014/main" id="{E072EEA8-646F-9B4A-B2B1-933814FA7689}"/>
                    </a:ext>
                  </a:extLst>
                </p:cNvPr>
                <p:cNvSpPr txBox="1">
                  <a:spLocks noRot="1" noChangeAspect="1" noMove="1" noResize="1" noEditPoints="1" noAdjustHandles="1" noChangeArrowheads="1" noChangeShapeType="1" noTextEdit="1"/>
                </p:cNvSpPr>
                <p:nvPr/>
              </p:nvSpPr>
              <p:spPr>
                <a:xfrm>
                  <a:off x="476006" y="2962546"/>
                  <a:ext cx="10998562" cy="2183296"/>
                </a:xfrm>
                <a:prstGeom prst="rect">
                  <a:avLst/>
                </a:prstGeom>
                <a:blipFill>
                  <a:blip r:embed="rId3"/>
                  <a:stretch>
                    <a:fillRect b="-7692"/>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5F62201E-AE41-D54A-BFED-E6B26E66E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012" y="2953871"/>
              <a:ext cx="454886" cy="522000"/>
            </a:xfrm>
            <a:prstGeom prst="rect">
              <a:avLst/>
            </a:prstGeom>
          </p:spPr>
        </p:pic>
      </p:grpSp>
      <p:sp>
        <p:nvSpPr>
          <p:cNvPr id="7" name="フッター プレースホルダー 6">
            <a:extLst>
              <a:ext uri="{FF2B5EF4-FFF2-40B4-BE49-F238E27FC236}">
                <a16:creationId xmlns:a16="http://schemas.microsoft.com/office/drawing/2014/main" id="{117272CF-E022-044E-B49C-F28476CBF77C}"/>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357373946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1308821"/>
          </a:xfrm>
        </p:spPr>
        <p:txBody>
          <a:bodyPr>
            <a:normAutofit/>
          </a:bodyPr>
          <a:lstStyle/>
          <a:p>
            <a:r>
              <a:rPr lang="en-US" altLang="ja-JP" dirty="0"/>
              <a:t>DFT</a:t>
            </a:r>
            <a:r>
              <a:rPr lang="ja-JP" altLang="en-US"/>
              <a:t>では各行列間の関係が残存する可能性</a:t>
            </a:r>
            <a:endParaRPr lang="en-US" altLang="ja-JP" dirty="0"/>
          </a:p>
          <a:p>
            <a:pPr marL="0" indent="0">
              <a:buNone/>
            </a:pPr>
            <a:r>
              <a:rPr lang="ja-JP" altLang="en-US"/>
              <a:t>　</a:t>
            </a:r>
            <a:r>
              <a:rPr lang="en-US" altLang="ja-JP" dirty="0"/>
              <a:t>→</a:t>
            </a:r>
            <a:r>
              <a:rPr lang="ja-JP" altLang="en-US"/>
              <a:t>個別のノイズ除去は不適切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kumimoji="1" lang="en-US" altLang="ja-JP" dirty="0"/>
              <a:t>5</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385027"/>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29492" y="4409521"/>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5" name="グループ化 44">
            <a:extLst>
              <a:ext uri="{FF2B5EF4-FFF2-40B4-BE49-F238E27FC236}">
                <a16:creationId xmlns:a16="http://schemas.microsoft.com/office/drawing/2014/main" id="{4BC7EFBC-4C0C-2540-B02E-6DE0937CDDB7}"/>
              </a:ext>
            </a:extLst>
          </p:cNvPr>
          <p:cNvGrpSpPr/>
          <p:nvPr/>
        </p:nvGrpSpPr>
        <p:grpSpPr>
          <a:xfrm>
            <a:off x="2135560" y="2792980"/>
            <a:ext cx="5113043" cy="1545156"/>
            <a:chOff x="1991544" y="2016930"/>
            <a:chExt cx="5113043" cy="1545156"/>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1991544" y="209899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grpSp>
          <p:nvGrpSpPr>
            <p:cNvPr id="44" name="グループ化 43">
              <a:extLst>
                <a:ext uri="{FF2B5EF4-FFF2-40B4-BE49-F238E27FC236}">
                  <a16:creationId xmlns:a16="http://schemas.microsoft.com/office/drawing/2014/main" id="{CA2122D1-2216-BE4C-8465-0C07AD662948}"/>
                </a:ext>
              </a:extLst>
            </p:cNvPr>
            <p:cNvGrpSpPr/>
            <p:nvPr/>
          </p:nvGrpSpPr>
          <p:grpSpPr>
            <a:xfrm>
              <a:off x="4788840" y="2016930"/>
              <a:ext cx="1863101" cy="1438165"/>
              <a:chOff x="4788840" y="2016930"/>
              <a:chExt cx="1863101" cy="1438165"/>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690106" y="201693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237076" y="2293003"/>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4788840" y="2570243"/>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791744" y="270725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101" name="グループ化 100">
              <a:extLst>
                <a:ext uri="{FF2B5EF4-FFF2-40B4-BE49-F238E27FC236}">
                  <a16:creationId xmlns:a16="http://schemas.microsoft.com/office/drawing/2014/main" id="{5964C9BA-E65B-B342-AF07-EF383A50C430}"/>
                </a:ext>
              </a:extLst>
            </p:cNvPr>
            <p:cNvGrpSpPr/>
            <p:nvPr/>
          </p:nvGrpSpPr>
          <p:grpSpPr>
            <a:xfrm>
              <a:off x="6023992" y="3256435"/>
              <a:ext cx="599312" cy="305651"/>
              <a:chOff x="6466119" y="2831006"/>
              <a:chExt cx="599312" cy="305651"/>
            </a:xfrm>
          </p:grpSpPr>
          <p:cxnSp>
            <p:nvCxnSpPr>
              <p:cNvPr id="102" name="直線矢印コネクタ 101">
                <a:extLst>
                  <a:ext uri="{FF2B5EF4-FFF2-40B4-BE49-F238E27FC236}">
                    <a16:creationId xmlns:a16="http://schemas.microsoft.com/office/drawing/2014/main" id="{B74E7636-E2E0-0F41-B87B-7E29A14DA1DD}"/>
                  </a:ext>
                </a:extLst>
              </p:cNvPr>
              <p:cNvCxnSpPr>
                <a:cxnSpLocks/>
              </p:cNvCxnSpPr>
              <p:nvPr/>
            </p:nvCxnSpPr>
            <p:spPr>
              <a:xfrm flipV="1">
                <a:off x="6466119" y="2831006"/>
                <a:ext cx="307923" cy="305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3" name="十字形 102">
                <a:extLst>
                  <a:ext uri="{FF2B5EF4-FFF2-40B4-BE49-F238E27FC236}">
                    <a16:creationId xmlns:a16="http://schemas.microsoft.com/office/drawing/2014/main" id="{9064E327-E191-4949-AAFD-5627C96AC3F6}"/>
                  </a:ext>
                </a:extLst>
              </p:cNvPr>
              <p:cNvSpPr/>
              <p:nvPr/>
            </p:nvSpPr>
            <p:spPr>
              <a:xfrm rot="2700000">
                <a:off x="6801661" y="2866761"/>
                <a:ext cx="263003" cy="264537"/>
              </a:xfrm>
              <a:prstGeom prst="plus">
                <a:avLst>
                  <a:gd name="adj" fmla="val 44755"/>
                </a:avLst>
              </a:prstGeom>
              <a:solidFill>
                <a:schemeClr val="accent2"/>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892CAE97-AA19-DD40-8022-07CE4EF3D62C}"/>
                </a:ext>
              </a:extLst>
            </p:cNvPr>
            <p:cNvGrpSpPr/>
            <p:nvPr/>
          </p:nvGrpSpPr>
          <p:grpSpPr>
            <a:xfrm>
              <a:off x="6505275" y="2839482"/>
              <a:ext cx="599312" cy="305651"/>
              <a:chOff x="6466119" y="2831006"/>
              <a:chExt cx="599312" cy="305651"/>
            </a:xfrm>
          </p:grpSpPr>
          <p:cxnSp>
            <p:nvCxnSpPr>
              <p:cNvPr id="109" name="直線矢印コネクタ 108">
                <a:extLst>
                  <a:ext uri="{FF2B5EF4-FFF2-40B4-BE49-F238E27FC236}">
                    <a16:creationId xmlns:a16="http://schemas.microsoft.com/office/drawing/2014/main" id="{323F55DA-C222-7F46-A5A7-C0E7846DB8E7}"/>
                  </a:ext>
                </a:extLst>
              </p:cNvPr>
              <p:cNvCxnSpPr>
                <a:cxnSpLocks/>
              </p:cNvCxnSpPr>
              <p:nvPr/>
            </p:nvCxnSpPr>
            <p:spPr>
              <a:xfrm flipV="1">
                <a:off x="6466119" y="2831006"/>
                <a:ext cx="307923" cy="305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0" name="十字形 109">
                <a:extLst>
                  <a:ext uri="{FF2B5EF4-FFF2-40B4-BE49-F238E27FC236}">
                    <a16:creationId xmlns:a16="http://schemas.microsoft.com/office/drawing/2014/main" id="{AB1898AD-0F03-6D43-A953-70DA5F62F5BC}"/>
                  </a:ext>
                </a:extLst>
              </p:cNvPr>
              <p:cNvSpPr/>
              <p:nvPr/>
            </p:nvSpPr>
            <p:spPr>
              <a:xfrm rot="2700000">
                <a:off x="6801661" y="2866761"/>
                <a:ext cx="263003" cy="264537"/>
              </a:xfrm>
              <a:prstGeom prst="plus">
                <a:avLst>
                  <a:gd name="adj" fmla="val 44755"/>
                </a:avLst>
              </a:prstGeom>
              <a:solidFill>
                <a:schemeClr val="accent2"/>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6" name="フッター プレースホルダー 45">
            <a:extLst>
              <a:ext uri="{FF2B5EF4-FFF2-40B4-BE49-F238E27FC236}">
                <a16:creationId xmlns:a16="http://schemas.microsoft.com/office/drawing/2014/main" id="{0AA66AFB-110C-C346-BBEF-6F95578D897D}"/>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9233631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E9FA9D-F0D0-124E-8001-BB775075BF69}"/>
              </a:ext>
            </a:extLst>
          </p:cNvPr>
          <p:cNvSpPr>
            <a:spLocks noGrp="1"/>
          </p:cNvSpPr>
          <p:nvPr>
            <p:ph type="title"/>
          </p:nvPr>
        </p:nvSpPr>
        <p:spPr/>
        <p:txBody>
          <a:bodyPr/>
          <a:lstStyle/>
          <a:p>
            <a:r>
              <a:rPr lang="en-US" altLang="ja-JP" dirty="0"/>
              <a:t>t</a:t>
            </a:r>
            <a:r>
              <a:rPr kumimoji="1" lang="en-US" altLang="ja-JP" dirty="0"/>
              <a:t>-SVD </a:t>
            </a:r>
            <a:r>
              <a:rPr kumimoji="1" lang="ja-JP" altLang="en-US"/>
              <a:t>（テンソル特異値分解）</a:t>
            </a:r>
          </a:p>
        </p:txBody>
      </p:sp>
      <p:sp>
        <p:nvSpPr>
          <p:cNvPr id="3" name="コンテンツ プレースホルダー 2">
            <a:extLst>
              <a:ext uri="{FF2B5EF4-FFF2-40B4-BE49-F238E27FC236}">
                <a16:creationId xmlns:a16="http://schemas.microsoft.com/office/drawing/2014/main" id="{EE88545C-685B-C147-BE2C-A87D115F15B9}"/>
              </a:ext>
            </a:extLst>
          </p:cNvPr>
          <p:cNvSpPr>
            <a:spLocks noGrp="1"/>
          </p:cNvSpPr>
          <p:nvPr>
            <p:ph idx="1"/>
          </p:nvPr>
        </p:nvSpPr>
        <p:spPr>
          <a:xfrm>
            <a:off x="911491" y="1412776"/>
            <a:ext cx="11150963" cy="1019029"/>
          </a:xfrm>
        </p:spPr>
        <p:txBody>
          <a:bodyPr>
            <a:normAutofit lnSpcReduction="10000"/>
          </a:bodyPr>
          <a:lstStyle/>
          <a:p>
            <a:r>
              <a:rPr kumimoji="1" lang="ja-JP" altLang="en-US"/>
              <a:t>行列では一般的な積だが、テンソルはテンソル積により定義される</a:t>
            </a:r>
            <a:endParaRPr kumimoji="1" lang="en-US" altLang="ja-JP" dirty="0"/>
          </a:p>
        </p:txBody>
      </p:sp>
      <p:sp>
        <p:nvSpPr>
          <p:cNvPr id="4" name="スライド番号プレースホルダー 3">
            <a:extLst>
              <a:ext uri="{FF2B5EF4-FFF2-40B4-BE49-F238E27FC236}">
                <a16:creationId xmlns:a16="http://schemas.microsoft.com/office/drawing/2014/main" id="{1CB66C80-D259-3C43-B282-9D4F478E8D8F}"/>
              </a:ext>
            </a:extLst>
          </p:cNvPr>
          <p:cNvSpPr>
            <a:spLocks noGrp="1"/>
          </p:cNvSpPr>
          <p:nvPr>
            <p:ph type="sldNum" sz="quarter" idx="12"/>
          </p:nvPr>
        </p:nvSpPr>
        <p:spPr/>
        <p:txBody>
          <a:bodyPr/>
          <a:lstStyle/>
          <a:p>
            <a:fld id="{8B45D110-FD8E-48BD-8825-CDFBF9D22CA3}" type="slidenum">
              <a:rPr kumimoji="1" lang="ja-JP" altLang="en-US" smtClean="0"/>
              <a:pPr/>
              <a:t>23</a:t>
            </a:fld>
            <a:endParaRPr kumimoji="1" lang="ja-JP" altLang="en-US" dirty="0"/>
          </a:p>
        </p:txBody>
      </p:sp>
      <p:sp>
        <p:nvSpPr>
          <p:cNvPr id="8" name="コンテンツ プレースホルダー 2">
            <a:extLst>
              <a:ext uri="{FF2B5EF4-FFF2-40B4-BE49-F238E27FC236}">
                <a16:creationId xmlns:a16="http://schemas.microsoft.com/office/drawing/2014/main" id="{B1BD7CDD-48F3-1643-96B5-FF5C516B8773}"/>
              </a:ext>
            </a:extLst>
          </p:cNvPr>
          <p:cNvSpPr txBox="1">
            <a:spLocks/>
          </p:cNvSpPr>
          <p:nvPr/>
        </p:nvSpPr>
        <p:spPr>
          <a:xfrm>
            <a:off x="909165" y="5874741"/>
            <a:ext cx="11150963" cy="866629"/>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これにより計算が効率化される。</a:t>
            </a:r>
            <a:endParaRPr lang="en-US" altLang="ja-JP" dirty="0"/>
          </a:p>
        </p:txBody>
      </p:sp>
      <p:sp>
        <p:nvSpPr>
          <p:cNvPr id="9" name="コンテンツ プレースホルダー 2">
            <a:extLst>
              <a:ext uri="{FF2B5EF4-FFF2-40B4-BE49-F238E27FC236}">
                <a16:creationId xmlns:a16="http://schemas.microsoft.com/office/drawing/2014/main" id="{D9AD491E-F2FB-EE4A-8286-7DBC8E1B9F00}"/>
              </a:ext>
            </a:extLst>
          </p:cNvPr>
          <p:cNvSpPr txBox="1">
            <a:spLocks/>
          </p:cNvSpPr>
          <p:nvPr/>
        </p:nvSpPr>
        <p:spPr>
          <a:xfrm>
            <a:off x="909164" y="4461600"/>
            <a:ext cx="11150963" cy="1011452"/>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代わりに離散フーリエ変換し、行列に分解して特異値分解したものを重ねる。</a:t>
            </a:r>
            <a:endParaRPr lang="en-US" altLang="ja-JP" dirty="0"/>
          </a:p>
        </p:txBody>
      </p:sp>
      <p:sp>
        <p:nvSpPr>
          <p:cNvPr id="10" name="コンテンツ プレースホルダー 2">
            <a:extLst>
              <a:ext uri="{FF2B5EF4-FFF2-40B4-BE49-F238E27FC236}">
                <a16:creationId xmlns:a16="http://schemas.microsoft.com/office/drawing/2014/main" id="{D3389DB2-6473-8248-847D-76F6D6DEF2ED}"/>
              </a:ext>
            </a:extLst>
          </p:cNvPr>
          <p:cNvSpPr txBox="1">
            <a:spLocks/>
          </p:cNvSpPr>
          <p:nvPr/>
        </p:nvSpPr>
        <p:spPr>
          <a:xfrm>
            <a:off x="909163" y="3141821"/>
            <a:ext cx="11150963" cy="1011452"/>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テンソル積での特異値分解は計算が大変</a:t>
            </a:r>
            <a:endParaRPr lang="en-US" altLang="ja-JP" dirty="0"/>
          </a:p>
        </p:txBody>
      </p:sp>
      <p:sp>
        <p:nvSpPr>
          <p:cNvPr id="5" name="フッター プレースホルダー 4">
            <a:extLst>
              <a:ext uri="{FF2B5EF4-FFF2-40B4-BE49-F238E27FC236}">
                <a16:creationId xmlns:a16="http://schemas.microsoft.com/office/drawing/2014/main" id="{9A2890FD-6495-C84B-AAB7-194CAA9AE75E}"/>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4070907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既存手法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150963" cy="1440084"/>
              </a:xfrm>
            </p:spPr>
            <p:txBody>
              <a:bodyPr>
                <a:normAutofit/>
              </a:bodyPr>
              <a:lstStyle/>
              <a:p>
                <a14:m>
                  <m:oMath xmlns:m="http://schemas.openxmlformats.org/officeDocument/2006/math">
                    <m:r>
                      <a:rPr lang="ja-JP" altLang="en-US" sz="2800" i="1">
                        <a:highlight>
                          <a:srgbClr val="00FF00"/>
                        </a:highlight>
                        <a:latin typeface="Cambria Math" panose="02040503050406030204" pitchFamily="18" charset="0"/>
                        <a:cs typeface="APPLE CHANCERY" panose="03020702040506060504" pitchFamily="66" charset="-79"/>
                      </a:rPr>
                      <m:t>観測テンソル</m:t>
                    </m:r>
                    <m:r>
                      <a:rPr lang="en-US" altLang="ja-JP" sz="2800" i="1">
                        <a:highlight>
                          <a:srgbClr val="00FF00"/>
                        </a:highlight>
                        <a:latin typeface="Cambria Math" panose="02040503050406030204" pitchFamily="18" charset="0"/>
                        <a:cs typeface="APPLE CHANCERY" panose="03020702040506060504" pitchFamily="66" charset="-79"/>
                      </a:rPr>
                      <m:t>𝑌</m:t>
                    </m:r>
                  </m:oMath>
                </a14:m>
                <a:r>
                  <a:rPr kumimoji="1" lang="ja-JP" altLang="en-US" sz="2800"/>
                  <a:t>の三次元方向に</a:t>
                </a:r>
                <a:endParaRPr kumimoji="1" lang="en-US" altLang="ja-JP" sz="2800" dirty="0"/>
              </a:p>
              <a:p>
                <a:pPr marL="0" indent="0">
                  <a:buNone/>
                </a:pPr>
                <a:r>
                  <a:rPr lang="ja-JP" altLang="en-US" sz="2800" b="1"/>
                  <a:t>　</a:t>
                </a:r>
                <a:r>
                  <a:rPr lang="en-US" altLang="ja-JP" sz="2800" b="1" dirty="0"/>
                  <a:t> </a:t>
                </a:r>
                <a:r>
                  <a:rPr lang="ja-JP" altLang="en-US" sz="2800" b="1"/>
                  <a:t>離散フーリエ変換（</a:t>
                </a:r>
                <a:r>
                  <a:rPr lang="en-US" altLang="ja-JP" sz="2800" b="1" dirty="0"/>
                  <a:t>DFT)</a:t>
                </a:r>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150963" cy="1440084"/>
              </a:xfrm>
              <a:blipFill>
                <a:blip r:embed="rId3"/>
                <a:stretch>
                  <a:fillRect l="-910" t="-350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kumimoji="1" lang="en-US" altLang="ja-JP" dirty="0"/>
              <a:t>4</a:t>
            </a:r>
            <a:endParaRPr kumimoji="1" lang="ja-JP" altLang="en-US" dirty="0"/>
          </a:p>
        </p:txBody>
      </p:sp>
      <p:sp>
        <p:nvSpPr>
          <p:cNvPr id="7" name="下矢印 6">
            <a:extLst>
              <a:ext uri="{FF2B5EF4-FFF2-40B4-BE49-F238E27FC236}">
                <a16:creationId xmlns:a16="http://schemas.microsoft.com/office/drawing/2014/main" id="{2A810086-E207-914D-8FFD-364915978B83}"/>
              </a:ext>
            </a:extLst>
          </p:cNvPr>
          <p:cNvSpPr/>
          <p:nvPr/>
        </p:nvSpPr>
        <p:spPr>
          <a:xfrm>
            <a:off x="3410298" y="2599557"/>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下矢印 7">
            <a:extLst>
              <a:ext uri="{FF2B5EF4-FFF2-40B4-BE49-F238E27FC236}">
                <a16:creationId xmlns:a16="http://schemas.microsoft.com/office/drawing/2014/main" id="{3194C814-91A0-C047-9CF6-451C30DEDB6F}"/>
              </a:ext>
            </a:extLst>
          </p:cNvPr>
          <p:cNvSpPr/>
          <p:nvPr/>
        </p:nvSpPr>
        <p:spPr>
          <a:xfrm>
            <a:off x="3410298" y="4351319"/>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右中かっこ 12">
            <a:extLst>
              <a:ext uri="{FF2B5EF4-FFF2-40B4-BE49-F238E27FC236}">
                <a16:creationId xmlns:a16="http://schemas.microsoft.com/office/drawing/2014/main" id="{3CDC7476-2410-2141-88EE-4462D17219C6}"/>
              </a:ext>
            </a:extLst>
          </p:cNvPr>
          <p:cNvSpPr/>
          <p:nvPr/>
        </p:nvSpPr>
        <p:spPr>
          <a:xfrm>
            <a:off x="9537479" y="995988"/>
            <a:ext cx="821709" cy="3514606"/>
          </a:xfrm>
          <a:prstGeom prst="rightBrace">
            <a:avLst>
              <a:gd name="adj1" fmla="val 32760"/>
              <a:gd name="adj2" fmla="val 50000"/>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B802B6-0531-B54A-B7F9-5A14A54E53A0}"/>
              </a:ext>
            </a:extLst>
          </p:cNvPr>
          <p:cNvSpPr txBox="1"/>
          <p:nvPr/>
        </p:nvSpPr>
        <p:spPr>
          <a:xfrm>
            <a:off x="10485691" y="2491681"/>
            <a:ext cx="1108693" cy="523220"/>
          </a:xfrm>
          <a:prstGeom prst="rect">
            <a:avLst/>
          </a:prstGeom>
          <a:noFill/>
        </p:spPr>
        <p:txBody>
          <a:bodyPr wrap="square" rtlCol="0">
            <a:spAutoFit/>
          </a:bodyPr>
          <a:lstStyle/>
          <a:p>
            <a:r>
              <a:rPr lang="en-US" altLang="ja-JP" sz="2800" dirty="0">
                <a:solidFill>
                  <a:srgbClr val="FF0000"/>
                </a:solidFill>
              </a:rPr>
              <a:t>t-SVD</a:t>
            </a:r>
            <a:endParaRPr kumimoji="1" lang="ja-JP" altLang="en-US" sz="2800" dirty="0">
              <a:solidFill>
                <a:srgbClr val="FF0000"/>
              </a:solidFill>
            </a:endParaRPr>
          </a:p>
        </p:txBody>
      </p:sp>
      <p:sp>
        <p:nvSpPr>
          <p:cNvPr id="16" name="コンテンツ プレースホルダー 2">
            <a:extLst>
              <a:ext uri="{FF2B5EF4-FFF2-40B4-BE49-F238E27FC236}">
                <a16:creationId xmlns:a16="http://schemas.microsoft.com/office/drawing/2014/main" id="{A4C5D46A-EAC1-B249-811F-1081355D18D7}"/>
              </a:ext>
            </a:extLst>
          </p:cNvPr>
          <p:cNvSpPr txBox="1">
            <a:spLocks/>
          </p:cNvSpPr>
          <p:nvPr/>
        </p:nvSpPr>
        <p:spPr>
          <a:xfrm>
            <a:off x="877407" y="3203716"/>
            <a:ext cx="7161744" cy="144008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a:t>そして行列に分解して</a:t>
            </a:r>
            <a:endParaRPr lang="en-US" altLang="ja-JP" sz="2800" dirty="0"/>
          </a:p>
          <a:p>
            <a:pPr marL="0" indent="0">
              <a:buNone/>
            </a:pPr>
            <a:r>
              <a:rPr lang="ja-JP" altLang="en-US" sz="2800"/>
              <a:t>　</a:t>
            </a:r>
            <a:r>
              <a:rPr lang="en-US" altLang="ja-JP" sz="2800" dirty="0"/>
              <a:t> </a:t>
            </a:r>
            <a:r>
              <a:rPr lang="ja-JP" altLang="en-US" sz="2800"/>
              <a:t>特異値分解する</a:t>
            </a:r>
            <a:endParaRPr lang="en-US" altLang="ja-JP" sz="2800" dirty="0"/>
          </a:p>
        </p:txBody>
      </p:sp>
      <p:sp>
        <p:nvSpPr>
          <p:cNvPr id="17" name="コンテンツ プレースホルダー 2">
            <a:extLst>
              <a:ext uri="{FF2B5EF4-FFF2-40B4-BE49-F238E27FC236}">
                <a16:creationId xmlns:a16="http://schemas.microsoft.com/office/drawing/2014/main" id="{FD3A02B7-EAD4-5447-8126-EE709523C052}"/>
              </a:ext>
            </a:extLst>
          </p:cNvPr>
          <p:cNvSpPr txBox="1">
            <a:spLocks/>
          </p:cNvSpPr>
          <p:nvPr/>
        </p:nvSpPr>
        <p:spPr>
          <a:xfrm>
            <a:off x="923959" y="4787626"/>
            <a:ext cx="10948976" cy="250752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z="2400" dirty="0"/>
          </a:p>
          <a:p>
            <a:r>
              <a:rPr lang="ja-JP" altLang="en-US" sz="2800"/>
              <a:t>特異値に対する閾値処理を行い、推定テンソル　　　を求める。</a:t>
            </a:r>
            <a:endParaRPr lang="en-US" altLang="ja-JP" sz="2800" dirty="0"/>
          </a:p>
        </p:txBody>
      </p:sp>
      <p:grpSp>
        <p:nvGrpSpPr>
          <p:cNvPr id="98" name="グループ化 97">
            <a:extLst>
              <a:ext uri="{FF2B5EF4-FFF2-40B4-BE49-F238E27FC236}">
                <a16:creationId xmlns:a16="http://schemas.microsoft.com/office/drawing/2014/main" id="{7FD5EA61-BFA8-F546-A375-BC8D9E35A46C}"/>
              </a:ext>
            </a:extLst>
          </p:cNvPr>
          <p:cNvGrpSpPr/>
          <p:nvPr/>
        </p:nvGrpSpPr>
        <p:grpSpPr>
          <a:xfrm>
            <a:off x="6723093" y="1145636"/>
            <a:ext cx="1675946" cy="1254277"/>
            <a:chOff x="8638798" y="1255854"/>
            <a:chExt cx="1675946" cy="1254277"/>
          </a:xfrm>
        </p:grpSpPr>
        <p:grpSp>
          <p:nvGrpSpPr>
            <p:cNvPr id="11" name="グループ化 10">
              <a:extLst>
                <a:ext uri="{FF2B5EF4-FFF2-40B4-BE49-F238E27FC236}">
                  <a16:creationId xmlns:a16="http://schemas.microsoft.com/office/drawing/2014/main" id="{48CD8650-47EF-2540-96D5-85C799F633B2}"/>
                </a:ext>
              </a:extLst>
            </p:cNvPr>
            <p:cNvGrpSpPr/>
            <p:nvPr/>
          </p:nvGrpSpPr>
          <p:grpSpPr>
            <a:xfrm>
              <a:off x="9159397" y="1255854"/>
              <a:ext cx="1155347" cy="1061608"/>
              <a:chOff x="7316917" y="2111629"/>
              <a:chExt cx="2598726" cy="2617233"/>
            </a:xfrm>
          </p:grpSpPr>
          <p:grpSp>
            <p:nvGrpSpPr>
              <p:cNvPr id="12" name="グループ化 11">
                <a:extLst>
                  <a:ext uri="{FF2B5EF4-FFF2-40B4-BE49-F238E27FC236}">
                    <a16:creationId xmlns:a16="http://schemas.microsoft.com/office/drawing/2014/main" id="{DA75F396-6BBF-B14E-831E-7219E2241572}"/>
                  </a:ext>
                </a:extLst>
              </p:cNvPr>
              <p:cNvGrpSpPr/>
              <p:nvPr/>
            </p:nvGrpSpPr>
            <p:grpSpPr>
              <a:xfrm>
                <a:off x="7752184" y="2111629"/>
                <a:ext cx="2163459" cy="2181467"/>
                <a:chOff x="7752184" y="2111629"/>
                <a:chExt cx="2163459" cy="2181467"/>
              </a:xfrm>
            </p:grpSpPr>
            <p:sp>
              <p:nvSpPr>
                <p:cNvPr id="37" name="直方体 36">
                  <a:extLst>
                    <a:ext uri="{FF2B5EF4-FFF2-40B4-BE49-F238E27FC236}">
                      <a16:creationId xmlns:a16="http://schemas.microsoft.com/office/drawing/2014/main" id="{26FF81DB-EE8A-ED4D-A185-8C5CA0941BFD}"/>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976F408A-6170-B447-941C-49BAC0090F4C}"/>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FB35EAD9-DB26-F14F-B48E-C38A5C0A548B}"/>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B1D5FECD-DE89-894D-BA47-51AAF1DE13B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2C7D4083-490F-734E-9C89-E1F07867171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DF4894BE-E13C-CB42-B06B-AC60A5E34433}"/>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448D2B51-812A-6542-853E-B2436D52BB20}"/>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4" name="直方体 43">
                  <a:extLst>
                    <a:ext uri="{FF2B5EF4-FFF2-40B4-BE49-F238E27FC236}">
                      <a16:creationId xmlns:a16="http://schemas.microsoft.com/office/drawing/2014/main" id="{1AB2444D-6832-3945-9504-8B11F69B3413}"/>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745EC7FA-8309-1444-B767-6EAD9AAD4AA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C63A3D37-02B1-B04E-82B4-B99962FD5643}"/>
                  </a:ext>
                </a:extLst>
              </p:cNvPr>
              <p:cNvGrpSpPr/>
              <p:nvPr/>
            </p:nvGrpSpPr>
            <p:grpSpPr>
              <a:xfrm>
                <a:off x="7534550" y="2338266"/>
                <a:ext cx="2163459" cy="2181467"/>
                <a:chOff x="7752184" y="2111629"/>
                <a:chExt cx="2163459" cy="2181467"/>
              </a:xfrm>
            </p:grpSpPr>
            <p:sp>
              <p:nvSpPr>
                <p:cNvPr id="28" name="直方体 27">
                  <a:extLst>
                    <a:ext uri="{FF2B5EF4-FFF2-40B4-BE49-F238E27FC236}">
                      <a16:creationId xmlns:a16="http://schemas.microsoft.com/office/drawing/2014/main" id="{D92A0DC4-35D7-6E4E-A6DE-9ECFCACF7A75}"/>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6B033A79-91DE-FC4E-8BA8-577AA9D3E73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A2822646-857B-E346-B285-40858953DEE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29E49D9A-6183-224D-BD0A-EBBC88B01D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2BB351BD-FB45-754F-BE10-CCEF2D23187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CBEB8211-3A47-444A-B85D-5970A8296B3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CD47F77F-1900-8842-BFAD-6B4D11A6BB1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CBE6E116-3DAF-B84A-B4A5-A436982CA268}"/>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02600F5A-D399-5349-987B-49759610274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8" name="グループ化 17">
                <a:extLst>
                  <a:ext uri="{FF2B5EF4-FFF2-40B4-BE49-F238E27FC236}">
                    <a16:creationId xmlns:a16="http://schemas.microsoft.com/office/drawing/2014/main" id="{11064D0D-CC25-FB4E-BEB2-F2A375F419AA}"/>
                  </a:ext>
                </a:extLst>
              </p:cNvPr>
              <p:cNvGrpSpPr/>
              <p:nvPr/>
            </p:nvGrpSpPr>
            <p:grpSpPr>
              <a:xfrm>
                <a:off x="7316917" y="2547395"/>
                <a:ext cx="2163459" cy="2181467"/>
                <a:chOff x="7752184" y="2111629"/>
                <a:chExt cx="2163459" cy="2181467"/>
              </a:xfrm>
            </p:grpSpPr>
            <p:sp>
              <p:nvSpPr>
                <p:cNvPr id="19" name="直方体 18">
                  <a:extLst>
                    <a:ext uri="{FF2B5EF4-FFF2-40B4-BE49-F238E27FC236}">
                      <a16:creationId xmlns:a16="http://schemas.microsoft.com/office/drawing/2014/main" id="{3492DFF9-E05E-B643-BB7B-A05AFC90DFB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580FDC29-DAC2-4E4E-878F-D3A73D54E3A6}"/>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3A369D4F-0A61-9A40-9B16-903CF541EED2}"/>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B1FD2CBB-B5CF-A644-955B-BB925CB62E0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D8DADC2A-AD4D-EE43-88F0-96B7F0D9579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B7E23AF0-243E-5245-ACEC-FDCB7D16E696}"/>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F45F069-1713-244C-B3E2-825ED6B2E19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D2CB733F-A13D-1644-953C-DD07BBF9F3E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106B7FDA-1391-7B42-92A6-EA1159565AC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6" name="直線矢印コネクタ 5">
              <a:extLst>
                <a:ext uri="{FF2B5EF4-FFF2-40B4-BE49-F238E27FC236}">
                  <a16:creationId xmlns:a16="http://schemas.microsoft.com/office/drawing/2014/main" id="{29818068-84E4-1142-A216-807FF0D02792}"/>
                </a:ext>
              </a:extLst>
            </p:cNvPr>
            <p:cNvCxnSpPr>
              <a:cxnSpLocks/>
            </p:cNvCxnSpPr>
            <p:nvPr/>
          </p:nvCxnSpPr>
          <p:spPr>
            <a:xfrm flipV="1">
              <a:off x="8638798" y="1965457"/>
              <a:ext cx="423527" cy="544674"/>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grpSp>
        <p:nvGrpSpPr>
          <p:cNvPr id="97" name="グループ化 96">
            <a:extLst>
              <a:ext uri="{FF2B5EF4-FFF2-40B4-BE49-F238E27FC236}">
                <a16:creationId xmlns:a16="http://schemas.microsoft.com/office/drawing/2014/main" id="{97E71E88-4B6C-F04C-BF85-CBE70C1BFE42}"/>
              </a:ext>
            </a:extLst>
          </p:cNvPr>
          <p:cNvGrpSpPr/>
          <p:nvPr/>
        </p:nvGrpSpPr>
        <p:grpSpPr>
          <a:xfrm>
            <a:off x="5195286" y="3118223"/>
            <a:ext cx="1188746" cy="1099654"/>
            <a:chOff x="9039660" y="2902666"/>
            <a:chExt cx="1188746" cy="1099654"/>
          </a:xfrm>
        </p:grpSpPr>
        <p:grpSp>
          <p:nvGrpSpPr>
            <p:cNvPr id="46" name="グループ化 45">
              <a:extLst>
                <a:ext uri="{FF2B5EF4-FFF2-40B4-BE49-F238E27FC236}">
                  <a16:creationId xmlns:a16="http://schemas.microsoft.com/office/drawing/2014/main" id="{EB9523F9-FCDD-3147-98D4-45AEEE941B05}"/>
                </a:ext>
              </a:extLst>
            </p:cNvPr>
            <p:cNvGrpSpPr/>
            <p:nvPr/>
          </p:nvGrpSpPr>
          <p:grpSpPr>
            <a:xfrm>
              <a:off x="9061210" y="2916049"/>
              <a:ext cx="1155347" cy="1061608"/>
              <a:chOff x="7316917" y="2111629"/>
              <a:chExt cx="2598726" cy="2617233"/>
            </a:xfrm>
          </p:grpSpPr>
          <p:grpSp>
            <p:nvGrpSpPr>
              <p:cNvPr id="47" name="グループ化 46">
                <a:extLst>
                  <a:ext uri="{FF2B5EF4-FFF2-40B4-BE49-F238E27FC236}">
                    <a16:creationId xmlns:a16="http://schemas.microsoft.com/office/drawing/2014/main" id="{34B9F089-F44F-B94F-9E02-26028665FBEE}"/>
                  </a:ext>
                </a:extLst>
              </p:cNvPr>
              <p:cNvGrpSpPr/>
              <p:nvPr/>
            </p:nvGrpSpPr>
            <p:grpSpPr>
              <a:xfrm>
                <a:off x="7752184" y="2111629"/>
                <a:ext cx="2163459" cy="2181467"/>
                <a:chOff x="7752184" y="2111629"/>
                <a:chExt cx="2163459" cy="2181467"/>
              </a:xfrm>
            </p:grpSpPr>
            <p:sp>
              <p:nvSpPr>
                <p:cNvPr id="68" name="直方体 67">
                  <a:extLst>
                    <a:ext uri="{FF2B5EF4-FFF2-40B4-BE49-F238E27FC236}">
                      <a16:creationId xmlns:a16="http://schemas.microsoft.com/office/drawing/2014/main" id="{602C7874-09A5-C14B-86C6-070DBEBB376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23EF1CC0-5371-ED41-92EF-5C83523E38C4}"/>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E5A06377-B52F-8441-AF4E-B601749A9A2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2D9CDCD5-F102-754E-95AD-881F7ED2EB3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816BF357-ADDF-3E4F-8145-BFAE6326112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3" name="直方体 72">
                  <a:extLst>
                    <a:ext uri="{FF2B5EF4-FFF2-40B4-BE49-F238E27FC236}">
                      <a16:creationId xmlns:a16="http://schemas.microsoft.com/office/drawing/2014/main" id="{777B18A0-2FD4-5F4D-8CC1-A0CD06E05C6D}"/>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357B7EFF-7AA7-9544-AA63-43FE7C1C54F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EFE6E44C-DF7D-B048-9879-14B84314F8C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0E99679D-BC53-6546-A76D-12ECAD334245}"/>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8" name="グループ化 47">
                <a:extLst>
                  <a:ext uri="{FF2B5EF4-FFF2-40B4-BE49-F238E27FC236}">
                    <a16:creationId xmlns:a16="http://schemas.microsoft.com/office/drawing/2014/main" id="{50F572FF-907A-8E42-956F-3DA6AD105CD7}"/>
                  </a:ext>
                </a:extLst>
              </p:cNvPr>
              <p:cNvGrpSpPr/>
              <p:nvPr/>
            </p:nvGrpSpPr>
            <p:grpSpPr>
              <a:xfrm>
                <a:off x="7534550" y="2338266"/>
                <a:ext cx="2163459" cy="2181467"/>
                <a:chOff x="7752184" y="2111629"/>
                <a:chExt cx="2163459" cy="2181467"/>
              </a:xfrm>
            </p:grpSpPr>
            <p:sp>
              <p:nvSpPr>
                <p:cNvPr id="59" name="直方体 58">
                  <a:extLst>
                    <a:ext uri="{FF2B5EF4-FFF2-40B4-BE49-F238E27FC236}">
                      <a16:creationId xmlns:a16="http://schemas.microsoft.com/office/drawing/2014/main" id="{64E5D705-83F5-8B4E-8614-A76DA44A360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FE9A42D1-5F06-0840-954C-DE333452789E}"/>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F0F0F2A8-3391-544B-ABAC-B535AF8605D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AF935FE8-5AC5-C64A-B834-C37CEFCDAE2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7A55DE38-612D-0248-BAA5-57314E278A1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4" name="直方体 63">
                  <a:extLst>
                    <a:ext uri="{FF2B5EF4-FFF2-40B4-BE49-F238E27FC236}">
                      <a16:creationId xmlns:a16="http://schemas.microsoft.com/office/drawing/2014/main" id="{B9A351A2-9377-4347-A730-069C5A1594B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A1A7B125-A26F-2349-879F-1D4141254E8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894BE4B9-8D9F-6648-B934-3784D5CEFA4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87327397-CCCC-F740-A6C9-9C4229528DC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9" name="グループ化 48">
                <a:extLst>
                  <a:ext uri="{FF2B5EF4-FFF2-40B4-BE49-F238E27FC236}">
                    <a16:creationId xmlns:a16="http://schemas.microsoft.com/office/drawing/2014/main" id="{0CDA9BFD-F304-0647-ADA9-AB7DB0613EB5}"/>
                  </a:ext>
                </a:extLst>
              </p:cNvPr>
              <p:cNvGrpSpPr/>
              <p:nvPr/>
            </p:nvGrpSpPr>
            <p:grpSpPr>
              <a:xfrm>
                <a:off x="7316917" y="2547395"/>
                <a:ext cx="2163459" cy="2181467"/>
                <a:chOff x="7752184" y="2111629"/>
                <a:chExt cx="2163459" cy="2181467"/>
              </a:xfrm>
            </p:grpSpPr>
            <p:sp>
              <p:nvSpPr>
                <p:cNvPr id="50" name="直方体 49">
                  <a:extLst>
                    <a:ext uri="{FF2B5EF4-FFF2-40B4-BE49-F238E27FC236}">
                      <a16:creationId xmlns:a16="http://schemas.microsoft.com/office/drawing/2014/main" id="{B955F8FB-97EF-2F41-8EE1-B89FA4D20A8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10377C1E-A7B9-0A49-882B-032A08772BA9}"/>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D329F3A-0EC6-F74D-B1AE-3B929367671F}"/>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3" name="直方体 52">
                  <a:extLst>
                    <a:ext uri="{FF2B5EF4-FFF2-40B4-BE49-F238E27FC236}">
                      <a16:creationId xmlns:a16="http://schemas.microsoft.com/office/drawing/2014/main" id="{5145A61E-64C3-CD45-9AC7-A8E8CD2ECA6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直方体 53">
                  <a:extLst>
                    <a:ext uri="{FF2B5EF4-FFF2-40B4-BE49-F238E27FC236}">
                      <a16:creationId xmlns:a16="http://schemas.microsoft.com/office/drawing/2014/main" id="{B66E6304-BB71-974A-9204-52FD5547655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CDCB6D3-119A-A647-B950-257F220B7EE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4306BC7D-EB54-3248-B8A1-DE97B5E12EC1}"/>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2298FE2F-51B7-3842-B519-601E3F43D6D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5897AB40-966D-DD4C-A09E-3C004CB0725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1" name="直線コネクタ 80">
              <a:extLst>
                <a:ext uri="{FF2B5EF4-FFF2-40B4-BE49-F238E27FC236}">
                  <a16:creationId xmlns:a16="http://schemas.microsoft.com/office/drawing/2014/main" id="{EA255FC5-9B73-4F47-A738-9DDAD2A18EBE}"/>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6D642E75-1053-044F-A6A6-9F8DB7F4C80A}"/>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6A6275A0-1A4F-8341-A64E-1936BCAC3165}"/>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1" name="直線コネクタ 90">
              <a:extLst>
                <a:ext uri="{FF2B5EF4-FFF2-40B4-BE49-F238E27FC236}">
                  <a16:creationId xmlns:a16="http://schemas.microsoft.com/office/drawing/2014/main" id="{CA0F4A2D-094B-BE43-80B7-AA2B82477D92}"/>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3" name="直線コネクタ 92">
              <a:extLst>
                <a:ext uri="{FF2B5EF4-FFF2-40B4-BE49-F238E27FC236}">
                  <a16:creationId xmlns:a16="http://schemas.microsoft.com/office/drawing/2014/main" id="{9F8CB89C-A95F-0B4E-8322-CF838F74C820}"/>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6" name="直線コネクタ 95">
              <a:extLst>
                <a:ext uri="{FF2B5EF4-FFF2-40B4-BE49-F238E27FC236}">
                  <a16:creationId xmlns:a16="http://schemas.microsoft.com/office/drawing/2014/main" id="{F159D8FB-58EF-B64A-AB00-55EB58655CA8}"/>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82" name="正方形/長方形 81">
                <a:extLst>
                  <a:ext uri="{FF2B5EF4-FFF2-40B4-BE49-F238E27FC236}">
                    <a16:creationId xmlns:a16="http://schemas.microsoft.com/office/drawing/2014/main" id="{0A98A038-1E24-E144-AF60-606DFF57496B}"/>
                  </a:ext>
                </a:extLst>
              </p:cNvPr>
              <p:cNvSpPr/>
              <p:nvPr/>
            </p:nvSpPr>
            <p:spPr>
              <a:xfrm>
                <a:off x="8975459" y="5250539"/>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2" name="正方形/長方形 81">
                <a:extLst>
                  <a:ext uri="{FF2B5EF4-FFF2-40B4-BE49-F238E27FC236}">
                    <a16:creationId xmlns:a16="http://schemas.microsoft.com/office/drawing/2014/main" id="{0A98A038-1E24-E144-AF60-606DFF57496B}"/>
                  </a:ext>
                </a:extLst>
              </p:cNvPr>
              <p:cNvSpPr>
                <a:spLocks noRot="1" noChangeAspect="1" noMove="1" noResize="1" noEditPoints="1" noAdjustHandles="1" noChangeArrowheads="1" noChangeShapeType="1" noTextEdit="1"/>
              </p:cNvSpPr>
              <p:nvPr/>
            </p:nvSpPr>
            <p:spPr>
              <a:xfrm>
                <a:off x="8975459" y="5250539"/>
                <a:ext cx="936104" cy="494010"/>
              </a:xfrm>
              <a:prstGeom prst="rect">
                <a:avLst/>
              </a:prstGeom>
              <a:blipFill>
                <a:blip r:embed="rId4"/>
                <a:stretch>
                  <a:fillRect l="-24000" t="-2500" r="-12000" b="-37500"/>
                </a:stretch>
              </a:blipFill>
              <a:ln w="19050" cap="sq">
                <a:noFill/>
                <a:miter lim="800000"/>
                <a:headEnd type="none" w="med" len="med"/>
                <a:tailEnd type="triangle"/>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E11F6-D7F7-F94A-BF59-5FA99D76E556}"/>
              </a:ext>
            </a:extLst>
          </p:cNvPr>
          <p:cNvSpPr txBox="1"/>
          <p:nvPr/>
        </p:nvSpPr>
        <p:spPr>
          <a:xfrm>
            <a:off x="6317450" y="1787606"/>
            <a:ext cx="574295" cy="338554"/>
          </a:xfrm>
          <a:prstGeom prst="rect">
            <a:avLst/>
          </a:prstGeom>
          <a:noFill/>
        </p:spPr>
        <p:txBody>
          <a:bodyPr wrap="square" rtlCol="0">
            <a:spAutoFit/>
          </a:bodyPr>
          <a:lstStyle/>
          <a:p>
            <a:r>
              <a:rPr kumimoji="1" lang="en-US" altLang="ja-JP" sz="1600" dirty="0">
                <a:solidFill>
                  <a:srgbClr val="4D4D4D"/>
                </a:solidFill>
              </a:rPr>
              <a:t>DFT</a:t>
            </a:r>
            <a:endParaRPr kumimoji="1" lang="ja-JP" altLang="en-US" sz="2800" dirty="0">
              <a:solidFill>
                <a:srgbClr val="4D4D4D"/>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927CCD-4D44-9942-84F2-A2450E0C3BB1}"/>
                  </a:ext>
                </a:extLst>
              </p:cNvPr>
              <p:cNvSpPr txBox="1"/>
              <p:nvPr/>
            </p:nvSpPr>
            <p:spPr>
              <a:xfrm>
                <a:off x="8529888" y="3480730"/>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9" name="テキスト ボックス 8">
                <a:extLst>
                  <a:ext uri="{FF2B5EF4-FFF2-40B4-BE49-F238E27FC236}">
                    <a16:creationId xmlns:a16="http://schemas.microsoft.com/office/drawing/2014/main" id="{6A927CCD-4D44-9942-84F2-A2450E0C3BB1}"/>
                  </a:ext>
                </a:extLst>
              </p:cNvPr>
              <p:cNvSpPr txBox="1">
                <a:spLocks noRot="1" noChangeAspect="1" noMove="1" noResize="1" noEditPoints="1" noAdjustHandles="1" noChangeArrowheads="1" noChangeShapeType="1" noTextEdit="1"/>
              </p:cNvSpPr>
              <p:nvPr/>
            </p:nvSpPr>
            <p:spPr>
              <a:xfrm>
                <a:off x="8529888" y="3480730"/>
                <a:ext cx="1498587" cy="523220"/>
              </a:xfrm>
              <a:prstGeom prst="rect">
                <a:avLst/>
              </a:prstGeom>
              <a:blipFill>
                <a:blip r:embed="rId5"/>
                <a:stretch>
                  <a:fillRect l="-8403" t="-11905" b="-33333"/>
                </a:stretch>
              </a:blipFill>
            </p:spPr>
            <p:txBody>
              <a:bodyPr/>
              <a:lstStyle/>
              <a:p>
                <a:r>
                  <a:rPr lang="ja-JP" altLang="en-US">
                    <a:noFill/>
                  </a:rPr>
                  <a:t> </a:t>
                </a:r>
              </a:p>
            </p:txBody>
          </p:sp>
        </mc:Fallback>
      </mc:AlternateContent>
      <p:grpSp>
        <p:nvGrpSpPr>
          <p:cNvPr id="85" name="グループ化 84">
            <a:extLst>
              <a:ext uri="{FF2B5EF4-FFF2-40B4-BE49-F238E27FC236}">
                <a16:creationId xmlns:a16="http://schemas.microsoft.com/office/drawing/2014/main" id="{0BE6A091-A160-4C49-A231-EBB2B421B222}"/>
              </a:ext>
            </a:extLst>
          </p:cNvPr>
          <p:cNvGrpSpPr/>
          <p:nvPr/>
        </p:nvGrpSpPr>
        <p:grpSpPr>
          <a:xfrm>
            <a:off x="7435773" y="2982174"/>
            <a:ext cx="961835" cy="884852"/>
            <a:chOff x="7752184" y="2111629"/>
            <a:chExt cx="2163459" cy="2181467"/>
          </a:xfrm>
        </p:grpSpPr>
        <p:sp>
          <p:nvSpPr>
            <p:cNvPr id="87" name="直方体 86">
              <a:extLst>
                <a:ext uri="{FF2B5EF4-FFF2-40B4-BE49-F238E27FC236}">
                  <a16:creationId xmlns:a16="http://schemas.microsoft.com/office/drawing/2014/main" id="{97368D6A-DE5B-F54D-8AEC-39237298F04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8" name="直方体 87">
              <a:extLst>
                <a:ext uri="{FF2B5EF4-FFF2-40B4-BE49-F238E27FC236}">
                  <a16:creationId xmlns:a16="http://schemas.microsoft.com/office/drawing/2014/main" id="{38306157-9974-D94D-BFFE-04A76E02EBFF}"/>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9" name="直方体 88">
              <a:extLst>
                <a:ext uri="{FF2B5EF4-FFF2-40B4-BE49-F238E27FC236}">
                  <a16:creationId xmlns:a16="http://schemas.microsoft.com/office/drawing/2014/main" id="{764D5544-B491-9643-A8F8-6D3C48EECF05}"/>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0" name="直方体 89">
              <a:extLst>
                <a:ext uri="{FF2B5EF4-FFF2-40B4-BE49-F238E27FC236}">
                  <a16:creationId xmlns:a16="http://schemas.microsoft.com/office/drawing/2014/main" id="{944F5606-9D55-1D41-BA7B-47A735C65B2A}"/>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2" name="直方体 91">
              <a:extLst>
                <a:ext uri="{FF2B5EF4-FFF2-40B4-BE49-F238E27FC236}">
                  <a16:creationId xmlns:a16="http://schemas.microsoft.com/office/drawing/2014/main" id="{83952D85-8285-804A-AAC9-0442E517A89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4" name="直方体 93">
              <a:extLst>
                <a:ext uri="{FF2B5EF4-FFF2-40B4-BE49-F238E27FC236}">
                  <a16:creationId xmlns:a16="http://schemas.microsoft.com/office/drawing/2014/main" id="{CBDC8290-0804-5D4B-99B0-5DD713BC898E}"/>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5" name="直方体 94">
              <a:extLst>
                <a:ext uri="{FF2B5EF4-FFF2-40B4-BE49-F238E27FC236}">
                  <a16:creationId xmlns:a16="http://schemas.microsoft.com/office/drawing/2014/main" id="{EE11FAE8-DA9E-FE4F-AB56-DE6286752488}"/>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9" name="直方体 98">
              <a:extLst>
                <a:ext uri="{FF2B5EF4-FFF2-40B4-BE49-F238E27FC236}">
                  <a16:creationId xmlns:a16="http://schemas.microsoft.com/office/drawing/2014/main" id="{7B63F6FB-8290-2844-B76B-A78A55863E55}"/>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0" name="直方体 99">
              <a:extLst>
                <a:ext uri="{FF2B5EF4-FFF2-40B4-BE49-F238E27FC236}">
                  <a16:creationId xmlns:a16="http://schemas.microsoft.com/office/drawing/2014/main" id="{2DB64EEB-6843-9648-A261-99A394EEFE2C}"/>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79" name="直線矢印コネクタ 78">
            <a:extLst>
              <a:ext uri="{FF2B5EF4-FFF2-40B4-BE49-F238E27FC236}">
                <a16:creationId xmlns:a16="http://schemas.microsoft.com/office/drawing/2014/main" id="{7EDD27F5-3CE3-B347-BC08-EE966541C144}"/>
              </a:ext>
            </a:extLst>
          </p:cNvPr>
          <p:cNvCxnSpPr/>
          <p:nvPr/>
        </p:nvCxnSpPr>
        <p:spPr>
          <a:xfrm>
            <a:off x="6592395" y="3721196"/>
            <a:ext cx="340304"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1" name="グループ化 120">
            <a:extLst>
              <a:ext uri="{FF2B5EF4-FFF2-40B4-BE49-F238E27FC236}">
                <a16:creationId xmlns:a16="http://schemas.microsoft.com/office/drawing/2014/main" id="{1DB55B4F-2300-814C-9B6F-90BAAB2FB199}"/>
              </a:ext>
            </a:extLst>
          </p:cNvPr>
          <p:cNvGrpSpPr/>
          <p:nvPr/>
        </p:nvGrpSpPr>
        <p:grpSpPr>
          <a:xfrm>
            <a:off x="7219640" y="3305482"/>
            <a:ext cx="961835" cy="884852"/>
            <a:chOff x="7752184" y="2111629"/>
            <a:chExt cx="2163459" cy="2181467"/>
          </a:xfrm>
        </p:grpSpPr>
        <p:sp>
          <p:nvSpPr>
            <p:cNvPr id="122" name="直方体 121">
              <a:extLst>
                <a:ext uri="{FF2B5EF4-FFF2-40B4-BE49-F238E27FC236}">
                  <a16:creationId xmlns:a16="http://schemas.microsoft.com/office/drawing/2014/main" id="{413EA2A5-0811-D243-9308-FDBD2E9A115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3" name="直方体 122">
              <a:extLst>
                <a:ext uri="{FF2B5EF4-FFF2-40B4-BE49-F238E27FC236}">
                  <a16:creationId xmlns:a16="http://schemas.microsoft.com/office/drawing/2014/main" id="{C7893954-BE62-664F-873C-08B91C24D51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4" name="直方体 123">
              <a:extLst>
                <a:ext uri="{FF2B5EF4-FFF2-40B4-BE49-F238E27FC236}">
                  <a16:creationId xmlns:a16="http://schemas.microsoft.com/office/drawing/2014/main" id="{B4FBB19D-1917-1C46-ADCF-5AA6A6D12C3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5" name="直方体 124">
              <a:extLst>
                <a:ext uri="{FF2B5EF4-FFF2-40B4-BE49-F238E27FC236}">
                  <a16:creationId xmlns:a16="http://schemas.microsoft.com/office/drawing/2014/main" id="{C5CE1A6E-4F8E-A64F-B15C-916AC87FC56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6" name="直方体 125">
              <a:extLst>
                <a:ext uri="{FF2B5EF4-FFF2-40B4-BE49-F238E27FC236}">
                  <a16:creationId xmlns:a16="http://schemas.microsoft.com/office/drawing/2014/main" id="{074E535B-802F-914A-A757-8537A2791612}"/>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7" name="直方体 126">
              <a:extLst>
                <a:ext uri="{FF2B5EF4-FFF2-40B4-BE49-F238E27FC236}">
                  <a16:creationId xmlns:a16="http://schemas.microsoft.com/office/drawing/2014/main" id="{51096DDF-16B5-7649-828C-1724E78F733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8" name="直方体 127">
              <a:extLst>
                <a:ext uri="{FF2B5EF4-FFF2-40B4-BE49-F238E27FC236}">
                  <a16:creationId xmlns:a16="http://schemas.microsoft.com/office/drawing/2014/main" id="{64AF01AA-09BE-C348-ACF6-0E6AC04384B8}"/>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9" name="直方体 128">
              <a:extLst>
                <a:ext uri="{FF2B5EF4-FFF2-40B4-BE49-F238E27FC236}">
                  <a16:creationId xmlns:a16="http://schemas.microsoft.com/office/drawing/2014/main" id="{4C87ED89-5FB9-E740-9EAB-2D1F0A2346E2}"/>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0" name="直方体 129">
              <a:extLst>
                <a:ext uri="{FF2B5EF4-FFF2-40B4-BE49-F238E27FC236}">
                  <a16:creationId xmlns:a16="http://schemas.microsoft.com/office/drawing/2014/main" id="{EED26CB2-1235-5B4E-88A8-6A3D91FCCCBC}"/>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31" name="グループ化 130">
            <a:extLst>
              <a:ext uri="{FF2B5EF4-FFF2-40B4-BE49-F238E27FC236}">
                <a16:creationId xmlns:a16="http://schemas.microsoft.com/office/drawing/2014/main" id="{DB94E29A-BE32-F648-869C-1B61CBC1028C}"/>
              </a:ext>
            </a:extLst>
          </p:cNvPr>
          <p:cNvGrpSpPr/>
          <p:nvPr/>
        </p:nvGrpSpPr>
        <p:grpSpPr>
          <a:xfrm>
            <a:off x="6974981" y="3571151"/>
            <a:ext cx="961835" cy="884852"/>
            <a:chOff x="7752184" y="2111629"/>
            <a:chExt cx="2163459" cy="2181467"/>
          </a:xfrm>
        </p:grpSpPr>
        <p:sp>
          <p:nvSpPr>
            <p:cNvPr id="132" name="直方体 131">
              <a:extLst>
                <a:ext uri="{FF2B5EF4-FFF2-40B4-BE49-F238E27FC236}">
                  <a16:creationId xmlns:a16="http://schemas.microsoft.com/office/drawing/2014/main" id="{D847F7EE-6D8F-0F45-A386-779B7E13FFA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3" name="直方体 132">
              <a:extLst>
                <a:ext uri="{FF2B5EF4-FFF2-40B4-BE49-F238E27FC236}">
                  <a16:creationId xmlns:a16="http://schemas.microsoft.com/office/drawing/2014/main" id="{052ED4F3-0FBF-7F42-A579-70E972D9523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4" name="直方体 133">
              <a:extLst>
                <a:ext uri="{FF2B5EF4-FFF2-40B4-BE49-F238E27FC236}">
                  <a16:creationId xmlns:a16="http://schemas.microsoft.com/office/drawing/2014/main" id="{0FACB782-2539-914C-9A41-F58304CA28E9}"/>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5" name="直方体 134">
              <a:extLst>
                <a:ext uri="{FF2B5EF4-FFF2-40B4-BE49-F238E27FC236}">
                  <a16:creationId xmlns:a16="http://schemas.microsoft.com/office/drawing/2014/main" id="{45936749-2486-4D42-88F2-72398C92A6C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6" name="直方体 135">
              <a:extLst>
                <a:ext uri="{FF2B5EF4-FFF2-40B4-BE49-F238E27FC236}">
                  <a16:creationId xmlns:a16="http://schemas.microsoft.com/office/drawing/2014/main" id="{F1EC1F4F-A848-094A-9C58-BFB8C4271B0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7" name="直方体 136">
              <a:extLst>
                <a:ext uri="{FF2B5EF4-FFF2-40B4-BE49-F238E27FC236}">
                  <a16:creationId xmlns:a16="http://schemas.microsoft.com/office/drawing/2014/main" id="{F5549FDD-E20A-0744-8FA1-F22F8677F40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8" name="直方体 137">
              <a:extLst>
                <a:ext uri="{FF2B5EF4-FFF2-40B4-BE49-F238E27FC236}">
                  <a16:creationId xmlns:a16="http://schemas.microsoft.com/office/drawing/2014/main" id="{7E2CDF18-4EC9-D84B-B9C3-1928193461AB}"/>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9" name="直方体 138">
              <a:extLst>
                <a:ext uri="{FF2B5EF4-FFF2-40B4-BE49-F238E27FC236}">
                  <a16:creationId xmlns:a16="http://schemas.microsoft.com/office/drawing/2014/main" id="{BAA747F6-478E-D34B-A06B-58512A48D371}"/>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0" name="直方体 139">
              <a:extLst>
                <a:ext uri="{FF2B5EF4-FFF2-40B4-BE49-F238E27FC236}">
                  <a16:creationId xmlns:a16="http://schemas.microsoft.com/office/drawing/2014/main" id="{604D2E67-7612-C448-B168-99D4C9A8D2B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mc:AlternateContent xmlns:mc="http://schemas.openxmlformats.org/markup-compatibility/2006" xmlns:a14="http://schemas.microsoft.com/office/drawing/2010/main">
        <mc:Choice Requires="a14">
          <p:sp>
            <p:nvSpPr>
              <p:cNvPr id="141" name="テキスト ボックス 140">
                <a:extLst>
                  <a:ext uri="{FF2B5EF4-FFF2-40B4-BE49-F238E27FC236}">
                    <a16:creationId xmlns:a16="http://schemas.microsoft.com/office/drawing/2014/main" id="{B10111AA-B7C9-6F4B-9E1C-4417738A41A2}"/>
                  </a:ext>
                </a:extLst>
              </p:cNvPr>
              <p:cNvSpPr txBox="1"/>
              <p:nvPr/>
            </p:nvSpPr>
            <p:spPr>
              <a:xfrm>
                <a:off x="8387120" y="3830543"/>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141" name="テキスト ボックス 140">
                <a:extLst>
                  <a:ext uri="{FF2B5EF4-FFF2-40B4-BE49-F238E27FC236}">
                    <a16:creationId xmlns:a16="http://schemas.microsoft.com/office/drawing/2014/main" id="{B10111AA-B7C9-6F4B-9E1C-4417738A41A2}"/>
                  </a:ext>
                </a:extLst>
              </p:cNvPr>
              <p:cNvSpPr txBox="1">
                <a:spLocks noRot="1" noChangeAspect="1" noMove="1" noResize="1" noEditPoints="1" noAdjustHandles="1" noChangeArrowheads="1" noChangeShapeType="1" noTextEdit="1"/>
              </p:cNvSpPr>
              <p:nvPr/>
            </p:nvSpPr>
            <p:spPr>
              <a:xfrm>
                <a:off x="8387120" y="3830543"/>
                <a:ext cx="1498587" cy="523220"/>
              </a:xfrm>
              <a:prstGeom prst="rect">
                <a:avLst/>
              </a:prstGeom>
              <a:blipFill>
                <a:blip r:embed="rId6"/>
                <a:stretch>
                  <a:fillRect l="-8403" t="-9524" b="-3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a:extLst>
                  <a:ext uri="{FF2B5EF4-FFF2-40B4-BE49-F238E27FC236}">
                    <a16:creationId xmlns:a16="http://schemas.microsoft.com/office/drawing/2014/main" id="{6FBFDEF9-FFCB-7347-9B3C-60B18E858CE8}"/>
                  </a:ext>
                </a:extLst>
              </p:cNvPr>
              <p:cNvSpPr txBox="1"/>
              <p:nvPr/>
            </p:nvSpPr>
            <p:spPr>
              <a:xfrm>
                <a:off x="8251415" y="4196744"/>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142" name="テキスト ボックス 141">
                <a:extLst>
                  <a:ext uri="{FF2B5EF4-FFF2-40B4-BE49-F238E27FC236}">
                    <a16:creationId xmlns:a16="http://schemas.microsoft.com/office/drawing/2014/main" id="{6FBFDEF9-FFCB-7347-9B3C-60B18E858CE8}"/>
                  </a:ext>
                </a:extLst>
              </p:cNvPr>
              <p:cNvSpPr txBox="1">
                <a:spLocks noRot="1" noChangeAspect="1" noMove="1" noResize="1" noEditPoints="1" noAdjustHandles="1" noChangeArrowheads="1" noChangeShapeType="1" noTextEdit="1"/>
              </p:cNvSpPr>
              <p:nvPr/>
            </p:nvSpPr>
            <p:spPr>
              <a:xfrm>
                <a:off x="8251415" y="4196744"/>
                <a:ext cx="1498587" cy="523220"/>
              </a:xfrm>
              <a:prstGeom prst="rect">
                <a:avLst/>
              </a:prstGeom>
              <a:blipFill>
                <a:blip r:embed="rId7"/>
                <a:stretch>
                  <a:fillRect l="-8403" t="-9524" b="-35714"/>
                </a:stretch>
              </a:blipFill>
            </p:spPr>
            <p:txBody>
              <a:bodyPr/>
              <a:lstStyle/>
              <a:p>
                <a:r>
                  <a:rPr lang="ja-JP" altLang="en-US">
                    <a:noFill/>
                  </a:rPr>
                  <a:t> </a:t>
                </a:r>
              </a:p>
            </p:txBody>
          </p:sp>
        </mc:Fallback>
      </mc:AlternateContent>
      <p:sp>
        <p:nvSpPr>
          <p:cNvPr id="10" name="フッター プレースホルダー 9">
            <a:extLst>
              <a:ext uri="{FF2B5EF4-FFF2-40B4-BE49-F238E27FC236}">
                <a16:creationId xmlns:a16="http://schemas.microsoft.com/office/drawing/2014/main" id="{338F1720-81F9-D941-AFAD-BA8B5B1AD7D5}"/>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9828076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既存手法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150963" cy="1440084"/>
              </a:xfrm>
            </p:spPr>
            <p:txBody>
              <a:bodyPr>
                <a:normAutofit/>
              </a:bodyPr>
              <a:lstStyle/>
              <a:p>
                <a14:m>
                  <m:oMath xmlns:m="http://schemas.openxmlformats.org/officeDocument/2006/math">
                    <m:r>
                      <a:rPr lang="ja-JP" altLang="en-US" sz="2800" i="1">
                        <a:highlight>
                          <a:srgbClr val="00FF00"/>
                        </a:highlight>
                        <a:latin typeface="Cambria Math" panose="02040503050406030204" pitchFamily="18" charset="0"/>
                        <a:cs typeface="APPLE CHANCERY" panose="03020702040506060504" pitchFamily="66" charset="-79"/>
                      </a:rPr>
                      <m:t>観測テンソル</m:t>
                    </m:r>
                    <m:r>
                      <a:rPr lang="en-US" altLang="ja-JP" sz="2800" i="1">
                        <a:highlight>
                          <a:srgbClr val="00FF00"/>
                        </a:highlight>
                        <a:latin typeface="Cambria Math" panose="02040503050406030204" pitchFamily="18" charset="0"/>
                        <a:cs typeface="APPLE CHANCERY" panose="03020702040506060504" pitchFamily="66" charset="-79"/>
                      </a:rPr>
                      <m:t>𝑌</m:t>
                    </m:r>
                  </m:oMath>
                </a14:m>
                <a:r>
                  <a:rPr kumimoji="1" lang="ja-JP" altLang="en-US" sz="2800"/>
                  <a:t>の三次元方向に</a:t>
                </a:r>
                <a:endParaRPr kumimoji="1" lang="en-US" altLang="ja-JP" sz="2800" dirty="0"/>
              </a:p>
              <a:p>
                <a:pPr marL="0" indent="0">
                  <a:buNone/>
                </a:pPr>
                <a:r>
                  <a:rPr lang="ja-JP" altLang="en-US" sz="2800" b="1"/>
                  <a:t>　</a:t>
                </a:r>
                <a:r>
                  <a:rPr lang="en-US" altLang="ja-JP" sz="2800" b="1" dirty="0"/>
                  <a:t> </a:t>
                </a:r>
                <a:r>
                  <a:rPr lang="ja-JP" altLang="en-US" sz="2800" b="1"/>
                  <a:t>離散フーリエ変換（</a:t>
                </a:r>
                <a:r>
                  <a:rPr lang="en-US" altLang="ja-JP" sz="2800" b="1" dirty="0"/>
                  <a:t>DFT)</a:t>
                </a:r>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150963" cy="1440084"/>
              </a:xfrm>
              <a:blipFill>
                <a:blip r:embed="rId3"/>
                <a:stretch>
                  <a:fillRect l="-910" t="-350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kumimoji="1" lang="en-US" altLang="ja-JP" dirty="0"/>
              <a:t>4</a:t>
            </a:r>
            <a:endParaRPr kumimoji="1" lang="ja-JP" altLang="en-US" dirty="0"/>
          </a:p>
        </p:txBody>
      </p:sp>
      <p:sp>
        <p:nvSpPr>
          <p:cNvPr id="7" name="下矢印 6">
            <a:extLst>
              <a:ext uri="{FF2B5EF4-FFF2-40B4-BE49-F238E27FC236}">
                <a16:creationId xmlns:a16="http://schemas.microsoft.com/office/drawing/2014/main" id="{2A810086-E207-914D-8FFD-364915978B83}"/>
              </a:ext>
            </a:extLst>
          </p:cNvPr>
          <p:cNvSpPr/>
          <p:nvPr/>
        </p:nvSpPr>
        <p:spPr>
          <a:xfrm>
            <a:off x="3410298" y="2599557"/>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下矢印 7">
            <a:extLst>
              <a:ext uri="{FF2B5EF4-FFF2-40B4-BE49-F238E27FC236}">
                <a16:creationId xmlns:a16="http://schemas.microsoft.com/office/drawing/2014/main" id="{3194C814-91A0-C047-9CF6-451C30DEDB6F}"/>
              </a:ext>
            </a:extLst>
          </p:cNvPr>
          <p:cNvSpPr/>
          <p:nvPr/>
        </p:nvSpPr>
        <p:spPr>
          <a:xfrm>
            <a:off x="3410298" y="4351319"/>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右中かっこ 12">
            <a:extLst>
              <a:ext uri="{FF2B5EF4-FFF2-40B4-BE49-F238E27FC236}">
                <a16:creationId xmlns:a16="http://schemas.microsoft.com/office/drawing/2014/main" id="{3CDC7476-2410-2141-88EE-4462D17219C6}"/>
              </a:ext>
            </a:extLst>
          </p:cNvPr>
          <p:cNvSpPr/>
          <p:nvPr/>
        </p:nvSpPr>
        <p:spPr>
          <a:xfrm>
            <a:off x="9537479" y="995988"/>
            <a:ext cx="821709" cy="3514606"/>
          </a:xfrm>
          <a:prstGeom prst="rightBrace">
            <a:avLst>
              <a:gd name="adj1" fmla="val 32760"/>
              <a:gd name="adj2" fmla="val 50000"/>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B802B6-0531-B54A-B7F9-5A14A54E53A0}"/>
              </a:ext>
            </a:extLst>
          </p:cNvPr>
          <p:cNvSpPr txBox="1"/>
          <p:nvPr/>
        </p:nvSpPr>
        <p:spPr>
          <a:xfrm>
            <a:off x="10485691" y="2491681"/>
            <a:ext cx="1108693" cy="523220"/>
          </a:xfrm>
          <a:prstGeom prst="rect">
            <a:avLst/>
          </a:prstGeom>
          <a:noFill/>
        </p:spPr>
        <p:txBody>
          <a:bodyPr wrap="square" rtlCol="0">
            <a:spAutoFit/>
          </a:bodyPr>
          <a:lstStyle/>
          <a:p>
            <a:r>
              <a:rPr lang="en-US" altLang="ja-JP" sz="2800" dirty="0">
                <a:solidFill>
                  <a:srgbClr val="FF0000"/>
                </a:solidFill>
              </a:rPr>
              <a:t>t-SVD</a:t>
            </a:r>
            <a:endParaRPr kumimoji="1" lang="ja-JP" altLang="en-US" sz="2800" dirty="0">
              <a:solidFill>
                <a:srgbClr val="FF0000"/>
              </a:solidFill>
            </a:endParaRPr>
          </a:p>
        </p:txBody>
      </p:sp>
      <p:sp>
        <p:nvSpPr>
          <p:cNvPr id="16" name="コンテンツ プレースホルダー 2">
            <a:extLst>
              <a:ext uri="{FF2B5EF4-FFF2-40B4-BE49-F238E27FC236}">
                <a16:creationId xmlns:a16="http://schemas.microsoft.com/office/drawing/2014/main" id="{A4C5D46A-EAC1-B249-811F-1081355D18D7}"/>
              </a:ext>
            </a:extLst>
          </p:cNvPr>
          <p:cNvSpPr txBox="1">
            <a:spLocks/>
          </p:cNvSpPr>
          <p:nvPr/>
        </p:nvSpPr>
        <p:spPr>
          <a:xfrm>
            <a:off x="877407" y="3203716"/>
            <a:ext cx="7161744" cy="144008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a:t>そして行列に分解して</a:t>
            </a:r>
            <a:endParaRPr lang="en-US" altLang="ja-JP" sz="2800" dirty="0"/>
          </a:p>
          <a:p>
            <a:pPr marL="0" indent="0">
              <a:buNone/>
            </a:pPr>
            <a:r>
              <a:rPr lang="ja-JP" altLang="en-US" sz="2800"/>
              <a:t>　</a:t>
            </a:r>
            <a:r>
              <a:rPr lang="en-US" altLang="ja-JP" sz="2800" dirty="0"/>
              <a:t> </a:t>
            </a:r>
            <a:r>
              <a:rPr lang="ja-JP" altLang="en-US" sz="2800"/>
              <a:t>特異値分解する</a:t>
            </a:r>
            <a:endParaRPr lang="en-US" altLang="ja-JP" sz="2800" dirty="0"/>
          </a:p>
        </p:txBody>
      </p:sp>
      <p:sp>
        <p:nvSpPr>
          <p:cNvPr id="17" name="コンテンツ プレースホルダー 2">
            <a:extLst>
              <a:ext uri="{FF2B5EF4-FFF2-40B4-BE49-F238E27FC236}">
                <a16:creationId xmlns:a16="http://schemas.microsoft.com/office/drawing/2014/main" id="{FD3A02B7-EAD4-5447-8126-EE709523C052}"/>
              </a:ext>
            </a:extLst>
          </p:cNvPr>
          <p:cNvSpPr txBox="1">
            <a:spLocks/>
          </p:cNvSpPr>
          <p:nvPr/>
        </p:nvSpPr>
        <p:spPr>
          <a:xfrm>
            <a:off x="923959" y="4787626"/>
            <a:ext cx="10948976" cy="250752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z="2400" dirty="0"/>
          </a:p>
          <a:p>
            <a:r>
              <a:rPr lang="ja-JP" altLang="en-US" sz="2800"/>
              <a:t>特異値に対する閾値処理を行い、推定テンソル　　　を求める。</a:t>
            </a:r>
            <a:endParaRPr lang="en-US" altLang="ja-JP" sz="2800" dirty="0"/>
          </a:p>
        </p:txBody>
      </p:sp>
      <p:grpSp>
        <p:nvGrpSpPr>
          <p:cNvPr id="98" name="グループ化 97">
            <a:extLst>
              <a:ext uri="{FF2B5EF4-FFF2-40B4-BE49-F238E27FC236}">
                <a16:creationId xmlns:a16="http://schemas.microsoft.com/office/drawing/2014/main" id="{7FD5EA61-BFA8-F546-A375-BC8D9E35A46C}"/>
              </a:ext>
            </a:extLst>
          </p:cNvPr>
          <p:cNvGrpSpPr/>
          <p:nvPr/>
        </p:nvGrpSpPr>
        <p:grpSpPr>
          <a:xfrm>
            <a:off x="6723093" y="1145636"/>
            <a:ext cx="1675946" cy="1254277"/>
            <a:chOff x="8638798" y="1255854"/>
            <a:chExt cx="1675946" cy="1254277"/>
          </a:xfrm>
        </p:grpSpPr>
        <p:grpSp>
          <p:nvGrpSpPr>
            <p:cNvPr id="11" name="グループ化 10">
              <a:extLst>
                <a:ext uri="{FF2B5EF4-FFF2-40B4-BE49-F238E27FC236}">
                  <a16:creationId xmlns:a16="http://schemas.microsoft.com/office/drawing/2014/main" id="{48CD8650-47EF-2540-96D5-85C799F633B2}"/>
                </a:ext>
              </a:extLst>
            </p:cNvPr>
            <p:cNvGrpSpPr/>
            <p:nvPr/>
          </p:nvGrpSpPr>
          <p:grpSpPr>
            <a:xfrm>
              <a:off x="9159397" y="1255854"/>
              <a:ext cx="1155347" cy="1061608"/>
              <a:chOff x="7316917" y="2111629"/>
              <a:chExt cx="2598726" cy="2617233"/>
            </a:xfrm>
          </p:grpSpPr>
          <p:grpSp>
            <p:nvGrpSpPr>
              <p:cNvPr id="12" name="グループ化 11">
                <a:extLst>
                  <a:ext uri="{FF2B5EF4-FFF2-40B4-BE49-F238E27FC236}">
                    <a16:creationId xmlns:a16="http://schemas.microsoft.com/office/drawing/2014/main" id="{DA75F396-6BBF-B14E-831E-7219E2241572}"/>
                  </a:ext>
                </a:extLst>
              </p:cNvPr>
              <p:cNvGrpSpPr/>
              <p:nvPr/>
            </p:nvGrpSpPr>
            <p:grpSpPr>
              <a:xfrm>
                <a:off x="7752184" y="2111629"/>
                <a:ext cx="2163459" cy="2181467"/>
                <a:chOff x="7752184" y="2111629"/>
                <a:chExt cx="2163459" cy="2181467"/>
              </a:xfrm>
            </p:grpSpPr>
            <p:sp>
              <p:nvSpPr>
                <p:cNvPr id="37" name="直方体 36">
                  <a:extLst>
                    <a:ext uri="{FF2B5EF4-FFF2-40B4-BE49-F238E27FC236}">
                      <a16:creationId xmlns:a16="http://schemas.microsoft.com/office/drawing/2014/main" id="{26FF81DB-EE8A-ED4D-A185-8C5CA0941BFD}"/>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976F408A-6170-B447-941C-49BAC0090F4C}"/>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FB35EAD9-DB26-F14F-B48E-C38A5C0A548B}"/>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B1D5FECD-DE89-894D-BA47-51AAF1DE13B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2C7D4083-490F-734E-9C89-E1F07867171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DF4894BE-E13C-CB42-B06B-AC60A5E34433}"/>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448D2B51-812A-6542-853E-B2436D52BB20}"/>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4" name="直方体 43">
                  <a:extLst>
                    <a:ext uri="{FF2B5EF4-FFF2-40B4-BE49-F238E27FC236}">
                      <a16:creationId xmlns:a16="http://schemas.microsoft.com/office/drawing/2014/main" id="{1AB2444D-6832-3945-9504-8B11F69B3413}"/>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745EC7FA-8309-1444-B767-6EAD9AAD4AA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C63A3D37-02B1-B04E-82B4-B99962FD5643}"/>
                  </a:ext>
                </a:extLst>
              </p:cNvPr>
              <p:cNvGrpSpPr/>
              <p:nvPr/>
            </p:nvGrpSpPr>
            <p:grpSpPr>
              <a:xfrm>
                <a:off x="7534550" y="2338266"/>
                <a:ext cx="2163459" cy="2181467"/>
                <a:chOff x="7752184" y="2111629"/>
                <a:chExt cx="2163459" cy="2181467"/>
              </a:xfrm>
            </p:grpSpPr>
            <p:sp>
              <p:nvSpPr>
                <p:cNvPr id="28" name="直方体 27">
                  <a:extLst>
                    <a:ext uri="{FF2B5EF4-FFF2-40B4-BE49-F238E27FC236}">
                      <a16:creationId xmlns:a16="http://schemas.microsoft.com/office/drawing/2014/main" id="{D92A0DC4-35D7-6E4E-A6DE-9ECFCACF7A75}"/>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6B033A79-91DE-FC4E-8BA8-577AA9D3E73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A2822646-857B-E346-B285-40858953DEE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29E49D9A-6183-224D-BD0A-EBBC88B01D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2BB351BD-FB45-754F-BE10-CCEF2D23187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CBEB8211-3A47-444A-B85D-5970A8296B3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CD47F77F-1900-8842-BFAD-6B4D11A6BB1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CBE6E116-3DAF-B84A-B4A5-A436982CA268}"/>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02600F5A-D399-5349-987B-49759610274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8" name="グループ化 17">
                <a:extLst>
                  <a:ext uri="{FF2B5EF4-FFF2-40B4-BE49-F238E27FC236}">
                    <a16:creationId xmlns:a16="http://schemas.microsoft.com/office/drawing/2014/main" id="{11064D0D-CC25-FB4E-BEB2-F2A375F419AA}"/>
                  </a:ext>
                </a:extLst>
              </p:cNvPr>
              <p:cNvGrpSpPr/>
              <p:nvPr/>
            </p:nvGrpSpPr>
            <p:grpSpPr>
              <a:xfrm>
                <a:off x="7316917" y="2547395"/>
                <a:ext cx="2163459" cy="2181467"/>
                <a:chOff x="7752184" y="2111629"/>
                <a:chExt cx="2163459" cy="2181467"/>
              </a:xfrm>
            </p:grpSpPr>
            <p:sp>
              <p:nvSpPr>
                <p:cNvPr id="19" name="直方体 18">
                  <a:extLst>
                    <a:ext uri="{FF2B5EF4-FFF2-40B4-BE49-F238E27FC236}">
                      <a16:creationId xmlns:a16="http://schemas.microsoft.com/office/drawing/2014/main" id="{3492DFF9-E05E-B643-BB7B-A05AFC90DFB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580FDC29-DAC2-4E4E-878F-D3A73D54E3A6}"/>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3A369D4F-0A61-9A40-9B16-903CF541EED2}"/>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B1FD2CBB-B5CF-A644-955B-BB925CB62E0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D8DADC2A-AD4D-EE43-88F0-96B7F0D9579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B7E23AF0-243E-5245-ACEC-FDCB7D16E696}"/>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F45F069-1713-244C-B3E2-825ED6B2E19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D2CB733F-A13D-1644-953C-DD07BBF9F3E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106B7FDA-1391-7B42-92A6-EA1159565AC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6" name="直線矢印コネクタ 5">
              <a:extLst>
                <a:ext uri="{FF2B5EF4-FFF2-40B4-BE49-F238E27FC236}">
                  <a16:creationId xmlns:a16="http://schemas.microsoft.com/office/drawing/2014/main" id="{29818068-84E4-1142-A216-807FF0D02792}"/>
                </a:ext>
              </a:extLst>
            </p:cNvPr>
            <p:cNvCxnSpPr>
              <a:cxnSpLocks/>
            </p:cNvCxnSpPr>
            <p:nvPr/>
          </p:nvCxnSpPr>
          <p:spPr>
            <a:xfrm flipV="1">
              <a:off x="8638798" y="1965457"/>
              <a:ext cx="423527" cy="544674"/>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grpSp>
        <p:nvGrpSpPr>
          <p:cNvPr id="97" name="グループ化 96">
            <a:extLst>
              <a:ext uri="{FF2B5EF4-FFF2-40B4-BE49-F238E27FC236}">
                <a16:creationId xmlns:a16="http://schemas.microsoft.com/office/drawing/2014/main" id="{97E71E88-4B6C-F04C-BF85-CBE70C1BFE42}"/>
              </a:ext>
            </a:extLst>
          </p:cNvPr>
          <p:cNvGrpSpPr/>
          <p:nvPr/>
        </p:nvGrpSpPr>
        <p:grpSpPr>
          <a:xfrm>
            <a:off x="5195286" y="3118223"/>
            <a:ext cx="1188746" cy="1099654"/>
            <a:chOff x="9039660" y="2902666"/>
            <a:chExt cx="1188746" cy="1099654"/>
          </a:xfrm>
        </p:grpSpPr>
        <p:grpSp>
          <p:nvGrpSpPr>
            <p:cNvPr id="46" name="グループ化 45">
              <a:extLst>
                <a:ext uri="{FF2B5EF4-FFF2-40B4-BE49-F238E27FC236}">
                  <a16:creationId xmlns:a16="http://schemas.microsoft.com/office/drawing/2014/main" id="{EB9523F9-FCDD-3147-98D4-45AEEE941B05}"/>
                </a:ext>
              </a:extLst>
            </p:cNvPr>
            <p:cNvGrpSpPr/>
            <p:nvPr/>
          </p:nvGrpSpPr>
          <p:grpSpPr>
            <a:xfrm>
              <a:off x="9061210" y="2916049"/>
              <a:ext cx="1155347" cy="1061608"/>
              <a:chOff x="7316917" y="2111629"/>
              <a:chExt cx="2598726" cy="2617233"/>
            </a:xfrm>
          </p:grpSpPr>
          <p:grpSp>
            <p:nvGrpSpPr>
              <p:cNvPr id="47" name="グループ化 46">
                <a:extLst>
                  <a:ext uri="{FF2B5EF4-FFF2-40B4-BE49-F238E27FC236}">
                    <a16:creationId xmlns:a16="http://schemas.microsoft.com/office/drawing/2014/main" id="{34B9F089-F44F-B94F-9E02-26028665FBEE}"/>
                  </a:ext>
                </a:extLst>
              </p:cNvPr>
              <p:cNvGrpSpPr/>
              <p:nvPr/>
            </p:nvGrpSpPr>
            <p:grpSpPr>
              <a:xfrm>
                <a:off x="7752184" y="2111629"/>
                <a:ext cx="2163459" cy="2181467"/>
                <a:chOff x="7752184" y="2111629"/>
                <a:chExt cx="2163459" cy="2181467"/>
              </a:xfrm>
            </p:grpSpPr>
            <p:sp>
              <p:nvSpPr>
                <p:cNvPr id="68" name="直方体 67">
                  <a:extLst>
                    <a:ext uri="{FF2B5EF4-FFF2-40B4-BE49-F238E27FC236}">
                      <a16:creationId xmlns:a16="http://schemas.microsoft.com/office/drawing/2014/main" id="{602C7874-09A5-C14B-86C6-070DBEBB376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23EF1CC0-5371-ED41-92EF-5C83523E38C4}"/>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E5A06377-B52F-8441-AF4E-B601749A9A2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2D9CDCD5-F102-754E-95AD-881F7ED2EB3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816BF357-ADDF-3E4F-8145-BFAE6326112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3" name="直方体 72">
                  <a:extLst>
                    <a:ext uri="{FF2B5EF4-FFF2-40B4-BE49-F238E27FC236}">
                      <a16:creationId xmlns:a16="http://schemas.microsoft.com/office/drawing/2014/main" id="{777B18A0-2FD4-5F4D-8CC1-A0CD06E05C6D}"/>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357B7EFF-7AA7-9544-AA63-43FE7C1C54F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EFE6E44C-DF7D-B048-9879-14B84314F8C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0E99679D-BC53-6546-A76D-12ECAD334245}"/>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8" name="グループ化 47">
                <a:extLst>
                  <a:ext uri="{FF2B5EF4-FFF2-40B4-BE49-F238E27FC236}">
                    <a16:creationId xmlns:a16="http://schemas.microsoft.com/office/drawing/2014/main" id="{50F572FF-907A-8E42-956F-3DA6AD105CD7}"/>
                  </a:ext>
                </a:extLst>
              </p:cNvPr>
              <p:cNvGrpSpPr/>
              <p:nvPr/>
            </p:nvGrpSpPr>
            <p:grpSpPr>
              <a:xfrm>
                <a:off x="7534550" y="2338266"/>
                <a:ext cx="2163459" cy="2181467"/>
                <a:chOff x="7752184" y="2111629"/>
                <a:chExt cx="2163459" cy="2181467"/>
              </a:xfrm>
            </p:grpSpPr>
            <p:sp>
              <p:nvSpPr>
                <p:cNvPr id="59" name="直方体 58">
                  <a:extLst>
                    <a:ext uri="{FF2B5EF4-FFF2-40B4-BE49-F238E27FC236}">
                      <a16:creationId xmlns:a16="http://schemas.microsoft.com/office/drawing/2014/main" id="{64E5D705-83F5-8B4E-8614-A76DA44A360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FE9A42D1-5F06-0840-954C-DE333452789E}"/>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F0F0F2A8-3391-544B-ABAC-B535AF8605D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AF935FE8-5AC5-C64A-B834-C37CEFCDAE2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7A55DE38-612D-0248-BAA5-57314E278A1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4" name="直方体 63">
                  <a:extLst>
                    <a:ext uri="{FF2B5EF4-FFF2-40B4-BE49-F238E27FC236}">
                      <a16:creationId xmlns:a16="http://schemas.microsoft.com/office/drawing/2014/main" id="{B9A351A2-9377-4347-A730-069C5A1594B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A1A7B125-A26F-2349-879F-1D4141254E8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894BE4B9-8D9F-6648-B934-3784D5CEFA4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87327397-CCCC-F740-A6C9-9C4229528DC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9" name="グループ化 48">
                <a:extLst>
                  <a:ext uri="{FF2B5EF4-FFF2-40B4-BE49-F238E27FC236}">
                    <a16:creationId xmlns:a16="http://schemas.microsoft.com/office/drawing/2014/main" id="{0CDA9BFD-F304-0647-ADA9-AB7DB0613EB5}"/>
                  </a:ext>
                </a:extLst>
              </p:cNvPr>
              <p:cNvGrpSpPr/>
              <p:nvPr/>
            </p:nvGrpSpPr>
            <p:grpSpPr>
              <a:xfrm>
                <a:off x="7316917" y="2547395"/>
                <a:ext cx="2163459" cy="2181467"/>
                <a:chOff x="7752184" y="2111629"/>
                <a:chExt cx="2163459" cy="2181467"/>
              </a:xfrm>
            </p:grpSpPr>
            <p:sp>
              <p:nvSpPr>
                <p:cNvPr id="50" name="直方体 49">
                  <a:extLst>
                    <a:ext uri="{FF2B5EF4-FFF2-40B4-BE49-F238E27FC236}">
                      <a16:creationId xmlns:a16="http://schemas.microsoft.com/office/drawing/2014/main" id="{B955F8FB-97EF-2F41-8EE1-B89FA4D20A8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10377C1E-A7B9-0A49-882B-032A08772BA9}"/>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D329F3A-0EC6-F74D-B1AE-3B929367671F}"/>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3" name="直方体 52">
                  <a:extLst>
                    <a:ext uri="{FF2B5EF4-FFF2-40B4-BE49-F238E27FC236}">
                      <a16:creationId xmlns:a16="http://schemas.microsoft.com/office/drawing/2014/main" id="{5145A61E-64C3-CD45-9AC7-A8E8CD2ECA6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直方体 53">
                  <a:extLst>
                    <a:ext uri="{FF2B5EF4-FFF2-40B4-BE49-F238E27FC236}">
                      <a16:creationId xmlns:a16="http://schemas.microsoft.com/office/drawing/2014/main" id="{B66E6304-BB71-974A-9204-52FD5547655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CDCB6D3-119A-A647-B950-257F220B7EE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4306BC7D-EB54-3248-B8A1-DE97B5E12EC1}"/>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2298FE2F-51B7-3842-B519-601E3F43D6D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5897AB40-966D-DD4C-A09E-3C004CB0725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1" name="直線コネクタ 80">
              <a:extLst>
                <a:ext uri="{FF2B5EF4-FFF2-40B4-BE49-F238E27FC236}">
                  <a16:creationId xmlns:a16="http://schemas.microsoft.com/office/drawing/2014/main" id="{EA255FC5-9B73-4F47-A738-9DDAD2A18EBE}"/>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6D642E75-1053-044F-A6A6-9F8DB7F4C80A}"/>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6A6275A0-1A4F-8341-A64E-1936BCAC3165}"/>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1" name="直線コネクタ 90">
              <a:extLst>
                <a:ext uri="{FF2B5EF4-FFF2-40B4-BE49-F238E27FC236}">
                  <a16:creationId xmlns:a16="http://schemas.microsoft.com/office/drawing/2014/main" id="{CA0F4A2D-094B-BE43-80B7-AA2B82477D92}"/>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3" name="直線コネクタ 92">
              <a:extLst>
                <a:ext uri="{FF2B5EF4-FFF2-40B4-BE49-F238E27FC236}">
                  <a16:creationId xmlns:a16="http://schemas.microsoft.com/office/drawing/2014/main" id="{9F8CB89C-A95F-0B4E-8322-CF838F74C820}"/>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6" name="直線コネクタ 95">
              <a:extLst>
                <a:ext uri="{FF2B5EF4-FFF2-40B4-BE49-F238E27FC236}">
                  <a16:creationId xmlns:a16="http://schemas.microsoft.com/office/drawing/2014/main" id="{F159D8FB-58EF-B64A-AB00-55EB58655CA8}"/>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82" name="正方形/長方形 81">
                <a:extLst>
                  <a:ext uri="{FF2B5EF4-FFF2-40B4-BE49-F238E27FC236}">
                    <a16:creationId xmlns:a16="http://schemas.microsoft.com/office/drawing/2014/main" id="{0A98A038-1E24-E144-AF60-606DFF57496B}"/>
                  </a:ext>
                </a:extLst>
              </p:cNvPr>
              <p:cNvSpPr/>
              <p:nvPr/>
            </p:nvSpPr>
            <p:spPr>
              <a:xfrm>
                <a:off x="8975459" y="5250539"/>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2" name="正方形/長方形 81">
                <a:extLst>
                  <a:ext uri="{FF2B5EF4-FFF2-40B4-BE49-F238E27FC236}">
                    <a16:creationId xmlns:a16="http://schemas.microsoft.com/office/drawing/2014/main" id="{0A98A038-1E24-E144-AF60-606DFF57496B}"/>
                  </a:ext>
                </a:extLst>
              </p:cNvPr>
              <p:cNvSpPr>
                <a:spLocks noRot="1" noChangeAspect="1" noMove="1" noResize="1" noEditPoints="1" noAdjustHandles="1" noChangeArrowheads="1" noChangeShapeType="1" noTextEdit="1"/>
              </p:cNvSpPr>
              <p:nvPr/>
            </p:nvSpPr>
            <p:spPr>
              <a:xfrm>
                <a:off x="8975459" y="5250539"/>
                <a:ext cx="936104" cy="494010"/>
              </a:xfrm>
              <a:prstGeom prst="rect">
                <a:avLst/>
              </a:prstGeom>
              <a:blipFill>
                <a:blip r:embed="rId4"/>
                <a:stretch>
                  <a:fillRect l="-24000" t="-2500" r="-12000" b="-37500"/>
                </a:stretch>
              </a:blipFill>
              <a:ln w="19050" cap="sq">
                <a:noFill/>
                <a:miter lim="800000"/>
                <a:headEnd type="none" w="med" len="med"/>
                <a:tailEnd type="triangle"/>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E11F6-D7F7-F94A-BF59-5FA99D76E556}"/>
              </a:ext>
            </a:extLst>
          </p:cNvPr>
          <p:cNvSpPr txBox="1"/>
          <p:nvPr/>
        </p:nvSpPr>
        <p:spPr>
          <a:xfrm>
            <a:off x="6317450" y="1787606"/>
            <a:ext cx="574295" cy="338554"/>
          </a:xfrm>
          <a:prstGeom prst="rect">
            <a:avLst/>
          </a:prstGeom>
          <a:noFill/>
        </p:spPr>
        <p:txBody>
          <a:bodyPr wrap="square" rtlCol="0">
            <a:spAutoFit/>
          </a:bodyPr>
          <a:lstStyle/>
          <a:p>
            <a:r>
              <a:rPr kumimoji="1" lang="en-US" altLang="ja-JP" sz="1600" dirty="0">
                <a:solidFill>
                  <a:srgbClr val="4D4D4D"/>
                </a:solidFill>
              </a:rPr>
              <a:t>DFT</a:t>
            </a:r>
            <a:endParaRPr kumimoji="1" lang="ja-JP" altLang="en-US" sz="2800" dirty="0">
              <a:solidFill>
                <a:srgbClr val="4D4D4D"/>
              </a:solidFill>
            </a:endParaRPr>
          </a:p>
        </p:txBody>
      </p:sp>
      <p:cxnSp>
        <p:nvCxnSpPr>
          <p:cNvPr id="79" name="直線矢印コネクタ 78">
            <a:extLst>
              <a:ext uri="{FF2B5EF4-FFF2-40B4-BE49-F238E27FC236}">
                <a16:creationId xmlns:a16="http://schemas.microsoft.com/office/drawing/2014/main" id="{7EDD27F5-3CE3-B347-BC08-EE966541C144}"/>
              </a:ext>
            </a:extLst>
          </p:cNvPr>
          <p:cNvCxnSpPr/>
          <p:nvPr/>
        </p:nvCxnSpPr>
        <p:spPr>
          <a:xfrm>
            <a:off x="6592395" y="3721196"/>
            <a:ext cx="340304"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56BDD92E-2D00-224C-B4B9-2D5753C4F845}"/>
              </a:ext>
            </a:extLst>
          </p:cNvPr>
          <p:cNvGrpSpPr/>
          <p:nvPr/>
        </p:nvGrpSpPr>
        <p:grpSpPr>
          <a:xfrm>
            <a:off x="7269046" y="3255329"/>
            <a:ext cx="2478604" cy="884852"/>
            <a:chOff x="7269046" y="3255329"/>
            <a:chExt cx="2478604" cy="884852"/>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927CCD-4D44-9942-84F2-A2450E0C3BB1}"/>
                    </a:ext>
                  </a:extLst>
                </p:cNvPr>
                <p:cNvSpPr txBox="1"/>
                <p:nvPr/>
              </p:nvSpPr>
              <p:spPr>
                <a:xfrm>
                  <a:off x="8249063" y="3545519"/>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9" name="テキスト ボックス 8">
                  <a:extLst>
                    <a:ext uri="{FF2B5EF4-FFF2-40B4-BE49-F238E27FC236}">
                      <a16:creationId xmlns:a16="http://schemas.microsoft.com/office/drawing/2014/main" id="{6A927CCD-4D44-9942-84F2-A2450E0C3BB1}"/>
                    </a:ext>
                  </a:extLst>
                </p:cNvPr>
                <p:cNvSpPr txBox="1">
                  <a:spLocks noRot="1" noChangeAspect="1" noMove="1" noResize="1" noEditPoints="1" noAdjustHandles="1" noChangeArrowheads="1" noChangeShapeType="1" noTextEdit="1"/>
                </p:cNvSpPr>
                <p:nvPr/>
              </p:nvSpPr>
              <p:spPr>
                <a:xfrm>
                  <a:off x="8249063" y="3545519"/>
                  <a:ext cx="1498587" cy="523220"/>
                </a:xfrm>
                <a:prstGeom prst="rect">
                  <a:avLst/>
                </a:prstGeom>
                <a:blipFill>
                  <a:blip r:embed="rId5"/>
                  <a:stretch>
                    <a:fillRect l="-8403" t="-9524" b="-35714"/>
                  </a:stretch>
                </a:blipFill>
              </p:spPr>
              <p:txBody>
                <a:bodyPr/>
                <a:lstStyle/>
                <a:p>
                  <a:r>
                    <a:rPr lang="ja-JP" altLang="en-US">
                      <a:noFill/>
                    </a:rPr>
                    <a:t> </a:t>
                  </a:r>
                </a:p>
              </p:txBody>
            </p:sp>
          </mc:Fallback>
        </mc:AlternateContent>
        <p:grpSp>
          <p:nvGrpSpPr>
            <p:cNvPr id="121" name="グループ化 120">
              <a:extLst>
                <a:ext uri="{FF2B5EF4-FFF2-40B4-BE49-F238E27FC236}">
                  <a16:creationId xmlns:a16="http://schemas.microsoft.com/office/drawing/2014/main" id="{1DB55B4F-2300-814C-9B6F-90BAAB2FB199}"/>
                </a:ext>
              </a:extLst>
            </p:cNvPr>
            <p:cNvGrpSpPr/>
            <p:nvPr/>
          </p:nvGrpSpPr>
          <p:grpSpPr>
            <a:xfrm>
              <a:off x="7269046" y="3255329"/>
              <a:ext cx="961835" cy="884852"/>
              <a:chOff x="7752184" y="2111629"/>
              <a:chExt cx="2163459" cy="2181467"/>
            </a:xfrm>
          </p:grpSpPr>
          <p:sp>
            <p:nvSpPr>
              <p:cNvPr id="122" name="直方体 121">
                <a:extLst>
                  <a:ext uri="{FF2B5EF4-FFF2-40B4-BE49-F238E27FC236}">
                    <a16:creationId xmlns:a16="http://schemas.microsoft.com/office/drawing/2014/main" id="{413EA2A5-0811-D243-9308-FDBD2E9A115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3" name="直方体 122">
                <a:extLst>
                  <a:ext uri="{FF2B5EF4-FFF2-40B4-BE49-F238E27FC236}">
                    <a16:creationId xmlns:a16="http://schemas.microsoft.com/office/drawing/2014/main" id="{C7893954-BE62-664F-873C-08B91C24D51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4" name="直方体 123">
                <a:extLst>
                  <a:ext uri="{FF2B5EF4-FFF2-40B4-BE49-F238E27FC236}">
                    <a16:creationId xmlns:a16="http://schemas.microsoft.com/office/drawing/2014/main" id="{B4FBB19D-1917-1C46-ADCF-5AA6A6D12C3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5" name="直方体 124">
                <a:extLst>
                  <a:ext uri="{FF2B5EF4-FFF2-40B4-BE49-F238E27FC236}">
                    <a16:creationId xmlns:a16="http://schemas.microsoft.com/office/drawing/2014/main" id="{C5CE1A6E-4F8E-A64F-B15C-916AC87FC56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6" name="直方体 125">
                <a:extLst>
                  <a:ext uri="{FF2B5EF4-FFF2-40B4-BE49-F238E27FC236}">
                    <a16:creationId xmlns:a16="http://schemas.microsoft.com/office/drawing/2014/main" id="{074E535B-802F-914A-A757-8537A2791612}"/>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7" name="直方体 126">
                <a:extLst>
                  <a:ext uri="{FF2B5EF4-FFF2-40B4-BE49-F238E27FC236}">
                    <a16:creationId xmlns:a16="http://schemas.microsoft.com/office/drawing/2014/main" id="{51096DDF-16B5-7649-828C-1724E78F733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8" name="直方体 127">
                <a:extLst>
                  <a:ext uri="{FF2B5EF4-FFF2-40B4-BE49-F238E27FC236}">
                    <a16:creationId xmlns:a16="http://schemas.microsoft.com/office/drawing/2014/main" id="{64AF01AA-09BE-C348-ACF6-0E6AC04384B8}"/>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9" name="直方体 128">
                <a:extLst>
                  <a:ext uri="{FF2B5EF4-FFF2-40B4-BE49-F238E27FC236}">
                    <a16:creationId xmlns:a16="http://schemas.microsoft.com/office/drawing/2014/main" id="{4C87ED89-5FB9-E740-9EAB-2D1F0A2346E2}"/>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0" name="直方体 129">
                <a:extLst>
                  <a:ext uri="{FF2B5EF4-FFF2-40B4-BE49-F238E27FC236}">
                    <a16:creationId xmlns:a16="http://schemas.microsoft.com/office/drawing/2014/main" id="{EED26CB2-1235-5B4E-88A8-6A3D91FCCCBC}"/>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sp>
        <p:nvSpPr>
          <p:cNvPr id="77" name="フッター プレースホルダー 76">
            <a:extLst>
              <a:ext uri="{FF2B5EF4-FFF2-40B4-BE49-F238E27FC236}">
                <a16:creationId xmlns:a16="http://schemas.microsoft.com/office/drawing/2014/main" id="{AAEBECD0-D429-7A4D-AB72-6442FF6C3B84}"/>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70062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提案手法 </a:t>
            </a:r>
            <a:r>
              <a:rPr kumimoji="1" lang="en-US" altLang="ja-JP" dirty="0"/>
              <a:t>- </a:t>
            </a:r>
            <a:r>
              <a:rPr kumimoji="1" lang="ja-JP" altLang="en-US" dirty="0"/>
              <a:t>処理の流れ</a:t>
            </a:r>
          </a:p>
        </p:txBody>
      </p:sp>
      <p:sp>
        <p:nvSpPr>
          <p:cNvPr id="3" name="コンテンツ プレースホルダー 2"/>
          <p:cNvSpPr>
            <a:spLocks noGrp="1"/>
          </p:cNvSpPr>
          <p:nvPr>
            <p:ph idx="1"/>
          </p:nvPr>
        </p:nvSpPr>
        <p:spPr>
          <a:xfrm>
            <a:off x="2135560" y="5644374"/>
            <a:ext cx="8363222" cy="720080"/>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26</a:t>
            </a:fld>
            <a:endParaRPr kumimoji="1" lang="ja-JP" altLang="en-US" dirty="0"/>
          </a:p>
        </p:txBody>
      </p:sp>
      <p:sp>
        <p:nvSpPr>
          <p:cNvPr id="6" name="下矢印 5"/>
          <p:cNvSpPr/>
          <p:nvPr/>
        </p:nvSpPr>
        <p:spPr>
          <a:xfrm>
            <a:off x="4727848" y="2120106"/>
            <a:ext cx="576064" cy="3096344"/>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7" name="正方形/長方形 6"/>
          <p:cNvSpPr/>
          <p:nvPr/>
        </p:nvSpPr>
        <p:spPr>
          <a:xfrm>
            <a:off x="3647728" y="1184002"/>
            <a:ext cx="2736304"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bg1"/>
                </a:solidFill>
              </a:rPr>
              <a:t>Sample</a:t>
            </a:r>
            <a:endParaRPr lang="ja-JP" altLang="en-US" sz="2800" dirty="0">
              <a:solidFill>
                <a:schemeClr val="bg1"/>
              </a:solidFill>
            </a:endParaRPr>
          </a:p>
        </p:txBody>
      </p:sp>
      <p:sp>
        <p:nvSpPr>
          <p:cNvPr id="8" name="正方形/長方形 7"/>
          <p:cNvSpPr/>
          <p:nvPr/>
        </p:nvSpPr>
        <p:spPr>
          <a:xfrm>
            <a:off x="3647728" y="2480146"/>
            <a:ext cx="2736304"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bg1"/>
                </a:solidFill>
              </a:rPr>
              <a:t>Sample</a:t>
            </a:r>
            <a:endParaRPr lang="ja-JP" altLang="en-US" sz="2800" dirty="0">
              <a:solidFill>
                <a:schemeClr val="bg1"/>
              </a:solidFill>
            </a:endParaRPr>
          </a:p>
        </p:txBody>
      </p:sp>
      <p:sp>
        <p:nvSpPr>
          <p:cNvPr id="9" name="正方形/長方形 8"/>
          <p:cNvSpPr/>
          <p:nvPr/>
        </p:nvSpPr>
        <p:spPr>
          <a:xfrm>
            <a:off x="3647728" y="3776290"/>
            <a:ext cx="2736304" cy="936104"/>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bg1"/>
                </a:solidFill>
              </a:rPr>
              <a:t>Sample</a:t>
            </a:r>
            <a:endParaRPr lang="ja-JP" altLang="en-US" sz="2800" dirty="0">
              <a:solidFill>
                <a:schemeClr val="bg1"/>
              </a:solidFill>
            </a:endParaRPr>
          </a:p>
        </p:txBody>
      </p:sp>
      <p:sp>
        <p:nvSpPr>
          <p:cNvPr id="10" name="U ターン矢印 9"/>
          <p:cNvSpPr/>
          <p:nvPr/>
        </p:nvSpPr>
        <p:spPr>
          <a:xfrm rot="16200000" flipV="1">
            <a:off x="6012715" y="3183003"/>
            <a:ext cx="1584176" cy="792088"/>
          </a:xfrm>
          <a:prstGeom prst="uturnArrow">
            <a:avLst/>
          </a:prstGeom>
          <a:solidFill>
            <a:srgbClr val="79BBD3"/>
          </a:solidFill>
          <a:ln w="19050" cap="sq">
            <a:solidFill>
              <a:srgbClr val="79BBD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800" dirty="0">
              <a:solidFill>
                <a:schemeClr val="accent1"/>
              </a:solidFill>
            </a:endParaRPr>
          </a:p>
        </p:txBody>
      </p:sp>
      <p:sp>
        <p:nvSpPr>
          <p:cNvPr id="4" name="フッター プレースホルダー 3">
            <a:extLst>
              <a:ext uri="{FF2B5EF4-FFF2-40B4-BE49-F238E27FC236}">
                <a16:creationId xmlns:a16="http://schemas.microsoft.com/office/drawing/2014/main" id="{D0437F72-358D-DB4F-B200-705ED5A5F5CC}"/>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9709416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提案手法のポイント</a:t>
            </a:r>
            <a:r>
              <a:rPr kumimoji="1" lang="ja-JP" altLang="en-US" dirty="0">
                <a:solidFill>
                  <a:srgbClr val="FF0000"/>
                </a:solidFill>
              </a:rPr>
              <a:t>（このスライドはなくてもいい）</a:t>
            </a:r>
          </a:p>
        </p:txBody>
      </p:sp>
      <p:grpSp>
        <p:nvGrpSpPr>
          <p:cNvPr id="5" name="グループ化 4"/>
          <p:cNvGrpSpPr/>
          <p:nvPr/>
        </p:nvGrpSpPr>
        <p:grpSpPr>
          <a:xfrm>
            <a:off x="2586502" y="1700808"/>
            <a:ext cx="3530719" cy="984885"/>
            <a:chOff x="1259632" y="2159278"/>
            <a:chExt cx="3530719" cy="984885"/>
          </a:xfrm>
        </p:grpSpPr>
        <p:sp>
          <p:nvSpPr>
            <p:cNvPr id="6" name="円/楕円 5"/>
            <p:cNvSpPr/>
            <p:nvPr/>
          </p:nvSpPr>
          <p:spPr>
            <a:xfrm>
              <a:off x="1259632" y="2204864"/>
              <a:ext cx="432048" cy="432048"/>
            </a:xfrm>
            <a:prstGeom prst="ellipse">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b="1" dirty="0">
                  <a:solidFill>
                    <a:schemeClr val="bg1"/>
                  </a:solidFill>
                </a:rPr>
                <a:t>1</a:t>
              </a:r>
              <a:endParaRPr lang="ja-JP" altLang="en-US" b="1" dirty="0">
                <a:solidFill>
                  <a:schemeClr val="bg1"/>
                </a:solidFill>
              </a:endParaRPr>
            </a:p>
          </p:txBody>
        </p:sp>
        <p:sp>
          <p:nvSpPr>
            <p:cNvPr id="7" name="テキスト ボックス 6"/>
            <p:cNvSpPr txBox="1"/>
            <p:nvPr/>
          </p:nvSpPr>
          <p:spPr>
            <a:xfrm>
              <a:off x="1835696" y="2159278"/>
              <a:ext cx="1861407" cy="523220"/>
            </a:xfrm>
            <a:prstGeom prst="rect">
              <a:avLst/>
            </a:prstGeom>
            <a:noFill/>
          </p:spPr>
          <p:txBody>
            <a:bodyPr wrap="none" rtlCol="0">
              <a:spAutoFit/>
            </a:bodyPr>
            <a:lstStyle/>
            <a:p>
              <a:r>
                <a:rPr lang="en-US" altLang="ja-JP" sz="2800" b="1" dirty="0">
                  <a:solidFill>
                    <a:srgbClr val="4D4D4D"/>
                  </a:solidFill>
                </a:rPr>
                <a:t>××</a:t>
              </a:r>
              <a:r>
                <a:rPr lang="ja-JP" altLang="en-US" sz="2800" b="1" dirty="0">
                  <a:solidFill>
                    <a:srgbClr val="4D4D4D"/>
                  </a:solidFill>
                </a:rPr>
                <a:t>が不要</a:t>
              </a:r>
            </a:p>
          </p:txBody>
        </p:sp>
        <p:sp>
          <p:nvSpPr>
            <p:cNvPr id="8" name="テキスト ボックス 7"/>
            <p:cNvSpPr txBox="1"/>
            <p:nvPr/>
          </p:nvSpPr>
          <p:spPr>
            <a:xfrm>
              <a:off x="1835696" y="2682498"/>
              <a:ext cx="2954655" cy="461665"/>
            </a:xfrm>
            <a:prstGeom prst="rect">
              <a:avLst/>
            </a:prstGeom>
            <a:noFill/>
          </p:spPr>
          <p:txBody>
            <a:bodyPr wrap="none" rtlCol="0">
              <a:spAutoFit/>
            </a:bodyPr>
            <a:lstStyle/>
            <a:p>
              <a:r>
                <a:rPr lang="ja-JP" altLang="en-US" sz="2400" dirty="0">
                  <a:solidFill>
                    <a:srgbClr val="4D4D4D"/>
                  </a:solidFill>
                </a:rPr>
                <a:t>処理の高速化を実現</a:t>
              </a:r>
            </a:p>
          </p:txBody>
        </p:sp>
      </p:grpSp>
      <p:grpSp>
        <p:nvGrpSpPr>
          <p:cNvPr id="9" name="グループ化 8"/>
          <p:cNvGrpSpPr/>
          <p:nvPr/>
        </p:nvGrpSpPr>
        <p:grpSpPr>
          <a:xfrm>
            <a:off x="2586502" y="3186554"/>
            <a:ext cx="3530719" cy="984885"/>
            <a:chOff x="1259632" y="2159278"/>
            <a:chExt cx="3530719" cy="984885"/>
          </a:xfrm>
        </p:grpSpPr>
        <p:sp>
          <p:nvSpPr>
            <p:cNvPr id="10" name="円/楕円 9"/>
            <p:cNvSpPr/>
            <p:nvPr/>
          </p:nvSpPr>
          <p:spPr>
            <a:xfrm>
              <a:off x="1259632" y="2204864"/>
              <a:ext cx="432048" cy="432048"/>
            </a:xfrm>
            <a:prstGeom prst="ellipse">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b="1" dirty="0">
                  <a:solidFill>
                    <a:schemeClr val="bg1"/>
                  </a:solidFill>
                </a:rPr>
                <a:t>2</a:t>
              </a:r>
              <a:endParaRPr lang="ja-JP" altLang="en-US" b="1" dirty="0">
                <a:solidFill>
                  <a:schemeClr val="bg1"/>
                </a:solidFill>
              </a:endParaRPr>
            </a:p>
          </p:txBody>
        </p:sp>
        <p:sp>
          <p:nvSpPr>
            <p:cNvPr id="11" name="テキスト ボックス 10"/>
            <p:cNvSpPr txBox="1"/>
            <p:nvPr/>
          </p:nvSpPr>
          <p:spPr>
            <a:xfrm>
              <a:off x="1835696" y="2159278"/>
              <a:ext cx="1980029" cy="523220"/>
            </a:xfrm>
            <a:prstGeom prst="rect">
              <a:avLst/>
            </a:prstGeom>
            <a:noFill/>
          </p:spPr>
          <p:txBody>
            <a:bodyPr wrap="none" rtlCol="0">
              <a:spAutoFit/>
            </a:bodyPr>
            <a:lstStyle/>
            <a:p>
              <a:r>
                <a:rPr lang="ja-JP" altLang="en-US" sz="2800" b="1" dirty="0">
                  <a:solidFill>
                    <a:srgbClr val="4D4D4D"/>
                  </a:solidFill>
                </a:rPr>
                <a:t>△△が可能</a:t>
              </a:r>
            </a:p>
          </p:txBody>
        </p:sp>
        <p:sp>
          <p:nvSpPr>
            <p:cNvPr id="12" name="テキスト ボックス 11"/>
            <p:cNvSpPr txBox="1"/>
            <p:nvPr/>
          </p:nvSpPr>
          <p:spPr>
            <a:xfrm>
              <a:off x="1835696" y="2682498"/>
              <a:ext cx="2954655" cy="461665"/>
            </a:xfrm>
            <a:prstGeom prst="rect">
              <a:avLst/>
            </a:prstGeom>
            <a:noFill/>
          </p:spPr>
          <p:txBody>
            <a:bodyPr wrap="none" rtlCol="0">
              <a:spAutoFit/>
            </a:bodyPr>
            <a:lstStyle/>
            <a:p>
              <a:r>
                <a:rPr lang="ja-JP" altLang="en-US" sz="2400" dirty="0">
                  <a:solidFill>
                    <a:srgbClr val="4D4D4D"/>
                  </a:solidFill>
                </a:rPr>
                <a:t>既存手法では不可能</a:t>
              </a:r>
            </a:p>
          </p:txBody>
        </p:sp>
      </p:grpSp>
      <p:grpSp>
        <p:nvGrpSpPr>
          <p:cNvPr id="13" name="グループ化 12"/>
          <p:cNvGrpSpPr/>
          <p:nvPr/>
        </p:nvGrpSpPr>
        <p:grpSpPr>
          <a:xfrm>
            <a:off x="2586502" y="4712657"/>
            <a:ext cx="3274239" cy="984885"/>
            <a:chOff x="1259632" y="2159278"/>
            <a:chExt cx="3274239" cy="984885"/>
          </a:xfrm>
        </p:grpSpPr>
        <p:sp>
          <p:nvSpPr>
            <p:cNvPr id="14" name="円/楕円 13"/>
            <p:cNvSpPr/>
            <p:nvPr/>
          </p:nvSpPr>
          <p:spPr>
            <a:xfrm>
              <a:off x="1259632" y="2204864"/>
              <a:ext cx="432048" cy="432048"/>
            </a:xfrm>
            <a:prstGeom prst="ellipse">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b="1" dirty="0">
                  <a:solidFill>
                    <a:schemeClr val="bg1"/>
                  </a:solidFill>
                </a:rPr>
                <a:t>3</a:t>
              </a:r>
              <a:endParaRPr lang="ja-JP" altLang="en-US" b="1" dirty="0">
                <a:solidFill>
                  <a:schemeClr val="bg1"/>
                </a:solidFill>
              </a:endParaRPr>
            </a:p>
          </p:txBody>
        </p:sp>
        <p:sp>
          <p:nvSpPr>
            <p:cNvPr id="15" name="テキスト ボックス 14"/>
            <p:cNvSpPr txBox="1"/>
            <p:nvPr/>
          </p:nvSpPr>
          <p:spPr>
            <a:xfrm>
              <a:off x="1835696" y="2159278"/>
              <a:ext cx="2698175" cy="523220"/>
            </a:xfrm>
            <a:prstGeom prst="rect">
              <a:avLst/>
            </a:prstGeom>
            <a:noFill/>
          </p:spPr>
          <p:txBody>
            <a:bodyPr wrap="none" rtlCol="0">
              <a:spAutoFit/>
            </a:bodyPr>
            <a:lstStyle/>
            <a:p>
              <a:r>
                <a:rPr lang="ja-JP" altLang="en-US" sz="2800" b="1" dirty="0">
                  <a:solidFill>
                    <a:srgbClr val="4D4D4D"/>
                  </a:solidFill>
                </a:rPr>
                <a:t>■■にも適用可</a:t>
              </a:r>
            </a:p>
          </p:txBody>
        </p:sp>
        <p:sp>
          <p:nvSpPr>
            <p:cNvPr id="16" name="テキスト ボックス 15"/>
            <p:cNvSpPr txBox="1"/>
            <p:nvPr/>
          </p:nvSpPr>
          <p:spPr>
            <a:xfrm>
              <a:off x="1835696" y="2682498"/>
              <a:ext cx="2646878" cy="461665"/>
            </a:xfrm>
            <a:prstGeom prst="rect">
              <a:avLst/>
            </a:prstGeom>
            <a:noFill/>
          </p:spPr>
          <p:txBody>
            <a:bodyPr wrap="none" rtlCol="0">
              <a:spAutoFit/>
            </a:bodyPr>
            <a:lstStyle/>
            <a:p>
              <a:r>
                <a:rPr lang="ja-JP" altLang="en-US" sz="2400" dirty="0">
                  <a:solidFill>
                    <a:srgbClr val="4D4D4D"/>
                  </a:solidFill>
                </a:rPr>
                <a:t>応用範囲が広い！</a:t>
              </a:r>
              <a:endParaRPr lang="en-US" altLang="ja-JP" sz="2400" dirty="0">
                <a:solidFill>
                  <a:srgbClr val="4D4D4D"/>
                </a:solidFill>
              </a:endParaRPr>
            </a:p>
          </p:txBody>
        </p:sp>
      </p:grpSp>
      <p:sp>
        <p:nvSpPr>
          <p:cNvPr id="3" name="スライド番号プレースホルダー 2"/>
          <p:cNvSpPr>
            <a:spLocks noGrp="1"/>
          </p:cNvSpPr>
          <p:nvPr>
            <p:ph type="sldNum" sz="quarter" idx="12"/>
          </p:nvPr>
        </p:nvSpPr>
        <p:spPr/>
        <p:txBody>
          <a:bodyPr/>
          <a:lstStyle/>
          <a:p>
            <a:fld id="{8B45D110-FD8E-48BD-8825-CDFBF9D22CA3}" type="slidenum">
              <a:rPr kumimoji="1" lang="ja-JP" altLang="en-US" smtClean="0"/>
              <a:pPr/>
              <a:t>27</a:t>
            </a:fld>
            <a:endParaRPr kumimoji="1" lang="ja-JP" altLang="en-US" dirty="0"/>
          </a:p>
        </p:txBody>
      </p:sp>
      <p:sp>
        <p:nvSpPr>
          <p:cNvPr id="4" name="フッター プレースホルダー 3">
            <a:extLst>
              <a:ext uri="{FF2B5EF4-FFF2-40B4-BE49-F238E27FC236}">
                <a16:creationId xmlns:a16="http://schemas.microsoft.com/office/drawing/2014/main" id="{C367AE66-32C0-AE46-888B-590E0E949272}"/>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395062744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実験の概要</a:t>
            </a:r>
            <a:endParaRPr kumimoji="1" lang="ja-JP" altLang="en-US" dirty="0"/>
          </a:p>
        </p:txBody>
      </p:sp>
      <p:sp>
        <p:nvSpPr>
          <p:cNvPr id="3" name="コンテンツ プレースホルダー 2"/>
          <p:cNvSpPr>
            <a:spLocks noGrp="1"/>
          </p:cNvSpPr>
          <p:nvPr>
            <p:ph idx="1"/>
          </p:nvPr>
        </p:nvSpPr>
        <p:spPr>
          <a:xfrm>
            <a:off x="1487488" y="1232743"/>
            <a:ext cx="8363222" cy="5076578"/>
          </a:xfrm>
        </p:spPr>
        <p:txBody>
          <a:bodyPr>
            <a:normAutofit lnSpcReduction="10000"/>
          </a:bodyPr>
          <a:lstStyle/>
          <a:p>
            <a:r>
              <a:rPr lang="ja-JP" altLang="en-US" dirty="0"/>
              <a:t>実験条件</a:t>
            </a:r>
            <a:endParaRPr kumimoji="1" lang="en-US" altLang="ja-JP" dirty="0"/>
          </a:p>
          <a:p>
            <a:pPr lvl="1"/>
            <a:r>
              <a:rPr lang="ja-JP" altLang="en-US" dirty="0"/>
              <a:t>画像：○○データセット</a:t>
            </a:r>
            <a:r>
              <a:rPr lang="en-US" altLang="ja-JP" dirty="0"/>
              <a:t>, 256</a:t>
            </a:r>
            <a:r>
              <a:rPr lang="ja-JP" altLang="en-US" dirty="0"/>
              <a:t>枚</a:t>
            </a:r>
            <a:endParaRPr lang="en-US" altLang="ja-JP" dirty="0"/>
          </a:p>
          <a:p>
            <a:pPr lvl="1"/>
            <a:r>
              <a:rPr lang="ja-JP" altLang="en-US" dirty="0"/>
              <a:t>被験者数：１５名</a:t>
            </a:r>
            <a:endParaRPr lang="en-US" altLang="ja-JP" dirty="0"/>
          </a:p>
          <a:p>
            <a:r>
              <a:rPr lang="ja-JP" altLang="en-US" dirty="0"/>
              <a:t>提案手法</a:t>
            </a:r>
            <a:endParaRPr lang="en-US" altLang="ja-JP" dirty="0"/>
          </a:p>
          <a:p>
            <a:pPr lvl="1"/>
            <a:r>
              <a:rPr lang="ja-JP" altLang="en-US" dirty="0"/>
              <a:t>パラメータ</a:t>
            </a:r>
            <a:endParaRPr lang="en-US" altLang="ja-JP" dirty="0"/>
          </a:p>
          <a:p>
            <a:pPr lvl="2"/>
            <a:r>
              <a:rPr kumimoji="1" lang="en-US" altLang="ja-JP" b="1" dirty="0"/>
              <a:t>D=25</a:t>
            </a:r>
          </a:p>
          <a:p>
            <a:pPr lvl="2"/>
            <a:r>
              <a:rPr lang="en-US" altLang="ja-JP" dirty="0"/>
              <a:t>λ=1.5</a:t>
            </a:r>
          </a:p>
          <a:p>
            <a:pPr lvl="1"/>
            <a:r>
              <a:rPr kumimoji="1" lang="ja-JP" altLang="en-US" dirty="0"/>
              <a:t>実装</a:t>
            </a:r>
            <a:endParaRPr kumimoji="1" lang="en-US" altLang="ja-JP" dirty="0"/>
          </a:p>
          <a:p>
            <a:pPr lvl="2"/>
            <a:r>
              <a:rPr lang="en-US" altLang="ja-JP" dirty="0"/>
              <a:t>Matlab2015b</a:t>
            </a:r>
            <a:r>
              <a:rPr lang="ja-JP" altLang="en-US" dirty="0"/>
              <a:t>を使用</a:t>
            </a:r>
            <a:endParaRPr kumimoji="1" lang="ja-JP" altLang="en-US" dirty="0"/>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28</a:t>
            </a:fld>
            <a:endParaRPr kumimoji="1" lang="ja-JP" altLang="en-US" dirty="0"/>
          </a:p>
        </p:txBody>
      </p:sp>
      <p:sp>
        <p:nvSpPr>
          <p:cNvPr id="4" name="フッター プレースホルダー 3">
            <a:extLst>
              <a:ext uri="{FF2B5EF4-FFF2-40B4-BE49-F238E27FC236}">
                <a16:creationId xmlns:a16="http://schemas.microsoft.com/office/drawing/2014/main" id="{64E7968E-A2E5-7F48-ACAD-35856D68B6A6}"/>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7651753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a:t>
            </a:r>
            <a:r>
              <a:rPr kumimoji="1" lang="ja-JP" altLang="en-US"/>
              <a:t>の背景（２）　</a:t>
            </a:r>
            <a:r>
              <a:rPr kumimoji="1" lang="ja-JP" altLang="en-US" sz="3200"/>
              <a:t>テンソルノイズ除去の実例</a:t>
            </a:r>
            <a:endParaRPr kumimoji="1" lang="ja-JP" altLang="en-US"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sp>
        <p:nvSpPr>
          <p:cNvPr id="11" name="コンテンツ プレースホルダー 2">
            <a:extLst>
              <a:ext uri="{FF2B5EF4-FFF2-40B4-BE49-F238E27FC236}">
                <a16:creationId xmlns:a16="http://schemas.microsoft.com/office/drawing/2014/main" id="{444D5E9A-0535-8F49-A55D-E2E9D7552D30}"/>
              </a:ext>
            </a:extLst>
          </p:cNvPr>
          <p:cNvSpPr txBox="1">
            <a:spLocks/>
          </p:cNvSpPr>
          <p:nvPr/>
        </p:nvSpPr>
        <p:spPr>
          <a:xfrm>
            <a:off x="1009262" y="1911637"/>
            <a:ext cx="11191068" cy="188248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画像の撮影時にはノイズが発生するため，実物をそのまま</a:t>
            </a:r>
            <a:r>
              <a:rPr lang="en-US" altLang="ja-JP" dirty="0"/>
              <a:t>2</a:t>
            </a:r>
            <a:r>
              <a:rPr lang="ja-JP" altLang="en-US"/>
              <a:t>次元に写した画像が得られるわけではない</a:t>
            </a:r>
            <a:endParaRPr lang="en-US" altLang="ja-JP" dirty="0"/>
          </a:p>
        </p:txBody>
      </p:sp>
      <p:sp>
        <p:nvSpPr>
          <p:cNvPr id="14" name="コンテンツ プレースホルダー 2">
            <a:extLst>
              <a:ext uri="{FF2B5EF4-FFF2-40B4-BE49-F238E27FC236}">
                <a16:creationId xmlns:a16="http://schemas.microsoft.com/office/drawing/2014/main" id="{9E251EAB-07CA-9345-B48C-E65AF4E583B0}"/>
              </a:ext>
            </a:extLst>
          </p:cNvPr>
          <p:cNvSpPr txBox="1">
            <a:spLocks/>
          </p:cNvSpPr>
          <p:nvPr/>
        </p:nvSpPr>
        <p:spPr>
          <a:xfrm>
            <a:off x="1000607" y="4339393"/>
            <a:ext cx="11191068" cy="129174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ノイズのない理想的な二次元カラー画像を，観測カラー画像（どちらも</a:t>
            </a:r>
            <a:r>
              <a:rPr lang="en-US" altLang="ja-JP" dirty="0"/>
              <a:t>3</a:t>
            </a:r>
            <a:r>
              <a:rPr lang="ja-JP" altLang="en-US"/>
              <a:t>階テンソル）から得たい</a:t>
            </a:r>
            <a:endParaRPr lang="en-US" altLang="ja-JP" dirty="0"/>
          </a:p>
        </p:txBody>
      </p:sp>
      <p:sp>
        <p:nvSpPr>
          <p:cNvPr id="3" name="フッター プレースホルダー 2">
            <a:extLst>
              <a:ext uri="{FF2B5EF4-FFF2-40B4-BE49-F238E27FC236}">
                <a16:creationId xmlns:a16="http://schemas.microsoft.com/office/drawing/2014/main" id="{C1EBB3A5-7A7C-CC41-811C-82721C6DF393}"/>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131977075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実験結果 </a:t>
            </a:r>
            <a:r>
              <a:rPr kumimoji="1" lang="en-US" altLang="ja-JP" dirty="0"/>
              <a:t>-</a:t>
            </a:r>
            <a:r>
              <a:rPr kumimoji="1" lang="ja-JP" altLang="en-US" dirty="0"/>
              <a:t>△△による□□の低減効果</a:t>
            </a:r>
          </a:p>
        </p:txBody>
      </p:sp>
      <p:sp>
        <p:nvSpPr>
          <p:cNvPr id="3" name="コンテンツ プレースホルダー 2"/>
          <p:cNvSpPr>
            <a:spLocks noGrp="1"/>
          </p:cNvSpPr>
          <p:nvPr>
            <p:ph idx="1"/>
          </p:nvPr>
        </p:nvSpPr>
        <p:spPr>
          <a:xfrm>
            <a:off x="2207618" y="5482748"/>
            <a:ext cx="8363222" cy="1296144"/>
          </a:xfrm>
        </p:spPr>
        <p:txBody>
          <a:bodyPr/>
          <a:lstStyle/>
          <a:p>
            <a:r>
              <a:rPr lang="ja-JP" altLang="en-US" dirty="0"/>
              <a:t>相関係数 </a:t>
            </a:r>
            <a:r>
              <a:rPr lang="en-US" altLang="ja-JP" b="1" dirty="0"/>
              <a:t>C &gt; 0.8 </a:t>
            </a:r>
            <a:r>
              <a:rPr lang="ja-JP" altLang="en-US" dirty="0"/>
              <a:t>→□□の低減を確認</a:t>
            </a:r>
            <a:endParaRPr kumimoji="1" lang="ja-JP" altLang="en-US" dirty="0"/>
          </a:p>
        </p:txBody>
      </p:sp>
      <p:sp>
        <p:nvSpPr>
          <p:cNvPr id="5" name="正方形/長方形 4"/>
          <p:cNvSpPr/>
          <p:nvPr/>
        </p:nvSpPr>
        <p:spPr>
          <a:xfrm>
            <a:off x="2423592" y="1268760"/>
            <a:ext cx="7128792" cy="3672408"/>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主張したいことの根拠となる表やグラフ</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29</a:t>
            </a:fld>
            <a:endParaRPr kumimoji="1" lang="ja-JP" altLang="en-US" dirty="0"/>
          </a:p>
        </p:txBody>
      </p:sp>
      <p:sp>
        <p:nvSpPr>
          <p:cNvPr id="4" name="フッター プレースホルダー 3">
            <a:extLst>
              <a:ext uri="{FF2B5EF4-FFF2-40B4-BE49-F238E27FC236}">
                <a16:creationId xmlns:a16="http://schemas.microsoft.com/office/drawing/2014/main" id="{37A7F51D-0FBD-0D4F-B895-2A2097478F32}"/>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25393001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実験結果 </a:t>
            </a:r>
            <a:r>
              <a:rPr kumimoji="1" lang="en-US" altLang="ja-JP" dirty="0"/>
              <a:t>– </a:t>
            </a:r>
            <a:r>
              <a:rPr kumimoji="1" lang="ja-JP" altLang="en-US" dirty="0"/>
              <a:t>提案法と既存手法の性能比較</a:t>
            </a:r>
          </a:p>
        </p:txBody>
      </p:sp>
      <p:sp>
        <p:nvSpPr>
          <p:cNvPr id="3" name="コンテンツ プレースホルダー 2"/>
          <p:cNvSpPr>
            <a:spLocks noGrp="1"/>
          </p:cNvSpPr>
          <p:nvPr>
            <p:ph idx="1"/>
          </p:nvPr>
        </p:nvSpPr>
        <p:spPr>
          <a:xfrm>
            <a:off x="2207618" y="5516343"/>
            <a:ext cx="8363222" cy="936104"/>
          </a:xfrm>
        </p:spPr>
        <p:txBody>
          <a:bodyPr>
            <a:normAutofit/>
          </a:bodyPr>
          <a:lstStyle/>
          <a:p>
            <a:r>
              <a:rPr kumimoji="1" lang="ja-JP" altLang="en-US" b="1" dirty="0"/>
              <a:t>高ビットレート</a:t>
            </a:r>
            <a:r>
              <a:rPr kumimoji="1" lang="ja-JP" altLang="en-US" dirty="0"/>
              <a:t>において高い優位性</a:t>
            </a:r>
            <a:endParaRPr kumimoji="1" lang="en-US" altLang="ja-JP" dirty="0"/>
          </a:p>
        </p:txBody>
      </p:sp>
      <p:sp>
        <p:nvSpPr>
          <p:cNvPr id="5" name="正方形/長方形 4"/>
          <p:cNvSpPr/>
          <p:nvPr/>
        </p:nvSpPr>
        <p:spPr>
          <a:xfrm>
            <a:off x="2531604" y="1340768"/>
            <a:ext cx="7128792" cy="3672408"/>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主張したいことの根拠となる表やグラフ</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30</a:t>
            </a:fld>
            <a:endParaRPr kumimoji="1" lang="ja-JP" altLang="en-US" dirty="0"/>
          </a:p>
        </p:txBody>
      </p:sp>
      <p:sp>
        <p:nvSpPr>
          <p:cNvPr id="4" name="フッター プレースホルダー 3">
            <a:extLst>
              <a:ext uri="{FF2B5EF4-FFF2-40B4-BE49-F238E27FC236}">
                <a16:creationId xmlns:a16="http://schemas.microsoft.com/office/drawing/2014/main" id="{BC7ED926-447B-6A4C-A785-53FFB1133CD3}"/>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3613713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おまけ：スライドを作るときのポイント</a:t>
            </a:r>
          </a:p>
        </p:txBody>
      </p:sp>
      <p:sp>
        <p:nvSpPr>
          <p:cNvPr id="3" name="コンテンツ プレースホルダー 2"/>
          <p:cNvSpPr>
            <a:spLocks noGrp="1"/>
          </p:cNvSpPr>
          <p:nvPr>
            <p:ph idx="1"/>
          </p:nvPr>
        </p:nvSpPr>
        <p:spPr/>
        <p:txBody>
          <a:bodyPr/>
          <a:lstStyle/>
          <a:p>
            <a:r>
              <a:rPr lang="ja-JP" altLang="en-US" dirty="0"/>
              <a:t>絶対に</a:t>
            </a:r>
            <a:r>
              <a:rPr lang="ja-JP" altLang="en-US" sz="900" dirty="0"/>
              <a:t>小さなフォント</a:t>
            </a:r>
            <a:r>
              <a:rPr kumimoji="1" lang="ja-JP" altLang="en-US" dirty="0"/>
              <a:t>を使わない（最低</a:t>
            </a:r>
            <a:r>
              <a:rPr kumimoji="1" lang="en-US" altLang="ja-JP" dirty="0"/>
              <a:t>24</a:t>
            </a:r>
            <a:r>
              <a:rPr kumimoji="1" lang="ja-JP" altLang="en-US" dirty="0"/>
              <a:t>ポイント</a:t>
            </a:r>
            <a:r>
              <a:rPr kumimoji="1" lang="en-US" altLang="ja-JP" dirty="0"/>
              <a:t>)</a:t>
            </a:r>
          </a:p>
          <a:p>
            <a:r>
              <a:rPr lang="ja-JP" altLang="en-US" dirty="0"/>
              <a:t>言葉は短く体現ドメ→文章ダメ絶対</a:t>
            </a:r>
            <a:endParaRPr lang="en-US" altLang="ja-JP" dirty="0"/>
          </a:p>
          <a:p>
            <a:r>
              <a:rPr lang="ja-JP" altLang="en-US" dirty="0"/>
              <a:t>強調すべきところは</a:t>
            </a:r>
            <a:r>
              <a:rPr lang="ja-JP" altLang="en-US" b="1" dirty="0"/>
              <a:t>太字</a:t>
            </a:r>
            <a:r>
              <a:rPr lang="ja-JP" altLang="en-US" dirty="0"/>
              <a:t>や</a:t>
            </a:r>
            <a:r>
              <a:rPr lang="ja-JP" altLang="en-US" b="1" dirty="0">
                <a:solidFill>
                  <a:schemeClr val="accent1"/>
                </a:solidFill>
              </a:rPr>
              <a:t>色変え</a:t>
            </a:r>
            <a:endParaRPr lang="en-US" altLang="ja-JP" b="1" dirty="0">
              <a:solidFill>
                <a:schemeClr val="accent1"/>
              </a:solidFill>
            </a:endParaRPr>
          </a:p>
          <a:p>
            <a:r>
              <a:rPr lang="ja-JP" altLang="en-US" dirty="0"/>
              <a:t>アニメーションは極力不使用</a:t>
            </a:r>
            <a:endParaRPr lang="en-US" altLang="ja-JP" dirty="0"/>
          </a:p>
          <a:p>
            <a:pPr lvl="1"/>
            <a:r>
              <a:rPr lang="ja-JP" altLang="en-US" dirty="0">
                <a:solidFill>
                  <a:srgbClr val="4D4D4D"/>
                </a:solidFill>
              </a:rPr>
              <a:t>多く</a:t>
            </a:r>
            <a:r>
              <a:rPr lang="ja-JP" altLang="en-US" dirty="0">
                <a:solidFill>
                  <a:srgbClr val="0084B4"/>
                </a:solidFill>
              </a:rPr>
              <a:t>の場合は複数スライドで</a:t>
            </a:r>
            <a:r>
              <a:rPr lang="ja-JP" altLang="en-US" dirty="0">
                <a:solidFill>
                  <a:srgbClr val="4D4D4D"/>
                </a:solidFill>
              </a:rPr>
              <a:t>対応可能</a:t>
            </a:r>
            <a:endParaRPr lang="en-US" altLang="ja-JP" dirty="0">
              <a:solidFill>
                <a:srgbClr val="4D4D4D"/>
              </a:solidFill>
            </a:endParaRPr>
          </a:p>
          <a:p>
            <a:r>
              <a:rPr kumimoji="1" lang="en-US" altLang="ja-JP" dirty="0"/>
              <a:t>30</a:t>
            </a:r>
            <a:r>
              <a:rPr kumimoji="1" lang="ja-JP" altLang="en-US" dirty="0"/>
              <a:t>秒～</a:t>
            </a:r>
            <a:r>
              <a:rPr kumimoji="1" lang="en-US" altLang="ja-JP" dirty="0"/>
              <a:t>1</a:t>
            </a:r>
            <a:r>
              <a:rPr kumimoji="1" lang="ja-JP" altLang="en-US" dirty="0"/>
              <a:t>分でスライド</a:t>
            </a:r>
            <a:r>
              <a:rPr kumimoji="1" lang="en-US" altLang="ja-JP" dirty="0"/>
              <a:t>1</a:t>
            </a:r>
            <a:r>
              <a:rPr kumimoji="1" lang="ja-JP" altLang="en-US" dirty="0"/>
              <a:t>枚が目安</a:t>
            </a:r>
            <a:endParaRPr kumimoji="1" lang="en-US" altLang="ja-JP" dirty="0"/>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31</a:t>
            </a:fld>
            <a:endParaRPr kumimoji="1" lang="ja-JP" altLang="en-US" dirty="0"/>
          </a:p>
        </p:txBody>
      </p:sp>
      <p:sp>
        <p:nvSpPr>
          <p:cNvPr id="4" name="フッター プレースホルダー 3">
            <a:extLst>
              <a:ext uri="{FF2B5EF4-FFF2-40B4-BE49-F238E27FC236}">
                <a16:creationId xmlns:a16="http://schemas.microsoft.com/office/drawing/2014/main" id="{CE08C174-A618-B548-8AAD-0FC381CA9C2C}"/>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8121060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90D8C12C-8D77-0F4A-B0F4-F79CEB755389}"/>
              </a:ext>
            </a:extLst>
          </p:cNvPr>
          <p:cNvSpPr txBox="1">
            <a:spLocks/>
          </p:cNvSpPr>
          <p:nvPr/>
        </p:nvSpPr>
        <p:spPr>
          <a:xfrm>
            <a:off x="1006021" y="5512639"/>
            <a:ext cx="10225500" cy="148776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50000"/>
              </a:lnSpc>
            </a:pPr>
            <a:r>
              <a:rPr lang="ja-JP" altLang="en-US" sz="2600" u="heavy">
                <a:uFill>
                  <a:solidFill>
                    <a:schemeClr val="accent5">
                      <a:lumMod val="60000"/>
                      <a:lumOff val="40000"/>
                    </a:schemeClr>
                  </a:solidFill>
                </a:uFill>
              </a:rPr>
              <a:t>一般的なカラー画像</a:t>
            </a:r>
            <a:r>
              <a:rPr lang="ja-JP" altLang="en-US" sz="2600"/>
              <a:t>は</a:t>
            </a:r>
            <a:r>
              <a:rPr lang="ja-JP" altLang="en-US" sz="2600" u="heavy">
                <a:uFill>
                  <a:solidFill>
                    <a:schemeClr val="accent1">
                      <a:lumMod val="60000"/>
                      <a:lumOff val="40000"/>
                    </a:schemeClr>
                  </a:solidFill>
                </a:uFill>
              </a:rPr>
              <a:t>理想の環境で撮影されたカラー画像</a:t>
            </a:r>
            <a:r>
              <a:rPr lang="ja-JP" altLang="en-US" sz="2600"/>
              <a:t>に</a:t>
            </a:r>
            <a:r>
              <a:rPr lang="ja-JP" altLang="en-US" sz="2600" u="heavy">
                <a:uFill>
                  <a:solidFill>
                    <a:srgbClr val="FFFF00"/>
                  </a:solidFill>
                </a:uFill>
              </a:rPr>
              <a:t>ノイズ</a:t>
            </a:r>
            <a:r>
              <a:rPr lang="ja-JP" altLang="en-US" sz="2600"/>
              <a:t>が乗ったもの</a:t>
            </a:r>
            <a:endParaRPr lang="en-US" altLang="ja-JP" sz="2600" dirty="0"/>
          </a:p>
        </p:txBody>
      </p:sp>
      <p:sp>
        <p:nvSpPr>
          <p:cNvPr id="2" name="タイトル 1"/>
          <p:cNvSpPr>
            <a:spLocks noGrp="1"/>
          </p:cNvSpPr>
          <p:nvPr>
            <p:ph type="title"/>
          </p:nvPr>
        </p:nvSpPr>
        <p:spPr>
          <a:xfrm>
            <a:off x="1487488" y="222983"/>
            <a:ext cx="10704512" cy="1143000"/>
          </a:xfrm>
        </p:spPr>
        <p:txBody>
          <a:bodyPr/>
          <a:lstStyle/>
          <a:p>
            <a:r>
              <a:rPr kumimoji="1" lang="ja-JP" altLang="en-US" dirty="0"/>
              <a:t>研究</a:t>
            </a:r>
            <a:r>
              <a:rPr kumimoji="1" lang="ja-JP" altLang="en-US"/>
              <a:t>の背景（３）</a:t>
            </a:r>
            <a:endParaRPr kumimoji="1" lang="ja-JP" altLang="en-US" dirty="0"/>
          </a:p>
        </p:txBody>
      </p:sp>
      <p:sp>
        <p:nvSpPr>
          <p:cNvPr id="3" name="コンテンツ プレースホルダー 2"/>
          <p:cNvSpPr>
            <a:spLocks noGrp="1"/>
          </p:cNvSpPr>
          <p:nvPr>
            <p:ph idx="1"/>
          </p:nvPr>
        </p:nvSpPr>
        <p:spPr>
          <a:xfrm>
            <a:off x="1009262" y="1520407"/>
            <a:ext cx="11191068" cy="712458"/>
          </a:xfrm>
        </p:spPr>
        <p:txBody>
          <a:bodyPr>
            <a:normAutofit/>
          </a:bodyPr>
          <a:lstStyle/>
          <a:p>
            <a:r>
              <a:rPr lang="ja-JP" altLang="en-US"/>
              <a:t>観測モデル</a:t>
            </a:r>
            <a:endParaRPr lang="en-US" altLang="ja-JP"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3</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grpSp>
        <p:nvGrpSpPr>
          <p:cNvPr id="13" name="グループ化 12">
            <a:extLst>
              <a:ext uri="{FF2B5EF4-FFF2-40B4-BE49-F238E27FC236}">
                <a16:creationId xmlns:a16="http://schemas.microsoft.com/office/drawing/2014/main" id="{BCB927DE-D085-0543-8A1A-5C3F785304D3}"/>
              </a:ext>
            </a:extLst>
          </p:cNvPr>
          <p:cNvGrpSpPr/>
          <p:nvPr/>
        </p:nvGrpSpPr>
        <p:grpSpPr>
          <a:xfrm>
            <a:off x="753405" y="3381365"/>
            <a:ext cx="10998562" cy="2279883"/>
            <a:chOff x="476006" y="2953871"/>
            <a:chExt cx="10998562" cy="2758659"/>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E072EEA8-646F-9B4A-B2B1-933814FA7689}"/>
                    </a:ext>
                  </a:extLst>
                </p:cNvPr>
                <p:cNvSpPr txBox="1">
                  <a:spLocks/>
                </p:cNvSpPr>
                <p:nvPr/>
              </p:nvSpPr>
              <p:spPr>
                <a:xfrm>
                  <a:off x="476006" y="2962545"/>
                  <a:ext cx="10998562" cy="2749985"/>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ja-JP" sz="4000" b="0" i="1" smtClean="0">
                            <a:highlight>
                              <a:srgbClr val="00FF00"/>
                            </a:highlight>
                            <a:uFill>
                              <a:solidFill>
                                <a:schemeClr val="accent5">
                                  <a:lumMod val="60000"/>
                                  <a:lumOff val="40000"/>
                                </a:schemeClr>
                              </a:solidFill>
                            </a:uFill>
                            <a:latin typeface="Cambria Math" panose="02040503050406030204" pitchFamily="18" charset="0"/>
                            <a:cs typeface="APPLE CHANCERY" panose="03020702040506060504" pitchFamily="66" charset="-79"/>
                          </a:rPr>
                          <m:t>𝑌</m:t>
                        </m:r>
                        <m:r>
                          <a:rPr lang="ja-JP" altLang="en-US" sz="4000" b="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m:t>
                        </m:r>
                        <m:r>
                          <a:rPr lang="ja-JP" altLang="en-US" sz="4000" b="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en-US" altLang="ja-JP" sz="4000" i="1" smtClean="0">
                            <a:highlight>
                              <a:srgbClr val="00FFFF"/>
                            </a:highlight>
                            <a:uFill>
                              <a:solidFill>
                                <a:schemeClr val="accent5">
                                  <a:lumMod val="60000"/>
                                  <a:lumOff val="40000"/>
                                </a:schemeClr>
                              </a:solidFill>
                            </a:uFill>
                            <a:latin typeface="Cambria Math" panose="02040503050406030204" pitchFamily="18" charset="0"/>
                            <a:cs typeface="APPLE CHANCERY" panose="03020702040506060504" pitchFamily="66" charset="-79"/>
                          </a:rPr>
                          <m:t>𝑋</m:t>
                        </m:r>
                        <m:r>
                          <a:rPr lang="ja-JP" altLang="en-US" sz="4000" b="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m:t>
                        </m:r>
                        <m:r>
                          <a:rPr lang="ja-JP" altLang="en-US" sz="4000" b="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en-US" altLang="ja-JP" sz="4000" i="1" smtClean="0">
                            <a:highlight>
                              <a:srgbClr val="FFFF00"/>
                            </a:highlight>
                            <a:uFill>
                              <a:solidFill>
                                <a:schemeClr val="accent5">
                                  <a:lumMod val="60000"/>
                                  <a:lumOff val="40000"/>
                                </a:schemeClr>
                              </a:solidFill>
                            </a:uFill>
                            <a:latin typeface="Cambria Math" panose="02040503050406030204" pitchFamily="18" charset="0"/>
                            <a:cs typeface="APPLE CHANCERY" panose="03020702040506060504" pitchFamily="66" charset="-79"/>
                          </a:rPr>
                          <m:t>𝐸</m:t>
                        </m:r>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en-US" altLang="ja-JP" sz="4000" i="1" smtClean="0">
                            <a:highlight>
                              <a:srgbClr val="FFFF00"/>
                            </a:highlight>
                            <a:uFill>
                              <a:solidFill>
                                <a:schemeClr val="accent5">
                                  <a:lumMod val="60000"/>
                                  <a:lumOff val="40000"/>
                                </a:schemeClr>
                              </a:solidFill>
                            </a:uFill>
                            <a:latin typeface="Cambria Math" panose="02040503050406030204" pitchFamily="18" charset="0"/>
                            <a:cs typeface="APPLE CHANCERY" panose="03020702040506060504" pitchFamily="66" charset="-79"/>
                          </a:rPr>
                          <m:t>𝐸</m:t>
                        </m:r>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ja-JP" altLang="en-US"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𝑁</m:t>
                        </m:r>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(0,</m:t>
                        </m:r>
                        <m:sSup>
                          <m:sSupPr>
                            <m:ctrlP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ctrlPr>
                          </m:sSupPr>
                          <m:e>
                            <m:r>
                              <m:rPr>
                                <m:sty m:val="p"/>
                              </m:rPr>
                              <a:rPr lang="en-US" altLang="ja-JP" sz="4000" i="1">
                                <a:uFill>
                                  <a:solidFill>
                                    <a:schemeClr val="accent5">
                                      <a:lumMod val="60000"/>
                                      <a:lumOff val="40000"/>
                                    </a:schemeClr>
                                  </a:solidFill>
                                </a:uFill>
                                <a:latin typeface="Cambria Math" panose="02040503050406030204" pitchFamily="18" charset="0"/>
                                <a:cs typeface="APPLE CHANCERY" panose="03020702040506060504" pitchFamily="66" charset="-79"/>
                              </a:rPr>
                              <m:t>σ</m:t>
                            </m:r>
                          </m:e>
                          <m:sup>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2</m:t>
                            </m:r>
                          </m:sup>
                        </m:sSup>
                        <m:r>
                          <a:rPr lang="en-US" altLang="ja-JP" sz="40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m:t>
                        </m:r>
                      </m:oMath>
                    </m:oMathPara>
                  </a14:m>
                  <a:endParaRPr lang="en-US" altLang="ja-JP" sz="5400" dirty="0">
                    <a:uFill>
                      <a:solidFill>
                        <a:schemeClr val="accent5">
                          <a:lumMod val="60000"/>
                          <a:lumOff val="40000"/>
                        </a:schemeClr>
                      </a:solidFill>
                    </a:uFill>
                  </a:endParaRPr>
                </a:p>
                <a:p>
                  <a:pPr marL="457200" lvl="1" indent="0">
                    <a:buNone/>
                  </a:pPr>
                  <a:r>
                    <a:rPr lang="ja-JP" altLang="en-US" u="heavy">
                      <a:uFill>
                        <a:solidFill>
                          <a:schemeClr val="accent5">
                            <a:lumMod val="60000"/>
                            <a:lumOff val="40000"/>
                          </a:schemeClr>
                        </a:solidFill>
                      </a:uFill>
                    </a:rPr>
                    <a:t>観測テンソル</a:t>
                  </a:r>
                  <a:r>
                    <a:rPr lang="ja-JP" altLang="en-US">
                      <a:uFill>
                        <a:solidFill>
                          <a:schemeClr val="accent5">
                            <a:lumMod val="60000"/>
                            <a:lumOff val="40000"/>
                          </a:schemeClr>
                        </a:solidFill>
                      </a:uFill>
                    </a:rPr>
                    <a:t>　</a:t>
                  </a:r>
                  <a:r>
                    <a:rPr lang="ja-JP" altLang="en-US" u="heavy">
                      <a:uFill>
                        <a:solidFill>
                          <a:schemeClr val="accent1">
                            <a:lumMod val="60000"/>
                            <a:lumOff val="40000"/>
                          </a:schemeClr>
                        </a:solidFill>
                      </a:uFill>
                    </a:rPr>
                    <a:t>原テンソル</a:t>
                  </a:r>
                  <a:r>
                    <a:rPr lang="ja-JP" altLang="en-US">
                      <a:uFill>
                        <a:solidFill>
                          <a:schemeClr val="accent6">
                            <a:lumMod val="60000"/>
                            <a:lumOff val="40000"/>
                          </a:schemeClr>
                        </a:solidFill>
                      </a:uFill>
                    </a:rPr>
                    <a:t>　</a:t>
                  </a:r>
                  <a:r>
                    <a:rPr lang="ja-JP" altLang="en-US" u="heavy">
                      <a:uFill>
                        <a:solidFill>
                          <a:srgbClr val="FFFF00"/>
                        </a:solidFill>
                      </a:uFill>
                    </a:rPr>
                    <a:t>ガウシアンノイズ</a:t>
                  </a:r>
                  <a:endParaRPr lang="en-US" altLang="ja-JP" u="heavy" dirty="0">
                    <a:uFill>
                      <a:solidFill>
                        <a:srgbClr val="FFFF00"/>
                      </a:solidFill>
                    </a:uFill>
                  </a:endParaRPr>
                </a:p>
                <a:p>
                  <a:pPr lvl="2"/>
                  <a14:m>
                    <m:oMath xmlns:m="http://schemas.openxmlformats.org/officeDocument/2006/math">
                      <m:r>
                        <a:rPr lang="en-US" altLang="ja-JP" i="1">
                          <a:latin typeface="Cambria Math" panose="02040503050406030204" pitchFamily="18" charset="0"/>
                          <a:cs typeface="APPLE CHANCERY" panose="03020702040506060504" pitchFamily="66" charset="-79"/>
                        </a:rPr>
                        <m:t>𝑋</m:t>
                      </m:r>
                    </m:oMath>
                  </a14:m>
                  <a:r>
                    <a:rPr lang="ja-JP" altLang="en-US" b="1"/>
                    <a:t>は低ランク</a:t>
                  </a:r>
                  <a:endParaRPr lang="en-US" altLang="ja-JP" b="1" dirty="0"/>
                </a:p>
                <a:p>
                  <a:pPr marL="0" indent="0">
                    <a:buFont typeface="Wingdings" panose="05000000000000000000" pitchFamily="2" charset="2"/>
                    <a:buNone/>
                  </a:pPr>
                  <a:endParaRPr lang="ja-JP" altLang="en-US" dirty="0"/>
                </a:p>
              </p:txBody>
            </p:sp>
          </mc:Choice>
          <mc:Fallback xmlns="">
            <p:sp>
              <p:nvSpPr>
                <p:cNvPr id="9" name="コンテンツ プレースホルダー 2">
                  <a:extLst>
                    <a:ext uri="{FF2B5EF4-FFF2-40B4-BE49-F238E27FC236}">
                      <a16:creationId xmlns:a16="http://schemas.microsoft.com/office/drawing/2014/main" id="{E072EEA8-646F-9B4A-B2B1-933814FA7689}"/>
                    </a:ext>
                  </a:extLst>
                </p:cNvPr>
                <p:cNvSpPr txBox="1">
                  <a:spLocks noRot="1" noChangeAspect="1" noMove="1" noResize="1" noEditPoints="1" noAdjustHandles="1" noChangeArrowheads="1" noChangeShapeType="1" noTextEdit="1"/>
                </p:cNvSpPr>
                <p:nvPr/>
              </p:nvSpPr>
              <p:spPr>
                <a:xfrm>
                  <a:off x="476006" y="2962545"/>
                  <a:ext cx="10998562" cy="2749985"/>
                </a:xfrm>
                <a:prstGeom prst="rect">
                  <a:avLst/>
                </a:prstGeom>
                <a:blipFill>
                  <a:blip r:embed="rId3"/>
                  <a:stretch>
                    <a:fillRect/>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5F62201E-AE41-D54A-BFED-E6B26E66E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012" y="2953871"/>
              <a:ext cx="454886" cy="522000"/>
            </a:xfrm>
            <a:prstGeom prst="rect">
              <a:avLst/>
            </a:prstGeom>
          </p:spPr>
        </p:pic>
      </p:grpSp>
      <p:grpSp>
        <p:nvGrpSpPr>
          <p:cNvPr id="16" name="グループ化 15">
            <a:extLst>
              <a:ext uri="{FF2B5EF4-FFF2-40B4-BE49-F238E27FC236}">
                <a16:creationId xmlns:a16="http://schemas.microsoft.com/office/drawing/2014/main" id="{93F45AEC-B9A2-AD4C-8CA0-BC1FF94879F2}"/>
              </a:ext>
            </a:extLst>
          </p:cNvPr>
          <p:cNvGrpSpPr/>
          <p:nvPr/>
        </p:nvGrpSpPr>
        <p:grpSpPr>
          <a:xfrm>
            <a:off x="1086197" y="2049375"/>
            <a:ext cx="6449963" cy="1379625"/>
            <a:chOff x="1086197" y="2049375"/>
            <a:chExt cx="6449963" cy="1379625"/>
          </a:xfrm>
        </p:grpSpPr>
        <p:sp>
          <p:nvSpPr>
            <p:cNvPr id="15" name="正方形/長方形 14">
              <a:extLst>
                <a:ext uri="{FF2B5EF4-FFF2-40B4-BE49-F238E27FC236}">
                  <a16:creationId xmlns:a16="http://schemas.microsoft.com/office/drawing/2014/main" id="{7A9D1454-323A-B847-AD1B-A2143C3B66DB}"/>
                </a:ext>
              </a:extLst>
            </p:cNvPr>
            <p:cNvSpPr/>
            <p:nvPr/>
          </p:nvSpPr>
          <p:spPr>
            <a:xfrm>
              <a:off x="1669854" y="2049375"/>
              <a:ext cx="5866306" cy="1379625"/>
            </a:xfrm>
            <a:prstGeom prst="rect">
              <a:avLst/>
            </a:prstGeom>
            <a:solidFill>
              <a:schemeClr val="bg1"/>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5F06E9A9-7ED7-1444-B001-8CF8BEC61FCF}"/>
                </a:ext>
              </a:extLst>
            </p:cNvPr>
            <p:cNvGrpSpPr/>
            <p:nvPr/>
          </p:nvGrpSpPr>
          <p:grpSpPr>
            <a:xfrm>
              <a:off x="6045253" y="2205504"/>
              <a:ext cx="1234100" cy="1061156"/>
              <a:chOff x="8112484" y="5011683"/>
              <a:chExt cx="1368152" cy="1192748"/>
            </a:xfrm>
          </p:grpSpPr>
          <p:sp>
            <p:nvSpPr>
              <p:cNvPr id="71" name="直方体 70">
                <a:extLst>
                  <a:ext uri="{FF2B5EF4-FFF2-40B4-BE49-F238E27FC236}">
                    <a16:creationId xmlns:a16="http://schemas.microsoft.com/office/drawing/2014/main" id="{B59E80C9-598C-2F4A-B10F-0A5694CE8AB9}"/>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72" name="コンテンツ プレースホルダー 7" descr="立つ, 水, 乗る, 凧 が含まれている画像&#10;&#10;自動的に生成された説明">
                <a:extLst>
                  <a:ext uri="{FF2B5EF4-FFF2-40B4-BE49-F238E27FC236}">
                    <a16:creationId xmlns:a16="http://schemas.microsoft.com/office/drawing/2014/main" id="{D7ACBB2A-B714-1A42-8218-311F5E53811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73" name="コンテンツ プレースホルダー 7" descr="立つ, 水, 乗る, 凧 が含まれている画像&#10;&#10;自動的に生成された説明">
                <a:extLst>
                  <a:ext uri="{FF2B5EF4-FFF2-40B4-BE49-F238E27FC236}">
                    <a16:creationId xmlns:a16="http://schemas.microsoft.com/office/drawing/2014/main" id="{7B7BF153-D403-5642-B8E7-48D7BFF5D71E}"/>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756664" y="5473318"/>
                <a:ext cx="1153762" cy="283364"/>
              </a:xfrm>
              <a:prstGeom prst="parallelogram">
                <a:avLst>
                  <a:gd name="adj" fmla="val 99565"/>
                </a:avLst>
              </a:prstGeom>
            </p:spPr>
          </p:pic>
          <p:pic>
            <p:nvPicPr>
              <p:cNvPr id="74" name="コンテンツ プレースホルダー 7" descr="立つ, 水, 乗る, 凧 が含まれている画像&#10;&#10;自動的に生成された説明">
                <a:extLst>
                  <a:ext uri="{FF2B5EF4-FFF2-40B4-BE49-F238E27FC236}">
                    <a16:creationId xmlns:a16="http://schemas.microsoft.com/office/drawing/2014/main" id="{EBDF2C20-C3E1-9247-A65D-03EBA5C443B7}"/>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20551" y="5316269"/>
                <a:ext cx="1061618" cy="882000"/>
              </a:xfrm>
              <a:prstGeom prst="rect">
                <a:avLst/>
              </a:prstGeom>
            </p:spPr>
          </p:pic>
        </p:grpSp>
        <p:grpSp>
          <p:nvGrpSpPr>
            <p:cNvPr id="11" name="グループ化 10">
              <a:extLst>
                <a:ext uri="{FF2B5EF4-FFF2-40B4-BE49-F238E27FC236}">
                  <a16:creationId xmlns:a16="http://schemas.microsoft.com/office/drawing/2014/main" id="{776B8BF6-4921-DB4B-B206-900E5158E746}"/>
                </a:ext>
              </a:extLst>
            </p:cNvPr>
            <p:cNvGrpSpPr/>
            <p:nvPr/>
          </p:nvGrpSpPr>
          <p:grpSpPr>
            <a:xfrm>
              <a:off x="3936964" y="2204864"/>
              <a:ext cx="1234100" cy="1064219"/>
              <a:chOff x="3936964" y="2152626"/>
              <a:chExt cx="1234100" cy="1064219"/>
            </a:xfrm>
          </p:grpSpPr>
          <p:sp>
            <p:nvSpPr>
              <p:cNvPr id="150" name="直方体 149">
                <a:extLst>
                  <a:ext uri="{FF2B5EF4-FFF2-40B4-BE49-F238E27FC236}">
                    <a16:creationId xmlns:a16="http://schemas.microsoft.com/office/drawing/2014/main" id="{82697C06-9341-264E-AF64-C2F68550AB1C}"/>
                  </a:ext>
                </a:extLst>
              </p:cNvPr>
              <p:cNvSpPr/>
              <p:nvPr/>
            </p:nvSpPr>
            <p:spPr>
              <a:xfrm>
                <a:off x="3936964" y="2152626"/>
                <a:ext cx="1234100" cy="1064219"/>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平行四辺形 150">
                <a:extLst>
                  <a:ext uri="{FF2B5EF4-FFF2-40B4-BE49-F238E27FC236}">
                    <a16:creationId xmlns:a16="http://schemas.microsoft.com/office/drawing/2014/main" id="{F693888D-F4CA-4A4E-B4AB-CE8385F3F240}"/>
                  </a:ext>
                </a:extLst>
              </p:cNvPr>
              <p:cNvSpPr/>
              <p:nvPr/>
            </p:nvSpPr>
            <p:spPr>
              <a:xfrm>
                <a:off x="4129372" y="2152626"/>
                <a:ext cx="1032632" cy="8672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平行四辺形 151">
                <a:extLst>
                  <a:ext uri="{FF2B5EF4-FFF2-40B4-BE49-F238E27FC236}">
                    <a16:creationId xmlns:a16="http://schemas.microsoft.com/office/drawing/2014/main" id="{7D8C0A59-FC2E-4243-B1D4-59A26A9D749E}"/>
                  </a:ext>
                </a:extLst>
              </p:cNvPr>
              <p:cNvSpPr/>
              <p:nvPr/>
            </p:nvSpPr>
            <p:spPr>
              <a:xfrm>
                <a:off x="4037526" y="2237945"/>
                <a:ext cx="1036800" cy="9617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3" name="平行四辺形 152">
                <a:extLst>
                  <a:ext uri="{FF2B5EF4-FFF2-40B4-BE49-F238E27FC236}">
                    <a16:creationId xmlns:a16="http://schemas.microsoft.com/office/drawing/2014/main" id="{9B0BC584-1937-F241-9559-75145BC8BC36}"/>
                  </a:ext>
                </a:extLst>
              </p:cNvPr>
              <p:cNvSpPr/>
              <p:nvPr/>
            </p:nvSpPr>
            <p:spPr>
              <a:xfrm>
                <a:off x="3958609" y="2321459"/>
                <a:ext cx="1036800" cy="93150"/>
              </a:xfrm>
              <a:prstGeom prst="parallelogram">
                <a:avLst>
                  <a:gd name="adj" fmla="val 85091"/>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4" name="平行四辺形 153">
                <a:extLst>
                  <a:ext uri="{FF2B5EF4-FFF2-40B4-BE49-F238E27FC236}">
                    <a16:creationId xmlns:a16="http://schemas.microsoft.com/office/drawing/2014/main" id="{5D2CC944-B251-D245-AE2E-12B86ED2C35B}"/>
                  </a:ext>
                </a:extLst>
              </p:cNvPr>
              <p:cNvSpPr/>
              <p:nvPr/>
            </p:nvSpPr>
            <p:spPr>
              <a:xfrm rot="5400000" flipH="1">
                <a:off x="4688975" y="2559120"/>
                <a:ext cx="860834" cy="900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5" name="平行四辺形 154">
                <a:extLst>
                  <a:ext uri="{FF2B5EF4-FFF2-40B4-BE49-F238E27FC236}">
                    <a16:creationId xmlns:a16="http://schemas.microsoft.com/office/drawing/2014/main" id="{273C9419-8E20-7A47-82A5-61ACE81746B3}"/>
                  </a:ext>
                </a:extLst>
              </p:cNvPr>
              <p:cNvSpPr/>
              <p:nvPr/>
            </p:nvSpPr>
            <p:spPr>
              <a:xfrm rot="5400000" flipH="1">
                <a:off x="4523857" y="2722318"/>
                <a:ext cx="860834" cy="84429"/>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平行四辺形 155">
                <a:extLst>
                  <a:ext uri="{FF2B5EF4-FFF2-40B4-BE49-F238E27FC236}">
                    <a16:creationId xmlns:a16="http://schemas.microsoft.com/office/drawing/2014/main" id="{C0D0E4F3-799C-EF4C-9C6E-415C5F1E14DD}"/>
                  </a:ext>
                </a:extLst>
              </p:cNvPr>
              <p:cNvSpPr/>
              <p:nvPr/>
            </p:nvSpPr>
            <p:spPr>
              <a:xfrm rot="5400000" flipH="1">
                <a:off x="4604832" y="2649182"/>
                <a:ext cx="860834" cy="84429"/>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082D1CEC-3DD4-2048-ABA4-98D78EF6886B}"/>
                  </a:ext>
                </a:extLst>
              </p:cNvPr>
              <p:cNvSpPr/>
              <p:nvPr/>
            </p:nvSpPr>
            <p:spPr>
              <a:xfrm>
                <a:off x="3939604" y="2422173"/>
                <a:ext cx="964800" cy="787489"/>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74" name="グループ化 173">
              <a:extLst>
                <a:ext uri="{FF2B5EF4-FFF2-40B4-BE49-F238E27FC236}">
                  <a16:creationId xmlns:a16="http://schemas.microsoft.com/office/drawing/2014/main" id="{638F3F27-A9CD-B647-8D18-BAC556935973}"/>
                </a:ext>
              </a:extLst>
            </p:cNvPr>
            <p:cNvGrpSpPr/>
            <p:nvPr/>
          </p:nvGrpSpPr>
          <p:grpSpPr>
            <a:xfrm>
              <a:off x="1086197" y="2204864"/>
              <a:ext cx="1911720" cy="1075581"/>
              <a:chOff x="1086197" y="2189566"/>
              <a:chExt cx="1911720" cy="1075581"/>
            </a:xfrm>
          </p:grpSpPr>
          <p:grpSp>
            <p:nvGrpSpPr>
              <p:cNvPr id="157" name="グループ化 156">
                <a:extLst>
                  <a:ext uri="{FF2B5EF4-FFF2-40B4-BE49-F238E27FC236}">
                    <a16:creationId xmlns:a16="http://schemas.microsoft.com/office/drawing/2014/main" id="{7FC4B812-D59D-2044-B85E-8D48DB101E6E}"/>
                  </a:ext>
                </a:extLst>
              </p:cNvPr>
              <p:cNvGrpSpPr/>
              <p:nvPr/>
            </p:nvGrpSpPr>
            <p:grpSpPr>
              <a:xfrm>
                <a:off x="1763817" y="2200928"/>
                <a:ext cx="1234100" cy="1064219"/>
                <a:chOff x="3650444" y="4929977"/>
                <a:chExt cx="1368152" cy="1192748"/>
              </a:xfrm>
            </p:grpSpPr>
            <p:grpSp>
              <p:nvGrpSpPr>
                <p:cNvPr id="158" name="グループ化 157">
                  <a:extLst>
                    <a:ext uri="{FF2B5EF4-FFF2-40B4-BE49-F238E27FC236}">
                      <a16:creationId xmlns:a16="http://schemas.microsoft.com/office/drawing/2014/main" id="{9001EBBD-5675-6141-B463-6EBCB5CF7E2D}"/>
                    </a:ext>
                  </a:extLst>
                </p:cNvPr>
                <p:cNvGrpSpPr/>
                <p:nvPr/>
              </p:nvGrpSpPr>
              <p:grpSpPr>
                <a:xfrm>
                  <a:off x="3650444" y="4929977"/>
                  <a:ext cx="1368152" cy="1192748"/>
                  <a:chOff x="3650444" y="4929977"/>
                  <a:chExt cx="1368152" cy="1192748"/>
                </a:xfrm>
              </p:grpSpPr>
              <p:sp>
                <p:nvSpPr>
                  <p:cNvPr id="160" name="直方体 159">
                    <a:extLst>
                      <a:ext uri="{FF2B5EF4-FFF2-40B4-BE49-F238E27FC236}">
                        <a16:creationId xmlns:a16="http://schemas.microsoft.com/office/drawing/2014/main" id="{A0E6C23E-509F-CF40-8BB2-70B4629186BB}"/>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1" name="平行四辺形 160">
                    <a:extLst>
                      <a:ext uri="{FF2B5EF4-FFF2-40B4-BE49-F238E27FC236}">
                        <a16:creationId xmlns:a16="http://schemas.microsoft.com/office/drawing/2014/main" id="{07D365BD-CD18-E443-8524-7A0061C7E861}"/>
                      </a:ext>
                    </a:extLst>
                  </p:cNvPr>
                  <p:cNvSpPr/>
                  <p:nvPr/>
                </p:nvSpPr>
                <p:spPr>
                  <a:xfrm>
                    <a:off x="3863752" y="4929978"/>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2" name="平行四辺形 161">
                    <a:extLst>
                      <a:ext uri="{FF2B5EF4-FFF2-40B4-BE49-F238E27FC236}">
                        <a16:creationId xmlns:a16="http://schemas.microsoft.com/office/drawing/2014/main" id="{686B6EF3-DA78-FC4B-A302-02B938E94EA1}"/>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3" name="平行四辺形 162">
                    <a:extLst>
                      <a:ext uri="{FF2B5EF4-FFF2-40B4-BE49-F238E27FC236}">
                        <a16:creationId xmlns:a16="http://schemas.microsoft.com/office/drawing/2014/main" id="{EF2ADE45-5575-8848-A6A9-684197E49CA2}"/>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4" name="平行四辺形 163">
                    <a:extLst>
                      <a:ext uri="{FF2B5EF4-FFF2-40B4-BE49-F238E27FC236}">
                        <a16:creationId xmlns:a16="http://schemas.microsoft.com/office/drawing/2014/main" id="{5AB8C42C-5ECB-5E49-B50F-D085C0560C89}"/>
                      </a:ext>
                    </a:extLst>
                  </p:cNvPr>
                  <p:cNvSpPr/>
                  <p:nvPr/>
                </p:nvSpPr>
                <p:spPr>
                  <a:xfrm rot="5400000" flipH="1">
                    <a:off x="4478913" y="5386111"/>
                    <a:ext cx="964800" cy="9977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5" name="平行四辺形 164">
                    <a:extLst>
                      <a:ext uri="{FF2B5EF4-FFF2-40B4-BE49-F238E27FC236}">
                        <a16:creationId xmlns:a16="http://schemas.microsoft.com/office/drawing/2014/main" id="{14B7642D-9315-DE44-B11B-0121A077DCE2}"/>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平行四辺形 165">
                    <a:extLst>
                      <a:ext uri="{FF2B5EF4-FFF2-40B4-BE49-F238E27FC236}">
                        <a16:creationId xmlns:a16="http://schemas.microsoft.com/office/drawing/2014/main" id="{768ABF56-716C-0E48-B937-61780414AA9E}"/>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9" name="正方形/長方形 158">
                  <a:extLst>
                    <a:ext uri="{FF2B5EF4-FFF2-40B4-BE49-F238E27FC236}">
                      <a16:creationId xmlns:a16="http://schemas.microsoft.com/office/drawing/2014/main" id="{7E3C7494-5395-1341-8E86-C16F5D55A9E8}"/>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A6C2918B-68B5-DF40-9864-2AE115F36548}"/>
                  </a:ext>
                </a:extLst>
              </p:cNvPr>
              <p:cNvGrpSpPr/>
              <p:nvPr/>
            </p:nvGrpSpPr>
            <p:grpSpPr>
              <a:xfrm>
                <a:off x="1086197" y="2189566"/>
                <a:ext cx="1911719" cy="1075580"/>
                <a:chOff x="405710" y="2092186"/>
                <a:chExt cx="1911719" cy="1075580"/>
              </a:xfrm>
            </p:grpSpPr>
            <p:grpSp>
              <p:nvGrpSpPr>
                <p:cNvPr id="113" name="グループ化 112">
                  <a:extLst>
                    <a:ext uri="{FF2B5EF4-FFF2-40B4-BE49-F238E27FC236}">
                      <a16:creationId xmlns:a16="http://schemas.microsoft.com/office/drawing/2014/main" id="{9E180A91-58C3-294F-95D5-AF0395C8E0EE}"/>
                    </a:ext>
                  </a:extLst>
                </p:cNvPr>
                <p:cNvGrpSpPr/>
                <p:nvPr/>
              </p:nvGrpSpPr>
              <p:grpSpPr>
                <a:xfrm>
                  <a:off x="1078449" y="2092186"/>
                  <a:ext cx="1238980" cy="1075580"/>
                  <a:chOff x="8255296" y="5141708"/>
                  <a:chExt cx="1373563" cy="1208961"/>
                </a:xfrm>
              </p:grpSpPr>
              <p:pic>
                <p:nvPicPr>
                  <p:cNvPr id="114" name="コンテンツ プレースホルダー 7" descr="立つ, 水, 乗る, 凧 が含まれている画像&#10;&#10;自動的に生成された説明">
                    <a:extLst>
                      <a:ext uri="{FF2B5EF4-FFF2-40B4-BE49-F238E27FC236}">
                        <a16:creationId xmlns:a16="http://schemas.microsoft.com/office/drawing/2014/main" id="{8B0B533A-4C46-0443-BF70-7CC2B1E75195}"/>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55296" y="5141708"/>
                    <a:ext cx="1373563" cy="313309"/>
                  </a:xfrm>
                  <a:prstGeom prst="parallelogram">
                    <a:avLst>
                      <a:gd name="adj" fmla="val 99213"/>
                    </a:avLst>
                  </a:prstGeom>
                </p:spPr>
              </p:pic>
              <p:pic>
                <p:nvPicPr>
                  <p:cNvPr id="115" name="コンテンツ プレースホルダー 7" descr="立つ, 水, 乗る, 凧 が含まれている画像&#10;&#10;自動的に生成された説明">
                    <a:extLst>
                      <a:ext uri="{FF2B5EF4-FFF2-40B4-BE49-F238E27FC236}">
                        <a16:creationId xmlns:a16="http://schemas.microsoft.com/office/drawing/2014/main" id="{7818C31A-2A06-D447-964D-635086F3E07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884769" y="5607589"/>
                    <a:ext cx="1196186" cy="277200"/>
                  </a:xfrm>
                  <a:prstGeom prst="parallelogram">
                    <a:avLst>
                      <a:gd name="adj" fmla="val 99565"/>
                    </a:avLst>
                  </a:prstGeom>
                </p:spPr>
              </p:pic>
              <p:pic>
                <p:nvPicPr>
                  <p:cNvPr id="116" name="コンテンツ プレースホルダー 7" descr="立つ, 水, 乗る, 凧 が含まれている画像&#10;&#10;自動的に生成された説明">
                    <a:extLst>
                      <a:ext uri="{FF2B5EF4-FFF2-40B4-BE49-F238E27FC236}">
                        <a16:creationId xmlns:a16="http://schemas.microsoft.com/office/drawing/2014/main" id="{E8AC00CD-AB46-4742-B2C6-33CB50855A0C}"/>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sp>
              <p:nvSpPr>
                <p:cNvPr id="7" name="正方形/長方形 6">
                  <a:extLst>
                    <a:ext uri="{FF2B5EF4-FFF2-40B4-BE49-F238E27FC236}">
                      <a16:creationId xmlns:a16="http://schemas.microsoft.com/office/drawing/2014/main" id="{6E7374AC-5534-064C-A0E0-FB94E8EF35E6}"/>
                    </a:ext>
                  </a:extLst>
                </p:cNvPr>
                <p:cNvSpPr/>
                <p:nvPr/>
              </p:nvSpPr>
              <p:spPr>
                <a:xfrm>
                  <a:off x="405710" y="2195451"/>
                  <a:ext cx="465676" cy="920235"/>
                </a:xfrm>
                <a:prstGeom prst="rect">
                  <a:avLst/>
                </a:prstGeom>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68" name="十字形 167">
              <a:extLst>
                <a:ext uri="{FF2B5EF4-FFF2-40B4-BE49-F238E27FC236}">
                  <a16:creationId xmlns:a16="http://schemas.microsoft.com/office/drawing/2014/main" id="{E33E61D7-AB23-4E4C-AD34-2DC1FBF2E4C9}"/>
                </a:ext>
              </a:extLst>
            </p:cNvPr>
            <p:cNvSpPr/>
            <p:nvPr/>
          </p:nvSpPr>
          <p:spPr>
            <a:xfrm>
              <a:off x="5483795" y="2689150"/>
              <a:ext cx="293362" cy="288032"/>
            </a:xfrm>
            <a:prstGeom prst="plus">
              <a:avLst>
                <a:gd name="adj" fmla="val 37620"/>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71" name="グループ化 170">
              <a:extLst>
                <a:ext uri="{FF2B5EF4-FFF2-40B4-BE49-F238E27FC236}">
                  <a16:creationId xmlns:a16="http://schemas.microsoft.com/office/drawing/2014/main" id="{19E3A37B-EAD1-6A46-83AA-29CC6DC7AC49}"/>
                </a:ext>
              </a:extLst>
            </p:cNvPr>
            <p:cNvGrpSpPr/>
            <p:nvPr/>
          </p:nvGrpSpPr>
          <p:grpSpPr>
            <a:xfrm>
              <a:off x="3286934" y="2775667"/>
              <a:ext cx="291934" cy="227074"/>
              <a:chOff x="3288819" y="2699966"/>
              <a:chExt cx="291934" cy="227074"/>
            </a:xfrm>
          </p:grpSpPr>
          <p:sp>
            <p:nvSpPr>
              <p:cNvPr id="169" name="正方形/長方形 168">
                <a:extLst>
                  <a:ext uri="{FF2B5EF4-FFF2-40B4-BE49-F238E27FC236}">
                    <a16:creationId xmlns:a16="http://schemas.microsoft.com/office/drawing/2014/main" id="{CFE02F18-2F42-7A4B-B038-7C919EFB3D9D}"/>
                  </a:ext>
                </a:extLst>
              </p:cNvPr>
              <p:cNvSpPr/>
              <p:nvPr/>
            </p:nvSpPr>
            <p:spPr>
              <a:xfrm>
                <a:off x="3288819" y="2699966"/>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0" name="正方形/長方形 169">
                <a:extLst>
                  <a:ext uri="{FF2B5EF4-FFF2-40B4-BE49-F238E27FC236}">
                    <a16:creationId xmlns:a16="http://schemas.microsoft.com/office/drawing/2014/main" id="{0E8BB33D-BABA-2D4F-B71D-055866F26116}"/>
                  </a:ext>
                </a:extLst>
              </p:cNvPr>
              <p:cNvSpPr/>
              <p:nvPr/>
            </p:nvSpPr>
            <p:spPr>
              <a:xfrm>
                <a:off x="3291420" y="2855040"/>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4" name="フッター プレースホルダー 13">
            <a:extLst>
              <a:ext uri="{FF2B5EF4-FFF2-40B4-BE49-F238E27FC236}">
                <a16:creationId xmlns:a16="http://schemas.microsoft.com/office/drawing/2014/main" id="{4E7B0572-1CF9-8F4B-AF5D-581BF940747C}"/>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388299722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6089222-350D-AB43-AF87-6A40E52B8C57}"/>
                  </a:ext>
                </a:extLst>
              </p:cNvPr>
              <p:cNvSpPr>
                <a:spLocks noGrp="1"/>
              </p:cNvSpPr>
              <p:nvPr>
                <p:ph idx="1"/>
              </p:nvPr>
            </p:nvSpPr>
            <p:spPr>
              <a:xfrm>
                <a:off x="911491" y="1412776"/>
                <a:ext cx="11150963" cy="5184576"/>
              </a:xfrm>
            </p:spPr>
            <p:txBody>
              <a:bodyPr>
                <a:normAutofit lnSpcReduction="10000"/>
              </a:bodyPr>
              <a:lstStyle/>
              <a:p>
                <a:r>
                  <a:rPr lang="ja-JP" altLang="en-US"/>
                  <a:t>ノイズ</a:t>
                </a:r>
                <a14:m>
                  <m:oMath xmlns:m="http://schemas.openxmlformats.org/officeDocument/2006/math">
                    <m:r>
                      <a:rPr lang="en-US" altLang="ja-JP" i="1">
                        <a:highlight>
                          <a:srgbClr val="FFFF00"/>
                        </a:highlight>
                        <a:latin typeface="Cambria Math" panose="02040503050406030204" pitchFamily="18" charset="0"/>
                        <a:cs typeface="APPLE CHANCERY" panose="03020702040506060504" pitchFamily="66" charset="-79"/>
                      </a:rPr>
                      <m:t>𝐸</m:t>
                    </m:r>
                  </m:oMath>
                </a14:m>
                <a:r>
                  <a:rPr lang="ja-JP" altLang="en-US"/>
                  <a:t>を除去し、より原テンソル</a:t>
                </a:r>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a:t>に近い</a:t>
                </a:r>
                <a:r>
                  <a:rPr lang="ja-JP" altLang="en-US" u="heavy">
                    <a:uFill>
                      <a:solidFill>
                        <a:schemeClr val="accent2">
                          <a:lumMod val="60000"/>
                          <a:lumOff val="40000"/>
                        </a:schemeClr>
                      </a:solidFill>
                    </a:uFill>
                  </a:rPr>
                  <a:t>推定テンソル</a:t>
                </a:r>
                <a:endParaRPr lang="en-US" altLang="ja-JP" u="heavy" dirty="0">
                  <a:uFill>
                    <a:solidFill>
                      <a:schemeClr val="accent2">
                        <a:lumMod val="60000"/>
                        <a:lumOff val="40000"/>
                      </a:schemeClr>
                    </a:solidFill>
                  </a:uFill>
                </a:endParaRPr>
              </a:p>
              <a:p>
                <a:pPr marL="0" indent="0">
                  <a:buNone/>
                </a:pPr>
                <a:r>
                  <a:rPr lang="ja-JP" altLang="en-US"/>
                  <a:t>　</a:t>
                </a:r>
                <a:r>
                  <a:rPr lang="en-US" altLang="ja-JP" dirty="0"/>
                  <a:t>   </a:t>
                </a:r>
                <a:r>
                  <a:rPr lang="ja-JP" altLang="en-US"/>
                  <a:t>　　を求める</a:t>
                </a:r>
                <a:endParaRPr lang="en-US" altLang="ja-JP" dirty="0"/>
              </a:p>
              <a:p>
                <a:endParaRPr kumimoji="1" lang="en-US" altLang="ja-JP" dirty="0"/>
              </a:p>
              <a:p>
                <a:r>
                  <a:rPr kumimoji="1" lang="ja-JP" altLang="en-US"/>
                  <a:t>推定テンソル　　　と</a:t>
                </a:r>
                <a14:m>
                  <m:oMath xmlns:m="http://schemas.openxmlformats.org/officeDocument/2006/math">
                    <m:r>
                      <a:rPr kumimoji="1" lang="en-US" altLang="ja-JP" b="0" i="1" smtClean="0">
                        <a:highlight>
                          <a:srgbClr val="00FFFF"/>
                        </a:highlight>
                        <a:latin typeface="Cambria Math" panose="02040503050406030204" pitchFamily="18" charset="0"/>
                      </a:rPr>
                      <m:t>𝑋</m:t>
                    </m:r>
                  </m:oMath>
                </a14:m>
                <a:r>
                  <a:rPr kumimoji="1" lang="ja-JP" altLang="en-US" dirty="0"/>
                  <a:t>が</a:t>
                </a:r>
                <a:r>
                  <a:rPr kumimoji="1" lang="ja-JP" altLang="en-US"/>
                  <a:t>近いほど</a:t>
                </a:r>
                <a:r>
                  <a:rPr lang="ja-JP" altLang="en-US"/>
                  <a:t>テンソル復元</a:t>
                </a:r>
                <a:r>
                  <a:rPr kumimoji="1" lang="ja-JP" altLang="en-US"/>
                  <a:t>が行えたことになる</a:t>
                </a:r>
                <a:endParaRPr kumimoji="1" lang="en-US" altLang="ja-JP" dirty="0"/>
              </a:p>
              <a:p>
                <a:endParaRPr kumimoji="1" lang="en-US" altLang="ja-JP" dirty="0"/>
              </a:p>
              <a:p>
                <a:pPr>
                  <a:lnSpc>
                    <a:spcPct val="160000"/>
                  </a:lnSpc>
                </a:pPr>
                <a:r>
                  <a:rPr lang="ja-JP" altLang="en-US"/>
                  <a:t>今回は　　</a:t>
                </a:r>
                <a:r>
                  <a:rPr lang="en-US" altLang="ja-JP" dirty="0"/>
                  <a:t>  </a:t>
                </a:r>
                <a:r>
                  <a:rPr lang="ja-JP" altLang="en-US"/>
                  <a:t>を出力するためのテンソル復元手法（すなわち　）を新たに提案する</a:t>
                </a:r>
                <a:endParaRPr kumimoji="1" lang="ja-JP" altLang="en-US"/>
              </a:p>
            </p:txBody>
          </p:sp>
        </mc:Choice>
        <mc:Fallback xmlns="">
          <p:sp>
            <p:nvSpPr>
              <p:cNvPr id="3" name="コンテンツ プレースホルダー 2">
                <a:extLst>
                  <a:ext uri="{FF2B5EF4-FFF2-40B4-BE49-F238E27FC236}">
                    <a16:creationId xmlns:a16="http://schemas.microsoft.com/office/drawing/2014/main" id="{D6089222-350D-AB43-AF87-6A40E52B8C57}"/>
                  </a:ext>
                </a:extLst>
              </p:cNvPr>
              <p:cNvSpPr>
                <a:spLocks noGrp="1" noRot="1" noChangeAspect="1" noMove="1" noResize="1" noEditPoints="1" noAdjustHandles="1" noChangeArrowheads="1" noChangeShapeType="1" noTextEdit="1"/>
              </p:cNvSpPr>
              <p:nvPr>
                <p:ph idx="1"/>
              </p:nvPr>
            </p:nvSpPr>
            <p:spPr>
              <a:xfrm>
                <a:off x="911491" y="1412776"/>
                <a:ext cx="11150963" cy="5184576"/>
              </a:xfrm>
              <a:blipFill>
                <a:blip r:embed="rId3"/>
                <a:stretch>
                  <a:fillRect l="-1367" t="-2445" r="-683"/>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810A5B7-BAB7-7240-9288-0E2387B3262E}"/>
              </a:ext>
            </a:extLst>
          </p:cNvPr>
          <p:cNvSpPr>
            <a:spLocks noGrp="1"/>
          </p:cNvSpPr>
          <p:nvPr>
            <p:ph type="title"/>
          </p:nvPr>
        </p:nvSpPr>
        <p:spPr/>
        <p:txBody>
          <a:bodyPr/>
          <a:lstStyle/>
          <a:p>
            <a:r>
              <a:rPr kumimoji="1" lang="ja-JP" altLang="en-US"/>
              <a:t>研究の目的</a:t>
            </a:r>
          </a:p>
        </p:txBody>
      </p:sp>
      <p:sp>
        <p:nvSpPr>
          <p:cNvPr id="4" name="スライド番号プレースホルダー 3">
            <a:extLst>
              <a:ext uri="{FF2B5EF4-FFF2-40B4-BE49-F238E27FC236}">
                <a16:creationId xmlns:a16="http://schemas.microsoft.com/office/drawing/2014/main" id="{BD0E450F-A402-B14E-9D84-AC9C8D3CF717}"/>
              </a:ext>
            </a:extLst>
          </p:cNvPr>
          <p:cNvSpPr>
            <a:spLocks noGrp="1"/>
          </p:cNvSpPr>
          <p:nvPr>
            <p:ph type="sldNum" sz="quarter" idx="12"/>
          </p:nvPr>
        </p:nvSpPr>
        <p:spPr/>
        <p:txBody>
          <a:bodyPr/>
          <a:lstStyle/>
          <a:p>
            <a:fld id="{8B45D110-FD8E-48BD-8825-CDFBF9D22CA3}" type="slidenum">
              <a:rPr kumimoji="1" lang="ja-JP" altLang="en-US" smtClean="0"/>
              <a:pPr/>
              <a:t>4</a:t>
            </a:fld>
            <a:endParaRPr kumimoji="1" lang="ja-JP" altLang="en-US"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90D0038-2819-A14D-8A5F-21CE8136F9AA}"/>
                  </a:ext>
                </a:extLst>
              </p:cNvPr>
              <p:cNvSpPr/>
              <p:nvPr/>
            </p:nvSpPr>
            <p:spPr>
              <a:xfrm>
                <a:off x="4007768" y="3184530"/>
                <a:ext cx="936104" cy="488939"/>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5" name="正方形/長方形 4">
                <a:extLst>
                  <a:ext uri="{FF2B5EF4-FFF2-40B4-BE49-F238E27FC236}">
                    <a16:creationId xmlns:a16="http://schemas.microsoft.com/office/drawing/2014/main" id="{390D0038-2819-A14D-8A5F-21CE8136F9AA}"/>
                  </a:ext>
                </a:extLst>
              </p:cNvPr>
              <p:cNvSpPr>
                <a:spLocks noRot="1" noChangeAspect="1" noMove="1" noResize="1" noEditPoints="1" noAdjustHandles="1" noChangeArrowheads="1" noChangeShapeType="1" noTextEdit="1"/>
              </p:cNvSpPr>
              <p:nvPr/>
            </p:nvSpPr>
            <p:spPr>
              <a:xfrm>
                <a:off x="4007768" y="3184530"/>
                <a:ext cx="936104" cy="488939"/>
              </a:xfrm>
              <a:prstGeom prst="rect">
                <a:avLst/>
              </a:prstGeom>
              <a:blipFill>
                <a:blip r:embed="rId4"/>
                <a:stretch>
                  <a:fillRect l="-24000" t="-2500" r="-10667" b="-35000"/>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86C3B9B-223E-9B4D-8DAB-5E60E0B6541E}"/>
                  </a:ext>
                </a:extLst>
              </p:cNvPr>
              <p:cNvSpPr/>
              <p:nvPr/>
            </p:nvSpPr>
            <p:spPr>
              <a:xfrm>
                <a:off x="2757433" y="4946520"/>
                <a:ext cx="936104" cy="540551"/>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6" name="正方形/長方形 5">
                <a:extLst>
                  <a:ext uri="{FF2B5EF4-FFF2-40B4-BE49-F238E27FC236}">
                    <a16:creationId xmlns:a16="http://schemas.microsoft.com/office/drawing/2014/main" id="{486C3B9B-223E-9B4D-8DAB-5E60E0B6541E}"/>
                  </a:ext>
                </a:extLst>
              </p:cNvPr>
              <p:cNvSpPr>
                <a:spLocks noRot="1" noChangeAspect="1" noMove="1" noResize="1" noEditPoints="1" noAdjustHandles="1" noChangeArrowheads="1" noChangeShapeType="1" noTextEdit="1"/>
              </p:cNvSpPr>
              <p:nvPr/>
            </p:nvSpPr>
            <p:spPr>
              <a:xfrm>
                <a:off x="2757433" y="4946520"/>
                <a:ext cx="936104" cy="540551"/>
              </a:xfrm>
              <a:prstGeom prst="rect">
                <a:avLst/>
              </a:prstGeom>
              <a:blipFill>
                <a:blip r:embed="rId5"/>
                <a:stretch>
                  <a:fillRect l="-22667" r="-12000" b="-27273"/>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F725DE-6300-DB4D-8071-F375646E147B}"/>
                  </a:ext>
                </a:extLst>
              </p:cNvPr>
              <p:cNvSpPr/>
              <p:nvPr/>
            </p:nvSpPr>
            <p:spPr>
              <a:xfrm>
                <a:off x="1919536" y="5661248"/>
                <a:ext cx="2979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oMath>
                  </m:oMathPara>
                </a14:m>
                <a:endParaRPr kumimoji="1" lang="ja-JP" altLang="en-US" sz="3100"/>
              </a:p>
            </p:txBody>
          </p:sp>
        </mc:Choice>
        <mc:Fallback xmlns="">
          <p:sp>
            <p:nvSpPr>
              <p:cNvPr id="7" name="正方形/長方形 6">
                <a:extLst>
                  <a:ext uri="{FF2B5EF4-FFF2-40B4-BE49-F238E27FC236}">
                    <a16:creationId xmlns:a16="http://schemas.microsoft.com/office/drawing/2014/main" id="{4CF725DE-6300-DB4D-8071-F375646E147B}"/>
                  </a:ext>
                </a:extLst>
              </p:cNvPr>
              <p:cNvSpPr>
                <a:spLocks noRot="1" noChangeAspect="1" noMove="1" noResize="1" noEditPoints="1" noAdjustHandles="1" noChangeArrowheads="1" noChangeShapeType="1" noTextEdit="1"/>
              </p:cNvSpPr>
              <p:nvPr/>
            </p:nvSpPr>
            <p:spPr>
              <a:xfrm>
                <a:off x="1919536" y="5661248"/>
                <a:ext cx="297904" cy="494010"/>
              </a:xfrm>
              <a:prstGeom prst="rect">
                <a:avLst/>
              </a:prstGeom>
              <a:blipFill>
                <a:blip r:embed="rId6"/>
                <a:stretch>
                  <a:fillRect l="-87500" t="-2500" r="-41667" b="-37500"/>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9A4F77-C773-6446-9E22-224DB33AB752}"/>
                  </a:ext>
                </a:extLst>
              </p:cNvPr>
              <p:cNvSpPr/>
              <p:nvPr/>
            </p:nvSpPr>
            <p:spPr>
              <a:xfrm>
                <a:off x="1600436" y="1988840"/>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 name="正方形/長方形 7">
                <a:extLst>
                  <a:ext uri="{FF2B5EF4-FFF2-40B4-BE49-F238E27FC236}">
                    <a16:creationId xmlns:a16="http://schemas.microsoft.com/office/drawing/2014/main" id="{509A4F77-C773-6446-9E22-224DB33AB752}"/>
                  </a:ext>
                </a:extLst>
              </p:cNvPr>
              <p:cNvSpPr>
                <a:spLocks noRot="1" noChangeAspect="1" noMove="1" noResize="1" noEditPoints="1" noAdjustHandles="1" noChangeArrowheads="1" noChangeShapeType="1" noTextEdit="1"/>
              </p:cNvSpPr>
              <p:nvPr/>
            </p:nvSpPr>
            <p:spPr>
              <a:xfrm>
                <a:off x="1600436" y="1988840"/>
                <a:ext cx="936104" cy="494010"/>
              </a:xfrm>
              <a:prstGeom prst="rect">
                <a:avLst/>
              </a:prstGeom>
              <a:blipFill>
                <a:blip r:embed="rId7"/>
                <a:stretch>
                  <a:fillRect l="-24324" t="-2500" r="-12162" b="-37500"/>
                </a:stretch>
              </a:blipFill>
              <a:ln w="19050" cap="sq">
                <a:noFill/>
                <a:miter lim="800000"/>
                <a:headEnd type="none" w="med" len="med"/>
                <a:tailEnd type="triangle"/>
              </a:ln>
            </p:spPr>
            <p:txBody>
              <a:bodyPr/>
              <a:lstStyle/>
              <a:p>
                <a:r>
                  <a:rPr lang="ja-JP" altLang="en-US">
                    <a:noFill/>
                  </a:rPr>
                  <a:t> </a:t>
                </a:r>
              </a:p>
            </p:txBody>
          </p:sp>
        </mc:Fallback>
      </mc:AlternateContent>
      <p:sp>
        <p:nvSpPr>
          <p:cNvPr id="10" name="フッター プレースホルダー 9">
            <a:extLst>
              <a:ext uri="{FF2B5EF4-FFF2-40B4-BE49-F238E27FC236}">
                <a16:creationId xmlns:a16="http://schemas.microsoft.com/office/drawing/2014/main" id="{D0554015-3E96-794D-BFEF-AB0D6618DB7E}"/>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7571293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既存手法：</a:t>
            </a:r>
            <a:r>
              <a:rPr kumimoji="1" lang="en-US" altLang="ja-JP" dirty="0"/>
              <a:t>t-SVD</a:t>
            </a:r>
            <a:r>
              <a:rPr kumimoji="1" lang="ja-JP" altLang="en-US"/>
              <a:t>を用いたテンソル復元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150963" cy="1440084"/>
              </a:xfrm>
            </p:spPr>
            <p:txBody>
              <a:bodyPr>
                <a:normAutofit/>
              </a:bodyPr>
              <a:lstStyle/>
              <a:p>
                <a:pPr marL="0" indent="0">
                  <a:buNone/>
                </a:pPr>
                <a:r>
                  <a:rPr lang="en-US" altLang="ja-JP" sz="2800" dirty="0">
                    <a:cs typeface="Apple Chancery" panose="03020702040506060504" pitchFamily="66" charset="-79"/>
                  </a:rPr>
                  <a:t>1</a:t>
                </a:r>
                <a14:m>
                  <m:oMath xmlns:m="http://schemas.openxmlformats.org/officeDocument/2006/math">
                    <m:r>
                      <a:rPr lang="en-US" altLang="ja-JP" sz="2800" b="0" i="0" smtClean="0">
                        <a:uFill>
                          <a:solidFill>
                            <a:schemeClr val="accent5">
                              <a:lumMod val="60000"/>
                              <a:lumOff val="40000"/>
                            </a:schemeClr>
                          </a:solidFill>
                        </a:uFill>
                        <a:latin typeface="Cambria Math" panose="02040503050406030204" pitchFamily="18" charset="0"/>
                        <a:cs typeface="Apple Chancery" panose="03020702040506060504" pitchFamily="66" charset="-79"/>
                      </a:rPr>
                      <m:t>. </m:t>
                    </m:r>
                    <m:r>
                      <a:rPr lang="ja-JP" altLang="en-US" sz="2800" i="1" smtClean="0">
                        <a:uFill>
                          <a:solidFill>
                            <a:schemeClr val="accent5">
                              <a:lumMod val="60000"/>
                              <a:lumOff val="40000"/>
                            </a:schemeClr>
                          </a:solidFill>
                        </a:uFill>
                        <a:latin typeface="Cambria Math" panose="02040503050406030204" pitchFamily="18" charset="0"/>
                        <a:cs typeface="APPLE CHANCERY" panose="03020702040506060504" pitchFamily="66" charset="-79"/>
                      </a:rPr>
                      <m:t>観測テンソル</m:t>
                    </m:r>
                    <m:r>
                      <a:rPr lang="en-US" altLang="ja-JP" sz="2800" i="1">
                        <a:highlight>
                          <a:srgbClr val="00FF00"/>
                        </a:highlight>
                        <a:uFill>
                          <a:solidFill>
                            <a:schemeClr val="accent5">
                              <a:lumMod val="60000"/>
                              <a:lumOff val="40000"/>
                            </a:schemeClr>
                          </a:solidFill>
                        </a:uFill>
                        <a:latin typeface="Cambria Math" panose="02040503050406030204" pitchFamily="18" charset="0"/>
                        <a:cs typeface="APPLE CHANCERY" panose="03020702040506060504" pitchFamily="66" charset="-79"/>
                      </a:rPr>
                      <m:t>𝑌</m:t>
                    </m:r>
                  </m:oMath>
                </a14:m>
                <a:r>
                  <a:rPr kumimoji="1" lang="ja-JP" altLang="en-US" sz="2800"/>
                  <a:t>の三次元方向に</a:t>
                </a:r>
                <a:endParaRPr kumimoji="1" lang="en-US" altLang="ja-JP" sz="2800" dirty="0"/>
              </a:p>
              <a:p>
                <a:pPr marL="0" indent="0">
                  <a:buNone/>
                </a:pPr>
                <a:r>
                  <a:rPr lang="ja-JP" altLang="en-US" sz="2800" b="1"/>
                  <a:t>　</a:t>
                </a:r>
                <a:r>
                  <a:rPr lang="en-US" altLang="ja-JP" sz="2800" b="1" dirty="0"/>
                  <a:t> </a:t>
                </a:r>
                <a:r>
                  <a:rPr lang="ja-JP" altLang="en-US" sz="2800" b="1"/>
                  <a:t>離散フーリエ変換（</a:t>
                </a:r>
                <a:r>
                  <a:rPr lang="en-US" altLang="ja-JP" sz="2800" b="1" dirty="0"/>
                  <a:t>DFT)</a:t>
                </a:r>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150963" cy="1440084"/>
              </a:xfrm>
              <a:blipFill>
                <a:blip r:embed="rId3"/>
                <a:stretch>
                  <a:fillRect l="-1138" t="-614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5</a:t>
            </a:r>
            <a:endParaRPr kumimoji="1" lang="ja-JP" altLang="en-US" dirty="0"/>
          </a:p>
        </p:txBody>
      </p:sp>
      <p:sp>
        <p:nvSpPr>
          <p:cNvPr id="7" name="下矢印 6">
            <a:extLst>
              <a:ext uri="{FF2B5EF4-FFF2-40B4-BE49-F238E27FC236}">
                <a16:creationId xmlns:a16="http://schemas.microsoft.com/office/drawing/2014/main" id="{2A810086-E207-914D-8FFD-364915978B83}"/>
              </a:ext>
            </a:extLst>
          </p:cNvPr>
          <p:cNvSpPr/>
          <p:nvPr/>
        </p:nvSpPr>
        <p:spPr>
          <a:xfrm>
            <a:off x="3410298" y="2599557"/>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下矢印 7">
            <a:extLst>
              <a:ext uri="{FF2B5EF4-FFF2-40B4-BE49-F238E27FC236}">
                <a16:creationId xmlns:a16="http://schemas.microsoft.com/office/drawing/2014/main" id="{3194C814-91A0-C047-9CF6-451C30DEDB6F}"/>
              </a:ext>
            </a:extLst>
          </p:cNvPr>
          <p:cNvSpPr/>
          <p:nvPr/>
        </p:nvSpPr>
        <p:spPr>
          <a:xfrm>
            <a:off x="3410298" y="4351319"/>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右中かっこ 12">
            <a:extLst>
              <a:ext uri="{FF2B5EF4-FFF2-40B4-BE49-F238E27FC236}">
                <a16:creationId xmlns:a16="http://schemas.microsoft.com/office/drawing/2014/main" id="{3CDC7476-2410-2141-88EE-4462D17219C6}"/>
              </a:ext>
            </a:extLst>
          </p:cNvPr>
          <p:cNvSpPr/>
          <p:nvPr/>
        </p:nvSpPr>
        <p:spPr>
          <a:xfrm>
            <a:off x="9044576" y="1048318"/>
            <a:ext cx="821709" cy="3514606"/>
          </a:xfrm>
          <a:prstGeom prst="rightBrace">
            <a:avLst>
              <a:gd name="adj1" fmla="val 32760"/>
              <a:gd name="adj2" fmla="val 50000"/>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B802B6-0531-B54A-B7F9-5A14A54E53A0}"/>
              </a:ext>
            </a:extLst>
          </p:cNvPr>
          <p:cNvSpPr txBox="1"/>
          <p:nvPr/>
        </p:nvSpPr>
        <p:spPr>
          <a:xfrm>
            <a:off x="10030697" y="2465408"/>
            <a:ext cx="2236305" cy="1261884"/>
          </a:xfrm>
          <a:prstGeom prst="rect">
            <a:avLst/>
          </a:prstGeom>
          <a:noFill/>
        </p:spPr>
        <p:txBody>
          <a:bodyPr wrap="square" rtlCol="0">
            <a:spAutoFit/>
          </a:bodyPr>
          <a:lstStyle/>
          <a:p>
            <a:r>
              <a:rPr lang="en-US" altLang="ja-JP" sz="2800" dirty="0">
                <a:solidFill>
                  <a:srgbClr val="FF0000"/>
                </a:solidFill>
              </a:rPr>
              <a:t>t-SVD</a:t>
            </a:r>
          </a:p>
          <a:p>
            <a:r>
              <a:rPr kumimoji="1" lang="en-US" altLang="ja-JP" sz="2400" dirty="0">
                <a:solidFill>
                  <a:srgbClr val="FF0000"/>
                </a:solidFill>
              </a:rPr>
              <a:t>(</a:t>
            </a:r>
            <a:r>
              <a:rPr lang="ja-JP" altLang="en-US" sz="2400">
                <a:solidFill>
                  <a:srgbClr val="FF0000"/>
                </a:solidFill>
              </a:rPr>
              <a:t>テンソル</a:t>
            </a:r>
            <a:endParaRPr lang="en-US" altLang="ja-JP" sz="2400" dirty="0">
              <a:solidFill>
                <a:srgbClr val="FF0000"/>
              </a:solidFill>
            </a:endParaRPr>
          </a:p>
          <a:p>
            <a:r>
              <a:rPr lang="ja-JP" altLang="en-US" sz="2400">
                <a:solidFill>
                  <a:srgbClr val="FF0000"/>
                </a:solidFill>
              </a:rPr>
              <a:t>特異値分解）</a:t>
            </a:r>
            <a:endParaRPr kumimoji="1" lang="en-US" altLang="ja-JP" sz="2400" dirty="0">
              <a:solidFill>
                <a:srgbClr val="FF0000"/>
              </a:solidFill>
            </a:endParaRPr>
          </a:p>
        </p:txBody>
      </p:sp>
      <p:sp>
        <p:nvSpPr>
          <p:cNvPr id="16" name="コンテンツ プレースホルダー 2">
            <a:extLst>
              <a:ext uri="{FF2B5EF4-FFF2-40B4-BE49-F238E27FC236}">
                <a16:creationId xmlns:a16="http://schemas.microsoft.com/office/drawing/2014/main" id="{A4C5D46A-EAC1-B249-811F-1081355D18D7}"/>
              </a:ext>
            </a:extLst>
          </p:cNvPr>
          <p:cNvSpPr txBox="1">
            <a:spLocks/>
          </p:cNvSpPr>
          <p:nvPr/>
        </p:nvSpPr>
        <p:spPr>
          <a:xfrm>
            <a:off x="877407" y="3203716"/>
            <a:ext cx="7161744" cy="144008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t>2. </a:t>
            </a:r>
            <a:r>
              <a:rPr lang="ja-JP" altLang="en-US" sz="2800"/>
              <a:t>行列に分解して</a:t>
            </a:r>
            <a:endParaRPr lang="en-US" altLang="ja-JP" sz="2800" dirty="0"/>
          </a:p>
          <a:p>
            <a:pPr marL="0" indent="0">
              <a:buNone/>
            </a:pPr>
            <a:r>
              <a:rPr lang="ja-JP" altLang="en-US" sz="2800"/>
              <a:t>　</a:t>
            </a:r>
            <a:r>
              <a:rPr lang="en-US" altLang="ja-JP" sz="2800" dirty="0"/>
              <a:t> </a:t>
            </a:r>
            <a:r>
              <a:rPr lang="ja-JP" altLang="en-US" sz="2800"/>
              <a:t>特異値分解する</a:t>
            </a:r>
            <a:endParaRPr lang="en-US" altLang="ja-JP" sz="2800" dirty="0"/>
          </a:p>
        </p:txBody>
      </p:sp>
      <p:sp>
        <p:nvSpPr>
          <p:cNvPr id="17" name="コンテンツ プレースホルダー 2">
            <a:extLst>
              <a:ext uri="{FF2B5EF4-FFF2-40B4-BE49-F238E27FC236}">
                <a16:creationId xmlns:a16="http://schemas.microsoft.com/office/drawing/2014/main" id="{FD3A02B7-EAD4-5447-8126-EE709523C052}"/>
              </a:ext>
            </a:extLst>
          </p:cNvPr>
          <p:cNvSpPr txBox="1">
            <a:spLocks/>
          </p:cNvSpPr>
          <p:nvPr/>
        </p:nvSpPr>
        <p:spPr>
          <a:xfrm>
            <a:off x="923959" y="4787626"/>
            <a:ext cx="10948976" cy="250752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z="2400" dirty="0"/>
          </a:p>
          <a:p>
            <a:pPr marL="0" indent="0">
              <a:buNone/>
            </a:pPr>
            <a:r>
              <a:rPr lang="en-US" altLang="ja-JP" sz="2800" dirty="0"/>
              <a:t>3. </a:t>
            </a:r>
            <a:r>
              <a:rPr lang="ja-JP" altLang="en-US" sz="2800"/>
              <a:t>特異値に対する閾値処理を行い、</a:t>
            </a:r>
            <a:r>
              <a:rPr lang="en-US" altLang="ja-JP" sz="2800" dirty="0"/>
              <a:t>2.</a:t>
            </a:r>
            <a:r>
              <a:rPr lang="ja-JP" altLang="en-US" sz="2800"/>
              <a:t>と</a:t>
            </a:r>
            <a:r>
              <a:rPr lang="en-US" altLang="ja-JP" sz="2800" dirty="0"/>
              <a:t>1.</a:t>
            </a:r>
            <a:r>
              <a:rPr lang="ja-JP" altLang="en-US" sz="2800"/>
              <a:t>の逆の処理をし、</a:t>
            </a:r>
            <a:endParaRPr lang="en-US" altLang="ja-JP" sz="2800" dirty="0"/>
          </a:p>
          <a:p>
            <a:pPr marL="0" indent="0">
              <a:buNone/>
            </a:pPr>
            <a:r>
              <a:rPr lang="ja-JP" altLang="en-US" sz="2800"/>
              <a:t>　推定テンソル　　　を求める</a:t>
            </a:r>
            <a:endParaRPr lang="en-US" altLang="ja-JP" sz="2800" dirty="0"/>
          </a:p>
        </p:txBody>
      </p:sp>
      <p:grpSp>
        <p:nvGrpSpPr>
          <p:cNvPr id="98" name="グループ化 97">
            <a:extLst>
              <a:ext uri="{FF2B5EF4-FFF2-40B4-BE49-F238E27FC236}">
                <a16:creationId xmlns:a16="http://schemas.microsoft.com/office/drawing/2014/main" id="{7FD5EA61-BFA8-F546-A375-BC8D9E35A46C}"/>
              </a:ext>
            </a:extLst>
          </p:cNvPr>
          <p:cNvGrpSpPr/>
          <p:nvPr/>
        </p:nvGrpSpPr>
        <p:grpSpPr>
          <a:xfrm>
            <a:off x="6723093" y="1145636"/>
            <a:ext cx="1675946" cy="1254277"/>
            <a:chOff x="8638798" y="1255854"/>
            <a:chExt cx="1675946" cy="1254277"/>
          </a:xfrm>
        </p:grpSpPr>
        <p:grpSp>
          <p:nvGrpSpPr>
            <p:cNvPr id="11" name="グループ化 10">
              <a:extLst>
                <a:ext uri="{FF2B5EF4-FFF2-40B4-BE49-F238E27FC236}">
                  <a16:creationId xmlns:a16="http://schemas.microsoft.com/office/drawing/2014/main" id="{48CD8650-47EF-2540-96D5-85C799F633B2}"/>
                </a:ext>
              </a:extLst>
            </p:cNvPr>
            <p:cNvGrpSpPr/>
            <p:nvPr/>
          </p:nvGrpSpPr>
          <p:grpSpPr>
            <a:xfrm>
              <a:off x="9159397" y="1255854"/>
              <a:ext cx="1155347" cy="1061608"/>
              <a:chOff x="7316917" y="2111629"/>
              <a:chExt cx="2598726" cy="2617233"/>
            </a:xfrm>
          </p:grpSpPr>
          <p:grpSp>
            <p:nvGrpSpPr>
              <p:cNvPr id="12" name="グループ化 11">
                <a:extLst>
                  <a:ext uri="{FF2B5EF4-FFF2-40B4-BE49-F238E27FC236}">
                    <a16:creationId xmlns:a16="http://schemas.microsoft.com/office/drawing/2014/main" id="{DA75F396-6BBF-B14E-831E-7219E2241572}"/>
                  </a:ext>
                </a:extLst>
              </p:cNvPr>
              <p:cNvGrpSpPr/>
              <p:nvPr/>
            </p:nvGrpSpPr>
            <p:grpSpPr>
              <a:xfrm>
                <a:off x="7752184" y="2111629"/>
                <a:ext cx="2163459" cy="2181467"/>
                <a:chOff x="7752184" y="2111629"/>
                <a:chExt cx="2163459" cy="2181467"/>
              </a:xfrm>
            </p:grpSpPr>
            <p:sp>
              <p:nvSpPr>
                <p:cNvPr id="37" name="直方体 36">
                  <a:extLst>
                    <a:ext uri="{FF2B5EF4-FFF2-40B4-BE49-F238E27FC236}">
                      <a16:creationId xmlns:a16="http://schemas.microsoft.com/office/drawing/2014/main" id="{26FF81DB-EE8A-ED4D-A185-8C5CA0941BFD}"/>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976F408A-6170-B447-941C-49BAC0090F4C}"/>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FB35EAD9-DB26-F14F-B48E-C38A5C0A548B}"/>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B1D5FECD-DE89-894D-BA47-51AAF1DE13B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2C7D4083-490F-734E-9C89-E1F07867171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DF4894BE-E13C-CB42-B06B-AC60A5E34433}"/>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448D2B51-812A-6542-853E-B2436D52BB20}"/>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4" name="直方体 43">
                  <a:extLst>
                    <a:ext uri="{FF2B5EF4-FFF2-40B4-BE49-F238E27FC236}">
                      <a16:creationId xmlns:a16="http://schemas.microsoft.com/office/drawing/2014/main" id="{1AB2444D-6832-3945-9504-8B11F69B3413}"/>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745EC7FA-8309-1444-B767-6EAD9AAD4AA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C63A3D37-02B1-B04E-82B4-B99962FD5643}"/>
                  </a:ext>
                </a:extLst>
              </p:cNvPr>
              <p:cNvGrpSpPr/>
              <p:nvPr/>
            </p:nvGrpSpPr>
            <p:grpSpPr>
              <a:xfrm>
                <a:off x="7534550" y="2338266"/>
                <a:ext cx="2163459" cy="2181467"/>
                <a:chOff x="7752184" y="2111629"/>
                <a:chExt cx="2163459" cy="2181467"/>
              </a:xfrm>
            </p:grpSpPr>
            <p:sp>
              <p:nvSpPr>
                <p:cNvPr id="28" name="直方体 27">
                  <a:extLst>
                    <a:ext uri="{FF2B5EF4-FFF2-40B4-BE49-F238E27FC236}">
                      <a16:creationId xmlns:a16="http://schemas.microsoft.com/office/drawing/2014/main" id="{D92A0DC4-35D7-6E4E-A6DE-9ECFCACF7A75}"/>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6B033A79-91DE-FC4E-8BA8-577AA9D3E73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A2822646-857B-E346-B285-40858953DEE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29E49D9A-6183-224D-BD0A-EBBC88B01D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2BB351BD-FB45-754F-BE10-CCEF2D23187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CBEB8211-3A47-444A-B85D-5970A8296B3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CD47F77F-1900-8842-BFAD-6B4D11A6BB1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CBE6E116-3DAF-B84A-B4A5-A436982CA268}"/>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02600F5A-D399-5349-987B-49759610274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8" name="グループ化 17">
                <a:extLst>
                  <a:ext uri="{FF2B5EF4-FFF2-40B4-BE49-F238E27FC236}">
                    <a16:creationId xmlns:a16="http://schemas.microsoft.com/office/drawing/2014/main" id="{11064D0D-CC25-FB4E-BEB2-F2A375F419AA}"/>
                  </a:ext>
                </a:extLst>
              </p:cNvPr>
              <p:cNvGrpSpPr/>
              <p:nvPr/>
            </p:nvGrpSpPr>
            <p:grpSpPr>
              <a:xfrm>
                <a:off x="7316917" y="2547395"/>
                <a:ext cx="2163459" cy="2181467"/>
                <a:chOff x="7752184" y="2111629"/>
                <a:chExt cx="2163459" cy="2181467"/>
              </a:xfrm>
            </p:grpSpPr>
            <p:sp>
              <p:nvSpPr>
                <p:cNvPr id="19" name="直方体 18">
                  <a:extLst>
                    <a:ext uri="{FF2B5EF4-FFF2-40B4-BE49-F238E27FC236}">
                      <a16:creationId xmlns:a16="http://schemas.microsoft.com/office/drawing/2014/main" id="{3492DFF9-E05E-B643-BB7B-A05AFC90DFB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580FDC29-DAC2-4E4E-878F-D3A73D54E3A6}"/>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3A369D4F-0A61-9A40-9B16-903CF541EED2}"/>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B1FD2CBB-B5CF-A644-955B-BB925CB62E0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D8DADC2A-AD4D-EE43-88F0-96B7F0D9579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B7E23AF0-243E-5245-ACEC-FDCB7D16E696}"/>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F45F069-1713-244C-B3E2-825ED6B2E19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D2CB733F-A13D-1644-953C-DD07BBF9F3E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106B7FDA-1391-7B42-92A6-EA1159565AC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6" name="直線矢印コネクタ 5">
              <a:extLst>
                <a:ext uri="{FF2B5EF4-FFF2-40B4-BE49-F238E27FC236}">
                  <a16:creationId xmlns:a16="http://schemas.microsoft.com/office/drawing/2014/main" id="{29818068-84E4-1142-A216-807FF0D02792}"/>
                </a:ext>
              </a:extLst>
            </p:cNvPr>
            <p:cNvCxnSpPr>
              <a:cxnSpLocks/>
            </p:cNvCxnSpPr>
            <p:nvPr/>
          </p:nvCxnSpPr>
          <p:spPr>
            <a:xfrm flipV="1">
              <a:off x="8638798" y="1965457"/>
              <a:ext cx="423527" cy="544674"/>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grpSp>
        <p:nvGrpSpPr>
          <p:cNvPr id="97" name="グループ化 96">
            <a:extLst>
              <a:ext uri="{FF2B5EF4-FFF2-40B4-BE49-F238E27FC236}">
                <a16:creationId xmlns:a16="http://schemas.microsoft.com/office/drawing/2014/main" id="{97E71E88-4B6C-F04C-BF85-CBE70C1BFE42}"/>
              </a:ext>
            </a:extLst>
          </p:cNvPr>
          <p:cNvGrpSpPr/>
          <p:nvPr/>
        </p:nvGrpSpPr>
        <p:grpSpPr>
          <a:xfrm>
            <a:off x="5116027" y="3223836"/>
            <a:ext cx="1188746" cy="1099654"/>
            <a:chOff x="9039660" y="2902666"/>
            <a:chExt cx="1188746" cy="1099654"/>
          </a:xfrm>
        </p:grpSpPr>
        <p:grpSp>
          <p:nvGrpSpPr>
            <p:cNvPr id="46" name="グループ化 45">
              <a:extLst>
                <a:ext uri="{FF2B5EF4-FFF2-40B4-BE49-F238E27FC236}">
                  <a16:creationId xmlns:a16="http://schemas.microsoft.com/office/drawing/2014/main" id="{EB9523F9-FCDD-3147-98D4-45AEEE941B05}"/>
                </a:ext>
              </a:extLst>
            </p:cNvPr>
            <p:cNvGrpSpPr/>
            <p:nvPr/>
          </p:nvGrpSpPr>
          <p:grpSpPr>
            <a:xfrm>
              <a:off x="9061210" y="2916049"/>
              <a:ext cx="1155347" cy="1061608"/>
              <a:chOff x="7316917" y="2111629"/>
              <a:chExt cx="2598726" cy="2617233"/>
            </a:xfrm>
          </p:grpSpPr>
          <p:grpSp>
            <p:nvGrpSpPr>
              <p:cNvPr id="47" name="グループ化 46">
                <a:extLst>
                  <a:ext uri="{FF2B5EF4-FFF2-40B4-BE49-F238E27FC236}">
                    <a16:creationId xmlns:a16="http://schemas.microsoft.com/office/drawing/2014/main" id="{34B9F089-F44F-B94F-9E02-26028665FBEE}"/>
                  </a:ext>
                </a:extLst>
              </p:cNvPr>
              <p:cNvGrpSpPr/>
              <p:nvPr/>
            </p:nvGrpSpPr>
            <p:grpSpPr>
              <a:xfrm>
                <a:off x="7752184" y="2111629"/>
                <a:ext cx="2163459" cy="2181467"/>
                <a:chOff x="7752184" y="2111629"/>
                <a:chExt cx="2163459" cy="2181467"/>
              </a:xfrm>
            </p:grpSpPr>
            <p:sp>
              <p:nvSpPr>
                <p:cNvPr id="68" name="直方体 67">
                  <a:extLst>
                    <a:ext uri="{FF2B5EF4-FFF2-40B4-BE49-F238E27FC236}">
                      <a16:creationId xmlns:a16="http://schemas.microsoft.com/office/drawing/2014/main" id="{602C7874-09A5-C14B-86C6-070DBEBB376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23EF1CC0-5371-ED41-92EF-5C83523E38C4}"/>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E5A06377-B52F-8441-AF4E-B601749A9A2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2D9CDCD5-F102-754E-95AD-881F7ED2EB3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816BF357-ADDF-3E4F-8145-BFAE6326112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3" name="直方体 72">
                  <a:extLst>
                    <a:ext uri="{FF2B5EF4-FFF2-40B4-BE49-F238E27FC236}">
                      <a16:creationId xmlns:a16="http://schemas.microsoft.com/office/drawing/2014/main" id="{777B18A0-2FD4-5F4D-8CC1-A0CD06E05C6D}"/>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357B7EFF-7AA7-9544-AA63-43FE7C1C54F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EFE6E44C-DF7D-B048-9879-14B84314F8C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0E99679D-BC53-6546-A76D-12ECAD334245}"/>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8" name="グループ化 47">
                <a:extLst>
                  <a:ext uri="{FF2B5EF4-FFF2-40B4-BE49-F238E27FC236}">
                    <a16:creationId xmlns:a16="http://schemas.microsoft.com/office/drawing/2014/main" id="{50F572FF-907A-8E42-956F-3DA6AD105CD7}"/>
                  </a:ext>
                </a:extLst>
              </p:cNvPr>
              <p:cNvGrpSpPr/>
              <p:nvPr/>
            </p:nvGrpSpPr>
            <p:grpSpPr>
              <a:xfrm>
                <a:off x="7534550" y="2338266"/>
                <a:ext cx="2163459" cy="2181467"/>
                <a:chOff x="7752184" y="2111629"/>
                <a:chExt cx="2163459" cy="2181467"/>
              </a:xfrm>
            </p:grpSpPr>
            <p:sp>
              <p:nvSpPr>
                <p:cNvPr id="59" name="直方体 58">
                  <a:extLst>
                    <a:ext uri="{FF2B5EF4-FFF2-40B4-BE49-F238E27FC236}">
                      <a16:creationId xmlns:a16="http://schemas.microsoft.com/office/drawing/2014/main" id="{64E5D705-83F5-8B4E-8614-A76DA44A360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FE9A42D1-5F06-0840-954C-DE333452789E}"/>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F0F0F2A8-3391-544B-ABAC-B535AF8605D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AF935FE8-5AC5-C64A-B834-C37CEFCDAE2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7A55DE38-612D-0248-BAA5-57314E278A1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4" name="直方体 63">
                  <a:extLst>
                    <a:ext uri="{FF2B5EF4-FFF2-40B4-BE49-F238E27FC236}">
                      <a16:creationId xmlns:a16="http://schemas.microsoft.com/office/drawing/2014/main" id="{B9A351A2-9377-4347-A730-069C5A1594B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A1A7B125-A26F-2349-879F-1D4141254E8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894BE4B9-8D9F-6648-B934-3784D5CEFA4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87327397-CCCC-F740-A6C9-9C4229528DC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9" name="グループ化 48">
                <a:extLst>
                  <a:ext uri="{FF2B5EF4-FFF2-40B4-BE49-F238E27FC236}">
                    <a16:creationId xmlns:a16="http://schemas.microsoft.com/office/drawing/2014/main" id="{0CDA9BFD-F304-0647-ADA9-AB7DB0613EB5}"/>
                  </a:ext>
                </a:extLst>
              </p:cNvPr>
              <p:cNvGrpSpPr/>
              <p:nvPr/>
            </p:nvGrpSpPr>
            <p:grpSpPr>
              <a:xfrm>
                <a:off x="7316917" y="2547395"/>
                <a:ext cx="2163459" cy="2181467"/>
                <a:chOff x="7752184" y="2111629"/>
                <a:chExt cx="2163459" cy="2181467"/>
              </a:xfrm>
            </p:grpSpPr>
            <p:sp>
              <p:nvSpPr>
                <p:cNvPr id="50" name="直方体 49">
                  <a:extLst>
                    <a:ext uri="{FF2B5EF4-FFF2-40B4-BE49-F238E27FC236}">
                      <a16:creationId xmlns:a16="http://schemas.microsoft.com/office/drawing/2014/main" id="{B955F8FB-97EF-2F41-8EE1-B89FA4D20A8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10377C1E-A7B9-0A49-882B-032A08772BA9}"/>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D329F3A-0EC6-F74D-B1AE-3B929367671F}"/>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3" name="直方体 52">
                  <a:extLst>
                    <a:ext uri="{FF2B5EF4-FFF2-40B4-BE49-F238E27FC236}">
                      <a16:creationId xmlns:a16="http://schemas.microsoft.com/office/drawing/2014/main" id="{5145A61E-64C3-CD45-9AC7-A8E8CD2ECA6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直方体 53">
                  <a:extLst>
                    <a:ext uri="{FF2B5EF4-FFF2-40B4-BE49-F238E27FC236}">
                      <a16:creationId xmlns:a16="http://schemas.microsoft.com/office/drawing/2014/main" id="{B66E6304-BB71-974A-9204-52FD5547655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CDCB6D3-119A-A647-B950-257F220B7EE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4306BC7D-EB54-3248-B8A1-DE97B5E12EC1}"/>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2298FE2F-51B7-3842-B519-601E3F43D6D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5897AB40-966D-DD4C-A09E-3C004CB0725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1" name="直線コネクタ 80">
              <a:extLst>
                <a:ext uri="{FF2B5EF4-FFF2-40B4-BE49-F238E27FC236}">
                  <a16:creationId xmlns:a16="http://schemas.microsoft.com/office/drawing/2014/main" id="{EA255FC5-9B73-4F47-A738-9DDAD2A18EBE}"/>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6D642E75-1053-044F-A6A6-9F8DB7F4C80A}"/>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6A6275A0-1A4F-8341-A64E-1936BCAC3165}"/>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1" name="直線コネクタ 90">
              <a:extLst>
                <a:ext uri="{FF2B5EF4-FFF2-40B4-BE49-F238E27FC236}">
                  <a16:creationId xmlns:a16="http://schemas.microsoft.com/office/drawing/2014/main" id="{CA0F4A2D-094B-BE43-80B7-AA2B82477D92}"/>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3" name="直線コネクタ 92">
              <a:extLst>
                <a:ext uri="{FF2B5EF4-FFF2-40B4-BE49-F238E27FC236}">
                  <a16:creationId xmlns:a16="http://schemas.microsoft.com/office/drawing/2014/main" id="{9F8CB89C-A95F-0B4E-8322-CF838F74C820}"/>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6" name="直線コネクタ 95">
              <a:extLst>
                <a:ext uri="{FF2B5EF4-FFF2-40B4-BE49-F238E27FC236}">
                  <a16:creationId xmlns:a16="http://schemas.microsoft.com/office/drawing/2014/main" id="{F159D8FB-58EF-B64A-AB00-55EB58655CA8}"/>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82" name="正方形/長方形 81">
                <a:extLst>
                  <a:ext uri="{FF2B5EF4-FFF2-40B4-BE49-F238E27FC236}">
                    <a16:creationId xmlns:a16="http://schemas.microsoft.com/office/drawing/2014/main" id="{0A98A038-1E24-E144-AF60-606DFF57496B}"/>
                  </a:ext>
                </a:extLst>
              </p:cNvPr>
              <p:cNvSpPr/>
              <p:nvPr/>
            </p:nvSpPr>
            <p:spPr>
              <a:xfrm>
                <a:off x="3575720" y="5840790"/>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2" name="正方形/長方形 81">
                <a:extLst>
                  <a:ext uri="{FF2B5EF4-FFF2-40B4-BE49-F238E27FC236}">
                    <a16:creationId xmlns:a16="http://schemas.microsoft.com/office/drawing/2014/main" id="{0A98A038-1E24-E144-AF60-606DFF57496B}"/>
                  </a:ext>
                </a:extLst>
              </p:cNvPr>
              <p:cNvSpPr>
                <a:spLocks noRot="1" noChangeAspect="1" noMove="1" noResize="1" noEditPoints="1" noAdjustHandles="1" noChangeArrowheads="1" noChangeShapeType="1" noTextEdit="1"/>
              </p:cNvSpPr>
              <p:nvPr/>
            </p:nvSpPr>
            <p:spPr>
              <a:xfrm>
                <a:off x="3575720" y="5840790"/>
                <a:ext cx="936104" cy="494010"/>
              </a:xfrm>
              <a:prstGeom prst="rect">
                <a:avLst/>
              </a:prstGeom>
              <a:blipFill>
                <a:blip r:embed="rId4"/>
                <a:stretch>
                  <a:fillRect l="-24000" t="-2500" r="-10667" b="-37500"/>
                </a:stretch>
              </a:blipFill>
              <a:ln w="19050" cap="sq">
                <a:noFill/>
                <a:miter lim="800000"/>
                <a:headEnd type="none" w="med" len="med"/>
                <a:tailEnd type="triangle"/>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E11F6-D7F7-F94A-BF59-5FA99D76E556}"/>
              </a:ext>
            </a:extLst>
          </p:cNvPr>
          <p:cNvSpPr txBox="1"/>
          <p:nvPr/>
        </p:nvSpPr>
        <p:spPr>
          <a:xfrm>
            <a:off x="6317450" y="1787606"/>
            <a:ext cx="574295" cy="338554"/>
          </a:xfrm>
          <a:prstGeom prst="rect">
            <a:avLst/>
          </a:prstGeom>
          <a:noFill/>
        </p:spPr>
        <p:txBody>
          <a:bodyPr wrap="square" rtlCol="0">
            <a:spAutoFit/>
          </a:bodyPr>
          <a:lstStyle/>
          <a:p>
            <a:r>
              <a:rPr kumimoji="1" lang="en-US" altLang="ja-JP" sz="1600" dirty="0">
                <a:solidFill>
                  <a:srgbClr val="4D4D4D"/>
                </a:solidFill>
              </a:rPr>
              <a:t>DFT</a:t>
            </a:r>
            <a:endParaRPr kumimoji="1" lang="ja-JP" altLang="en-US" sz="2800" dirty="0">
              <a:solidFill>
                <a:srgbClr val="4D4D4D"/>
              </a:solidFill>
            </a:endParaRPr>
          </a:p>
        </p:txBody>
      </p:sp>
      <p:grpSp>
        <p:nvGrpSpPr>
          <p:cNvPr id="84" name="グループ化 83">
            <a:extLst>
              <a:ext uri="{FF2B5EF4-FFF2-40B4-BE49-F238E27FC236}">
                <a16:creationId xmlns:a16="http://schemas.microsoft.com/office/drawing/2014/main" id="{467EE7B3-F421-6B45-955F-0803A37AB2DD}"/>
              </a:ext>
            </a:extLst>
          </p:cNvPr>
          <p:cNvGrpSpPr/>
          <p:nvPr/>
        </p:nvGrpSpPr>
        <p:grpSpPr>
          <a:xfrm>
            <a:off x="6852609" y="3329729"/>
            <a:ext cx="2478604" cy="884852"/>
            <a:chOff x="7269046" y="3255329"/>
            <a:chExt cx="2478604" cy="884852"/>
          </a:xfrm>
        </p:grpSpPr>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F3E5CDD1-0F86-154A-86B6-C559ED450B98}"/>
                    </a:ext>
                  </a:extLst>
                </p:cNvPr>
                <p:cNvSpPr txBox="1"/>
                <p:nvPr/>
              </p:nvSpPr>
              <p:spPr>
                <a:xfrm>
                  <a:off x="8249063" y="3545519"/>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85" name="テキスト ボックス 84">
                  <a:extLst>
                    <a:ext uri="{FF2B5EF4-FFF2-40B4-BE49-F238E27FC236}">
                      <a16:creationId xmlns:a16="http://schemas.microsoft.com/office/drawing/2014/main" id="{F3E5CDD1-0F86-154A-86B6-C559ED450B98}"/>
                    </a:ext>
                  </a:extLst>
                </p:cNvPr>
                <p:cNvSpPr txBox="1">
                  <a:spLocks noRot="1" noChangeAspect="1" noMove="1" noResize="1" noEditPoints="1" noAdjustHandles="1" noChangeArrowheads="1" noChangeShapeType="1" noTextEdit="1"/>
                </p:cNvSpPr>
                <p:nvPr/>
              </p:nvSpPr>
              <p:spPr>
                <a:xfrm>
                  <a:off x="8249063" y="3545519"/>
                  <a:ext cx="1498587" cy="523220"/>
                </a:xfrm>
                <a:prstGeom prst="rect">
                  <a:avLst/>
                </a:prstGeom>
                <a:blipFill>
                  <a:blip r:embed="rId5"/>
                  <a:stretch>
                    <a:fillRect l="-8403" t="-11905" b="-33333"/>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BE1FC409-5186-B34C-84F6-DEE362FBF609}"/>
                </a:ext>
              </a:extLst>
            </p:cNvPr>
            <p:cNvGrpSpPr/>
            <p:nvPr/>
          </p:nvGrpSpPr>
          <p:grpSpPr>
            <a:xfrm>
              <a:off x="7269046" y="3255329"/>
              <a:ext cx="961835" cy="884852"/>
              <a:chOff x="7752184" y="2111629"/>
              <a:chExt cx="2163459" cy="2181467"/>
            </a:xfrm>
          </p:grpSpPr>
          <p:sp>
            <p:nvSpPr>
              <p:cNvPr id="88" name="直方体 87">
                <a:extLst>
                  <a:ext uri="{FF2B5EF4-FFF2-40B4-BE49-F238E27FC236}">
                    <a16:creationId xmlns:a16="http://schemas.microsoft.com/office/drawing/2014/main" id="{7B3913C8-8D30-7646-84DE-32DD0360C83E}"/>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9" name="直方体 88">
                <a:extLst>
                  <a:ext uri="{FF2B5EF4-FFF2-40B4-BE49-F238E27FC236}">
                    <a16:creationId xmlns:a16="http://schemas.microsoft.com/office/drawing/2014/main" id="{1B51BAE9-33F6-B344-93FE-C943410579B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0" name="直方体 89">
                <a:extLst>
                  <a:ext uri="{FF2B5EF4-FFF2-40B4-BE49-F238E27FC236}">
                    <a16:creationId xmlns:a16="http://schemas.microsoft.com/office/drawing/2014/main" id="{A742F879-B54F-E84F-B3F7-46EBF679C1B6}"/>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2" name="直方体 91">
                <a:extLst>
                  <a:ext uri="{FF2B5EF4-FFF2-40B4-BE49-F238E27FC236}">
                    <a16:creationId xmlns:a16="http://schemas.microsoft.com/office/drawing/2014/main" id="{557C3AB7-01F3-FC47-89D2-B34A00BE050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4" name="直方体 93">
                <a:extLst>
                  <a:ext uri="{FF2B5EF4-FFF2-40B4-BE49-F238E27FC236}">
                    <a16:creationId xmlns:a16="http://schemas.microsoft.com/office/drawing/2014/main" id="{0D968717-7389-0744-8469-9D286396292D}"/>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5" name="直方体 94">
                <a:extLst>
                  <a:ext uri="{FF2B5EF4-FFF2-40B4-BE49-F238E27FC236}">
                    <a16:creationId xmlns:a16="http://schemas.microsoft.com/office/drawing/2014/main" id="{DBFDB1E4-3981-A34D-AED6-79C2F762217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9" name="直方体 98">
                <a:extLst>
                  <a:ext uri="{FF2B5EF4-FFF2-40B4-BE49-F238E27FC236}">
                    <a16:creationId xmlns:a16="http://schemas.microsoft.com/office/drawing/2014/main" id="{4DB4E422-792C-0240-9F9C-87A8FF423D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0" name="直方体 99">
                <a:extLst>
                  <a:ext uri="{FF2B5EF4-FFF2-40B4-BE49-F238E27FC236}">
                    <a16:creationId xmlns:a16="http://schemas.microsoft.com/office/drawing/2014/main" id="{9BF0353C-7680-6148-82DA-EFA46823300D}"/>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1" name="直方体 100">
                <a:extLst>
                  <a:ext uri="{FF2B5EF4-FFF2-40B4-BE49-F238E27FC236}">
                    <a16:creationId xmlns:a16="http://schemas.microsoft.com/office/drawing/2014/main" id="{C68B2507-5F63-D040-91C1-9EA581673F6A}"/>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102" name="直線矢印コネクタ 101">
            <a:extLst>
              <a:ext uri="{FF2B5EF4-FFF2-40B4-BE49-F238E27FC236}">
                <a16:creationId xmlns:a16="http://schemas.microsoft.com/office/drawing/2014/main" id="{4BE6CD73-841A-F945-90D0-43F065BB15D7}"/>
              </a:ext>
            </a:extLst>
          </p:cNvPr>
          <p:cNvCxnSpPr>
            <a:cxnSpLocks/>
          </p:cNvCxnSpPr>
          <p:nvPr/>
        </p:nvCxnSpPr>
        <p:spPr>
          <a:xfrm>
            <a:off x="6456040" y="3771574"/>
            <a:ext cx="216024"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フッター プレースホルダー 8">
            <a:extLst>
              <a:ext uri="{FF2B5EF4-FFF2-40B4-BE49-F238E27FC236}">
                <a16:creationId xmlns:a16="http://schemas.microsoft.com/office/drawing/2014/main" id="{EB93989C-5F65-A847-AF29-5A2DFDEB96A5}"/>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5275205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2621587"/>
          </a:xfrm>
        </p:spPr>
        <p:txBody>
          <a:bodyPr>
            <a:normAutofit/>
          </a:bodyPr>
          <a:lstStyle/>
          <a:p>
            <a:r>
              <a:rPr lang="en-US" altLang="ja-JP" dirty="0"/>
              <a:t>DFT</a:t>
            </a:r>
            <a:r>
              <a:rPr lang="ja-JP" altLang="en-US"/>
              <a:t>では各行列間の関係が残存する可能性</a:t>
            </a:r>
            <a:endParaRPr lang="en-US" altLang="ja-JP" dirty="0"/>
          </a:p>
          <a:p>
            <a:pPr marL="0" indent="0">
              <a:buNone/>
            </a:pPr>
            <a:r>
              <a:rPr lang="ja-JP" altLang="en-US"/>
              <a:t>　</a:t>
            </a:r>
            <a:r>
              <a:rPr lang="en-US" altLang="ja-JP" dirty="0"/>
              <a:t>→DFT</a:t>
            </a:r>
            <a:r>
              <a:rPr lang="ja-JP" altLang="en-US"/>
              <a:t>は個別のノイズ除去に不適切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lang="en-US" altLang="ja-JP" dirty="0"/>
              <a:t>6</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753164"/>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11491" y="4925166"/>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4" name="グループ化 43">
            <a:extLst>
              <a:ext uri="{FF2B5EF4-FFF2-40B4-BE49-F238E27FC236}">
                <a16:creationId xmlns:a16="http://schemas.microsoft.com/office/drawing/2014/main" id="{0C691F19-EE8B-CA4A-BEB4-1A9E068F6B1F}"/>
              </a:ext>
            </a:extLst>
          </p:cNvPr>
          <p:cNvGrpSpPr/>
          <p:nvPr/>
        </p:nvGrpSpPr>
        <p:grpSpPr>
          <a:xfrm>
            <a:off x="2186716" y="2855542"/>
            <a:ext cx="4660397" cy="1419207"/>
            <a:chOff x="2135560" y="2792980"/>
            <a:chExt cx="4660397" cy="1419207"/>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2135560" y="287504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935760" y="348330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5" name="グループ化 44">
              <a:extLst>
                <a:ext uri="{FF2B5EF4-FFF2-40B4-BE49-F238E27FC236}">
                  <a16:creationId xmlns:a16="http://schemas.microsoft.com/office/drawing/2014/main" id="{E7E99752-870F-B649-A83C-3D733FB38F8E}"/>
                </a:ext>
              </a:extLst>
            </p:cNvPr>
            <p:cNvGrpSpPr/>
            <p:nvPr/>
          </p:nvGrpSpPr>
          <p:grpSpPr>
            <a:xfrm>
              <a:off x="5295600" y="2792980"/>
              <a:ext cx="1500357" cy="1419207"/>
              <a:chOff x="5295600" y="2792980"/>
              <a:chExt cx="1500357" cy="1419207"/>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834122" y="279298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547600" y="3076248"/>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5295600" y="3327335"/>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82" name="直線コネクタ 81">
                <a:extLst>
                  <a:ext uri="{FF2B5EF4-FFF2-40B4-BE49-F238E27FC236}">
                    <a16:creationId xmlns:a16="http://schemas.microsoft.com/office/drawing/2014/main" id="{A02EBF98-EFC3-CD4C-B0A8-B501679B405A}"/>
                  </a:ext>
                </a:extLst>
              </p:cNvPr>
              <p:cNvCxnSpPr>
                <a:cxnSpLocks/>
              </p:cNvCxnSpPr>
              <p:nvPr/>
            </p:nvCxnSpPr>
            <p:spPr>
              <a:xfrm flipV="1">
                <a:off x="6246503" y="3141867"/>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F4BFB7B2-9F87-E942-8491-47BBAED4A3E3}"/>
                  </a:ext>
                </a:extLst>
              </p:cNvPr>
              <p:cNvCxnSpPr>
                <a:cxnSpLocks/>
              </p:cNvCxnSpPr>
              <p:nvPr/>
            </p:nvCxnSpPr>
            <p:spPr>
              <a:xfrm flipV="1">
                <a:off x="5947097" y="2881541"/>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4" name="直線コネクタ 83">
                <a:extLst>
                  <a:ext uri="{FF2B5EF4-FFF2-40B4-BE49-F238E27FC236}">
                    <a16:creationId xmlns:a16="http://schemas.microsoft.com/office/drawing/2014/main" id="{F948486C-FE30-1641-A51B-11D9208B409B}"/>
                  </a:ext>
                </a:extLst>
              </p:cNvPr>
              <p:cNvCxnSpPr>
                <a:cxnSpLocks/>
              </p:cNvCxnSpPr>
              <p:nvPr/>
            </p:nvCxnSpPr>
            <p:spPr>
              <a:xfrm flipV="1">
                <a:off x="6241931" y="3407166"/>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5" name="直線コネクタ 84">
                <a:extLst>
                  <a:ext uri="{FF2B5EF4-FFF2-40B4-BE49-F238E27FC236}">
                    <a16:creationId xmlns:a16="http://schemas.microsoft.com/office/drawing/2014/main" id="{CE774E57-7241-A64C-A098-CBB33D950C6D}"/>
                  </a:ext>
                </a:extLst>
              </p:cNvPr>
              <p:cNvCxnSpPr>
                <a:cxnSpLocks/>
              </p:cNvCxnSpPr>
              <p:nvPr/>
            </p:nvCxnSpPr>
            <p:spPr>
              <a:xfrm flipV="1">
                <a:off x="6241931" y="3666098"/>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2F38A1E5-983F-C745-AE89-E827EAC7A69D}"/>
                  </a:ext>
                </a:extLst>
              </p:cNvPr>
              <p:cNvCxnSpPr>
                <a:cxnSpLocks/>
              </p:cNvCxnSpPr>
              <p:nvPr/>
            </p:nvCxnSpPr>
            <p:spPr>
              <a:xfrm flipV="1">
                <a:off x="5665421" y="2872811"/>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grpSp>
      </p:grpSp>
      <p:sp>
        <p:nvSpPr>
          <p:cNvPr id="46" name="フッター プレースホルダー 45">
            <a:extLst>
              <a:ext uri="{FF2B5EF4-FFF2-40B4-BE49-F238E27FC236}">
                <a16:creationId xmlns:a16="http://schemas.microsoft.com/office/drawing/2014/main" id="{D36E0AFE-8574-0545-B348-EDC41984659B}"/>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14779505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既存手法</a:t>
            </a:r>
            <a:r>
              <a:rPr kumimoji="1" lang="en-US" altLang="ja-JP" dirty="0"/>
              <a:t>2</a:t>
            </a:r>
            <a:r>
              <a:rPr kumimoji="1" lang="ja-JP" altLang="en-US"/>
              <a:t>と問題点</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268041" cy="1143000"/>
              </a:xfrm>
            </p:spPr>
            <p:txBody>
              <a:bodyPr>
                <a:normAutofit/>
              </a:bodyPr>
              <a:lstStyle/>
              <a:p>
                <a:r>
                  <a:rPr kumimoji="1" lang="en-US" altLang="ja-JP" sz="2800" dirty="0"/>
                  <a:t>DFT</a:t>
                </a:r>
                <a:r>
                  <a:rPr lang="ja-JP" altLang="en-US" sz="2800"/>
                  <a:t>に代わり、</a:t>
                </a:r>
                <a14:m>
                  <m:oMath xmlns:m="http://schemas.openxmlformats.org/officeDocument/2006/math">
                    <m:r>
                      <a:rPr lang="en-US" altLang="ja-JP" sz="2800" i="1">
                        <a:highlight>
                          <a:srgbClr val="00FF00"/>
                        </a:highlight>
                        <a:latin typeface="Cambria Math" panose="02040503050406030204" pitchFamily="18" charset="0"/>
                        <a:cs typeface="APPLE CHANCERY" panose="03020702040506060504" pitchFamily="66" charset="-79"/>
                      </a:rPr>
                      <m:t>𝑌</m:t>
                    </m:r>
                  </m:oMath>
                </a14:m>
                <a:r>
                  <a:rPr kumimoji="1" lang="ja-JP" altLang="en-US" sz="2800"/>
                  <a:t>の三次元方向に、</a:t>
                </a:r>
                <a:r>
                  <a:rPr lang="ja-JP" altLang="en-US" sz="2800" b="1"/>
                  <a:t>主成分分析（</a:t>
                </a:r>
                <a:r>
                  <a:rPr lang="en-US" altLang="ja-JP" sz="2800" b="1" dirty="0"/>
                  <a:t>PCA</a:t>
                </a:r>
                <a:r>
                  <a:rPr lang="ja-JP" altLang="en-US" sz="2800" b="1"/>
                  <a:t>）や</a:t>
                </a:r>
                <a:endParaRPr lang="en-US" altLang="ja-JP" sz="2800" b="1" dirty="0"/>
              </a:p>
              <a:p>
                <a:pPr marL="0" indent="0">
                  <a:buNone/>
                </a:pPr>
                <a:r>
                  <a:rPr lang="ja-JP" altLang="en-US" sz="2800" b="1"/>
                  <a:t>　離散コサイン変換（</a:t>
                </a:r>
                <a:r>
                  <a:rPr lang="en-US" altLang="ja-JP" sz="2800" b="1" dirty="0"/>
                  <a:t>DCT</a:t>
                </a:r>
                <a:r>
                  <a:rPr lang="ja-JP" altLang="en-US" sz="2800" b="1"/>
                  <a:t>）を用いる</a:t>
                </a:r>
                <a:endParaRPr lang="en-US" altLang="ja-JP" sz="2800" b="1" dirty="0"/>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268041" cy="1143000"/>
              </a:xfrm>
              <a:blipFill>
                <a:blip r:embed="rId3"/>
                <a:stretch>
                  <a:fillRect l="-900" t="-7692" b="-1208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7</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5229F07E-A041-1A41-89B7-EA8126EA34D8}"/>
                  </a:ext>
                </a:extLst>
              </p:cNvPr>
              <p:cNvSpPr txBox="1">
                <a:spLocks/>
              </p:cNvSpPr>
              <p:nvPr/>
            </p:nvSpPr>
            <p:spPr>
              <a:xfrm>
                <a:off x="923959" y="2797499"/>
                <a:ext cx="11138494" cy="2845819"/>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u="heavy">
                    <a:uFill>
                      <a:solidFill>
                        <a:schemeClr val="accent5">
                          <a:lumMod val="60000"/>
                          <a:lumOff val="40000"/>
                        </a:schemeClr>
                      </a:solidFill>
                    </a:uFill>
                  </a:rPr>
                  <a:t>カラー画像</a:t>
                </a:r>
                <a:r>
                  <a:rPr lang="ja-JP" altLang="en-US" sz="2800"/>
                  <a:t>においては</a:t>
                </a:r>
                <a:r>
                  <a:rPr lang="en-US" altLang="ja-JP" sz="2800" dirty="0"/>
                  <a:t>DFT</a:t>
                </a:r>
                <a:r>
                  <a:rPr lang="ja-JP" altLang="en-US" sz="2800"/>
                  <a:t>と比較して復元性能が向上するが、、、</a:t>
                </a:r>
                <a:endParaRPr lang="en-US" altLang="ja-JP" sz="2800" dirty="0"/>
              </a:p>
              <a:p>
                <a:pPr marL="0" indent="0">
                  <a:buNone/>
                </a:pPr>
                <a:endParaRPr lang="en-US" altLang="ja-JP" sz="2800" dirty="0"/>
              </a:p>
              <a:p>
                <a14:m>
                  <m:oMath xmlns:m="http://schemas.openxmlformats.org/officeDocument/2006/math">
                    <m:r>
                      <a:rPr lang="en-US" altLang="ja-JP" sz="2800" i="1" smtClean="0">
                        <a:highlight>
                          <a:srgbClr val="00FF00"/>
                        </a:highlight>
                        <a:latin typeface="Cambria Math" panose="02040503050406030204" pitchFamily="18" charset="0"/>
                        <a:cs typeface="APPLE CHANCERY" panose="03020702040506060504" pitchFamily="66" charset="-79"/>
                      </a:rPr>
                      <m:t>𝑌</m:t>
                    </m:r>
                  </m:oMath>
                </a14:m>
                <a:r>
                  <a:rPr lang="ja-JP" altLang="en-US" sz="2800"/>
                  <a:t>によって</a:t>
                </a:r>
                <a:r>
                  <a:rPr lang="en-US" altLang="ja-JP" sz="2800" dirty="0"/>
                  <a:t>PCA</a:t>
                </a:r>
                <a:r>
                  <a:rPr lang="ja-JP" altLang="en-US" sz="2800"/>
                  <a:t>が優れていたり、</a:t>
                </a:r>
                <a:r>
                  <a:rPr lang="en-US" altLang="ja-JP" sz="2800" dirty="0"/>
                  <a:t>DCT</a:t>
                </a:r>
                <a:r>
                  <a:rPr lang="ja-JP" altLang="en-US" sz="2800"/>
                  <a:t>が優れていたり、</a:t>
                </a:r>
                <a:endParaRPr lang="en-US" altLang="ja-JP" sz="2800" dirty="0"/>
              </a:p>
              <a:p>
                <a:pPr marL="0" indent="0">
                  <a:buNone/>
                </a:pPr>
                <a:r>
                  <a:rPr lang="ja-JP" altLang="en-US" sz="2800"/>
                  <a:t>　どちらも理想の直交変換ではない</a:t>
                </a:r>
                <a:endParaRPr lang="en-US" altLang="ja-JP" sz="2800" dirty="0"/>
              </a:p>
            </p:txBody>
          </p:sp>
        </mc:Choice>
        <mc:Fallback xmlns="">
          <p:sp>
            <p:nvSpPr>
              <p:cNvPr id="11" name="コンテンツ プレースホルダー 2">
                <a:extLst>
                  <a:ext uri="{FF2B5EF4-FFF2-40B4-BE49-F238E27FC236}">
                    <a16:creationId xmlns:a16="http://schemas.microsoft.com/office/drawing/2014/main" id="{5229F07E-A041-1A41-89B7-EA8126EA34D8}"/>
                  </a:ext>
                </a:extLst>
              </p:cNvPr>
              <p:cNvSpPr txBox="1">
                <a:spLocks noRot="1" noChangeAspect="1" noMove="1" noResize="1" noEditPoints="1" noAdjustHandles="1" noChangeArrowheads="1" noChangeShapeType="1" noTextEdit="1"/>
              </p:cNvSpPr>
              <p:nvPr/>
            </p:nvSpPr>
            <p:spPr>
              <a:xfrm>
                <a:off x="923959" y="2797499"/>
                <a:ext cx="11138494" cy="2845819"/>
              </a:xfrm>
              <a:prstGeom prst="rect">
                <a:avLst/>
              </a:prstGeom>
              <a:blipFill>
                <a:blip r:embed="rId4"/>
                <a:stretch>
                  <a:fillRect l="-911" t="-3111" r="-1708"/>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BA6C92AA-B611-EA4E-B666-AC01A954985F}"/>
              </a:ext>
            </a:extLst>
          </p:cNvPr>
          <p:cNvSpPr/>
          <p:nvPr/>
        </p:nvSpPr>
        <p:spPr>
          <a:xfrm>
            <a:off x="1487488" y="5619262"/>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問題：テンソルによって最適な直交変換は異なる</a:t>
            </a:r>
            <a:endParaRPr lang="en-US" altLang="ja-JP" sz="2800" dirty="0">
              <a:solidFill>
                <a:schemeClr val="bg1"/>
              </a:solidFill>
            </a:endParaRPr>
          </a:p>
        </p:txBody>
      </p:sp>
      <p:sp>
        <p:nvSpPr>
          <p:cNvPr id="5" name="フッター プレースホルダー 4">
            <a:extLst>
              <a:ext uri="{FF2B5EF4-FFF2-40B4-BE49-F238E27FC236}">
                <a16:creationId xmlns:a16="http://schemas.microsoft.com/office/drawing/2014/main" id="{C97F2F20-0469-A248-AF4F-CD1AD14969E7}"/>
              </a:ext>
            </a:extLst>
          </p:cNvPr>
          <p:cNvSpPr>
            <a:spLocks noGrp="1"/>
          </p:cNvSpPr>
          <p:nvPr>
            <p:ph type="ftr" sz="quarter" idx="11"/>
          </p:nvPr>
        </p:nvSpPr>
        <p:spPr>
          <a:xfrm>
            <a:off x="7030800" y="100800"/>
            <a:ext cx="7669661" cy="365125"/>
          </a:xfrm>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8366453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61057380-2FC5-1546-A0C7-FB8E53E94992}"/>
                  </a:ext>
                </a:extLst>
              </p:cNvPr>
              <p:cNvSpPr txBox="1">
                <a:spLocks/>
              </p:cNvSpPr>
              <p:nvPr/>
            </p:nvSpPr>
            <p:spPr>
              <a:xfrm>
                <a:off x="900152" y="2636912"/>
                <a:ext cx="10563077" cy="115527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a:t>と　　　の比較ができればより良い直交変換を選択できる</a:t>
                </a:r>
                <a:endParaRPr lang="en-US" altLang="ja-JP" dirty="0"/>
              </a:p>
              <a:p>
                <a:pPr lvl="1"/>
                <a:endParaRPr lang="ja-JP" altLang="en-US" dirty="0"/>
              </a:p>
            </p:txBody>
          </p:sp>
        </mc:Choice>
        <mc:Fallback xmlns="">
          <p:sp>
            <p:nvSpPr>
              <p:cNvPr id="10" name="コンテンツ プレースホルダー 2">
                <a:extLst>
                  <a:ext uri="{FF2B5EF4-FFF2-40B4-BE49-F238E27FC236}">
                    <a16:creationId xmlns:a16="http://schemas.microsoft.com/office/drawing/2014/main" id="{61057380-2FC5-1546-A0C7-FB8E53E94992}"/>
                  </a:ext>
                </a:extLst>
              </p:cNvPr>
              <p:cNvSpPr txBox="1">
                <a:spLocks noRot="1" noChangeAspect="1" noMove="1" noResize="1" noEditPoints="1" noAdjustHandles="1" noChangeArrowheads="1" noChangeShapeType="1" noTextEdit="1"/>
              </p:cNvSpPr>
              <p:nvPr/>
            </p:nvSpPr>
            <p:spPr>
              <a:xfrm>
                <a:off x="900152" y="2636912"/>
                <a:ext cx="10563077" cy="1155270"/>
              </a:xfrm>
              <a:prstGeom prst="rect">
                <a:avLst/>
              </a:prstGeom>
              <a:blipFill>
                <a:blip r:embed="rId3"/>
                <a:stretch>
                  <a:fillRect l="-1322" t="-6522" b="-10870"/>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キーアイデア</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00152" y="980728"/>
                <a:ext cx="11604560" cy="1155270"/>
              </a:xfrm>
            </p:spPr>
            <p:txBody>
              <a:bodyPr>
                <a:normAutofit/>
              </a:bodyPr>
              <a:lstStyle/>
              <a:p>
                <a:pPr>
                  <a:lnSpc>
                    <a:spcPct val="170000"/>
                  </a:lnSpc>
                </a:pPr>
                <a14:m>
                  <m:oMath xmlns:m="http://schemas.openxmlformats.org/officeDocument/2006/math">
                    <m:r>
                      <a:rPr lang="en-US" altLang="ja-JP" i="1" smtClean="0">
                        <a:highlight>
                          <a:srgbClr val="00FF00"/>
                        </a:highlight>
                        <a:latin typeface="Cambria Math" panose="02040503050406030204" pitchFamily="18" charset="0"/>
                        <a:cs typeface="APPLE CHANCERY" panose="03020702040506060504" pitchFamily="66" charset="-79"/>
                      </a:rPr>
                      <m:t>𝑌</m:t>
                    </m:r>
                  </m:oMath>
                </a14:m>
                <a:r>
                  <a:rPr lang="ja-JP" altLang="en-US"/>
                  <a:t>に合わせて最適な直交変換を選択したい</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00152" y="980728"/>
                <a:ext cx="11604560" cy="1155270"/>
              </a:xfrm>
              <a:blipFill>
                <a:blip r:embed="rId4"/>
                <a:stretch>
                  <a:fillRect l="-120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8</a:t>
            </a: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158DA4F1-3010-FB43-A66A-8F4A24E403AA}"/>
                  </a:ext>
                </a:extLst>
              </p:cNvPr>
              <p:cNvSpPr/>
              <p:nvPr/>
            </p:nvSpPr>
            <p:spPr>
              <a:xfrm>
                <a:off x="2279576" y="2644337"/>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9" name="正方形/長方形 8">
                <a:extLst>
                  <a:ext uri="{FF2B5EF4-FFF2-40B4-BE49-F238E27FC236}">
                    <a16:creationId xmlns:a16="http://schemas.microsoft.com/office/drawing/2014/main" id="{158DA4F1-3010-FB43-A66A-8F4A24E403AA}"/>
                  </a:ext>
                </a:extLst>
              </p:cNvPr>
              <p:cNvSpPr>
                <a:spLocks noRot="1" noChangeAspect="1" noMove="1" noResize="1" noEditPoints="1" noAdjustHandles="1" noChangeArrowheads="1" noChangeShapeType="1" noTextEdit="1"/>
              </p:cNvSpPr>
              <p:nvPr/>
            </p:nvSpPr>
            <p:spPr>
              <a:xfrm>
                <a:off x="2279576" y="2644337"/>
                <a:ext cx="936104" cy="494010"/>
              </a:xfrm>
              <a:prstGeom prst="rect">
                <a:avLst/>
              </a:prstGeom>
              <a:blipFill>
                <a:blip r:embed="rId5"/>
                <a:stretch>
                  <a:fillRect l="-24000" t="-5000" r="-10667" b="-35000"/>
                </a:stretch>
              </a:blipFill>
              <a:ln w="19050" cap="sq">
                <a:noFill/>
                <a:miter lim="800000"/>
                <a:headEnd type="none" w="med" len="med"/>
                <a:tailEnd type="triangle"/>
              </a:ln>
            </p:spPr>
            <p:txBody>
              <a:bodyPr/>
              <a:lstStyle/>
              <a:p>
                <a:r>
                  <a:rPr lang="ja-JP" altLang="en-US">
                    <a:noFill/>
                  </a:rPr>
                  <a:t> </a:t>
                </a:r>
              </a:p>
            </p:txBody>
          </p:sp>
        </mc:Fallback>
      </mc:AlternateContent>
      <p:sp>
        <p:nvSpPr>
          <p:cNvPr id="8" name="下矢印 7">
            <a:extLst>
              <a:ext uri="{FF2B5EF4-FFF2-40B4-BE49-F238E27FC236}">
                <a16:creationId xmlns:a16="http://schemas.microsoft.com/office/drawing/2014/main" id="{CB9D9895-2D97-B64B-913D-500D28712032}"/>
              </a:ext>
            </a:extLst>
          </p:cNvPr>
          <p:cNvSpPr/>
          <p:nvPr/>
        </p:nvSpPr>
        <p:spPr>
          <a:xfrm>
            <a:off x="4727104" y="1916832"/>
            <a:ext cx="1008856" cy="509216"/>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6C1A6D30-5D4D-6F45-84A5-B6AC7D173CCC}"/>
                  </a:ext>
                </a:extLst>
              </p:cNvPr>
              <p:cNvSpPr txBox="1">
                <a:spLocks/>
              </p:cNvSpPr>
              <p:nvPr/>
            </p:nvSpPr>
            <p:spPr>
              <a:xfrm>
                <a:off x="896754" y="4183664"/>
                <a:ext cx="10563077" cy="1629326"/>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a:t>を得ることは現実的ではない</a:t>
                </a:r>
                <a:endParaRPr lang="en-US" altLang="ja-JP" dirty="0"/>
              </a:p>
              <a:p>
                <a:pPr marL="0" indent="0">
                  <a:buNone/>
                </a:pPr>
                <a:r>
                  <a:rPr lang="en-US" altLang="ja-JP" dirty="0"/>
                  <a:t>  </a:t>
                </a:r>
                <a:r>
                  <a:rPr lang="ja-JP" altLang="en-US"/>
                  <a:t>（</a:t>
                </a:r>
                <a:r>
                  <a:rPr lang="ja-JP" altLang="en-US" u="heavy">
                    <a:uFill>
                      <a:solidFill>
                        <a:schemeClr val="accent1">
                          <a:lumMod val="60000"/>
                          <a:lumOff val="40000"/>
                        </a:schemeClr>
                      </a:solidFill>
                    </a:uFill>
                  </a:rPr>
                  <a:t>ノイズのない理想的な写真</a:t>
                </a:r>
                <a:r>
                  <a:rPr lang="ja-JP" altLang="en-US">
                    <a:uFill>
                      <a:solidFill>
                        <a:schemeClr val="accent1">
                          <a:lumMod val="60000"/>
                          <a:lumOff val="40000"/>
                        </a:schemeClr>
                      </a:solidFill>
                    </a:uFill>
                  </a:rPr>
                  <a:t>は一般的に入手することは難しい</a:t>
                </a:r>
                <a:r>
                  <a:rPr lang="ja-JP" altLang="en-US"/>
                  <a:t>）</a:t>
                </a:r>
                <a:endParaRPr lang="ja-JP" altLang="en-US" dirty="0"/>
              </a:p>
            </p:txBody>
          </p:sp>
        </mc:Choice>
        <mc:Fallback xmlns="">
          <p:sp>
            <p:nvSpPr>
              <p:cNvPr id="12" name="コンテンツ プレースホルダー 2">
                <a:extLst>
                  <a:ext uri="{FF2B5EF4-FFF2-40B4-BE49-F238E27FC236}">
                    <a16:creationId xmlns:a16="http://schemas.microsoft.com/office/drawing/2014/main" id="{6C1A6D30-5D4D-6F45-84A5-B6AC7D173CCC}"/>
                  </a:ext>
                </a:extLst>
              </p:cNvPr>
              <p:cNvSpPr txBox="1">
                <a:spLocks noRot="1" noChangeAspect="1" noMove="1" noResize="1" noEditPoints="1" noAdjustHandles="1" noChangeArrowheads="1" noChangeShapeType="1" noTextEdit="1"/>
              </p:cNvSpPr>
              <p:nvPr/>
            </p:nvSpPr>
            <p:spPr>
              <a:xfrm>
                <a:off x="896754" y="4183664"/>
                <a:ext cx="10563077" cy="1629326"/>
              </a:xfrm>
              <a:prstGeom prst="rect">
                <a:avLst/>
              </a:prstGeom>
              <a:blipFill>
                <a:blip r:embed="rId6"/>
                <a:stretch>
                  <a:fillRect l="-1441" t="-7752" b="-9302"/>
                </a:stretch>
              </a:blipFill>
            </p:spPr>
            <p:txBody>
              <a:bodyPr/>
              <a:lstStyle/>
              <a:p>
                <a:r>
                  <a:rPr lang="ja-JP" altLang="en-US">
                    <a:noFill/>
                  </a:rPr>
                  <a:t> </a:t>
                </a:r>
              </a:p>
            </p:txBody>
          </p:sp>
        </mc:Fallback>
      </mc:AlternateContent>
      <p:sp>
        <p:nvSpPr>
          <p:cNvPr id="13" name="コンテンツ プレースホルダー 2">
            <a:extLst>
              <a:ext uri="{FF2B5EF4-FFF2-40B4-BE49-F238E27FC236}">
                <a16:creationId xmlns:a16="http://schemas.microsoft.com/office/drawing/2014/main" id="{94312616-9A4B-744C-AD62-51EB1F31E1B2}"/>
              </a:ext>
            </a:extLst>
          </p:cNvPr>
          <p:cNvSpPr txBox="1">
            <a:spLocks/>
          </p:cNvSpPr>
          <p:nvPr/>
        </p:nvSpPr>
        <p:spPr>
          <a:xfrm>
            <a:off x="896753" y="6023854"/>
            <a:ext cx="10563077" cy="95235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dirty="0"/>
              <a:t>SURE</a:t>
            </a:r>
            <a:r>
              <a:rPr lang="ja-JP" altLang="en-US"/>
              <a:t>を使うことを考える</a:t>
            </a:r>
            <a:endParaRPr lang="en-US" altLang="ja-JP" dirty="0"/>
          </a:p>
          <a:p>
            <a:pPr marL="0" indent="0">
              <a:buFont typeface="Wingdings" panose="05000000000000000000" pitchFamily="2" charset="2"/>
              <a:buNone/>
            </a:pPr>
            <a:endParaRPr lang="en-US" altLang="ja-JP" dirty="0"/>
          </a:p>
          <a:p>
            <a:pPr lvl="1"/>
            <a:endParaRPr lang="ja-JP" altLang="en-US" dirty="0"/>
          </a:p>
        </p:txBody>
      </p:sp>
      <p:sp>
        <p:nvSpPr>
          <p:cNvPr id="16" name="下矢印 15">
            <a:extLst>
              <a:ext uri="{FF2B5EF4-FFF2-40B4-BE49-F238E27FC236}">
                <a16:creationId xmlns:a16="http://schemas.microsoft.com/office/drawing/2014/main" id="{FA33A253-C019-F347-8929-8CB72EEF6850}"/>
              </a:ext>
            </a:extLst>
          </p:cNvPr>
          <p:cNvSpPr/>
          <p:nvPr/>
        </p:nvSpPr>
        <p:spPr>
          <a:xfrm>
            <a:off x="4727104" y="5409206"/>
            <a:ext cx="1008856" cy="509216"/>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下矢印 16">
            <a:extLst>
              <a:ext uri="{FF2B5EF4-FFF2-40B4-BE49-F238E27FC236}">
                <a16:creationId xmlns:a16="http://schemas.microsoft.com/office/drawing/2014/main" id="{94A8A1F3-AEBF-304B-93A3-05BF531E4B15}"/>
              </a:ext>
            </a:extLst>
          </p:cNvPr>
          <p:cNvSpPr/>
          <p:nvPr/>
        </p:nvSpPr>
        <p:spPr>
          <a:xfrm>
            <a:off x="4727104" y="3439676"/>
            <a:ext cx="1008856" cy="509216"/>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フッター プレースホルダー 4">
            <a:extLst>
              <a:ext uri="{FF2B5EF4-FFF2-40B4-BE49-F238E27FC236}">
                <a16:creationId xmlns:a16="http://schemas.microsoft.com/office/drawing/2014/main" id="{947A2FA9-D71C-CA4D-BFB2-B7347FCF4988}"/>
              </a:ext>
            </a:extLst>
          </p:cNvPr>
          <p:cNvSpPr>
            <a:spLocks noGrp="1"/>
          </p:cNvSpPr>
          <p:nvPr>
            <p:ph type="ftr" sz="quarter" idx="11"/>
          </p:nvPr>
        </p:nvSpPr>
        <p:spPr>
          <a:xfrm>
            <a:off x="7030800" y="100800"/>
            <a:ext cx="7669661" cy="365125"/>
          </a:xfrm>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4279808834"/>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cap="sq">
          <a:solidFill>
            <a:schemeClr val="accent1"/>
          </a:solidFill>
          <a:miter lim="800000"/>
          <a:headEnd type="none" w="med" len="med"/>
          <a:tailEnd type="triangle"/>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11026</TotalTime>
  <Words>3846</Words>
  <Application>Microsoft Macintosh PowerPoint</Application>
  <PresentationFormat>ワイド画面</PresentationFormat>
  <Paragraphs>426</Paragraphs>
  <Slides>32</Slides>
  <Notes>28</Notes>
  <HiddenSlides>17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メイリオ</vt:lpstr>
      <vt:lpstr>Arial</vt:lpstr>
      <vt:lpstr>Calibri</vt:lpstr>
      <vt:lpstr>Cambria Math</vt:lpstr>
      <vt:lpstr>Segoe UI</vt:lpstr>
      <vt:lpstr>Wingdings</vt:lpstr>
      <vt:lpstr>Office ​​テーマ</vt:lpstr>
      <vt:lpstr>t-SVDによるテンソルノイズ除去で用いられる 直交変換のSUREによる最適化</vt:lpstr>
      <vt:lpstr>研究の背景（１） テンソルとは</vt:lpstr>
      <vt:lpstr>研究の背景（２）　テンソルノイズ除去の実例</vt:lpstr>
      <vt:lpstr>研究の背景（３）</vt:lpstr>
      <vt:lpstr>研究の目的</vt:lpstr>
      <vt:lpstr>既存手法：t-SVDを用いたテンソル復元</vt:lpstr>
      <vt:lpstr>既存手法の問題点</vt:lpstr>
      <vt:lpstr>既存手法2と問題点</vt:lpstr>
      <vt:lpstr>キーアイデア</vt:lpstr>
      <vt:lpstr>キーアイデア</vt:lpstr>
      <vt:lpstr>提案手法</vt:lpstr>
      <vt:lpstr>実験概要</vt:lpstr>
      <vt:lpstr>実験結果 (σ=0.2)</vt:lpstr>
      <vt:lpstr>実験結果 (σ=0.5)</vt:lpstr>
      <vt:lpstr>まとめと今後の課題</vt:lpstr>
      <vt:lpstr>PowerPoint プレゼンテーション</vt:lpstr>
      <vt:lpstr>PowerPoint プレゼンテーション</vt:lpstr>
      <vt:lpstr>研究の背景（３）</vt:lpstr>
      <vt:lpstr>PowerPoint プレゼンテーション</vt:lpstr>
      <vt:lpstr>既存手法の問題点</vt:lpstr>
      <vt:lpstr>既存手法の問題点</vt:lpstr>
      <vt:lpstr>研究の背景</vt:lpstr>
      <vt:lpstr>既存手法の問題点</vt:lpstr>
      <vt:lpstr>t-SVD （テンソル特異値分解）</vt:lpstr>
      <vt:lpstr>既存手法</vt:lpstr>
      <vt:lpstr>既存手法</vt:lpstr>
      <vt:lpstr>提案手法 - 処理の流れ</vt:lpstr>
      <vt:lpstr>提案手法のポイント（このスライドはなくてもいい）</vt:lpstr>
      <vt:lpstr>実験の概要</vt:lpstr>
      <vt:lpstr>実験結果 -△△による□□の低減効果</vt:lpstr>
      <vt:lpstr>実験結果 – 提案法と既存手法の性能比較</vt:lpstr>
      <vt:lpstr>おまけ：スライドを作るときのポイント</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濱田　崚平</cp:lastModifiedBy>
  <cp:revision>350</cp:revision>
  <dcterms:created xsi:type="dcterms:W3CDTF">2013-09-23T07:13:46Z</dcterms:created>
  <dcterms:modified xsi:type="dcterms:W3CDTF">2022-01-18T01:43:52Z</dcterms:modified>
</cp:coreProperties>
</file>