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82" r:id="rId22"/>
    <p:sldId id="277" r:id="rId23"/>
    <p:sldId id="278" r:id="rId24"/>
    <p:sldId id="279" r:id="rId25"/>
    <p:sldId id="280" r:id="rId26"/>
    <p:sldId id="281" r:id="rId27"/>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1C9"/>
    <a:srgbClr val="B71E42"/>
    <a:srgbClr val="B79E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4" d="100"/>
          <a:sy n="9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8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033676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ru-RU"/>
              <a:t>Образец заголовка</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42322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2378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37523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92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35076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ru-RU"/>
              <a:t>Образец заголовка</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385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6419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ru-RU"/>
              <a:t>Образец текста</a:t>
            </a:r>
          </a:p>
        </p:txBody>
      </p:sp>
      <p:sp>
        <p:nvSpPr>
          <p:cNvPr id="4" name="Content Placeholder 3"/>
          <p:cNvSpPr>
            <a:spLocks noGrp="1"/>
          </p:cNvSpPr>
          <p:nvPr>
            <p:ph sz="half" idx="2"/>
          </p:nvPr>
        </p:nvSpPr>
        <p:spPr>
          <a:xfrm>
            <a:off x="1736629" y="3389124"/>
            <a:ext cx="5574182" cy="317334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ru-RU"/>
              <a:t>Образец текста</a:t>
            </a:r>
          </a:p>
        </p:txBody>
      </p:sp>
      <p:sp>
        <p:nvSpPr>
          <p:cNvPr id="6" name="Content Placeholder 5"/>
          <p:cNvSpPr>
            <a:spLocks noGrp="1"/>
          </p:cNvSpPr>
          <p:nvPr>
            <p:ph sz="quarter" idx="4"/>
          </p:nvPr>
        </p:nvSpPr>
        <p:spPr>
          <a:xfrm>
            <a:off x="7694835" y="3385790"/>
            <a:ext cx="5574182" cy="316484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2433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87293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023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ru-RU"/>
              <a:t>Образец заголовка</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2952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ru-RU"/>
              <a:t>Вставка рисунка</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ru-RU"/>
              <a:t>Образец текста</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66904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B61BEF0D-F0BB-DE4B-95CE-6DB70DBA9567}" type="datetimeFigureOut">
              <a:rPr lang="en-US" smtClean="0"/>
              <a:pPr/>
              <a:t>4/9/2024</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828412"/>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1"/>
          <p:cNvSpPr/>
          <p:nvPr/>
        </p:nvSpPr>
        <p:spPr>
          <a:xfrm>
            <a:off x="833199" y="2013704"/>
            <a:ext cx="7477601" cy="2874645"/>
          </a:xfrm>
          <a:prstGeom prst="rect">
            <a:avLst/>
          </a:prstGeom>
          <a:noFill/>
          <a:ln/>
        </p:spPr>
        <p:txBody>
          <a:bodyPr wrap="square" rtlCol="0" anchor="t"/>
          <a:lstStyle/>
          <a:p>
            <a:pPr marL="0" indent="0">
              <a:lnSpc>
                <a:spcPts val="7545"/>
              </a:lnSpc>
              <a:buNone/>
            </a:pPr>
            <a:r>
              <a:rPr lang="ru-RU" sz="6036" b="1" dirty="0">
                <a:solidFill>
                  <a:srgbClr val="000000"/>
                </a:solidFill>
                <a:latin typeface="p22-mackinac-pro" pitchFamily="34" charset="0"/>
                <a:ea typeface="p22-mackinac-pro" pitchFamily="34" charset="-122"/>
                <a:cs typeface="p22-mackinac-pro" pitchFamily="34" charset="-120"/>
              </a:rPr>
              <a:t>Онлайн магазин одежды</a:t>
            </a:r>
            <a:endParaRPr lang="en-US" sz="6036" dirty="0"/>
          </a:p>
        </p:txBody>
      </p:sp>
      <p:sp>
        <p:nvSpPr>
          <p:cNvPr id="6" name="Text 2"/>
          <p:cNvSpPr/>
          <p:nvPr/>
        </p:nvSpPr>
        <p:spPr>
          <a:xfrm>
            <a:off x="682592" y="6038076"/>
            <a:ext cx="7477601" cy="355402"/>
          </a:xfrm>
          <a:prstGeom prst="rect">
            <a:avLst/>
          </a:prstGeom>
          <a:noFill/>
          <a:ln/>
        </p:spPr>
        <p:txBody>
          <a:bodyPr wrap="none" rtlCol="0" anchor="t"/>
          <a:lstStyle/>
          <a:p>
            <a:pPr marL="0" indent="0">
              <a:lnSpc>
                <a:spcPts val="2799"/>
              </a:lnSpc>
              <a:buNone/>
            </a:pPr>
            <a:r>
              <a:rPr lang="en-US" sz="1750" dirty="0" err="1">
                <a:solidFill>
                  <a:srgbClr val="272525"/>
                </a:solidFill>
                <a:latin typeface="Eudoxus Sans" pitchFamily="34" charset="0"/>
                <a:ea typeface="Eudoxus Sans" pitchFamily="34" charset="-122"/>
                <a:cs typeface="Eudoxus Sans" pitchFamily="34" charset="-120"/>
              </a:rPr>
              <a:t>Выполнил</a:t>
            </a:r>
            <a:r>
              <a:rPr lang="en-US" sz="1750" dirty="0">
                <a:solidFill>
                  <a:srgbClr val="272525"/>
                </a:solidFill>
                <a:latin typeface="Eudoxus Sans" pitchFamily="34" charset="0"/>
                <a:ea typeface="Eudoxus Sans" pitchFamily="34" charset="-122"/>
                <a:cs typeface="Eudoxus Sans" pitchFamily="34" charset="-120"/>
              </a:rPr>
              <a:t> </a:t>
            </a:r>
            <a:r>
              <a:rPr lang="ru-RU" sz="1750" dirty="0">
                <a:solidFill>
                  <a:srgbClr val="272525"/>
                </a:solidFill>
                <a:latin typeface="Eudoxus Sans" pitchFamily="34" charset="0"/>
                <a:ea typeface="Eudoxus Sans" pitchFamily="34" charset="-122"/>
                <a:cs typeface="Eudoxus Sans" pitchFamily="34" charset="-120"/>
              </a:rPr>
              <a:t>Самойлов Михаил Михайлович</a:t>
            </a:r>
          </a:p>
          <a:p>
            <a:pPr marL="0" indent="0">
              <a:lnSpc>
                <a:spcPts val="2799"/>
              </a:lnSpc>
              <a:buNone/>
            </a:pPr>
            <a:r>
              <a:rPr lang="en-US" sz="1750" dirty="0" err="1">
                <a:solidFill>
                  <a:srgbClr val="272525"/>
                </a:solidFill>
                <a:latin typeface="Eudoxus Sans" pitchFamily="34" charset="0"/>
                <a:ea typeface="Eudoxus Sans" pitchFamily="34" charset="-122"/>
                <a:cs typeface="Eudoxus Sans" pitchFamily="34" charset="-120"/>
              </a:rPr>
              <a:t>студент</a:t>
            </a:r>
            <a:r>
              <a:rPr lang="en-US" sz="1750" dirty="0">
                <a:solidFill>
                  <a:srgbClr val="272525"/>
                </a:solidFill>
                <a:latin typeface="Eudoxus Sans" pitchFamily="34" charset="0"/>
                <a:ea typeface="Eudoxus Sans" pitchFamily="34" charset="-122"/>
                <a:cs typeface="Eudoxus Sans" pitchFamily="34" charset="-120"/>
              </a:rPr>
              <a:t> </a:t>
            </a:r>
            <a:r>
              <a:rPr lang="en-US" sz="1750" dirty="0" err="1">
                <a:solidFill>
                  <a:srgbClr val="272525"/>
                </a:solidFill>
                <a:latin typeface="Eudoxus Sans" pitchFamily="34" charset="0"/>
                <a:ea typeface="Eudoxus Sans" pitchFamily="34" charset="-122"/>
                <a:cs typeface="Eudoxus Sans" pitchFamily="34" charset="-120"/>
              </a:rPr>
              <a:t>группы</a:t>
            </a:r>
            <a:r>
              <a:rPr lang="en-US" sz="1750" dirty="0">
                <a:solidFill>
                  <a:srgbClr val="272525"/>
                </a:solidFill>
                <a:latin typeface="Eudoxus Sans" pitchFamily="34" charset="0"/>
                <a:ea typeface="Eudoxus Sans" pitchFamily="34" charset="-122"/>
                <a:cs typeface="Eudoxus Sans" pitchFamily="34" charset="-120"/>
              </a:rPr>
              <a:t> ИНБО-0</a:t>
            </a:r>
            <a:r>
              <a:rPr lang="ru-RU" sz="1750" dirty="0">
                <a:solidFill>
                  <a:srgbClr val="272525"/>
                </a:solidFill>
                <a:latin typeface="Eudoxus Sans" pitchFamily="34" charset="0"/>
                <a:ea typeface="Eudoxus Sans" pitchFamily="34" charset="-122"/>
                <a:cs typeface="Eudoxus Sans" pitchFamily="34" charset="-120"/>
              </a:rPr>
              <a:t>8</a:t>
            </a:r>
            <a:r>
              <a:rPr lang="en-US" sz="1750" dirty="0">
                <a:solidFill>
                  <a:srgbClr val="272525"/>
                </a:solidFill>
                <a:latin typeface="Eudoxus Sans" pitchFamily="34" charset="0"/>
                <a:ea typeface="Eudoxus Sans" pitchFamily="34" charset="-122"/>
                <a:cs typeface="Eudoxus Sans" pitchFamily="34" charset="-120"/>
              </a:rPr>
              <a:t>-22.</a:t>
            </a:r>
            <a:endParaRPr lang="en-US" sz="1750" dirty="0"/>
          </a:p>
        </p:txBody>
      </p:sp>
      <p:sp>
        <p:nvSpPr>
          <p:cNvPr id="9" name="Text 4"/>
          <p:cNvSpPr/>
          <p:nvPr/>
        </p:nvSpPr>
        <p:spPr>
          <a:xfrm>
            <a:off x="1299686" y="5826919"/>
            <a:ext cx="2101334" cy="388858"/>
          </a:xfrm>
          <a:prstGeom prst="rect">
            <a:avLst/>
          </a:prstGeom>
          <a:noFill/>
          <a:ln/>
        </p:spPr>
        <p:txBody>
          <a:bodyPr wrap="none" rtlCol="0" anchor="t"/>
          <a:lstStyle/>
          <a:p>
            <a:pPr marL="0" indent="0" algn="l">
              <a:lnSpc>
                <a:spcPts val="3062"/>
              </a:lnSpc>
              <a:buNone/>
            </a:pPr>
            <a:endParaRPr lang="en-US" sz="2187" dirty="0"/>
          </a:p>
        </p:txBody>
      </p:sp>
      <p:pic>
        <p:nvPicPr>
          <p:cNvPr id="10" name="Рисунок 9">
            <a:extLst>
              <a:ext uri="{FF2B5EF4-FFF2-40B4-BE49-F238E27FC236}">
                <a16:creationId xmlns:a16="http://schemas.microsoft.com/office/drawing/2014/main" id="{87ED2F8B-962D-4349-9F4E-C117C03D37C5}"/>
              </a:ext>
            </a:extLst>
          </p:cNvPr>
          <p:cNvPicPr>
            <a:picLocks noChangeAspect="1"/>
          </p:cNvPicPr>
          <p:nvPr/>
        </p:nvPicPr>
        <p:blipFill>
          <a:blip r:embed="rId3"/>
          <a:stretch>
            <a:fillRect/>
          </a:stretch>
        </p:blipFill>
        <p:spPr>
          <a:xfrm>
            <a:off x="8653902" y="1061297"/>
            <a:ext cx="5332181" cy="5332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1"/>
          <p:cNvSpPr/>
          <p:nvPr/>
        </p:nvSpPr>
        <p:spPr>
          <a:xfrm>
            <a:off x="2037993" y="1160502"/>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Факторы спроса</a:t>
            </a:r>
            <a:endParaRPr lang="en-US" sz="4374" dirty="0"/>
          </a:p>
        </p:txBody>
      </p:sp>
      <p:sp>
        <p:nvSpPr>
          <p:cNvPr id="5" name="Shape 2"/>
          <p:cNvSpPr/>
          <p:nvPr/>
        </p:nvSpPr>
        <p:spPr>
          <a:xfrm>
            <a:off x="2037993" y="2297867"/>
            <a:ext cx="10554414" cy="4769763"/>
          </a:xfrm>
          <a:prstGeom prst="roundRect">
            <a:avLst>
              <a:gd name="adj" fmla="val 2096"/>
            </a:avLst>
          </a:prstGeom>
          <a:solidFill>
            <a:srgbClr val="EAE1C9"/>
          </a:solidFill>
          <a:ln/>
        </p:spPr>
        <p:style>
          <a:lnRef idx="1">
            <a:schemeClr val="dk1"/>
          </a:lnRef>
          <a:fillRef idx="2">
            <a:schemeClr val="dk1"/>
          </a:fillRef>
          <a:effectRef idx="1">
            <a:schemeClr val="dk1"/>
          </a:effectRef>
          <a:fontRef idx="minor">
            <a:schemeClr val="dk1"/>
          </a:fontRef>
        </p:style>
      </p:sp>
      <p:sp>
        <p:nvSpPr>
          <p:cNvPr id="7" name="Text 4"/>
          <p:cNvSpPr/>
          <p:nvPr/>
        </p:nvSpPr>
        <p:spPr>
          <a:xfrm>
            <a:off x="2267783" y="2447687"/>
            <a:ext cx="4821436" cy="710803"/>
          </a:xfrm>
          <a:prstGeom prst="rect">
            <a:avLst/>
          </a:prstGeom>
          <a:solidFill>
            <a:srgbClr val="EAE1C9"/>
          </a:solid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Стиль и дизайн</a:t>
            </a:r>
            <a:endParaRPr lang="en-US" sz="1750" dirty="0"/>
          </a:p>
        </p:txBody>
      </p:sp>
      <p:sp>
        <p:nvSpPr>
          <p:cNvPr id="8" name="Text 5"/>
          <p:cNvSpPr/>
          <p:nvPr/>
        </p:nvSpPr>
        <p:spPr>
          <a:xfrm>
            <a:off x="7541181" y="2447687"/>
            <a:ext cx="4821436" cy="1066205"/>
          </a:xfrm>
          <a:prstGeom prst="rect">
            <a:avLst/>
          </a:prstGeom>
          <a:solidFill>
            <a:srgbClr val="EAE1C9"/>
          </a:solid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Покупатели ищут одежду, которая отражает их индивидуальность и соответствует последним модным тенденциям.</a:t>
            </a:r>
            <a:endParaRPr lang="en-US" sz="1750" dirty="0"/>
          </a:p>
        </p:txBody>
      </p:sp>
      <p:sp>
        <p:nvSpPr>
          <p:cNvPr id="10" name="Text 7"/>
          <p:cNvSpPr/>
          <p:nvPr/>
        </p:nvSpPr>
        <p:spPr>
          <a:xfrm>
            <a:off x="2267783" y="3795593"/>
            <a:ext cx="4821436" cy="355402"/>
          </a:xfrm>
          <a:prstGeom prst="rect">
            <a:avLst/>
          </a:prstGeom>
          <a:solidFill>
            <a:srgbClr val="EAE1C9"/>
          </a:solid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Цена</a:t>
            </a:r>
            <a:endParaRPr lang="en-US" sz="1750" dirty="0"/>
          </a:p>
        </p:txBody>
      </p:sp>
      <p:sp>
        <p:nvSpPr>
          <p:cNvPr id="11" name="Text 8"/>
          <p:cNvSpPr/>
          <p:nvPr/>
        </p:nvSpPr>
        <p:spPr>
          <a:xfrm>
            <a:off x="7541181" y="3795593"/>
            <a:ext cx="4821436" cy="1777008"/>
          </a:xfrm>
          <a:prstGeom prst="rect">
            <a:avLst/>
          </a:prstGeom>
          <a:solidFill>
            <a:srgbClr val="EAE1C9"/>
          </a:solid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Ценовая доступность важна для покупателей, ищущих стильную одежду по разумным ценам, в то время как ценители высокой моды готовы платить больше за уникальность и бренд.</a:t>
            </a:r>
          </a:p>
        </p:txBody>
      </p:sp>
      <p:sp>
        <p:nvSpPr>
          <p:cNvPr id="13" name="Text 10"/>
          <p:cNvSpPr/>
          <p:nvPr/>
        </p:nvSpPr>
        <p:spPr>
          <a:xfrm>
            <a:off x="2267783" y="5854303"/>
            <a:ext cx="4821436" cy="355402"/>
          </a:xfrm>
          <a:prstGeom prst="rect">
            <a:avLst/>
          </a:prstGeom>
          <a:solidFill>
            <a:srgbClr val="EAE1C9"/>
          </a:solid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Отзывы и рекомендации</a:t>
            </a:r>
            <a:endParaRPr lang="en-US" sz="1750" dirty="0"/>
          </a:p>
        </p:txBody>
      </p:sp>
      <p:sp>
        <p:nvSpPr>
          <p:cNvPr id="14" name="Text 11"/>
          <p:cNvSpPr/>
          <p:nvPr/>
        </p:nvSpPr>
        <p:spPr>
          <a:xfrm>
            <a:off x="7541181" y="5854303"/>
            <a:ext cx="4821436" cy="1066205"/>
          </a:xfrm>
          <a:prstGeom prst="rect">
            <a:avLst/>
          </a:prstGeom>
          <a:solidFill>
            <a:srgbClr val="EAE1C9"/>
          </a:solid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Решения о покупке часто основываются на отзывах и рекомендациях в социальных сетях и модных блогах.</a:t>
            </a:r>
            <a:endParaRPr lang="en-US" sz="1750" dirty="0"/>
          </a:p>
        </p:txBody>
      </p:sp>
      <p:cxnSp>
        <p:nvCxnSpPr>
          <p:cNvPr id="17" name="Прямая соединительная линия 16">
            <a:extLst>
              <a:ext uri="{FF2B5EF4-FFF2-40B4-BE49-F238E27FC236}">
                <a16:creationId xmlns:a16="http://schemas.microsoft.com/office/drawing/2014/main" id="{607BB9D2-A1D7-4911-8CA0-90E9A6A8EDD2}"/>
              </a:ext>
            </a:extLst>
          </p:cNvPr>
          <p:cNvCxnSpPr>
            <a:cxnSpLocks/>
          </p:cNvCxnSpPr>
          <p:nvPr/>
        </p:nvCxnSpPr>
        <p:spPr>
          <a:xfrm>
            <a:off x="2037993" y="3708400"/>
            <a:ext cx="10554414" cy="0"/>
          </a:xfrm>
          <a:prstGeom prst="line">
            <a:avLst/>
          </a:prstGeom>
        </p:spPr>
        <p:style>
          <a:lnRef idx="1">
            <a:schemeClr val="dk1"/>
          </a:lnRef>
          <a:fillRef idx="0">
            <a:schemeClr val="dk1"/>
          </a:fillRef>
          <a:effectRef idx="0">
            <a:schemeClr val="dk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A0B40D29-C6C3-47B7-8DD3-D6DF6FD15478}"/>
              </a:ext>
            </a:extLst>
          </p:cNvPr>
          <p:cNvCxnSpPr>
            <a:cxnSpLocks/>
          </p:cNvCxnSpPr>
          <p:nvPr/>
        </p:nvCxnSpPr>
        <p:spPr>
          <a:xfrm>
            <a:off x="2037993" y="5562441"/>
            <a:ext cx="1055441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833199" y="2083475"/>
            <a:ext cx="7477601" cy="958215"/>
          </a:xfrm>
          <a:prstGeom prst="rect">
            <a:avLst/>
          </a:prstGeom>
          <a:noFill/>
          <a:ln/>
        </p:spPr>
        <p:txBody>
          <a:bodyPr wrap="none" rtlCol="0" anchor="t"/>
          <a:lstStyle/>
          <a:p>
            <a:pPr marL="0" indent="0">
              <a:lnSpc>
                <a:spcPts val="7545"/>
              </a:lnSpc>
              <a:buNone/>
            </a:pPr>
            <a:r>
              <a:rPr lang="en-US" sz="6036" b="1" dirty="0">
                <a:solidFill>
                  <a:srgbClr val="000000"/>
                </a:solidFill>
                <a:latin typeface="p22-mackinac-pro" pitchFamily="34" charset="0"/>
                <a:ea typeface="p22-mackinac-pro" pitchFamily="34" charset="-122"/>
                <a:cs typeface="p22-mackinac-pro" pitchFamily="34" charset="-120"/>
              </a:rPr>
              <a:t>Обзор технологии</a:t>
            </a:r>
            <a:endParaRPr lang="en-US" sz="6036" dirty="0"/>
          </a:p>
        </p:txBody>
      </p:sp>
      <p:sp>
        <p:nvSpPr>
          <p:cNvPr id="6" name="Text 2"/>
          <p:cNvSpPr/>
          <p:nvPr/>
        </p:nvSpPr>
        <p:spPr>
          <a:xfrm>
            <a:off x="833199" y="3374946"/>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Сайт разрабатывается с использованием современного стека технологий. Интуитивно понятный и удобный пользовательский интерфейс. Использование алгоритмов машинного обучения для предоставления персонализированных рекомендаций продуктов. Разработка виртуального ассистента на основе ИИ для поддержки клиентов в реальном времени.</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368856" y="3391435"/>
            <a:ext cx="5304473" cy="662940"/>
          </a:xfrm>
          <a:prstGeom prst="rect">
            <a:avLst/>
          </a:prstGeom>
          <a:noFill/>
          <a:ln/>
        </p:spPr>
        <p:txBody>
          <a:bodyPr wrap="none" rtlCol="0" anchor="t"/>
          <a:lstStyle/>
          <a:p>
            <a:pPr marL="0" indent="0">
              <a:lnSpc>
                <a:spcPts val="5221"/>
              </a:lnSpc>
              <a:buNone/>
            </a:pPr>
            <a:r>
              <a:rPr lang="en-US" sz="4177" b="1" dirty="0">
                <a:solidFill>
                  <a:srgbClr val="000000"/>
                </a:solidFill>
                <a:latin typeface="p22-mackinac-pro" pitchFamily="34" charset="0"/>
                <a:ea typeface="p22-mackinac-pro" pitchFamily="34" charset="-122"/>
                <a:cs typeface="p22-mackinac-pro" pitchFamily="34" charset="-120"/>
              </a:rPr>
              <a:t>Бизнес Модель</a:t>
            </a:r>
            <a:endParaRPr lang="en-US" sz="4177" dirty="0"/>
          </a:p>
        </p:txBody>
      </p:sp>
      <p:sp>
        <p:nvSpPr>
          <p:cNvPr id="6" name="Shape 2"/>
          <p:cNvSpPr/>
          <p:nvPr/>
        </p:nvSpPr>
        <p:spPr>
          <a:xfrm>
            <a:off x="4788456" y="1246227"/>
            <a:ext cx="4584740" cy="3614023"/>
          </a:xfrm>
          <a:prstGeom prst="roundRect">
            <a:avLst>
              <a:gd name="adj" fmla="val 2642"/>
            </a:avLst>
          </a:prstGeom>
          <a:solidFill>
            <a:srgbClr val="EAE1C9"/>
          </a:solidFill>
          <a:ln w="7620">
            <a:solidFill>
              <a:srgbClr val="B2D4E5"/>
            </a:solidFill>
            <a:prstDash val="solid"/>
          </a:ln>
        </p:spPr>
      </p:sp>
      <p:sp>
        <p:nvSpPr>
          <p:cNvPr id="7" name="Text 3"/>
          <p:cNvSpPr/>
          <p:nvPr/>
        </p:nvSpPr>
        <p:spPr>
          <a:xfrm>
            <a:off x="5008245" y="1466017"/>
            <a:ext cx="2652236" cy="331589"/>
          </a:xfrm>
          <a:prstGeom prst="rect">
            <a:avLst/>
          </a:prstGeom>
          <a:solidFill>
            <a:srgbClr val="EAE1C9"/>
          </a:solidFill>
          <a:ln/>
        </p:spPr>
        <p:txBody>
          <a:bodyPr wrap="none" rtlCol="0" anchor="t"/>
          <a:lstStyle/>
          <a:p>
            <a:pPr marL="0" indent="0">
              <a:lnSpc>
                <a:spcPts val="2610"/>
              </a:lnSpc>
              <a:buNone/>
            </a:pPr>
            <a:r>
              <a:rPr lang="en-US" sz="2088" b="1" dirty="0">
                <a:solidFill>
                  <a:srgbClr val="272525"/>
                </a:solidFill>
                <a:latin typeface="p22-mackinac-pro" pitchFamily="34" charset="0"/>
                <a:ea typeface="p22-mackinac-pro" pitchFamily="34" charset="-122"/>
                <a:cs typeface="p22-mackinac-pro" pitchFamily="34" charset="-120"/>
              </a:rPr>
              <a:t>Источники Дохода</a:t>
            </a:r>
            <a:endParaRPr lang="en-US" sz="2088" dirty="0"/>
          </a:p>
        </p:txBody>
      </p:sp>
      <p:sp>
        <p:nvSpPr>
          <p:cNvPr id="8" name="Text 4"/>
          <p:cNvSpPr/>
          <p:nvPr/>
        </p:nvSpPr>
        <p:spPr>
          <a:xfrm>
            <a:off x="5008245" y="1924883"/>
            <a:ext cx="4145161" cy="2376130"/>
          </a:xfrm>
          <a:prstGeom prst="rect">
            <a:avLst/>
          </a:prstGeom>
          <a:solidFill>
            <a:srgbClr val="EAE1C9"/>
          </a:solidFill>
          <a:ln/>
        </p:spPr>
        <p:txBody>
          <a:bodyPr wrap="square" rtlCol="0" anchor="t"/>
          <a:lstStyle/>
          <a:p>
            <a:pPr marL="0" indent="0">
              <a:lnSpc>
                <a:spcPts val="2673"/>
              </a:lnSpc>
              <a:buNone/>
            </a:pPr>
            <a:r>
              <a:rPr lang="ru-RU" sz="1671" dirty="0">
                <a:solidFill>
                  <a:srgbClr val="272525"/>
                </a:solidFill>
                <a:latin typeface="Eudoxus Sans" pitchFamily="34" charset="0"/>
                <a:ea typeface="Eudoxus Sans" pitchFamily="34" charset="-122"/>
                <a:cs typeface="Eudoxus Sans" pitchFamily="34" charset="-120"/>
              </a:rPr>
              <a:t>Основные источники дохода включают прямые продажи одежды и аксессуаров, индивидуальные заказы на пошив, а также предоставление дополнительных услуг, таких как стилистическое консультирование и подписка на эксклюзивные коллекции.</a:t>
            </a:r>
            <a:endParaRPr lang="en-US" sz="1671" dirty="0"/>
          </a:p>
        </p:txBody>
      </p:sp>
      <p:sp>
        <p:nvSpPr>
          <p:cNvPr id="9" name="Shape 5"/>
          <p:cNvSpPr/>
          <p:nvPr/>
        </p:nvSpPr>
        <p:spPr>
          <a:xfrm>
            <a:off x="9585365" y="1246227"/>
            <a:ext cx="4584740" cy="3614023"/>
          </a:xfrm>
          <a:prstGeom prst="roundRect">
            <a:avLst>
              <a:gd name="adj" fmla="val 2642"/>
            </a:avLst>
          </a:prstGeom>
          <a:solidFill>
            <a:srgbClr val="EAE1C9"/>
          </a:solidFill>
          <a:ln w="7620">
            <a:solidFill>
              <a:srgbClr val="B2D4E5"/>
            </a:solidFill>
            <a:prstDash val="solid"/>
          </a:ln>
        </p:spPr>
      </p:sp>
      <p:sp>
        <p:nvSpPr>
          <p:cNvPr id="10" name="Text 6"/>
          <p:cNvSpPr/>
          <p:nvPr/>
        </p:nvSpPr>
        <p:spPr>
          <a:xfrm>
            <a:off x="9805154" y="1466017"/>
            <a:ext cx="3662720" cy="331589"/>
          </a:xfrm>
          <a:prstGeom prst="rect">
            <a:avLst/>
          </a:prstGeom>
          <a:solidFill>
            <a:srgbClr val="EAE1C9"/>
          </a:solidFill>
          <a:ln/>
        </p:spPr>
        <p:txBody>
          <a:bodyPr wrap="none" rtlCol="0" anchor="t"/>
          <a:lstStyle/>
          <a:p>
            <a:pPr marL="0" indent="0">
              <a:lnSpc>
                <a:spcPts val="2610"/>
              </a:lnSpc>
              <a:buNone/>
            </a:pPr>
            <a:r>
              <a:rPr lang="en-US" sz="2088" b="1" dirty="0">
                <a:solidFill>
                  <a:srgbClr val="272525"/>
                </a:solidFill>
                <a:latin typeface="p22-mackinac-pro" pitchFamily="34" charset="0"/>
                <a:ea typeface="p22-mackinac-pro" pitchFamily="34" charset="-122"/>
                <a:cs typeface="p22-mackinac-pro" pitchFamily="34" charset="-120"/>
              </a:rPr>
              <a:t>Ценностное Предложение</a:t>
            </a:r>
            <a:endParaRPr lang="en-US" sz="2088" dirty="0"/>
          </a:p>
        </p:txBody>
      </p:sp>
      <p:sp>
        <p:nvSpPr>
          <p:cNvPr id="11" name="Text 7"/>
          <p:cNvSpPr/>
          <p:nvPr/>
        </p:nvSpPr>
        <p:spPr>
          <a:xfrm>
            <a:off x="9805154" y="1924883"/>
            <a:ext cx="4145161" cy="2715578"/>
          </a:xfrm>
          <a:prstGeom prst="rect">
            <a:avLst/>
          </a:prstGeom>
          <a:solidFill>
            <a:srgbClr val="EAE1C9"/>
          </a:solidFill>
          <a:ln/>
        </p:spPr>
        <p:txBody>
          <a:bodyPr wrap="square" rtlCol="0" anchor="t"/>
          <a:lstStyle/>
          <a:p>
            <a:pPr marL="0" indent="0">
              <a:lnSpc>
                <a:spcPts val="2673"/>
              </a:lnSpc>
              <a:buNone/>
            </a:pPr>
            <a:r>
              <a:rPr lang="ru-RU" sz="1671" dirty="0">
                <a:solidFill>
                  <a:srgbClr val="272525"/>
                </a:solidFill>
                <a:latin typeface="Eudoxus Sans" pitchFamily="34" charset="0"/>
                <a:ea typeface="Eudoxus Sans" pitchFamily="34" charset="-122"/>
                <a:cs typeface="Eudoxus Sans" pitchFamily="34" charset="-120"/>
              </a:rPr>
              <a:t>Предлагая кураторский выбор модной одежды, в том числе эксклюзивных брендов и лимитированных коллекций, а также упор на качество и устойчивость, "</a:t>
            </a:r>
            <a:r>
              <a:rPr lang="ru-RU" sz="1671" dirty="0" err="1">
                <a:solidFill>
                  <a:srgbClr val="272525"/>
                </a:solidFill>
                <a:latin typeface="Eudoxus Sans" pitchFamily="34" charset="0"/>
                <a:ea typeface="Eudoxus Sans" pitchFamily="34" charset="-122"/>
                <a:cs typeface="Eudoxus Sans" pitchFamily="34" charset="-120"/>
              </a:rPr>
              <a:t>Divine</a:t>
            </a:r>
            <a:r>
              <a:rPr lang="ru-RU" sz="1671" dirty="0">
                <a:solidFill>
                  <a:srgbClr val="272525"/>
                </a:solidFill>
                <a:latin typeface="Eudoxus Sans" pitchFamily="34" charset="0"/>
                <a:ea typeface="Eudoxus Sans" pitchFamily="34" charset="-122"/>
                <a:cs typeface="Eudoxus Sans" pitchFamily="34" charset="-120"/>
              </a:rPr>
              <a:t> </a:t>
            </a:r>
            <a:r>
              <a:rPr lang="ru-RU" sz="1671" dirty="0" err="1">
                <a:solidFill>
                  <a:srgbClr val="272525"/>
                </a:solidFill>
                <a:latin typeface="Eudoxus Sans" pitchFamily="34" charset="0"/>
                <a:ea typeface="Eudoxus Sans" pitchFamily="34" charset="-122"/>
                <a:cs typeface="Eudoxus Sans" pitchFamily="34" charset="-120"/>
              </a:rPr>
              <a:t>Grace</a:t>
            </a:r>
            <a:r>
              <a:rPr lang="ru-RU" sz="1671" dirty="0">
                <a:solidFill>
                  <a:srgbClr val="272525"/>
                </a:solidFill>
                <a:latin typeface="Eudoxus Sans" pitchFamily="34" charset="0"/>
                <a:ea typeface="Eudoxus Sans" pitchFamily="34" charset="-122"/>
                <a:cs typeface="Eudoxus Sans" pitchFamily="34" charset="-120"/>
              </a:rPr>
              <a:t>" стремится стать первым выбором для осведомлённых о моде покупателей.</a:t>
            </a:r>
            <a:endParaRPr lang="en-US" sz="1671" dirty="0"/>
          </a:p>
        </p:txBody>
      </p:sp>
      <p:sp>
        <p:nvSpPr>
          <p:cNvPr id="12" name="Shape 8"/>
          <p:cNvSpPr/>
          <p:nvPr/>
        </p:nvSpPr>
        <p:spPr>
          <a:xfrm>
            <a:off x="4788456" y="5072420"/>
            <a:ext cx="9381649" cy="1916787"/>
          </a:xfrm>
          <a:prstGeom prst="roundRect">
            <a:avLst>
              <a:gd name="adj" fmla="val 4981"/>
            </a:avLst>
          </a:prstGeom>
          <a:solidFill>
            <a:srgbClr val="EAE1C9"/>
          </a:solidFill>
          <a:ln w="7620">
            <a:solidFill>
              <a:srgbClr val="B2D4E5"/>
            </a:solidFill>
            <a:prstDash val="solid"/>
          </a:ln>
        </p:spPr>
      </p:sp>
      <p:sp>
        <p:nvSpPr>
          <p:cNvPr id="13" name="Text 9"/>
          <p:cNvSpPr/>
          <p:nvPr/>
        </p:nvSpPr>
        <p:spPr>
          <a:xfrm>
            <a:off x="5008245" y="5292209"/>
            <a:ext cx="2652236" cy="331589"/>
          </a:xfrm>
          <a:prstGeom prst="rect">
            <a:avLst/>
          </a:prstGeom>
          <a:solidFill>
            <a:srgbClr val="EAE1C9"/>
          </a:solidFill>
          <a:ln/>
        </p:spPr>
        <p:txBody>
          <a:bodyPr wrap="none" rtlCol="0" anchor="t"/>
          <a:lstStyle/>
          <a:p>
            <a:pPr marL="0" indent="0">
              <a:lnSpc>
                <a:spcPts val="2610"/>
              </a:lnSpc>
              <a:buNone/>
            </a:pPr>
            <a:r>
              <a:rPr lang="en-US" sz="2088" b="1" dirty="0">
                <a:solidFill>
                  <a:srgbClr val="272525"/>
                </a:solidFill>
                <a:latin typeface="p22-mackinac-pro" pitchFamily="34" charset="0"/>
                <a:ea typeface="p22-mackinac-pro" pitchFamily="34" charset="-122"/>
                <a:cs typeface="p22-mackinac-pro" pitchFamily="34" charset="-120"/>
              </a:rPr>
              <a:t>Каналы Сбыта</a:t>
            </a:r>
            <a:endParaRPr lang="en-US" sz="2088" dirty="0"/>
          </a:p>
        </p:txBody>
      </p:sp>
      <p:sp>
        <p:nvSpPr>
          <p:cNvPr id="14" name="Text 10"/>
          <p:cNvSpPr/>
          <p:nvPr/>
        </p:nvSpPr>
        <p:spPr>
          <a:xfrm>
            <a:off x="5008245" y="5751076"/>
            <a:ext cx="8942070" cy="1018342"/>
          </a:xfrm>
          <a:prstGeom prst="rect">
            <a:avLst/>
          </a:prstGeom>
          <a:solidFill>
            <a:srgbClr val="EAE1C9"/>
          </a:solidFill>
          <a:ln/>
        </p:spPr>
        <p:txBody>
          <a:bodyPr wrap="square" rtlCol="0" anchor="t"/>
          <a:lstStyle/>
          <a:p>
            <a:pPr marL="0" indent="0">
              <a:lnSpc>
                <a:spcPts val="2673"/>
              </a:lnSpc>
              <a:buNone/>
            </a:pPr>
            <a:r>
              <a:rPr lang="ru-RU" sz="1671" dirty="0">
                <a:solidFill>
                  <a:srgbClr val="272525"/>
                </a:solidFill>
                <a:latin typeface="Eudoxus Sans" pitchFamily="34" charset="0"/>
                <a:ea typeface="Eudoxus Sans" pitchFamily="34" charset="-122"/>
                <a:cs typeface="Eudoxus Sans" pitchFamily="34" charset="-120"/>
              </a:rPr>
              <a:t>Основные каналы сбыта включают онлайн-платформу с интеграцией социальных сетей для продвижения и взаимодействия с клиентами, а также сотрудничество с </a:t>
            </a:r>
            <a:r>
              <a:rPr lang="ru-RU" sz="1671" dirty="0" err="1">
                <a:solidFill>
                  <a:srgbClr val="272525"/>
                </a:solidFill>
                <a:latin typeface="Eudoxus Sans" pitchFamily="34" charset="0"/>
                <a:ea typeface="Eudoxus Sans" pitchFamily="34" charset="-122"/>
                <a:cs typeface="Eudoxus Sans" pitchFamily="34" charset="-120"/>
              </a:rPr>
              <a:t>инфлюенсерами</a:t>
            </a:r>
            <a:r>
              <a:rPr lang="ru-RU" sz="1671" dirty="0">
                <a:solidFill>
                  <a:srgbClr val="272525"/>
                </a:solidFill>
                <a:latin typeface="Eudoxus Sans" pitchFamily="34" charset="0"/>
                <a:ea typeface="Eudoxus Sans" pitchFamily="34" charset="-122"/>
                <a:cs typeface="Eudoxus Sans" pitchFamily="34" charset="-120"/>
              </a:rPr>
              <a:t> и модными платформами для расширения охвата аудитории.</a:t>
            </a:r>
            <a:endParaRPr lang="en-US" sz="167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192072" y="478560"/>
            <a:ext cx="6357461" cy="571619"/>
          </a:xfrm>
          <a:prstGeom prst="rect">
            <a:avLst/>
          </a:prstGeom>
          <a:noFill/>
          <a:ln/>
        </p:spPr>
        <p:txBody>
          <a:bodyPr wrap="none" rtlCol="0" anchor="t"/>
          <a:lstStyle/>
          <a:p>
            <a:pPr marL="0" indent="0">
              <a:lnSpc>
                <a:spcPts val="4501"/>
              </a:lnSpc>
              <a:buNone/>
            </a:pPr>
            <a:r>
              <a:rPr lang="en-US" sz="3601" b="1" dirty="0">
                <a:solidFill>
                  <a:srgbClr val="000000"/>
                </a:solidFill>
                <a:latin typeface="p22-mackinac-pro" pitchFamily="34" charset="0"/>
                <a:ea typeface="p22-mackinac-pro" pitchFamily="34" charset="-122"/>
                <a:cs typeface="p22-mackinac-pro" pitchFamily="34" charset="-120"/>
              </a:rPr>
              <a:t>Этапы развития и бюджет</a:t>
            </a:r>
            <a:endParaRPr lang="en-US" sz="3601" dirty="0"/>
          </a:p>
        </p:txBody>
      </p:sp>
      <p:sp>
        <p:nvSpPr>
          <p:cNvPr id="5" name="Shape 2"/>
          <p:cNvSpPr/>
          <p:nvPr/>
        </p:nvSpPr>
        <p:spPr>
          <a:xfrm>
            <a:off x="7296864" y="1440418"/>
            <a:ext cx="36552" cy="4032171"/>
          </a:xfrm>
          <a:prstGeom prst="roundRect">
            <a:avLst>
              <a:gd name="adj" fmla="val 225182"/>
            </a:avLst>
          </a:prstGeom>
          <a:solidFill>
            <a:srgbClr val="EAE1C9"/>
          </a:solidFill>
          <a:ln/>
        </p:spPr>
      </p:sp>
      <p:sp>
        <p:nvSpPr>
          <p:cNvPr id="6" name="Shape 3"/>
          <p:cNvSpPr/>
          <p:nvPr/>
        </p:nvSpPr>
        <p:spPr>
          <a:xfrm>
            <a:off x="6469261" y="1770757"/>
            <a:ext cx="640080" cy="36552"/>
          </a:xfrm>
          <a:prstGeom prst="roundRect">
            <a:avLst>
              <a:gd name="adj" fmla="val 225182"/>
            </a:avLst>
          </a:prstGeom>
          <a:solidFill>
            <a:srgbClr val="EAE1C9"/>
          </a:solidFill>
          <a:ln/>
        </p:spPr>
      </p:sp>
      <p:sp>
        <p:nvSpPr>
          <p:cNvPr id="7" name="Shape 4"/>
          <p:cNvSpPr/>
          <p:nvPr/>
        </p:nvSpPr>
        <p:spPr>
          <a:xfrm>
            <a:off x="7109341" y="1583293"/>
            <a:ext cx="411480" cy="411480"/>
          </a:xfrm>
          <a:prstGeom prst="roundRect">
            <a:avLst>
              <a:gd name="adj" fmla="val 20003"/>
            </a:avLst>
          </a:prstGeom>
          <a:solidFill>
            <a:srgbClr val="EAE1C9"/>
          </a:solidFill>
          <a:ln w="7620">
            <a:solidFill>
              <a:srgbClr val="B2D4E5"/>
            </a:solidFill>
            <a:prstDash val="solid"/>
          </a:ln>
        </p:spPr>
      </p:sp>
      <p:sp>
        <p:nvSpPr>
          <p:cNvPr id="8" name="Text 5"/>
          <p:cNvSpPr/>
          <p:nvPr/>
        </p:nvSpPr>
        <p:spPr>
          <a:xfrm>
            <a:off x="7259360" y="1617583"/>
            <a:ext cx="111443" cy="342900"/>
          </a:xfrm>
          <a:prstGeom prst="rect">
            <a:avLst/>
          </a:prstGeom>
          <a:solidFill>
            <a:srgbClr val="EAE1C9"/>
          </a:solidFill>
          <a:ln/>
        </p:spPr>
        <p:txBody>
          <a:bodyPr wrap="none" rtlCol="0" anchor="t"/>
          <a:lstStyle/>
          <a:p>
            <a:pPr marL="0" indent="0" algn="ctr">
              <a:lnSpc>
                <a:spcPts val="2700"/>
              </a:lnSpc>
              <a:buNone/>
            </a:pPr>
            <a:r>
              <a:rPr lang="en-US" sz="2160" b="1" dirty="0">
                <a:solidFill>
                  <a:srgbClr val="272525"/>
                </a:solidFill>
                <a:latin typeface="p22-mackinac-pro" pitchFamily="34" charset="0"/>
                <a:ea typeface="p22-mackinac-pro" pitchFamily="34" charset="-122"/>
                <a:cs typeface="p22-mackinac-pro" pitchFamily="34" charset="-120"/>
              </a:rPr>
              <a:t>1</a:t>
            </a:r>
            <a:endParaRPr lang="en-US" sz="2160" dirty="0"/>
          </a:p>
        </p:txBody>
      </p:sp>
      <p:sp>
        <p:nvSpPr>
          <p:cNvPr id="9" name="Text 6"/>
          <p:cNvSpPr/>
          <p:nvPr/>
        </p:nvSpPr>
        <p:spPr>
          <a:xfrm>
            <a:off x="3439597" y="1623298"/>
            <a:ext cx="2869525" cy="285750"/>
          </a:xfrm>
          <a:prstGeom prst="rect">
            <a:avLst/>
          </a:prstGeom>
          <a:noFill/>
          <a:ln/>
        </p:spPr>
        <p:txBody>
          <a:bodyPr wrap="none" rtlCol="0" anchor="t"/>
          <a:lstStyle/>
          <a:p>
            <a:pPr marL="0" indent="0" algn="r">
              <a:lnSpc>
                <a:spcPts val="2250"/>
              </a:lnSpc>
              <a:buNone/>
            </a:pPr>
            <a:r>
              <a:rPr lang="en-US" sz="1800" b="1" dirty="0">
                <a:solidFill>
                  <a:srgbClr val="272525"/>
                </a:solidFill>
                <a:latin typeface="p22-mackinac-pro" pitchFamily="34" charset="0"/>
                <a:ea typeface="p22-mackinac-pro" pitchFamily="34" charset="-122"/>
                <a:cs typeface="p22-mackinac-pro" pitchFamily="34" charset="-120"/>
              </a:rPr>
              <a:t>Запуск MVP платформы</a:t>
            </a:r>
            <a:endParaRPr lang="en-US" sz="1800" dirty="0"/>
          </a:p>
        </p:txBody>
      </p:sp>
      <p:sp>
        <p:nvSpPr>
          <p:cNvPr id="10" name="Text 7"/>
          <p:cNvSpPr/>
          <p:nvPr/>
        </p:nvSpPr>
        <p:spPr>
          <a:xfrm>
            <a:off x="2971086" y="2018705"/>
            <a:ext cx="3338036" cy="292537"/>
          </a:xfrm>
          <a:prstGeom prst="rect">
            <a:avLst/>
          </a:prstGeom>
          <a:noFill/>
          <a:ln/>
        </p:spPr>
        <p:txBody>
          <a:bodyPr wrap="none" rtlCol="0" anchor="t"/>
          <a:lstStyle/>
          <a:p>
            <a:pPr marL="0" indent="0" algn="r">
              <a:lnSpc>
                <a:spcPts val="2304"/>
              </a:lnSpc>
              <a:buNone/>
            </a:pPr>
            <a:r>
              <a:rPr lang="en-US" sz="1440" dirty="0">
                <a:solidFill>
                  <a:srgbClr val="272525"/>
                </a:solidFill>
                <a:latin typeface="Eudoxus Sans" pitchFamily="34" charset="0"/>
                <a:ea typeface="Eudoxus Sans" pitchFamily="34" charset="-122"/>
                <a:cs typeface="Eudoxus Sans" pitchFamily="34" charset="-120"/>
              </a:rPr>
              <a:t>Запуск MVP платформы – </a:t>
            </a:r>
            <a:r>
              <a:rPr lang="ru-RU" sz="1440" dirty="0">
                <a:solidFill>
                  <a:srgbClr val="272525"/>
                </a:solidFill>
                <a:latin typeface="Eudoxus Sans" pitchFamily="34" charset="0"/>
                <a:ea typeface="Eudoxus Sans" pitchFamily="34" charset="-122"/>
                <a:cs typeface="Eudoxus Sans" pitchFamily="34" charset="-120"/>
              </a:rPr>
              <a:t>4</a:t>
            </a:r>
            <a:r>
              <a:rPr lang="en-US" sz="1440" dirty="0">
                <a:solidFill>
                  <a:srgbClr val="272525"/>
                </a:solidFill>
                <a:latin typeface="Eudoxus Sans" pitchFamily="34" charset="0"/>
                <a:ea typeface="Eudoxus Sans" pitchFamily="34" charset="-122"/>
                <a:cs typeface="Eudoxus Sans" pitchFamily="34" charset="-120"/>
              </a:rPr>
              <a:t> месяца</a:t>
            </a:r>
            <a:endParaRPr lang="en-US" sz="1440" dirty="0"/>
          </a:p>
        </p:txBody>
      </p:sp>
      <p:sp>
        <p:nvSpPr>
          <p:cNvPr id="11" name="Shape 8"/>
          <p:cNvSpPr/>
          <p:nvPr/>
        </p:nvSpPr>
        <p:spPr>
          <a:xfrm>
            <a:off x="7520821" y="2685157"/>
            <a:ext cx="640080" cy="36552"/>
          </a:xfrm>
          <a:prstGeom prst="roundRect">
            <a:avLst>
              <a:gd name="adj" fmla="val 225182"/>
            </a:avLst>
          </a:prstGeom>
          <a:solidFill>
            <a:srgbClr val="EAE1C9"/>
          </a:solidFill>
          <a:ln/>
        </p:spPr>
      </p:sp>
      <p:sp>
        <p:nvSpPr>
          <p:cNvPr id="12" name="Shape 9"/>
          <p:cNvSpPr/>
          <p:nvPr/>
        </p:nvSpPr>
        <p:spPr>
          <a:xfrm>
            <a:off x="7109341" y="2497693"/>
            <a:ext cx="411480" cy="411480"/>
          </a:xfrm>
          <a:prstGeom prst="roundRect">
            <a:avLst>
              <a:gd name="adj" fmla="val 20003"/>
            </a:avLst>
          </a:prstGeom>
          <a:solidFill>
            <a:srgbClr val="EAE1C9"/>
          </a:solidFill>
          <a:ln w="7620">
            <a:solidFill>
              <a:srgbClr val="B2D4E5"/>
            </a:solidFill>
            <a:prstDash val="solid"/>
          </a:ln>
        </p:spPr>
      </p:sp>
      <p:sp>
        <p:nvSpPr>
          <p:cNvPr id="13" name="Text 10"/>
          <p:cNvSpPr/>
          <p:nvPr/>
        </p:nvSpPr>
        <p:spPr>
          <a:xfrm>
            <a:off x="7235190" y="2531983"/>
            <a:ext cx="159663" cy="342900"/>
          </a:xfrm>
          <a:prstGeom prst="rect">
            <a:avLst/>
          </a:prstGeom>
          <a:solidFill>
            <a:srgbClr val="EAE1C9"/>
          </a:solidFill>
          <a:ln/>
        </p:spPr>
        <p:txBody>
          <a:bodyPr wrap="none" rtlCol="0" anchor="t"/>
          <a:lstStyle/>
          <a:p>
            <a:pPr marL="0" indent="0" algn="ctr">
              <a:lnSpc>
                <a:spcPts val="2700"/>
              </a:lnSpc>
              <a:buNone/>
            </a:pPr>
            <a:r>
              <a:rPr lang="en-US" sz="2160" b="1" dirty="0">
                <a:solidFill>
                  <a:srgbClr val="272525"/>
                </a:solidFill>
                <a:latin typeface="p22-mackinac-pro" pitchFamily="34" charset="0"/>
                <a:ea typeface="p22-mackinac-pro" pitchFamily="34" charset="-122"/>
                <a:cs typeface="p22-mackinac-pro" pitchFamily="34" charset="-120"/>
              </a:rPr>
              <a:t>2</a:t>
            </a:r>
            <a:endParaRPr lang="en-US" sz="2160" dirty="0"/>
          </a:p>
        </p:txBody>
      </p:sp>
      <p:sp>
        <p:nvSpPr>
          <p:cNvPr id="14" name="Text 11"/>
          <p:cNvSpPr/>
          <p:nvPr/>
        </p:nvSpPr>
        <p:spPr>
          <a:xfrm>
            <a:off x="8321040" y="2537698"/>
            <a:ext cx="3338155" cy="857250"/>
          </a:xfrm>
          <a:prstGeom prst="rect">
            <a:avLst/>
          </a:prstGeom>
          <a:noFill/>
          <a:ln/>
        </p:spPr>
        <p:txBody>
          <a:bodyPr wrap="square" rtlCol="0" anchor="t"/>
          <a:lstStyle/>
          <a:p>
            <a:pPr marL="0" indent="0" algn="l">
              <a:lnSpc>
                <a:spcPts val="2250"/>
              </a:lnSpc>
              <a:buNone/>
            </a:pPr>
            <a:r>
              <a:rPr lang="en-US" sz="1800" b="1" dirty="0">
                <a:solidFill>
                  <a:srgbClr val="272525"/>
                </a:solidFill>
                <a:latin typeface="p22-mackinac-pro" pitchFamily="34" charset="0"/>
                <a:ea typeface="p22-mackinac-pro" pitchFamily="34" charset="-122"/>
                <a:cs typeface="p22-mackinac-pro" pitchFamily="34" charset="-120"/>
              </a:rPr>
              <a:t>Расширение ассортимента и внедрение дополнительных услуг</a:t>
            </a:r>
            <a:endParaRPr lang="en-US" sz="1800" dirty="0"/>
          </a:p>
        </p:txBody>
      </p:sp>
      <p:sp>
        <p:nvSpPr>
          <p:cNvPr id="15" name="Text 12"/>
          <p:cNvSpPr/>
          <p:nvPr/>
        </p:nvSpPr>
        <p:spPr>
          <a:xfrm>
            <a:off x="8321040" y="3504605"/>
            <a:ext cx="3338155" cy="877610"/>
          </a:xfrm>
          <a:prstGeom prst="rect">
            <a:avLst/>
          </a:prstGeom>
          <a:noFill/>
          <a:ln/>
        </p:spPr>
        <p:txBody>
          <a:bodyPr wrap="square" rtlCol="0" anchor="t"/>
          <a:lstStyle/>
          <a:p>
            <a:pPr marL="0" indent="0" algn="l">
              <a:lnSpc>
                <a:spcPts val="2304"/>
              </a:lnSpc>
              <a:buNone/>
            </a:pPr>
            <a:r>
              <a:rPr lang="en-US" sz="1440" dirty="0">
                <a:solidFill>
                  <a:srgbClr val="272525"/>
                </a:solidFill>
                <a:latin typeface="Eudoxus Sans" pitchFamily="34" charset="0"/>
                <a:ea typeface="Eudoxus Sans" pitchFamily="34" charset="-122"/>
                <a:cs typeface="Eudoxus Sans" pitchFamily="34" charset="-120"/>
              </a:rPr>
              <a:t>Расширение ассортимента и внедрение дополнительных услуг – 6 месяцев</a:t>
            </a:r>
            <a:endParaRPr lang="en-US" sz="1440" dirty="0"/>
          </a:p>
        </p:txBody>
      </p:sp>
      <p:sp>
        <p:nvSpPr>
          <p:cNvPr id="16" name="Shape 13"/>
          <p:cNvSpPr/>
          <p:nvPr/>
        </p:nvSpPr>
        <p:spPr>
          <a:xfrm>
            <a:off x="6469261" y="3881735"/>
            <a:ext cx="640080" cy="36552"/>
          </a:xfrm>
          <a:prstGeom prst="roundRect">
            <a:avLst>
              <a:gd name="adj" fmla="val 225182"/>
            </a:avLst>
          </a:prstGeom>
          <a:solidFill>
            <a:srgbClr val="EAE1C9"/>
          </a:solidFill>
          <a:ln/>
        </p:spPr>
      </p:sp>
      <p:sp>
        <p:nvSpPr>
          <p:cNvPr id="17" name="Shape 14"/>
          <p:cNvSpPr/>
          <p:nvPr/>
        </p:nvSpPr>
        <p:spPr>
          <a:xfrm>
            <a:off x="7109341" y="3694271"/>
            <a:ext cx="411480" cy="411480"/>
          </a:xfrm>
          <a:prstGeom prst="roundRect">
            <a:avLst>
              <a:gd name="adj" fmla="val 20003"/>
            </a:avLst>
          </a:prstGeom>
          <a:solidFill>
            <a:srgbClr val="EAE1C9"/>
          </a:solidFill>
          <a:ln w="7620">
            <a:solidFill>
              <a:srgbClr val="B2D4E5"/>
            </a:solidFill>
            <a:prstDash val="solid"/>
          </a:ln>
        </p:spPr>
      </p:sp>
      <p:sp>
        <p:nvSpPr>
          <p:cNvPr id="18" name="Text 15"/>
          <p:cNvSpPr/>
          <p:nvPr/>
        </p:nvSpPr>
        <p:spPr>
          <a:xfrm>
            <a:off x="7232809" y="3728561"/>
            <a:ext cx="164425" cy="342900"/>
          </a:xfrm>
          <a:prstGeom prst="rect">
            <a:avLst/>
          </a:prstGeom>
          <a:solidFill>
            <a:srgbClr val="EAE1C9"/>
          </a:solidFill>
          <a:ln/>
        </p:spPr>
        <p:txBody>
          <a:bodyPr wrap="none" rtlCol="0" anchor="t"/>
          <a:lstStyle/>
          <a:p>
            <a:pPr marL="0" indent="0" algn="ctr">
              <a:lnSpc>
                <a:spcPts val="2700"/>
              </a:lnSpc>
              <a:buNone/>
            </a:pPr>
            <a:r>
              <a:rPr lang="en-US" sz="2160" b="1" dirty="0">
                <a:solidFill>
                  <a:srgbClr val="272525"/>
                </a:solidFill>
                <a:latin typeface="p22-mackinac-pro" pitchFamily="34" charset="0"/>
                <a:ea typeface="p22-mackinac-pro" pitchFamily="34" charset="-122"/>
                <a:cs typeface="p22-mackinac-pro" pitchFamily="34" charset="-120"/>
              </a:rPr>
              <a:t>3</a:t>
            </a:r>
            <a:endParaRPr lang="en-US" sz="2160" dirty="0"/>
          </a:p>
        </p:txBody>
      </p:sp>
      <p:sp>
        <p:nvSpPr>
          <p:cNvPr id="19" name="Text 16"/>
          <p:cNvSpPr/>
          <p:nvPr/>
        </p:nvSpPr>
        <p:spPr>
          <a:xfrm>
            <a:off x="2971086" y="3734276"/>
            <a:ext cx="3338036" cy="571500"/>
          </a:xfrm>
          <a:prstGeom prst="rect">
            <a:avLst/>
          </a:prstGeom>
          <a:noFill/>
          <a:ln/>
        </p:spPr>
        <p:txBody>
          <a:bodyPr wrap="square" rtlCol="0" anchor="t"/>
          <a:lstStyle/>
          <a:p>
            <a:pPr marL="0" indent="0" algn="r">
              <a:lnSpc>
                <a:spcPts val="2250"/>
              </a:lnSpc>
              <a:buNone/>
            </a:pPr>
            <a:r>
              <a:rPr lang="en-US" sz="1800" b="1" dirty="0">
                <a:solidFill>
                  <a:srgbClr val="272525"/>
                </a:solidFill>
                <a:latin typeface="p22-mackinac-pro" pitchFamily="34" charset="0"/>
                <a:ea typeface="p22-mackinac-pro" pitchFamily="34" charset="-122"/>
                <a:cs typeface="p22-mackinac-pro" pitchFamily="34" charset="-120"/>
              </a:rPr>
              <a:t>Разработка собственных технологий для AR и AI</a:t>
            </a:r>
            <a:endParaRPr lang="en-US" sz="1800" dirty="0"/>
          </a:p>
        </p:txBody>
      </p:sp>
      <p:sp>
        <p:nvSpPr>
          <p:cNvPr id="20" name="Text 17"/>
          <p:cNvSpPr/>
          <p:nvPr/>
        </p:nvSpPr>
        <p:spPr>
          <a:xfrm>
            <a:off x="2971086" y="4415433"/>
            <a:ext cx="3338036" cy="585073"/>
          </a:xfrm>
          <a:prstGeom prst="rect">
            <a:avLst/>
          </a:prstGeom>
          <a:noFill/>
          <a:ln/>
        </p:spPr>
        <p:txBody>
          <a:bodyPr wrap="square" rtlCol="0" anchor="t"/>
          <a:lstStyle/>
          <a:p>
            <a:pPr marL="0" indent="0" algn="r">
              <a:lnSpc>
                <a:spcPts val="2304"/>
              </a:lnSpc>
              <a:buNone/>
            </a:pPr>
            <a:r>
              <a:rPr lang="en-US" sz="1440" dirty="0">
                <a:solidFill>
                  <a:srgbClr val="272525"/>
                </a:solidFill>
                <a:latin typeface="Eudoxus Sans" pitchFamily="34" charset="0"/>
                <a:ea typeface="Eudoxus Sans" pitchFamily="34" charset="-122"/>
                <a:cs typeface="Eudoxus Sans" pitchFamily="34" charset="-120"/>
              </a:rPr>
              <a:t>Разработка собственных технологий для AR и AI – 2 года</a:t>
            </a:r>
            <a:endParaRPr lang="en-US" sz="1440" dirty="0"/>
          </a:p>
        </p:txBody>
      </p:sp>
      <p:sp>
        <p:nvSpPr>
          <p:cNvPr id="21" name="Text 18"/>
          <p:cNvSpPr/>
          <p:nvPr/>
        </p:nvSpPr>
        <p:spPr>
          <a:xfrm>
            <a:off x="4719221" y="5860137"/>
            <a:ext cx="4140160" cy="285750"/>
          </a:xfrm>
          <a:prstGeom prst="rect">
            <a:avLst/>
          </a:prstGeom>
          <a:noFill/>
          <a:ln/>
        </p:spPr>
        <p:txBody>
          <a:bodyPr wrap="none" rtlCol="0" anchor="t"/>
          <a:lstStyle/>
          <a:p>
            <a:pPr marL="0" indent="0">
              <a:lnSpc>
                <a:spcPts val="2250"/>
              </a:lnSpc>
              <a:buNone/>
            </a:pPr>
            <a:r>
              <a:rPr lang="en-US" sz="2800" b="1" dirty="0">
                <a:solidFill>
                  <a:srgbClr val="000000"/>
                </a:solidFill>
                <a:latin typeface="p22-mackinac-pro" pitchFamily="34" charset="0"/>
                <a:ea typeface="p22-mackinac-pro" pitchFamily="34" charset="-122"/>
                <a:cs typeface="p22-mackinac-pro" pitchFamily="34" charset="-120"/>
              </a:rPr>
              <a:t>Выход на 100 заказов ежемесячно</a:t>
            </a:r>
            <a:endParaRPr lang="en-US" sz="2800" dirty="0"/>
          </a:p>
        </p:txBody>
      </p:sp>
      <p:sp>
        <p:nvSpPr>
          <p:cNvPr id="23" name="Text 20"/>
          <p:cNvSpPr/>
          <p:nvPr/>
        </p:nvSpPr>
        <p:spPr>
          <a:xfrm>
            <a:off x="4241811" y="6942356"/>
            <a:ext cx="2737128" cy="285750"/>
          </a:xfrm>
          <a:prstGeom prst="rect">
            <a:avLst/>
          </a:prstGeom>
          <a:noFill/>
          <a:ln/>
        </p:spPr>
        <p:txBody>
          <a:bodyPr wrap="none" rtlCol="0" anchor="t"/>
          <a:lstStyle/>
          <a:p>
            <a:pPr marL="0" indent="0">
              <a:lnSpc>
                <a:spcPts val="2250"/>
              </a:lnSpc>
              <a:buNone/>
            </a:pPr>
            <a:r>
              <a:rPr lang="en-US" sz="2800" b="1" dirty="0">
                <a:solidFill>
                  <a:srgbClr val="000000"/>
                </a:solidFill>
                <a:latin typeface="p22-mackinac-pro" pitchFamily="34" charset="0"/>
                <a:ea typeface="p22-mackinac-pro" pitchFamily="34" charset="-122"/>
                <a:cs typeface="p22-mackinac-pro" pitchFamily="34" charset="-120"/>
              </a:rPr>
              <a:t>Бюджет на </a:t>
            </a:r>
            <a:r>
              <a:rPr lang="en-US" sz="2800" b="1" dirty="0" err="1">
                <a:solidFill>
                  <a:srgbClr val="000000"/>
                </a:solidFill>
                <a:latin typeface="p22-mackinac-pro" pitchFamily="34" charset="0"/>
                <a:ea typeface="p22-mackinac-pro" pitchFamily="34" charset="-122"/>
                <a:cs typeface="p22-mackinac-pro" pitchFamily="34" charset="-120"/>
              </a:rPr>
              <a:t>первый</a:t>
            </a:r>
            <a:r>
              <a:rPr lang="en-US" sz="2800" b="1" dirty="0">
                <a:solidFill>
                  <a:srgbClr val="000000"/>
                </a:solidFill>
                <a:latin typeface="p22-mackinac-pro" pitchFamily="34" charset="0"/>
                <a:ea typeface="p22-mackinac-pro" pitchFamily="34" charset="-122"/>
                <a:cs typeface="p22-mackinac-pro" pitchFamily="34" charset="-120"/>
              </a:rPr>
              <a:t> </a:t>
            </a:r>
            <a:r>
              <a:rPr lang="en-US" sz="2800" b="1" dirty="0" err="1">
                <a:solidFill>
                  <a:srgbClr val="000000"/>
                </a:solidFill>
                <a:latin typeface="p22-mackinac-pro" pitchFamily="34" charset="0"/>
                <a:ea typeface="p22-mackinac-pro" pitchFamily="34" charset="-122"/>
                <a:cs typeface="p22-mackinac-pro" pitchFamily="34" charset="-120"/>
              </a:rPr>
              <a:t>год</a:t>
            </a:r>
            <a:r>
              <a:rPr lang="ru-RU" sz="2800" b="1" dirty="0">
                <a:solidFill>
                  <a:srgbClr val="000000"/>
                </a:solidFill>
                <a:latin typeface="p22-mackinac-pro" pitchFamily="34" charset="0"/>
                <a:ea typeface="p22-mackinac-pro" pitchFamily="34" charset="-122"/>
                <a:cs typeface="p22-mackinac-pro" pitchFamily="34" charset="-120"/>
              </a:rPr>
              <a:t> – 6 миллионов рублей</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6979999" y="1554242"/>
            <a:ext cx="5554980" cy="694373"/>
          </a:xfrm>
          <a:prstGeom prst="rect">
            <a:avLst/>
          </a:prstGeom>
          <a:noFill/>
          <a:ln/>
        </p:spPr>
        <p:txBody>
          <a:bodyPr wrap="none" rtlCol="0" anchor="t"/>
          <a:lstStyle/>
          <a:p>
            <a:pPr marL="0" indent="0">
              <a:lnSpc>
                <a:spcPts val="5468"/>
              </a:lnSpc>
              <a:buNone/>
            </a:pPr>
            <a:r>
              <a:rPr lang="ru-RU" sz="4374" b="1" dirty="0">
                <a:solidFill>
                  <a:srgbClr val="000000"/>
                </a:solidFill>
                <a:latin typeface="p22-mackinac-pro" pitchFamily="34" charset="0"/>
                <a:ea typeface="p22-mackinac-pro" pitchFamily="34" charset="-122"/>
                <a:cs typeface="p22-mackinac-pro" pitchFamily="34" charset="-120"/>
              </a:rPr>
              <a:t>Команда профессионалов</a:t>
            </a:r>
            <a:endParaRPr lang="en-US" sz="4374" dirty="0"/>
          </a:p>
        </p:txBody>
      </p:sp>
      <p:sp>
        <p:nvSpPr>
          <p:cNvPr id="6" name="Text 2"/>
          <p:cNvSpPr/>
          <p:nvPr/>
        </p:nvSpPr>
        <p:spPr>
          <a:xfrm>
            <a:off x="609639" y="3100030"/>
            <a:ext cx="13411121" cy="1777008"/>
          </a:xfrm>
          <a:prstGeom prst="rect">
            <a:avLst/>
          </a:prstGeom>
          <a:noFill/>
          <a:ln/>
        </p:spPr>
        <p:txBody>
          <a:bodyPr wrap="square" rtlCol="0" anchor="t"/>
          <a:lstStyle/>
          <a:p>
            <a:pPr marL="0" indent="0">
              <a:lnSpc>
                <a:spcPts val="2799"/>
              </a:lnSpc>
              <a:buNone/>
            </a:pPr>
            <a:r>
              <a:rPr lang="ru-RU" sz="3600" dirty="0">
                <a:solidFill>
                  <a:srgbClr val="272525"/>
                </a:solidFill>
                <a:latin typeface="Eudoxus Sans" pitchFamily="34" charset="0"/>
                <a:ea typeface="Eudoxus Sans" pitchFamily="34" charset="-122"/>
                <a:cs typeface="Eudoxus Sans" pitchFamily="34" charset="-120"/>
              </a:rPr>
              <a:t>Самойлов Михаил Михайлович –</a:t>
            </a:r>
            <a:r>
              <a:rPr lang="en-US" sz="3600" dirty="0">
                <a:solidFill>
                  <a:srgbClr val="272525"/>
                </a:solidFill>
                <a:latin typeface="Eudoxus Sans" pitchFamily="34" charset="0"/>
                <a:ea typeface="Eudoxus Sans" pitchFamily="34" charset="-122"/>
                <a:cs typeface="Eudoxus Sans" pitchFamily="34" charset="-120"/>
              </a:rPr>
              <a:t> CEO</a:t>
            </a:r>
            <a:r>
              <a:rPr lang="ru-RU" sz="3600" dirty="0">
                <a:solidFill>
                  <a:srgbClr val="272525"/>
                </a:solidFill>
                <a:latin typeface="Eudoxus Sans" pitchFamily="34" charset="0"/>
                <a:ea typeface="Eudoxus Sans" pitchFamily="34" charset="-122"/>
                <a:cs typeface="Eudoxus Sans" pitchFamily="34" charset="-120"/>
              </a:rPr>
              <a:t> </a:t>
            </a:r>
          </a:p>
          <a:p>
            <a:pPr marL="0" indent="0">
              <a:lnSpc>
                <a:spcPts val="2799"/>
              </a:lnSpc>
              <a:buNone/>
            </a:pPr>
            <a:endParaRPr lang="en-US" sz="3600" dirty="0">
              <a:solidFill>
                <a:srgbClr val="272525"/>
              </a:solidFill>
              <a:latin typeface="Eudoxus Sans" pitchFamily="34" charset="0"/>
              <a:ea typeface="Eudoxus Sans" pitchFamily="34" charset="-122"/>
              <a:cs typeface="Eudoxus Sans" pitchFamily="34" charset="-120"/>
            </a:endParaRPr>
          </a:p>
          <a:p>
            <a:pPr>
              <a:lnSpc>
                <a:spcPts val="2799"/>
              </a:lnSpc>
            </a:pPr>
            <a:r>
              <a:rPr lang="ru-RU" sz="3600" dirty="0">
                <a:solidFill>
                  <a:srgbClr val="272525"/>
                </a:solidFill>
                <a:latin typeface="Eudoxus Sans" pitchFamily="34" charset="0"/>
                <a:ea typeface="Eudoxus Sans" pitchFamily="34" charset="-122"/>
                <a:cs typeface="Eudoxus Sans" pitchFamily="34" charset="-120"/>
              </a:rPr>
              <a:t>Самойлов Михаил Михайлович – Главный разработчик</a:t>
            </a:r>
          </a:p>
          <a:p>
            <a:pPr>
              <a:lnSpc>
                <a:spcPts val="2799"/>
              </a:lnSpc>
            </a:pPr>
            <a:endParaRPr lang="en-US" sz="3600" dirty="0"/>
          </a:p>
          <a:p>
            <a:pPr>
              <a:lnSpc>
                <a:spcPts val="2799"/>
              </a:lnSpc>
            </a:pPr>
            <a:r>
              <a:rPr lang="ru-RU" sz="3600" dirty="0">
                <a:solidFill>
                  <a:srgbClr val="272525"/>
                </a:solidFill>
                <a:latin typeface="Eudoxus Sans" pitchFamily="34" charset="0"/>
                <a:ea typeface="Eudoxus Sans" pitchFamily="34" charset="-122"/>
                <a:cs typeface="Eudoxus Sans" pitchFamily="34" charset="-120"/>
              </a:rPr>
              <a:t>Самойлов Михаил Михайлович – Глава компании</a:t>
            </a:r>
          </a:p>
          <a:p>
            <a:pPr>
              <a:lnSpc>
                <a:spcPts val="2799"/>
              </a:lnSpc>
            </a:pPr>
            <a:endParaRPr lang="en-US" sz="3600" dirty="0"/>
          </a:p>
          <a:p>
            <a:pPr>
              <a:lnSpc>
                <a:spcPts val="2799"/>
              </a:lnSpc>
            </a:pPr>
            <a:r>
              <a:rPr lang="ru-RU" sz="3600" dirty="0">
                <a:solidFill>
                  <a:srgbClr val="272525"/>
                </a:solidFill>
                <a:latin typeface="Eudoxus Sans" pitchFamily="34" charset="0"/>
                <a:ea typeface="Eudoxus Sans" pitchFamily="34" charset="-122"/>
                <a:cs typeface="Eudoxus Sans" pitchFamily="34" charset="-120"/>
              </a:rPr>
              <a:t>Самойлов Михаил Михайлович – Главный маркетолог </a:t>
            </a:r>
            <a:endParaRPr lang="en-US" sz="3600" dirty="0"/>
          </a:p>
          <a:p>
            <a:pPr marL="0" indent="0">
              <a:lnSpc>
                <a:spcPts val="2799"/>
              </a:lnSpc>
              <a:buNone/>
            </a:pP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833199" y="3113603"/>
            <a:ext cx="7477601" cy="958215"/>
          </a:xfrm>
          <a:prstGeom prst="rect">
            <a:avLst/>
          </a:prstGeom>
          <a:noFill/>
          <a:ln/>
        </p:spPr>
        <p:txBody>
          <a:bodyPr wrap="none" rtlCol="0" anchor="t"/>
          <a:lstStyle/>
          <a:p>
            <a:pPr marL="0" indent="0">
              <a:lnSpc>
                <a:spcPts val="7545"/>
              </a:lnSpc>
              <a:buNone/>
            </a:pPr>
            <a:r>
              <a:rPr lang="en-US" sz="6036" b="1" dirty="0">
                <a:solidFill>
                  <a:srgbClr val="000000"/>
                </a:solidFill>
                <a:latin typeface="p22-mackinac-pro" pitchFamily="34" charset="0"/>
                <a:ea typeface="p22-mackinac-pro" pitchFamily="34" charset="-122"/>
                <a:cs typeface="p22-mackinac-pro" pitchFamily="34" charset="-120"/>
              </a:rPr>
              <a:t>БИЗНЕС-ПЛАН</a:t>
            </a:r>
            <a:endParaRPr lang="en-US" sz="6036" dirty="0"/>
          </a:p>
        </p:txBody>
      </p:sp>
      <p:sp>
        <p:nvSpPr>
          <p:cNvPr id="6" name="Text 2"/>
          <p:cNvSpPr/>
          <p:nvPr/>
        </p:nvSpPr>
        <p:spPr>
          <a:xfrm>
            <a:off x="833199" y="4405074"/>
            <a:ext cx="7477601" cy="710803"/>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1408073" y="1913255"/>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Рынок</a:t>
            </a:r>
            <a:endParaRPr lang="en-US" sz="4374" dirty="0"/>
          </a:p>
        </p:txBody>
      </p:sp>
      <p:sp>
        <p:nvSpPr>
          <p:cNvPr id="6" name="Text 2"/>
          <p:cNvSpPr/>
          <p:nvPr/>
        </p:nvSpPr>
        <p:spPr>
          <a:xfrm>
            <a:off x="2972514" y="4007683"/>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272525"/>
                </a:solidFill>
                <a:latin typeface="Eudoxus Sans" pitchFamily="34" charset="0"/>
                <a:ea typeface="Eudoxus Sans" pitchFamily="34" charset="-122"/>
                <a:cs typeface="Eudoxus Sans" pitchFamily="34" charset="-120"/>
              </a:rPr>
              <a:t>Динамика Рынка:</a:t>
            </a:r>
            <a:r>
              <a:rPr lang="en-US" sz="1750" dirty="0">
                <a:solidFill>
                  <a:srgbClr val="272525"/>
                </a:solidFill>
                <a:latin typeface="Eudoxus Sans" pitchFamily="34" charset="0"/>
                <a:ea typeface="Eudoxus Sans" pitchFamily="34" charset="-122"/>
                <a:cs typeface="Eudoxus Sans" pitchFamily="34" charset="-120"/>
              </a:rPr>
              <a:t> </a:t>
            </a:r>
            <a:r>
              <a:rPr lang="ru-RU" sz="1750" dirty="0">
                <a:solidFill>
                  <a:srgbClr val="272525"/>
                </a:solidFill>
                <a:latin typeface="Eudoxus Sans" pitchFamily="34" charset="0"/>
                <a:ea typeface="Eudoxus Sans" pitchFamily="34" charset="-122"/>
                <a:cs typeface="Eudoxus Sans" pitchFamily="34" charset="-120"/>
              </a:rPr>
              <a:t>Рынок модной одежды демонстрирует рост, поддерживаемый возрастающим интересом к личному стилю и доступности модных трендов для широкой аудитории.</a:t>
            </a:r>
            <a:endParaRPr lang="en-US" sz="1750" dirty="0"/>
          </a:p>
        </p:txBody>
      </p:sp>
      <p:sp>
        <p:nvSpPr>
          <p:cNvPr id="7" name="Text 3"/>
          <p:cNvSpPr/>
          <p:nvPr/>
        </p:nvSpPr>
        <p:spPr>
          <a:xfrm>
            <a:off x="2972514" y="5162709"/>
            <a:ext cx="10199013" cy="1421606"/>
          </a:xfrm>
          <a:prstGeom prst="rect">
            <a:avLst/>
          </a:prstGeom>
          <a:noFill/>
          <a:ln/>
        </p:spPr>
        <p:txBody>
          <a:bodyPr wrap="square" rtlCol="0" anchor="t"/>
          <a:lstStyle/>
          <a:p>
            <a:pPr marL="342900" indent="-342900" algn="l">
              <a:lnSpc>
                <a:spcPts val="2799"/>
              </a:lnSpc>
              <a:buSzPct val="100000"/>
              <a:buChar char="•"/>
            </a:pPr>
            <a:r>
              <a:rPr lang="en-US" sz="1750" b="1" dirty="0">
                <a:solidFill>
                  <a:srgbClr val="272525"/>
                </a:solidFill>
                <a:latin typeface="Eudoxus Sans" pitchFamily="34" charset="0"/>
                <a:ea typeface="Eudoxus Sans" pitchFamily="34" charset="-122"/>
                <a:cs typeface="Eudoxus Sans" pitchFamily="34" charset="-120"/>
              </a:rPr>
              <a:t>Прогнозы По Росту:</a:t>
            </a:r>
            <a:r>
              <a:rPr lang="en-US" sz="1750" dirty="0">
                <a:solidFill>
                  <a:srgbClr val="272525"/>
                </a:solidFill>
                <a:latin typeface="Eudoxus Sans" pitchFamily="34" charset="0"/>
                <a:ea typeface="Eudoxus Sans" pitchFamily="34" charset="-122"/>
                <a:cs typeface="Eudoxus Sans" pitchFamily="34" charset="-120"/>
              </a:rPr>
              <a:t> </a:t>
            </a:r>
            <a:r>
              <a:rPr lang="ru-RU" sz="1750" dirty="0">
                <a:solidFill>
                  <a:srgbClr val="272525"/>
                </a:solidFill>
                <a:latin typeface="Eudoxus Sans" pitchFamily="34" charset="0"/>
                <a:ea typeface="Eudoxus Sans" pitchFamily="34" charset="-122"/>
                <a:cs typeface="Eudoxus Sans" pitchFamily="34" charset="-120"/>
              </a:rPr>
              <a:t> Ожидается, что рынок одежды будет расширяться в ближайшие годы благодаря растущему интересу к устойчивой моде, развитию онлайн-шопинга и влиянию социальных медиа. Повышенное внимание к индивидуальности и самовыражению через одежду стимулирует спрос на уникальные и персонализированные модные решения.</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833199" y="2890123"/>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Потребитель</a:t>
            </a:r>
            <a:endParaRPr lang="en-US" sz="4374" dirty="0"/>
          </a:p>
        </p:txBody>
      </p:sp>
      <p:sp>
        <p:nvSpPr>
          <p:cNvPr id="6" name="Text 2"/>
          <p:cNvSpPr/>
          <p:nvPr/>
        </p:nvSpPr>
        <p:spPr>
          <a:xfrm>
            <a:off x="833199" y="3584496"/>
            <a:ext cx="7477601" cy="1421606"/>
          </a:xfrm>
          <a:prstGeom prst="rect">
            <a:avLst/>
          </a:prstGeom>
          <a:noFill/>
          <a:ln/>
        </p:spPr>
        <p:txBody>
          <a:bodyPr wrap="square" rtlCol="0" anchor="t"/>
          <a:lstStyle/>
          <a:p>
            <a:pPr marL="0" indent="0">
              <a:lnSpc>
                <a:spcPts val="2799"/>
              </a:lnSpc>
              <a:buNone/>
            </a:pPr>
            <a:endParaRPr lang="ru-RU" sz="1750" dirty="0">
              <a:solidFill>
                <a:srgbClr val="272525"/>
              </a:solidFill>
              <a:latin typeface="Eudoxus Sans" pitchFamily="34" charset="0"/>
              <a:ea typeface="Eudoxus Sans" pitchFamily="34" charset="-122"/>
              <a:cs typeface="Eudoxus Sans" pitchFamily="34" charset="-120"/>
            </a:endParaRPr>
          </a:p>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Потребители варьируются от модников и любителей стиля, стремящихся выразить свою индивидуальность через одежду, до профессионалов и бизнес-пользователей, нуждающихся в элегантности и комфорте для работы и повседневной жизни.</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961547" y="476509"/>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Конкуренты</a:t>
            </a:r>
            <a:endParaRPr lang="en-US" sz="4374" dirty="0"/>
          </a:p>
        </p:txBody>
      </p:sp>
      <p:sp>
        <p:nvSpPr>
          <p:cNvPr id="5" name="Text 2"/>
          <p:cNvSpPr/>
          <p:nvPr/>
        </p:nvSpPr>
        <p:spPr>
          <a:xfrm>
            <a:off x="961547" y="1726308"/>
            <a:ext cx="3029545"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Прямые Конкуренты</a:t>
            </a:r>
            <a:endParaRPr lang="en-US" sz="2187" dirty="0"/>
          </a:p>
        </p:txBody>
      </p:sp>
      <p:sp>
        <p:nvSpPr>
          <p:cNvPr id="6" name="Text 3"/>
          <p:cNvSpPr/>
          <p:nvPr/>
        </p:nvSpPr>
        <p:spPr>
          <a:xfrm>
            <a:off x="961547" y="2295665"/>
            <a:ext cx="3156347" cy="1421606"/>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Крупные онлайн-ритейлеры и бутики модной одежды, а также брендовые магазины с широким ассортиментом и офлайн-точки продаж.</a:t>
            </a:r>
            <a:endParaRPr lang="en-US" sz="1750" dirty="0"/>
          </a:p>
        </p:txBody>
      </p:sp>
      <p:sp>
        <p:nvSpPr>
          <p:cNvPr id="7" name="Text 4"/>
          <p:cNvSpPr/>
          <p:nvPr/>
        </p:nvSpPr>
        <p:spPr>
          <a:xfrm>
            <a:off x="4667486" y="1726308"/>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Непрямые Конкуренты</a:t>
            </a:r>
            <a:endParaRPr lang="en-US" sz="2187" dirty="0"/>
          </a:p>
        </p:txBody>
      </p:sp>
      <p:sp>
        <p:nvSpPr>
          <p:cNvPr id="8" name="Text 5"/>
          <p:cNvSpPr/>
          <p:nvPr/>
        </p:nvSpPr>
        <p:spPr>
          <a:xfrm>
            <a:off x="4667486" y="2498250"/>
            <a:ext cx="3156347" cy="2132409"/>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Платформы вторичного рынка и винтажной одежды, которые предлагают альтернативный способ покупки уникальных и исторически значимых нарядов.</a:t>
            </a:r>
            <a:endParaRPr lang="en-US" sz="1750" dirty="0"/>
          </a:p>
        </p:txBody>
      </p:sp>
      <p:sp>
        <p:nvSpPr>
          <p:cNvPr id="9" name="Text 6"/>
          <p:cNvSpPr/>
          <p:nvPr/>
        </p:nvSpPr>
        <p:spPr>
          <a:xfrm>
            <a:off x="8373426" y="1726308"/>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Барьеры для Конкурентов</a:t>
            </a:r>
            <a:endParaRPr lang="en-US" sz="2187" dirty="0"/>
          </a:p>
        </p:txBody>
      </p:sp>
      <p:sp>
        <p:nvSpPr>
          <p:cNvPr id="10" name="Text 7"/>
          <p:cNvSpPr/>
          <p:nvPr/>
        </p:nvSpPr>
        <p:spPr>
          <a:xfrm>
            <a:off x="8373426" y="2642851"/>
            <a:ext cx="3156347" cy="1777008"/>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Создание ощутимой уникальности через предложения ограниченных коллекций, превосходное качество обслуживания клиентов, и сильная маркетинговая стратегия с акцентом на эксклюзивность и устойчивость бренда.</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1905714"/>
            <a:ext cx="7180302"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Защита своего продукта</a:t>
            </a:r>
            <a:endParaRPr lang="en-US" sz="4374" dirty="0"/>
          </a:p>
        </p:txBody>
      </p:sp>
      <p:pic>
        <p:nvPicPr>
          <p:cNvPr id="5" name="Image 1" descr="preencoded.png"/>
          <p:cNvPicPr>
            <a:picLocks noChangeAspect="1"/>
          </p:cNvPicPr>
          <p:nvPr/>
        </p:nvPicPr>
        <p:blipFill>
          <a:blip r:embed="rId3"/>
          <a:stretch>
            <a:fillRect/>
          </a:stretch>
        </p:blipFill>
        <p:spPr>
          <a:xfrm>
            <a:off x="2037993" y="3044428"/>
            <a:ext cx="444341" cy="444341"/>
          </a:xfrm>
          <a:prstGeom prst="rect">
            <a:avLst/>
          </a:prstGeom>
        </p:spPr>
      </p:pic>
      <p:sp>
        <p:nvSpPr>
          <p:cNvPr id="6" name="Text 2"/>
          <p:cNvSpPr/>
          <p:nvPr/>
        </p:nvSpPr>
        <p:spPr>
          <a:xfrm>
            <a:off x="2037993" y="3710940"/>
            <a:ext cx="4994553"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Интеллектуальная Собственность</a:t>
            </a:r>
            <a:endParaRPr lang="en-US" sz="2187" dirty="0"/>
          </a:p>
        </p:txBody>
      </p:sp>
      <p:sp>
        <p:nvSpPr>
          <p:cNvPr id="7" name="Text 3"/>
          <p:cNvSpPr/>
          <p:nvPr/>
        </p:nvSpPr>
        <p:spPr>
          <a:xfrm>
            <a:off x="2037993" y="4191357"/>
            <a:ext cx="5110520" cy="1421606"/>
          </a:xfrm>
          <a:prstGeom prst="rect">
            <a:avLst/>
          </a:prstGeom>
          <a:noFill/>
          <a:ln/>
        </p:spPr>
        <p:txBody>
          <a:bodyPr wrap="square" rtlCol="0" anchor="t"/>
          <a:lstStyle/>
          <a:p>
            <a:pPr marL="0" indent="0" algn="l">
              <a:lnSpc>
                <a:spcPts val="2799"/>
              </a:lnSpc>
              <a:buNone/>
            </a:pPr>
            <a:r>
              <a:rPr lang="ru-RU" sz="1750" dirty="0">
                <a:solidFill>
                  <a:srgbClr val="272525"/>
                </a:solidFill>
                <a:latin typeface="Eudoxus Sans" pitchFamily="34" charset="0"/>
                <a:ea typeface="Eudoxus Sans" pitchFamily="34" charset="-122"/>
                <a:cs typeface="Eudoxus Sans" pitchFamily="34" charset="-120"/>
              </a:rPr>
              <a:t>Дизайны одежды, брендинг и уникальные паттерны можно защитить через авторское право и патенты на узоры, что гарантирует исключительность предложений и защищает от подражаний.</a:t>
            </a:r>
            <a:endParaRPr lang="en-US" sz="1750" dirty="0"/>
          </a:p>
        </p:txBody>
      </p:sp>
      <p:pic>
        <p:nvPicPr>
          <p:cNvPr id="8" name="Image 2" descr="preencoded.png"/>
          <p:cNvPicPr>
            <a:picLocks noChangeAspect="1"/>
          </p:cNvPicPr>
          <p:nvPr/>
        </p:nvPicPr>
        <p:blipFill>
          <a:blip r:embed="rId4"/>
          <a:stretch>
            <a:fillRect/>
          </a:stretch>
        </p:blipFill>
        <p:spPr>
          <a:xfrm>
            <a:off x="7481768" y="3044428"/>
            <a:ext cx="444341" cy="444341"/>
          </a:xfrm>
          <a:prstGeom prst="rect">
            <a:avLst/>
          </a:prstGeom>
        </p:spPr>
      </p:pic>
      <p:sp>
        <p:nvSpPr>
          <p:cNvPr id="9" name="Text 4"/>
          <p:cNvSpPr/>
          <p:nvPr/>
        </p:nvSpPr>
        <p:spPr>
          <a:xfrm>
            <a:off x="7481768" y="3710940"/>
            <a:ext cx="4277797"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Стратегические Партнерства</a:t>
            </a:r>
            <a:endParaRPr lang="en-US" sz="2187" dirty="0"/>
          </a:p>
        </p:txBody>
      </p:sp>
      <p:sp>
        <p:nvSpPr>
          <p:cNvPr id="10" name="Text 5"/>
          <p:cNvSpPr/>
          <p:nvPr/>
        </p:nvSpPr>
        <p:spPr>
          <a:xfrm>
            <a:off x="7481768" y="4191357"/>
            <a:ext cx="5110639" cy="2132409"/>
          </a:xfrm>
          <a:prstGeom prst="rect">
            <a:avLst/>
          </a:prstGeom>
          <a:noFill/>
          <a:ln/>
        </p:spPr>
        <p:txBody>
          <a:bodyPr wrap="square" rtlCol="0" anchor="t"/>
          <a:lstStyle/>
          <a:p>
            <a:pPr marL="0" indent="0" algn="l">
              <a:lnSpc>
                <a:spcPts val="2799"/>
              </a:lnSpc>
              <a:buNone/>
            </a:pPr>
            <a:r>
              <a:rPr lang="ru-RU" sz="1750" dirty="0">
                <a:solidFill>
                  <a:srgbClr val="272525"/>
                </a:solidFill>
                <a:latin typeface="Eudoxus Sans" pitchFamily="34" charset="0"/>
                <a:ea typeface="Eudoxus Sans" pitchFamily="34" charset="-122"/>
                <a:cs typeface="Eudoxus Sans" pitchFamily="34" charset="-120"/>
              </a:rPr>
              <a:t>Эксклюзивные договорённости с дизайнерами и производителями тканей могут обеспечить эксклюзивный доступ к ограниченным коллекциям и специальные условия, что создаст дополнительные барьеры для новых игроков на рынке моды.</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1"/>
          <p:cNvSpPr/>
          <p:nvPr/>
        </p:nvSpPr>
        <p:spPr>
          <a:xfrm>
            <a:off x="2877090" y="3165185"/>
            <a:ext cx="8116014" cy="694373"/>
          </a:xfrm>
          <a:prstGeom prst="rect">
            <a:avLst/>
          </a:prstGeom>
          <a:noFill/>
          <a:ln/>
        </p:spPr>
        <p:txBody>
          <a:bodyPr wrap="none" rtlCol="0" anchor="t"/>
          <a:lstStyle/>
          <a:p>
            <a:pPr marL="0" indent="0">
              <a:lnSpc>
                <a:spcPts val="5468"/>
              </a:lnSpc>
              <a:buNone/>
            </a:pPr>
            <a:r>
              <a:rPr lang="en-US" sz="7200" b="1" dirty="0">
                <a:solidFill>
                  <a:srgbClr val="000000"/>
                </a:solidFill>
                <a:latin typeface="p22-mackinac-pro" pitchFamily="34" charset="0"/>
                <a:ea typeface="p22-mackinac-pro" pitchFamily="34" charset="-122"/>
                <a:cs typeface="p22-mackinac-pro" pitchFamily="34" charset="-120"/>
              </a:rPr>
              <a:t>ИСПОЛНИТЕЛЬНОЕ </a:t>
            </a:r>
            <a:endParaRPr lang="ru-RU" sz="7200" b="1" dirty="0">
              <a:solidFill>
                <a:srgbClr val="000000"/>
              </a:solidFill>
              <a:latin typeface="p22-mackinac-pro" pitchFamily="34" charset="0"/>
              <a:ea typeface="p22-mackinac-pro" pitchFamily="34" charset="-122"/>
              <a:cs typeface="p22-mackinac-pro" pitchFamily="34" charset="-120"/>
            </a:endParaRPr>
          </a:p>
          <a:p>
            <a:pPr marL="0" indent="0" algn="ctr">
              <a:lnSpc>
                <a:spcPts val="5468"/>
              </a:lnSpc>
              <a:buNone/>
            </a:pPr>
            <a:r>
              <a:rPr lang="en-US" sz="7200" b="1" dirty="0">
                <a:solidFill>
                  <a:srgbClr val="000000"/>
                </a:solidFill>
                <a:latin typeface="p22-mackinac-pro" pitchFamily="34" charset="0"/>
                <a:ea typeface="p22-mackinac-pro" pitchFamily="34" charset="-122"/>
                <a:cs typeface="p22-mackinac-pro" pitchFamily="34" charset="-120"/>
              </a:rPr>
              <a:t>РЕЗЮМЕ</a:t>
            </a:r>
            <a:endParaRPr lang="en-US" sz="7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6319599" y="1905714"/>
            <a:ext cx="7477601" cy="958215"/>
          </a:xfrm>
          <a:prstGeom prst="rect">
            <a:avLst/>
          </a:prstGeom>
          <a:noFill/>
          <a:ln/>
        </p:spPr>
        <p:txBody>
          <a:bodyPr wrap="none" rtlCol="0" anchor="t"/>
          <a:lstStyle/>
          <a:p>
            <a:pPr marL="0" indent="0">
              <a:lnSpc>
                <a:spcPts val="7545"/>
              </a:lnSpc>
              <a:buNone/>
            </a:pPr>
            <a:r>
              <a:rPr lang="en-US" sz="6036" b="1" dirty="0">
                <a:solidFill>
                  <a:srgbClr val="000000"/>
                </a:solidFill>
                <a:latin typeface="p22-mackinac-pro" pitchFamily="34" charset="0"/>
                <a:ea typeface="p22-mackinac-pro" pitchFamily="34" charset="-122"/>
                <a:cs typeface="p22-mackinac-pro" pitchFamily="34" charset="-120"/>
              </a:rPr>
              <a:t>Бизнес-модель</a:t>
            </a:r>
            <a:endParaRPr lang="en-US" sz="6036" dirty="0"/>
          </a:p>
        </p:txBody>
      </p:sp>
      <p:sp>
        <p:nvSpPr>
          <p:cNvPr id="6" name="Text 2"/>
          <p:cNvSpPr/>
          <p:nvPr/>
        </p:nvSpPr>
        <p:spPr>
          <a:xfrm>
            <a:off x="6319599" y="3197185"/>
            <a:ext cx="7477601" cy="2487811"/>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Операционная деятельность магазина одежды будет включать селекцию товаров от дизайнеров и брендов, а также управление запасами и логистику. Маркетинговая стратегия будет ориентирована на визуальный контент в социальных сетях, взаимодействие с </a:t>
            </a:r>
            <a:r>
              <a:rPr lang="ru-RU" sz="1750" dirty="0" err="1">
                <a:solidFill>
                  <a:srgbClr val="272525"/>
                </a:solidFill>
                <a:latin typeface="Eudoxus Sans" pitchFamily="34" charset="0"/>
                <a:ea typeface="Eudoxus Sans" pitchFamily="34" charset="-122"/>
                <a:cs typeface="Eudoxus Sans" pitchFamily="34" charset="-120"/>
              </a:rPr>
              <a:t>инфлюенсерами</a:t>
            </a:r>
            <a:r>
              <a:rPr lang="ru-RU" sz="1750" dirty="0">
                <a:solidFill>
                  <a:srgbClr val="272525"/>
                </a:solidFill>
                <a:latin typeface="Eudoxus Sans" pitchFamily="34" charset="0"/>
                <a:ea typeface="Eudoxus Sans" pitchFamily="34" charset="-122"/>
                <a:cs typeface="Eudoxus Sans" pitchFamily="34" charset="-120"/>
              </a:rPr>
              <a:t> и </a:t>
            </a:r>
            <a:r>
              <a:rPr lang="ru-RU" sz="1750" dirty="0" err="1">
                <a:solidFill>
                  <a:srgbClr val="272525"/>
                </a:solidFill>
                <a:latin typeface="Eudoxus Sans" pitchFamily="34" charset="0"/>
                <a:ea typeface="Eudoxus Sans" pitchFamily="34" charset="-122"/>
                <a:cs typeface="Eudoxus Sans" pitchFamily="34" charset="-120"/>
              </a:rPr>
              <a:t>email</a:t>
            </a:r>
            <a:r>
              <a:rPr lang="ru-RU" sz="1750" dirty="0">
                <a:solidFill>
                  <a:srgbClr val="272525"/>
                </a:solidFill>
                <a:latin typeface="Eudoxus Sans" pitchFamily="34" charset="0"/>
                <a:ea typeface="Eudoxus Sans" pitchFamily="34" charset="-122"/>
                <a:cs typeface="Eudoxus Sans" pitchFamily="34" charset="-120"/>
              </a:rPr>
              <a:t>-рассылки. Ключевым моментом будет анализ стоимости привлечения клиента и его жизненной ценности, чтобы убедиться, что доходы от клиента превышают расходы на его привлечение.</a:t>
            </a:r>
            <a:endParaRPr lang="en-US" sz="1750" dirty="0"/>
          </a:p>
        </p:txBody>
      </p:sp>
      <p:sp>
        <p:nvSpPr>
          <p:cNvPr id="7" name="Shape 3"/>
          <p:cNvSpPr/>
          <p:nvPr/>
        </p:nvSpPr>
        <p:spPr>
          <a:xfrm>
            <a:off x="6319599" y="5951577"/>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1056719" y="483314"/>
            <a:ext cx="7477601" cy="958215"/>
          </a:xfrm>
          <a:prstGeom prst="rect">
            <a:avLst/>
          </a:prstGeom>
          <a:noFill/>
          <a:ln/>
        </p:spPr>
        <p:txBody>
          <a:bodyPr wrap="none" rtlCol="0" anchor="t"/>
          <a:lstStyle/>
          <a:p>
            <a:pPr marL="0" indent="0">
              <a:lnSpc>
                <a:spcPts val="7545"/>
              </a:lnSpc>
              <a:buNone/>
            </a:pPr>
            <a:r>
              <a:rPr lang="ru-RU" sz="6036" b="1" dirty="0">
                <a:solidFill>
                  <a:srgbClr val="000000"/>
                </a:solidFill>
                <a:ea typeface="p22-mackinac-pro" pitchFamily="34" charset="-122"/>
              </a:rPr>
              <a:t>Модель монетизации</a:t>
            </a:r>
            <a:endParaRPr lang="en-US" sz="6036" dirty="0"/>
          </a:p>
        </p:txBody>
      </p:sp>
      <p:sp>
        <p:nvSpPr>
          <p:cNvPr id="7" name="Shape 3"/>
          <p:cNvSpPr/>
          <p:nvPr/>
        </p:nvSpPr>
        <p:spPr>
          <a:xfrm>
            <a:off x="6319599" y="5951577"/>
            <a:ext cx="355402" cy="355402"/>
          </a:xfrm>
          <a:prstGeom prst="roundRect">
            <a:avLst>
              <a:gd name="adj" fmla="val 25726039"/>
            </a:avLst>
          </a:prstGeom>
          <a:noFill/>
          <a:ln w="7620">
            <a:solidFill>
              <a:srgbClr val="FFFFFF"/>
            </a:solidFill>
            <a:prstDash val="solid"/>
          </a:ln>
        </p:spPr>
      </p:sp>
      <p:sp>
        <p:nvSpPr>
          <p:cNvPr id="8" name="TextBox 7">
            <a:extLst>
              <a:ext uri="{FF2B5EF4-FFF2-40B4-BE49-F238E27FC236}">
                <a16:creationId xmlns:a16="http://schemas.microsoft.com/office/drawing/2014/main" id="{C21E9B85-9F9A-4E10-B3E3-8ACE86213622}"/>
              </a:ext>
            </a:extLst>
          </p:cNvPr>
          <p:cNvSpPr txBox="1"/>
          <p:nvPr/>
        </p:nvSpPr>
        <p:spPr>
          <a:xfrm>
            <a:off x="1214040" y="2283441"/>
            <a:ext cx="7320280" cy="2585323"/>
          </a:xfrm>
          <a:prstGeom prst="rect">
            <a:avLst/>
          </a:prstGeom>
          <a:noFill/>
        </p:spPr>
        <p:txBody>
          <a:bodyPr wrap="square">
            <a:spAutoFit/>
          </a:bodyPr>
          <a:lstStyle/>
          <a:p>
            <a:pPr algn="l">
              <a:buFont typeface="+mj-lt"/>
              <a:buAutoNum type="arabicPeriod"/>
            </a:pPr>
            <a:r>
              <a:rPr lang="ru-RU" b="0" i="0" dirty="0">
                <a:effectLst/>
                <a:latin typeface="Söhne"/>
              </a:rPr>
              <a:t>Компания закупает одежду у производителей.</a:t>
            </a:r>
            <a:endParaRPr lang="ru-RU" dirty="0">
              <a:latin typeface="Söhne"/>
            </a:endParaRPr>
          </a:p>
          <a:p>
            <a:pPr algn="l">
              <a:buFont typeface="+mj-lt"/>
              <a:buAutoNum type="arabicPeriod"/>
            </a:pPr>
            <a:endParaRPr lang="ru-RU" b="0" i="0" dirty="0">
              <a:effectLst/>
              <a:latin typeface="Söhne"/>
            </a:endParaRPr>
          </a:p>
          <a:p>
            <a:pPr algn="l">
              <a:buFont typeface="+mj-lt"/>
              <a:buAutoNum type="arabicPeriod"/>
            </a:pPr>
            <a:r>
              <a:rPr lang="ru-RU" b="0" i="0" dirty="0">
                <a:effectLst/>
                <a:latin typeface="Söhne"/>
              </a:rPr>
              <a:t>Компания продает одежду клиентам через онлайн-платформу.</a:t>
            </a:r>
          </a:p>
          <a:p>
            <a:pPr algn="l">
              <a:buFont typeface="+mj-lt"/>
              <a:buAutoNum type="arabicPeriod"/>
            </a:pPr>
            <a:endParaRPr lang="ru-RU" b="0" i="0" dirty="0">
              <a:effectLst/>
              <a:latin typeface="Söhne"/>
            </a:endParaRPr>
          </a:p>
          <a:p>
            <a:pPr algn="l">
              <a:buFont typeface="+mj-lt"/>
              <a:buAutoNum type="arabicPeriod"/>
            </a:pPr>
            <a:r>
              <a:rPr lang="ru-RU" b="0" i="0" dirty="0">
                <a:effectLst/>
                <a:latin typeface="Söhne"/>
              </a:rPr>
              <a:t>Клиенты оплачивают покупку, принося доход компании.</a:t>
            </a:r>
          </a:p>
          <a:p>
            <a:pPr algn="l">
              <a:buFont typeface="+mj-lt"/>
              <a:buAutoNum type="arabicPeriod"/>
            </a:pPr>
            <a:endParaRPr lang="ru-RU" b="0" i="0" dirty="0">
              <a:effectLst/>
              <a:latin typeface="Söhne"/>
            </a:endParaRPr>
          </a:p>
          <a:p>
            <a:pPr algn="l">
              <a:buFont typeface="+mj-lt"/>
              <a:buAutoNum type="arabicPeriod"/>
            </a:pPr>
            <a:r>
              <a:rPr lang="ru-RU" b="0" i="0" dirty="0">
                <a:effectLst/>
                <a:latin typeface="Söhne"/>
              </a:rPr>
              <a:t>Компания инвестирует часть дохода в рекламу, чтобы привлечь больше клиентов.</a:t>
            </a:r>
          </a:p>
          <a:p>
            <a:pPr algn="l"/>
            <a:endParaRPr lang="ru-RU" b="0" i="0" dirty="0">
              <a:effectLst/>
              <a:latin typeface="Söhne"/>
            </a:endParaRPr>
          </a:p>
        </p:txBody>
      </p:sp>
    </p:spTree>
    <p:extLst>
      <p:ext uri="{BB962C8B-B14F-4D97-AF65-F5344CB8AC3E}">
        <p14:creationId xmlns:p14="http://schemas.microsoft.com/office/powerpoint/2010/main" val="365716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345519" y="373021"/>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Развитие</a:t>
            </a:r>
            <a:endParaRPr lang="en-US" sz="4374" dirty="0"/>
          </a:p>
        </p:txBody>
      </p:sp>
      <p:sp>
        <p:nvSpPr>
          <p:cNvPr id="6" name="Shape 2"/>
          <p:cNvSpPr/>
          <p:nvPr/>
        </p:nvSpPr>
        <p:spPr>
          <a:xfrm>
            <a:off x="1144310" y="1557337"/>
            <a:ext cx="44410" cy="5351026"/>
          </a:xfrm>
          <a:prstGeom prst="roundRect">
            <a:avLst>
              <a:gd name="adj" fmla="val 225151"/>
            </a:avLst>
          </a:prstGeom>
          <a:solidFill>
            <a:srgbClr val="EAE1C9"/>
          </a:solidFill>
          <a:ln/>
        </p:spPr>
      </p:sp>
      <p:sp>
        <p:nvSpPr>
          <p:cNvPr id="7" name="Shape 3"/>
          <p:cNvSpPr/>
          <p:nvPr/>
        </p:nvSpPr>
        <p:spPr>
          <a:xfrm>
            <a:off x="1416427" y="1958637"/>
            <a:ext cx="777597" cy="44410"/>
          </a:xfrm>
          <a:prstGeom prst="roundRect">
            <a:avLst>
              <a:gd name="adj" fmla="val 225151"/>
            </a:avLst>
          </a:prstGeom>
          <a:solidFill>
            <a:srgbClr val="EAE1C9"/>
          </a:solidFill>
          <a:ln/>
        </p:spPr>
      </p:sp>
      <p:sp>
        <p:nvSpPr>
          <p:cNvPr id="8" name="Shape 4"/>
          <p:cNvSpPr/>
          <p:nvPr/>
        </p:nvSpPr>
        <p:spPr>
          <a:xfrm>
            <a:off x="916484" y="1730930"/>
            <a:ext cx="499943" cy="499943"/>
          </a:xfrm>
          <a:prstGeom prst="roundRect">
            <a:avLst>
              <a:gd name="adj" fmla="val 20000"/>
            </a:avLst>
          </a:prstGeom>
          <a:solidFill>
            <a:srgbClr val="EAE1C9"/>
          </a:solidFill>
          <a:ln w="7620">
            <a:solidFill>
              <a:srgbClr val="B2D4E5"/>
            </a:solidFill>
            <a:prstDash val="solid"/>
          </a:ln>
        </p:spPr>
      </p:sp>
      <p:sp>
        <p:nvSpPr>
          <p:cNvPr id="9" name="Text 5"/>
          <p:cNvSpPr/>
          <p:nvPr/>
        </p:nvSpPr>
        <p:spPr>
          <a:xfrm>
            <a:off x="1098768" y="1772602"/>
            <a:ext cx="135374" cy="416481"/>
          </a:xfrm>
          <a:prstGeom prst="rect">
            <a:avLst/>
          </a:prstGeom>
          <a:solidFill>
            <a:srgbClr val="EAE1C9"/>
          </a:solid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10" name="Text 6"/>
          <p:cNvSpPr/>
          <p:nvPr/>
        </p:nvSpPr>
        <p:spPr>
          <a:xfrm>
            <a:off x="2388513" y="1779508"/>
            <a:ext cx="3745825"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Прямые онлайн-продажи</a:t>
            </a:r>
            <a:endParaRPr lang="en-US" sz="2187" dirty="0"/>
          </a:p>
        </p:txBody>
      </p:sp>
      <p:sp>
        <p:nvSpPr>
          <p:cNvPr id="11" name="Text 7"/>
          <p:cNvSpPr/>
          <p:nvPr/>
        </p:nvSpPr>
        <p:spPr>
          <a:xfrm>
            <a:off x="2388513" y="2259925"/>
            <a:ext cx="7751088" cy="710803"/>
          </a:xfrm>
          <a:prstGeom prst="rect">
            <a:avLst/>
          </a:prstGeom>
          <a:noFill/>
          <a:ln/>
        </p:spPr>
        <p:txBody>
          <a:bodyPr wrap="square" rtlCol="0" anchor="t"/>
          <a:lstStyle/>
          <a:p>
            <a:pPr marL="0" indent="0" algn="l">
              <a:lnSpc>
                <a:spcPts val="2799"/>
              </a:lnSpc>
              <a:buNone/>
            </a:pPr>
            <a:r>
              <a:rPr lang="ru-RU" sz="1750" dirty="0">
                <a:solidFill>
                  <a:srgbClr val="272525"/>
                </a:solidFill>
                <a:latin typeface="Eudoxus Sans" pitchFamily="34" charset="0"/>
                <a:ea typeface="Eudoxus Sans" pitchFamily="34" charset="-122"/>
                <a:cs typeface="Eudoxus Sans" pitchFamily="34" charset="-120"/>
              </a:rPr>
              <a:t>Основной упор на усиление присутствия и улучшение пользовательского опыта на собственной интернет-платформе, обеспечение безопасности платежей и оптимизация логистики доставки.</a:t>
            </a:r>
            <a:endParaRPr lang="en-US" sz="1750" dirty="0"/>
          </a:p>
        </p:txBody>
      </p:sp>
      <p:sp>
        <p:nvSpPr>
          <p:cNvPr id="12" name="Shape 8"/>
          <p:cNvSpPr/>
          <p:nvPr/>
        </p:nvSpPr>
        <p:spPr>
          <a:xfrm>
            <a:off x="1416427" y="3816370"/>
            <a:ext cx="777597" cy="44410"/>
          </a:xfrm>
          <a:prstGeom prst="roundRect">
            <a:avLst>
              <a:gd name="adj" fmla="val 225151"/>
            </a:avLst>
          </a:prstGeom>
          <a:solidFill>
            <a:srgbClr val="EAE1C9"/>
          </a:solidFill>
          <a:ln/>
        </p:spPr>
      </p:sp>
      <p:sp>
        <p:nvSpPr>
          <p:cNvPr id="13" name="Shape 9"/>
          <p:cNvSpPr/>
          <p:nvPr/>
        </p:nvSpPr>
        <p:spPr>
          <a:xfrm>
            <a:off x="916484" y="3588663"/>
            <a:ext cx="499943" cy="499943"/>
          </a:xfrm>
          <a:prstGeom prst="roundRect">
            <a:avLst>
              <a:gd name="adj" fmla="val 20000"/>
            </a:avLst>
          </a:prstGeom>
          <a:solidFill>
            <a:srgbClr val="EAE1C9"/>
          </a:solidFill>
          <a:ln w="7620">
            <a:solidFill>
              <a:srgbClr val="B2D4E5"/>
            </a:solidFill>
            <a:prstDash val="solid"/>
          </a:ln>
        </p:spPr>
      </p:sp>
      <p:sp>
        <p:nvSpPr>
          <p:cNvPr id="14" name="Text 10"/>
          <p:cNvSpPr/>
          <p:nvPr/>
        </p:nvSpPr>
        <p:spPr>
          <a:xfrm>
            <a:off x="1069360" y="3630334"/>
            <a:ext cx="194072" cy="416481"/>
          </a:xfrm>
          <a:prstGeom prst="rect">
            <a:avLst/>
          </a:prstGeom>
          <a:solidFill>
            <a:srgbClr val="EAE1C9"/>
          </a:solid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5" name="Text 11"/>
          <p:cNvSpPr/>
          <p:nvPr/>
        </p:nvSpPr>
        <p:spPr>
          <a:xfrm>
            <a:off x="2388513" y="3637240"/>
            <a:ext cx="3678317"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Партнерские программы</a:t>
            </a:r>
            <a:endParaRPr lang="en-US" sz="2187" dirty="0"/>
          </a:p>
        </p:txBody>
      </p:sp>
      <p:sp>
        <p:nvSpPr>
          <p:cNvPr id="16" name="Text 12"/>
          <p:cNvSpPr/>
          <p:nvPr/>
        </p:nvSpPr>
        <p:spPr>
          <a:xfrm>
            <a:off x="2388513" y="4117657"/>
            <a:ext cx="7751088" cy="710803"/>
          </a:xfrm>
          <a:prstGeom prst="rect">
            <a:avLst/>
          </a:prstGeom>
          <a:noFill/>
          <a:ln/>
        </p:spPr>
        <p:txBody>
          <a:bodyPr wrap="square" rtlCol="0" anchor="t"/>
          <a:lstStyle/>
          <a:p>
            <a:pPr marL="0" indent="0" algn="l">
              <a:lnSpc>
                <a:spcPts val="2799"/>
              </a:lnSpc>
              <a:buNone/>
            </a:pPr>
            <a:r>
              <a:rPr lang="ru-RU" sz="1750" dirty="0">
                <a:solidFill>
                  <a:srgbClr val="272525"/>
                </a:solidFill>
                <a:latin typeface="Eudoxus Sans" pitchFamily="34" charset="0"/>
                <a:ea typeface="Eudoxus Sans" pitchFamily="34" charset="-122"/>
                <a:cs typeface="Eudoxus Sans" pitchFamily="34" charset="-120"/>
              </a:rPr>
              <a:t>Сотрудничество с блогерами и стилистами для создания совместного контента, а также использование аффилированного маркетинга с популярными платформами для повышения охвата и привлечения новых клиентов.</a:t>
            </a:r>
            <a:endParaRPr lang="en-US" sz="1750" dirty="0"/>
          </a:p>
        </p:txBody>
      </p:sp>
      <p:sp>
        <p:nvSpPr>
          <p:cNvPr id="17" name="Shape 13"/>
          <p:cNvSpPr/>
          <p:nvPr/>
        </p:nvSpPr>
        <p:spPr>
          <a:xfrm>
            <a:off x="1416427" y="5674102"/>
            <a:ext cx="777597" cy="44410"/>
          </a:xfrm>
          <a:prstGeom prst="roundRect">
            <a:avLst>
              <a:gd name="adj" fmla="val 225151"/>
            </a:avLst>
          </a:prstGeom>
          <a:solidFill>
            <a:srgbClr val="EAE1C9"/>
          </a:solidFill>
          <a:ln/>
        </p:spPr>
      </p:sp>
      <p:sp>
        <p:nvSpPr>
          <p:cNvPr id="18" name="Shape 14"/>
          <p:cNvSpPr/>
          <p:nvPr/>
        </p:nvSpPr>
        <p:spPr>
          <a:xfrm>
            <a:off x="916484" y="5446395"/>
            <a:ext cx="499943" cy="499943"/>
          </a:xfrm>
          <a:prstGeom prst="roundRect">
            <a:avLst>
              <a:gd name="adj" fmla="val 20000"/>
            </a:avLst>
          </a:prstGeom>
          <a:solidFill>
            <a:srgbClr val="EAE1C9"/>
          </a:solidFill>
          <a:ln w="7620">
            <a:solidFill>
              <a:srgbClr val="B2D4E5"/>
            </a:solidFill>
            <a:prstDash val="solid"/>
          </a:ln>
        </p:spPr>
      </p:sp>
      <p:sp>
        <p:nvSpPr>
          <p:cNvPr id="19" name="Text 15"/>
          <p:cNvSpPr/>
          <p:nvPr/>
        </p:nvSpPr>
        <p:spPr>
          <a:xfrm>
            <a:off x="1066621" y="5488067"/>
            <a:ext cx="199668" cy="416481"/>
          </a:xfrm>
          <a:prstGeom prst="rect">
            <a:avLst/>
          </a:prstGeom>
          <a:solidFill>
            <a:srgbClr val="EAE1C9"/>
          </a:solid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20" name="Text 16"/>
          <p:cNvSpPr/>
          <p:nvPr/>
        </p:nvSpPr>
        <p:spPr>
          <a:xfrm>
            <a:off x="2388513" y="5494972"/>
            <a:ext cx="3670816"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Электронная коммерция</a:t>
            </a:r>
            <a:endParaRPr lang="en-US" sz="2187" dirty="0"/>
          </a:p>
        </p:txBody>
      </p:sp>
      <p:sp>
        <p:nvSpPr>
          <p:cNvPr id="21" name="Text 17"/>
          <p:cNvSpPr/>
          <p:nvPr/>
        </p:nvSpPr>
        <p:spPr>
          <a:xfrm>
            <a:off x="2388513" y="5975389"/>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Продвижение через платформы электронной коммерции и </a:t>
            </a:r>
            <a:r>
              <a:rPr lang="en-US" sz="1750" dirty="0" err="1">
                <a:solidFill>
                  <a:srgbClr val="272525"/>
                </a:solidFill>
                <a:latin typeface="Eudoxus Sans" pitchFamily="34" charset="0"/>
                <a:ea typeface="Eudoxus Sans" pitchFamily="34" charset="-122"/>
                <a:cs typeface="Eudoxus Sans" pitchFamily="34" charset="-120"/>
              </a:rPr>
              <a:t>социальные</a:t>
            </a:r>
            <a:r>
              <a:rPr lang="en-US" sz="1750" dirty="0">
                <a:solidFill>
                  <a:srgbClr val="272525"/>
                </a:solidFill>
                <a:latin typeface="Eudoxus Sans" pitchFamily="34" charset="0"/>
                <a:ea typeface="Eudoxus Sans" pitchFamily="34" charset="-122"/>
                <a:cs typeface="Eudoxus Sans" pitchFamily="34" charset="-120"/>
              </a:rPr>
              <a:t> </a:t>
            </a:r>
            <a:r>
              <a:rPr lang="en-US" sz="1750" dirty="0" err="1">
                <a:solidFill>
                  <a:srgbClr val="272525"/>
                </a:solidFill>
                <a:latin typeface="Eudoxus Sans" pitchFamily="34" charset="0"/>
                <a:ea typeface="Eudoxus Sans" pitchFamily="34" charset="-122"/>
                <a:cs typeface="Eudoxus Sans" pitchFamily="34" charset="-120"/>
              </a:rPr>
              <a:t>сети</a:t>
            </a:r>
            <a:r>
              <a:rPr lang="ru-RU" sz="1750" dirty="0">
                <a:solidFill>
                  <a:srgbClr val="272525"/>
                </a:solidFill>
                <a:latin typeface="Eudoxus Sans" pitchFamily="34" charset="0"/>
                <a:ea typeface="Eudoxus Sans" pitchFamily="34" charset="-122"/>
                <a:cs typeface="Eudoxus Sans" pitchFamily="34" charset="-120"/>
              </a:rPr>
              <a:t>, для демонстрации новинок и создания образа жизни вокруг бренда, а также использование маркетплейсов для расширения каналов сбыта.</a:t>
            </a:r>
            <a:endParaRPr lang="en-US" sz="17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238649" y="210026"/>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Финансы</a:t>
            </a:r>
            <a:endParaRPr lang="en-US" sz="4374" dirty="0"/>
          </a:p>
        </p:txBody>
      </p:sp>
      <p:sp>
        <p:nvSpPr>
          <p:cNvPr id="5" name="Text 2"/>
          <p:cNvSpPr/>
          <p:nvPr/>
        </p:nvSpPr>
        <p:spPr>
          <a:xfrm>
            <a:off x="2556153" y="1278950"/>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Расходы</a:t>
            </a:r>
            <a:endParaRPr lang="en-US" sz="2187" dirty="0"/>
          </a:p>
        </p:txBody>
      </p:sp>
      <p:sp>
        <p:nvSpPr>
          <p:cNvPr id="6" name="Text 3"/>
          <p:cNvSpPr/>
          <p:nvPr/>
        </p:nvSpPr>
        <p:spPr>
          <a:xfrm>
            <a:off x="2055137" y="1639868"/>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На начальном этапе основными статьями расходов будут разработка платформы, маркетинг и закупка товаров.</a:t>
            </a:r>
            <a:endParaRPr lang="en-US" sz="1750" dirty="0"/>
          </a:p>
        </p:txBody>
      </p:sp>
      <p:sp>
        <p:nvSpPr>
          <p:cNvPr id="7" name="Text 4"/>
          <p:cNvSpPr/>
          <p:nvPr/>
        </p:nvSpPr>
        <p:spPr>
          <a:xfrm>
            <a:off x="476963" y="3759954"/>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Прогнозируемые продажи</a:t>
            </a:r>
            <a:endParaRPr lang="en-US" sz="2187" dirty="0"/>
          </a:p>
        </p:txBody>
      </p:sp>
      <p:sp>
        <p:nvSpPr>
          <p:cNvPr id="8" name="Text 5"/>
          <p:cNvSpPr/>
          <p:nvPr/>
        </p:nvSpPr>
        <p:spPr>
          <a:xfrm>
            <a:off x="476964" y="4461153"/>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Прогнозируемые продажи основаны на анализе рынка и сегментации целевой аудитории, с учетом средней стоимости заказа и ожидаемого количества транзакций.</a:t>
            </a:r>
            <a:endParaRPr lang="en-US" sz="1750" dirty="0"/>
          </a:p>
        </p:txBody>
      </p:sp>
      <p:sp>
        <p:nvSpPr>
          <p:cNvPr id="9" name="Text 6"/>
          <p:cNvSpPr/>
          <p:nvPr/>
        </p:nvSpPr>
        <p:spPr>
          <a:xfrm>
            <a:off x="7836772" y="734536"/>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Точка безубыточности</a:t>
            </a:r>
            <a:endParaRPr lang="en-US" sz="2187" dirty="0"/>
          </a:p>
        </p:txBody>
      </p:sp>
      <p:sp>
        <p:nvSpPr>
          <p:cNvPr id="10" name="Text 7"/>
          <p:cNvSpPr/>
          <p:nvPr/>
        </p:nvSpPr>
        <p:spPr>
          <a:xfrm>
            <a:off x="7836772" y="1209198"/>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Ожидается, что точка безубыточности будет достигнута в течение </a:t>
            </a:r>
            <a:r>
              <a:rPr lang="en-US" sz="1750" dirty="0" err="1">
                <a:solidFill>
                  <a:srgbClr val="272525"/>
                </a:solidFill>
                <a:latin typeface="Eudoxus Sans" pitchFamily="34" charset="0"/>
                <a:ea typeface="Eudoxus Sans" pitchFamily="34" charset="-122"/>
                <a:cs typeface="Eudoxus Sans" pitchFamily="34" charset="-120"/>
              </a:rPr>
              <a:t>первого</a:t>
            </a:r>
            <a:r>
              <a:rPr lang="en-US" sz="1750" dirty="0">
                <a:solidFill>
                  <a:srgbClr val="272525"/>
                </a:solidFill>
                <a:latin typeface="Eudoxus Sans" pitchFamily="34" charset="0"/>
                <a:ea typeface="Eudoxus Sans" pitchFamily="34" charset="-122"/>
                <a:cs typeface="Eudoxus Sans" pitchFamily="34" charset="-120"/>
              </a:rPr>
              <a:t> </a:t>
            </a:r>
            <a:r>
              <a:rPr lang="ru-RU" sz="1750" dirty="0">
                <a:solidFill>
                  <a:srgbClr val="272525"/>
                </a:solidFill>
                <a:latin typeface="Eudoxus Sans" pitchFamily="34" charset="0"/>
                <a:ea typeface="Eudoxus Sans" pitchFamily="34" charset="-122"/>
                <a:cs typeface="Eudoxus Sans" pitchFamily="34" charset="-120"/>
              </a:rPr>
              <a:t>полугодья</a:t>
            </a:r>
            <a:r>
              <a:rPr lang="en-US" sz="1750" dirty="0">
                <a:solidFill>
                  <a:srgbClr val="272525"/>
                </a:solidFill>
                <a:latin typeface="Eudoxus Sans" pitchFamily="34" charset="0"/>
                <a:ea typeface="Eudoxus Sans" pitchFamily="34" charset="-122"/>
                <a:cs typeface="Eudoxus Sans" pitchFamily="34" charset="-120"/>
              </a:rPr>
              <a:t> работы за счет активного маркетинга и стратегии реинвестирования прибыли в рост.</a:t>
            </a:r>
            <a:endParaRPr lang="en-US" sz="1750" dirty="0"/>
          </a:p>
        </p:txBody>
      </p:sp>
      <p:pic>
        <p:nvPicPr>
          <p:cNvPr id="14" name="Рисунок 13">
            <a:extLst>
              <a:ext uri="{FF2B5EF4-FFF2-40B4-BE49-F238E27FC236}">
                <a16:creationId xmlns:a16="http://schemas.microsoft.com/office/drawing/2014/main" id="{F3373EFB-3BA8-4A35-BE0B-98C4160628B5}"/>
              </a:ext>
            </a:extLst>
          </p:cNvPr>
          <p:cNvPicPr/>
          <p:nvPr/>
        </p:nvPicPr>
        <p:blipFill>
          <a:blip r:embed="rId3"/>
          <a:stretch>
            <a:fillRect/>
          </a:stretch>
        </p:blipFill>
        <p:spPr>
          <a:xfrm>
            <a:off x="6430962" y="4107140"/>
            <a:ext cx="5629275" cy="2771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Прямоугольник 22">
            <a:extLst>
              <a:ext uri="{FF2B5EF4-FFF2-40B4-BE49-F238E27FC236}">
                <a16:creationId xmlns:a16="http://schemas.microsoft.com/office/drawing/2014/main" id="{9243F5C1-3BBE-4190-8B4D-69FD60821ECC}"/>
              </a:ext>
            </a:extLst>
          </p:cNvPr>
          <p:cNvSpPr/>
          <p:nvPr/>
        </p:nvSpPr>
        <p:spPr>
          <a:xfrm>
            <a:off x="0" y="-128468"/>
            <a:ext cx="14630400" cy="7484308"/>
          </a:xfrm>
          <a:prstGeom prst="rect">
            <a:avLst/>
          </a:prstGeom>
          <a:solidFill>
            <a:srgbClr val="EAE1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 1"/>
          <p:cNvSpPr/>
          <p:nvPr/>
        </p:nvSpPr>
        <p:spPr>
          <a:xfrm>
            <a:off x="2014895" y="456366"/>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Расходы</a:t>
            </a:r>
            <a:endParaRPr lang="en-US" sz="4374" dirty="0"/>
          </a:p>
        </p:txBody>
      </p:sp>
      <p:sp>
        <p:nvSpPr>
          <p:cNvPr id="5" name="Shape 2"/>
          <p:cNvSpPr/>
          <p:nvPr/>
        </p:nvSpPr>
        <p:spPr>
          <a:xfrm>
            <a:off x="765215" y="1679734"/>
            <a:ext cx="499943" cy="499943"/>
          </a:xfrm>
          <a:prstGeom prst="roundRect">
            <a:avLst>
              <a:gd name="adj" fmla="val 20000"/>
            </a:avLst>
          </a:prstGeom>
          <a:solidFill>
            <a:srgbClr val="B79E61"/>
          </a:solidFill>
          <a:ln w="7620">
            <a:solidFill>
              <a:srgbClr val="B2D4E5"/>
            </a:solidFill>
            <a:prstDash val="solid"/>
          </a:ln>
        </p:spPr>
      </p:sp>
      <p:sp>
        <p:nvSpPr>
          <p:cNvPr id="6" name="Text 3"/>
          <p:cNvSpPr/>
          <p:nvPr/>
        </p:nvSpPr>
        <p:spPr>
          <a:xfrm>
            <a:off x="947500" y="1721406"/>
            <a:ext cx="135374" cy="416481"/>
          </a:xfrm>
          <a:prstGeom prst="rect">
            <a:avLst/>
          </a:prstGeom>
          <a:solidFill>
            <a:srgbClr val="B79E61"/>
          </a:solid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1487329" y="1756053"/>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Общий CAPEX</a:t>
            </a:r>
            <a:endParaRPr lang="en-US" sz="2187" dirty="0"/>
          </a:p>
        </p:txBody>
      </p:sp>
      <p:sp>
        <p:nvSpPr>
          <p:cNvPr id="8" name="Text 5"/>
          <p:cNvSpPr/>
          <p:nvPr/>
        </p:nvSpPr>
        <p:spPr>
          <a:xfrm>
            <a:off x="1487329" y="2236470"/>
            <a:ext cx="4444008" cy="355402"/>
          </a:xfrm>
          <a:prstGeom prst="rect">
            <a:avLst/>
          </a:prstGeom>
          <a:noFill/>
          <a:ln/>
        </p:spPr>
        <p:txBody>
          <a:bodyPr wrap="non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1 000 000 рублей</a:t>
            </a:r>
            <a:endParaRPr lang="en-US" sz="1750" dirty="0"/>
          </a:p>
        </p:txBody>
      </p:sp>
      <p:sp>
        <p:nvSpPr>
          <p:cNvPr id="9" name="Shape 6"/>
          <p:cNvSpPr/>
          <p:nvPr/>
        </p:nvSpPr>
        <p:spPr>
          <a:xfrm>
            <a:off x="704255" y="4286527"/>
            <a:ext cx="499943" cy="499943"/>
          </a:xfrm>
          <a:prstGeom prst="roundRect">
            <a:avLst>
              <a:gd name="adj" fmla="val 20000"/>
            </a:avLst>
          </a:prstGeom>
          <a:solidFill>
            <a:srgbClr val="B79E61"/>
          </a:solidFill>
          <a:ln w="7620">
            <a:solidFill>
              <a:srgbClr val="B2D4E5"/>
            </a:solidFill>
            <a:prstDash val="solid"/>
          </a:ln>
        </p:spPr>
      </p:sp>
      <p:sp>
        <p:nvSpPr>
          <p:cNvPr id="10" name="Text 7"/>
          <p:cNvSpPr/>
          <p:nvPr/>
        </p:nvSpPr>
        <p:spPr>
          <a:xfrm>
            <a:off x="857132" y="4328199"/>
            <a:ext cx="194072" cy="416481"/>
          </a:xfrm>
          <a:prstGeom prst="rect">
            <a:avLst/>
          </a:prstGeom>
          <a:solidFill>
            <a:srgbClr val="B79E61"/>
          </a:solid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1426369" y="4362846"/>
            <a:ext cx="4037767"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Общий OPEX за первый год</a:t>
            </a:r>
            <a:endParaRPr lang="en-US" sz="2187" dirty="0"/>
          </a:p>
        </p:txBody>
      </p:sp>
      <p:sp>
        <p:nvSpPr>
          <p:cNvPr id="12" name="Text 9"/>
          <p:cNvSpPr/>
          <p:nvPr/>
        </p:nvSpPr>
        <p:spPr>
          <a:xfrm>
            <a:off x="1426369" y="4843263"/>
            <a:ext cx="4444008" cy="355402"/>
          </a:xfrm>
          <a:prstGeom prst="rect">
            <a:avLst/>
          </a:prstGeom>
          <a:noFill/>
          <a:ln/>
        </p:spPr>
        <p:txBody>
          <a:bodyPr wrap="non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2 000 000 рублей</a:t>
            </a:r>
            <a:endParaRPr lang="en-US" sz="1750" dirty="0"/>
          </a:p>
        </p:txBody>
      </p:sp>
      <p:sp>
        <p:nvSpPr>
          <p:cNvPr id="13" name="Shape 10"/>
          <p:cNvSpPr/>
          <p:nvPr/>
        </p:nvSpPr>
        <p:spPr>
          <a:xfrm>
            <a:off x="765215" y="2987635"/>
            <a:ext cx="499943" cy="499943"/>
          </a:xfrm>
          <a:prstGeom prst="roundRect">
            <a:avLst>
              <a:gd name="adj" fmla="val 20000"/>
            </a:avLst>
          </a:prstGeom>
          <a:solidFill>
            <a:srgbClr val="B79E61"/>
          </a:solidFill>
          <a:ln w="7620">
            <a:solidFill>
              <a:srgbClr val="B2D4E5"/>
            </a:solidFill>
            <a:prstDash val="solid"/>
          </a:ln>
        </p:spPr>
      </p:sp>
      <p:sp>
        <p:nvSpPr>
          <p:cNvPr id="14" name="Text 11"/>
          <p:cNvSpPr/>
          <p:nvPr/>
        </p:nvSpPr>
        <p:spPr>
          <a:xfrm>
            <a:off x="915353" y="3029307"/>
            <a:ext cx="199668" cy="416481"/>
          </a:xfrm>
          <a:prstGeom prst="rect">
            <a:avLst/>
          </a:prstGeom>
          <a:solidFill>
            <a:srgbClr val="B79E61"/>
          </a:solid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1487329" y="3063954"/>
            <a:ext cx="4075271"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Цель продаж на первый год</a:t>
            </a:r>
            <a:endParaRPr lang="en-US" sz="2187" dirty="0"/>
          </a:p>
        </p:txBody>
      </p:sp>
      <p:sp>
        <p:nvSpPr>
          <p:cNvPr id="16" name="Text 13"/>
          <p:cNvSpPr/>
          <p:nvPr/>
        </p:nvSpPr>
        <p:spPr>
          <a:xfrm>
            <a:off x="1487329" y="3544372"/>
            <a:ext cx="4444008" cy="355402"/>
          </a:xfrm>
          <a:prstGeom prst="rect">
            <a:avLst/>
          </a:prstGeom>
          <a:noFill/>
          <a:ln/>
        </p:spPr>
        <p:txBody>
          <a:bodyPr wrap="non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10 000 000 рублей </a:t>
            </a:r>
            <a:endParaRPr lang="en-US" sz="1750" dirty="0"/>
          </a:p>
        </p:txBody>
      </p:sp>
      <p:sp>
        <p:nvSpPr>
          <p:cNvPr id="17" name="Shape 14"/>
          <p:cNvSpPr/>
          <p:nvPr/>
        </p:nvSpPr>
        <p:spPr>
          <a:xfrm>
            <a:off x="704255" y="5594428"/>
            <a:ext cx="499943" cy="499943"/>
          </a:xfrm>
          <a:prstGeom prst="roundRect">
            <a:avLst>
              <a:gd name="adj" fmla="val 20000"/>
            </a:avLst>
          </a:prstGeom>
          <a:solidFill>
            <a:srgbClr val="B79E61"/>
          </a:solidFill>
          <a:ln w="7620">
            <a:solidFill>
              <a:srgbClr val="B2D4E5"/>
            </a:solidFill>
            <a:prstDash val="solid"/>
          </a:ln>
        </p:spPr>
      </p:sp>
      <p:sp>
        <p:nvSpPr>
          <p:cNvPr id="18" name="Text 15"/>
          <p:cNvSpPr/>
          <p:nvPr/>
        </p:nvSpPr>
        <p:spPr>
          <a:xfrm>
            <a:off x="849154" y="5636100"/>
            <a:ext cx="210026" cy="416481"/>
          </a:xfrm>
          <a:prstGeom prst="rect">
            <a:avLst/>
          </a:prstGeom>
          <a:solidFill>
            <a:srgbClr val="B79E61"/>
          </a:solid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1426369" y="5670747"/>
            <a:ext cx="3123605"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Ожидаемая прибыль</a:t>
            </a:r>
            <a:endParaRPr lang="en-US" sz="2187" dirty="0"/>
          </a:p>
        </p:txBody>
      </p:sp>
      <p:sp>
        <p:nvSpPr>
          <p:cNvPr id="20" name="Text 17"/>
          <p:cNvSpPr/>
          <p:nvPr/>
        </p:nvSpPr>
        <p:spPr>
          <a:xfrm>
            <a:off x="1426369" y="6151165"/>
            <a:ext cx="4444008"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20% = 2 000 000</a:t>
            </a:r>
            <a:endParaRPr lang="en-US" sz="1750" dirty="0"/>
          </a:p>
        </p:txBody>
      </p:sp>
      <p:pic>
        <p:nvPicPr>
          <p:cNvPr id="22" name="Рисунок 21">
            <a:extLst>
              <a:ext uri="{FF2B5EF4-FFF2-40B4-BE49-F238E27FC236}">
                <a16:creationId xmlns:a16="http://schemas.microsoft.com/office/drawing/2014/main" id="{1C9144C2-069B-4BC6-A18B-1C1FD63293C6}"/>
              </a:ext>
            </a:extLst>
          </p:cNvPr>
          <p:cNvPicPr>
            <a:picLocks noChangeAspect="1"/>
          </p:cNvPicPr>
          <p:nvPr/>
        </p:nvPicPr>
        <p:blipFill>
          <a:blip r:embed="rId3"/>
          <a:stretch>
            <a:fillRect/>
          </a:stretch>
        </p:blipFill>
        <p:spPr>
          <a:xfrm>
            <a:off x="7071678" y="577989"/>
            <a:ext cx="6071393" cy="607139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639961"/>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Риски</a:t>
            </a:r>
            <a:endParaRPr lang="en-US" sz="4374" dirty="0"/>
          </a:p>
        </p:txBody>
      </p:sp>
      <p:sp>
        <p:nvSpPr>
          <p:cNvPr id="5" name="Shape 2"/>
          <p:cNvSpPr/>
          <p:nvPr/>
        </p:nvSpPr>
        <p:spPr>
          <a:xfrm>
            <a:off x="1926908" y="1589366"/>
            <a:ext cx="5166122" cy="1650802"/>
          </a:xfrm>
          <a:prstGeom prst="roundRect">
            <a:avLst>
              <a:gd name="adj" fmla="val 6057"/>
            </a:avLst>
          </a:prstGeom>
          <a:solidFill>
            <a:srgbClr val="EAE1C9"/>
          </a:solidFill>
          <a:ln w="7620">
            <a:solidFill>
              <a:srgbClr val="B2D4E5"/>
            </a:solidFill>
            <a:prstDash val="solid"/>
          </a:ln>
        </p:spPr>
      </p:sp>
      <p:sp>
        <p:nvSpPr>
          <p:cNvPr id="6" name="Text 3"/>
          <p:cNvSpPr/>
          <p:nvPr/>
        </p:nvSpPr>
        <p:spPr>
          <a:xfrm>
            <a:off x="2156698" y="1819156"/>
            <a:ext cx="2777490" cy="347186"/>
          </a:xfrm>
          <a:prstGeom prst="rect">
            <a:avLst/>
          </a:prstGeom>
          <a:solidFill>
            <a:srgbClr val="EAE1C9"/>
          </a:solid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Снижение спроса</a:t>
            </a:r>
            <a:endParaRPr lang="en-US" sz="2187" dirty="0"/>
          </a:p>
        </p:txBody>
      </p:sp>
      <p:sp>
        <p:nvSpPr>
          <p:cNvPr id="7" name="Text 4"/>
          <p:cNvSpPr/>
          <p:nvPr/>
        </p:nvSpPr>
        <p:spPr>
          <a:xfrm>
            <a:off x="2156698" y="2299573"/>
            <a:ext cx="4706541" cy="710803"/>
          </a:xfrm>
          <a:prstGeom prst="rect">
            <a:avLst/>
          </a:prstGeom>
          <a:solidFill>
            <a:srgbClr val="EAE1C9"/>
          </a:solid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Снижение спроса на предложенные товары, негативные отзывы клиентов</a:t>
            </a:r>
            <a:endParaRPr lang="en-US" sz="1750" dirty="0"/>
          </a:p>
        </p:txBody>
      </p:sp>
      <p:sp>
        <p:nvSpPr>
          <p:cNvPr id="8" name="Shape 5"/>
          <p:cNvSpPr/>
          <p:nvPr/>
        </p:nvSpPr>
        <p:spPr>
          <a:xfrm>
            <a:off x="7315200" y="1589366"/>
            <a:ext cx="5166122" cy="1650802"/>
          </a:xfrm>
          <a:prstGeom prst="roundRect">
            <a:avLst>
              <a:gd name="adj" fmla="val 6057"/>
            </a:avLst>
          </a:prstGeom>
          <a:solidFill>
            <a:srgbClr val="EAE1C9"/>
          </a:solidFill>
          <a:ln w="7620">
            <a:solidFill>
              <a:srgbClr val="B2D4E5"/>
            </a:solidFill>
            <a:prstDash val="solid"/>
          </a:ln>
        </p:spPr>
      </p:sp>
      <p:sp>
        <p:nvSpPr>
          <p:cNvPr id="9" name="Text 6"/>
          <p:cNvSpPr/>
          <p:nvPr/>
        </p:nvSpPr>
        <p:spPr>
          <a:xfrm>
            <a:off x="7544991" y="1819156"/>
            <a:ext cx="3104555" cy="347186"/>
          </a:xfrm>
          <a:prstGeom prst="rect">
            <a:avLst/>
          </a:prstGeom>
          <a:solidFill>
            <a:srgbClr val="EAE1C9"/>
          </a:solid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Перерасход бюджета</a:t>
            </a:r>
            <a:endParaRPr lang="en-US" sz="2187" dirty="0"/>
          </a:p>
        </p:txBody>
      </p:sp>
      <p:sp>
        <p:nvSpPr>
          <p:cNvPr id="10" name="Text 7"/>
          <p:cNvSpPr/>
          <p:nvPr/>
        </p:nvSpPr>
        <p:spPr>
          <a:xfrm>
            <a:off x="7544991" y="2299573"/>
            <a:ext cx="4706541" cy="710803"/>
          </a:xfrm>
          <a:prstGeom prst="rect">
            <a:avLst/>
          </a:prstGeom>
          <a:solidFill>
            <a:srgbClr val="EAE1C9"/>
          </a:solid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Перерасход бюджета, увеличение стоимости закупки или логистики</a:t>
            </a:r>
            <a:endParaRPr lang="en-US" sz="1750" dirty="0"/>
          </a:p>
        </p:txBody>
      </p:sp>
      <p:sp>
        <p:nvSpPr>
          <p:cNvPr id="11" name="Shape 8"/>
          <p:cNvSpPr/>
          <p:nvPr/>
        </p:nvSpPr>
        <p:spPr>
          <a:xfrm>
            <a:off x="1926908" y="3462338"/>
            <a:ext cx="5166122" cy="3427809"/>
          </a:xfrm>
          <a:prstGeom prst="roundRect">
            <a:avLst>
              <a:gd name="adj" fmla="val 2917"/>
            </a:avLst>
          </a:prstGeom>
          <a:solidFill>
            <a:srgbClr val="EAE1C9"/>
          </a:solidFill>
          <a:ln w="7620">
            <a:solidFill>
              <a:srgbClr val="B2D4E5"/>
            </a:solidFill>
            <a:prstDash val="solid"/>
          </a:ln>
        </p:spPr>
      </p:sp>
      <p:sp>
        <p:nvSpPr>
          <p:cNvPr id="12" name="Text 9"/>
          <p:cNvSpPr/>
          <p:nvPr/>
        </p:nvSpPr>
        <p:spPr>
          <a:xfrm>
            <a:off x="2156698" y="3692128"/>
            <a:ext cx="4706541" cy="694373"/>
          </a:xfrm>
          <a:prstGeom prst="rect">
            <a:avLst/>
          </a:prstGeom>
          <a:solidFill>
            <a:srgbClr val="EAE1C9"/>
          </a:solidFill>
          <a:ln/>
        </p:spPr>
        <p:txBody>
          <a:bodyPr wrap="squar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Неудовлетворительные продажи</a:t>
            </a:r>
            <a:endParaRPr lang="en-US" sz="2187" dirty="0"/>
          </a:p>
        </p:txBody>
      </p:sp>
      <p:sp>
        <p:nvSpPr>
          <p:cNvPr id="13" name="Text 10"/>
          <p:cNvSpPr/>
          <p:nvPr/>
        </p:nvSpPr>
        <p:spPr>
          <a:xfrm>
            <a:off x="2156698" y="4519732"/>
            <a:ext cx="4706541" cy="710803"/>
          </a:xfrm>
          <a:prstGeom prst="rect">
            <a:avLst/>
          </a:prstGeom>
          <a:solidFill>
            <a:srgbClr val="EAE1C9"/>
          </a:solid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Неудовлетворительные продажи, потеря клиентов, негативные отзывы в интернете</a:t>
            </a:r>
            <a:endParaRPr lang="en-US" sz="1750" dirty="0"/>
          </a:p>
        </p:txBody>
      </p:sp>
      <p:sp>
        <p:nvSpPr>
          <p:cNvPr id="14" name="Shape 11"/>
          <p:cNvSpPr/>
          <p:nvPr/>
        </p:nvSpPr>
        <p:spPr>
          <a:xfrm>
            <a:off x="7315200" y="3462338"/>
            <a:ext cx="5166122" cy="3427809"/>
          </a:xfrm>
          <a:prstGeom prst="roundRect">
            <a:avLst>
              <a:gd name="adj" fmla="val 2917"/>
            </a:avLst>
          </a:prstGeom>
          <a:solidFill>
            <a:srgbClr val="EAE1C9"/>
          </a:solidFill>
          <a:ln w="7620">
            <a:solidFill>
              <a:srgbClr val="B2D4E5"/>
            </a:solidFill>
            <a:prstDash val="solid"/>
          </a:ln>
        </p:spPr>
      </p:sp>
      <p:sp>
        <p:nvSpPr>
          <p:cNvPr id="15" name="Text 12"/>
          <p:cNvSpPr/>
          <p:nvPr/>
        </p:nvSpPr>
        <p:spPr>
          <a:xfrm>
            <a:off x="7544991" y="3692128"/>
            <a:ext cx="3658910" cy="347186"/>
          </a:xfrm>
          <a:prstGeom prst="rect">
            <a:avLst/>
          </a:prstGeom>
          <a:solidFill>
            <a:srgbClr val="EAE1C9"/>
          </a:solid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Проблемы с операциями</a:t>
            </a:r>
            <a:endParaRPr lang="en-US" sz="2187" dirty="0"/>
          </a:p>
        </p:txBody>
      </p:sp>
      <p:sp>
        <p:nvSpPr>
          <p:cNvPr id="16" name="Text 13"/>
          <p:cNvSpPr/>
          <p:nvPr/>
        </p:nvSpPr>
        <p:spPr>
          <a:xfrm>
            <a:off x="7544991" y="4172546"/>
            <a:ext cx="4706541" cy="2487811"/>
          </a:xfrm>
          <a:prstGeom prst="rect">
            <a:avLst/>
          </a:prstGeom>
          <a:solidFill>
            <a:srgbClr val="EAE1C9"/>
          </a:solid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Снижение уровня удовлетворенности клиентов, жалобы на обслуживание, проблемы с доступностью сайта, недостаточная эффективность рекламы, недостаток запасов, проблемы с качеством товара, разрыв сотрудничества с ключевыми партнерами</a:t>
            </a:r>
            <a:endParaRPr lang="en-US" sz="17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1519833" y="1617186"/>
            <a:ext cx="7301746" cy="694373"/>
          </a:xfrm>
          <a:prstGeom prst="rect">
            <a:avLst/>
          </a:prstGeom>
          <a:noFill/>
          <a:ln/>
        </p:spPr>
        <p:txBody>
          <a:bodyPr wrap="none" rtlCol="0" anchor="t"/>
          <a:lstStyle/>
          <a:p>
            <a:pPr marL="0" indent="0">
              <a:lnSpc>
                <a:spcPts val="5468"/>
              </a:lnSpc>
              <a:buNone/>
            </a:pPr>
            <a:r>
              <a:rPr lang="ru-RU" sz="4374" b="1" dirty="0">
                <a:solidFill>
                  <a:srgbClr val="000000"/>
                </a:solidFill>
                <a:ea typeface="p22-mackinac-pro" pitchFamily="34" charset="-122"/>
              </a:rPr>
              <a:t>Спасибо за внимание</a:t>
            </a:r>
            <a:r>
              <a:rPr lang="en-US" sz="4374" b="1" dirty="0">
                <a:solidFill>
                  <a:srgbClr val="000000"/>
                </a:solidFill>
                <a:latin typeface="p22-mackinac-pro" pitchFamily="34" charset="0"/>
                <a:ea typeface="p22-mackinac-pro" pitchFamily="34" charset="-122"/>
              </a:rPr>
              <a:t>.</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1"/>
          <p:cNvSpPr/>
          <p:nvPr/>
        </p:nvSpPr>
        <p:spPr>
          <a:xfrm>
            <a:off x="6319599" y="2534722"/>
            <a:ext cx="606825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Описание компании</a:t>
            </a:r>
            <a:endParaRPr lang="en-US" sz="4374" dirty="0"/>
          </a:p>
        </p:txBody>
      </p:sp>
      <p:sp>
        <p:nvSpPr>
          <p:cNvPr id="6" name="Text 2"/>
          <p:cNvSpPr/>
          <p:nvPr/>
        </p:nvSpPr>
        <p:spPr>
          <a:xfrm>
            <a:off x="6319599" y="3562350"/>
            <a:ext cx="7477601" cy="2132409"/>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a:t>
            </a:r>
            <a:r>
              <a:rPr lang="ru-RU" sz="1750" dirty="0" err="1">
                <a:solidFill>
                  <a:srgbClr val="272525"/>
                </a:solidFill>
                <a:latin typeface="Eudoxus Sans" pitchFamily="34" charset="0"/>
                <a:ea typeface="Eudoxus Sans" pitchFamily="34" charset="-122"/>
                <a:cs typeface="Eudoxus Sans" pitchFamily="34" charset="-120"/>
              </a:rPr>
              <a:t>Divine</a:t>
            </a:r>
            <a:r>
              <a:rPr lang="ru-RU" sz="1750" dirty="0">
                <a:solidFill>
                  <a:srgbClr val="272525"/>
                </a:solidFill>
                <a:latin typeface="Eudoxus Sans" pitchFamily="34" charset="0"/>
                <a:ea typeface="Eudoxus Sans" pitchFamily="34" charset="-122"/>
                <a:cs typeface="Eudoxus Sans" pitchFamily="34" charset="-120"/>
              </a:rPr>
              <a:t> </a:t>
            </a:r>
            <a:r>
              <a:rPr lang="ru-RU" sz="1750" dirty="0" err="1">
                <a:solidFill>
                  <a:srgbClr val="272525"/>
                </a:solidFill>
                <a:latin typeface="Eudoxus Sans" pitchFamily="34" charset="0"/>
                <a:ea typeface="Eudoxus Sans" pitchFamily="34" charset="-122"/>
                <a:cs typeface="Eudoxus Sans" pitchFamily="34" charset="-120"/>
              </a:rPr>
              <a:t>Grace</a:t>
            </a:r>
            <a:r>
              <a:rPr lang="ru-RU" sz="1750" dirty="0">
                <a:solidFill>
                  <a:srgbClr val="272525"/>
                </a:solidFill>
                <a:latin typeface="Eudoxus Sans" pitchFamily="34" charset="0"/>
                <a:ea typeface="Eudoxus Sans" pitchFamily="34" charset="-122"/>
                <a:cs typeface="Eudoxus Sans" pitchFamily="34" charset="-120"/>
              </a:rPr>
              <a:t>" предлагает уникальный и индивидуальный подход к каждому клиенту, обеспечивая персонализированный шопинг-опыт, который сочетается с интуитивно понятным онлайн-интерфейсом и индивидуальными рекомендациями. Вдохновляясь последними тенденциями моды и уделяя особое внимание деталям, "</a:t>
            </a:r>
            <a:r>
              <a:rPr lang="ru-RU" sz="1750" dirty="0" err="1">
                <a:solidFill>
                  <a:srgbClr val="272525"/>
                </a:solidFill>
                <a:latin typeface="Eudoxus Sans" pitchFamily="34" charset="0"/>
                <a:ea typeface="Eudoxus Sans" pitchFamily="34" charset="-122"/>
                <a:cs typeface="Eudoxus Sans" pitchFamily="34" charset="-120"/>
              </a:rPr>
              <a:t>Divine</a:t>
            </a:r>
            <a:r>
              <a:rPr lang="ru-RU" sz="1750" dirty="0">
                <a:solidFill>
                  <a:srgbClr val="272525"/>
                </a:solidFill>
                <a:latin typeface="Eudoxus Sans" pitchFamily="34" charset="0"/>
                <a:ea typeface="Eudoxus Sans" pitchFamily="34" charset="-122"/>
                <a:cs typeface="Eudoxus Sans" pitchFamily="34" charset="-120"/>
              </a:rPr>
              <a:t> </a:t>
            </a:r>
            <a:r>
              <a:rPr lang="ru-RU" sz="1750" dirty="0" err="1">
                <a:solidFill>
                  <a:srgbClr val="272525"/>
                </a:solidFill>
                <a:latin typeface="Eudoxus Sans" pitchFamily="34" charset="0"/>
                <a:ea typeface="Eudoxus Sans" pitchFamily="34" charset="-122"/>
                <a:cs typeface="Eudoxus Sans" pitchFamily="34" charset="-120"/>
              </a:rPr>
              <a:t>Grace</a:t>
            </a:r>
            <a:r>
              <a:rPr lang="ru-RU" sz="1750" dirty="0">
                <a:solidFill>
                  <a:srgbClr val="272525"/>
                </a:solidFill>
                <a:latin typeface="Eudoxus Sans" pitchFamily="34" charset="0"/>
                <a:ea typeface="Eudoxus Sans" pitchFamily="34" charset="-122"/>
                <a:cs typeface="Eudoxus Sans" pitchFamily="34" charset="-120"/>
              </a:rPr>
              <a:t>" стремится предложить изысканные и доступные решения для тех, кто хочет выразить свою уникальность через стиль.</a:t>
            </a:r>
            <a:endParaRPr lang="en-US" sz="1750" dirty="0"/>
          </a:p>
        </p:txBody>
      </p:sp>
      <p:sp>
        <p:nvSpPr>
          <p:cNvPr id="7" name="AutoShape 2" descr="Take the refined minimalist image for an online clothing store and add the store's name, &quot;Divine Grace&quot;, in a style that complements the image's aesthetic. Use a sleek, modern font for the text, ensuring it integrates seamlessly with the image's minimalist and subtle color scheme. Place the text strategically within the image so that it enhances the composition without overshadowing the featured clothing item. The text should be legible yet understated, embodying the chic and refined essence of the brand. This addition should elevate the image, making it not only a representation of the store's offerings but also an embodiment of its brand identity.">
            <a:extLst>
              <a:ext uri="{FF2B5EF4-FFF2-40B4-BE49-F238E27FC236}">
                <a16:creationId xmlns:a16="http://schemas.microsoft.com/office/drawing/2014/main" id="{B0225DF5-F507-45F0-AB1F-F6F3C9BC110B}"/>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a:extLst>
              <a:ext uri="{FF2B5EF4-FFF2-40B4-BE49-F238E27FC236}">
                <a16:creationId xmlns:a16="http://schemas.microsoft.com/office/drawing/2014/main" id="{BEA02156-6B67-4E90-AF1E-039C1CE80ECC}"/>
              </a:ext>
            </a:extLst>
          </p:cNvPr>
          <p:cNvPicPr>
            <a:picLocks noChangeAspect="1"/>
          </p:cNvPicPr>
          <p:nvPr/>
        </p:nvPicPr>
        <p:blipFill>
          <a:blip r:embed="rId3"/>
          <a:stretch>
            <a:fillRect/>
          </a:stretch>
        </p:blipFill>
        <p:spPr>
          <a:xfrm>
            <a:off x="558800" y="1445895"/>
            <a:ext cx="4748530" cy="4748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2037993" y="2701409"/>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Проблемы</a:t>
            </a:r>
            <a:endParaRPr lang="en-US" sz="4374" dirty="0"/>
          </a:p>
        </p:txBody>
      </p:sp>
      <p:sp>
        <p:nvSpPr>
          <p:cNvPr id="5" name="Text 2"/>
          <p:cNvSpPr/>
          <p:nvPr/>
        </p:nvSpPr>
        <p:spPr>
          <a:xfrm>
            <a:off x="2393394" y="3840123"/>
            <a:ext cx="10199013" cy="355402"/>
          </a:xfrm>
          <a:prstGeom prst="rect">
            <a:avLst/>
          </a:prstGeom>
          <a:noFill/>
          <a:ln/>
        </p:spPr>
        <p:txBody>
          <a:bodyPr wrap="none" rtlCol="0" anchor="t"/>
          <a:lstStyle/>
          <a:p>
            <a:pPr marL="342900" indent="-342900" algn="l">
              <a:lnSpc>
                <a:spcPts val="2799"/>
              </a:lnSpc>
              <a:buSzPct val="100000"/>
              <a:buChar char="•"/>
            </a:pPr>
            <a:r>
              <a:rPr lang="ru-RU" sz="2400" dirty="0">
                <a:solidFill>
                  <a:srgbClr val="272525"/>
                </a:solidFill>
                <a:latin typeface="Eudoxus Sans" pitchFamily="34" charset="0"/>
                <a:ea typeface="Eudoxus Sans" pitchFamily="34" charset="-122"/>
                <a:cs typeface="Eudoxus Sans" pitchFamily="34" charset="-120"/>
              </a:rPr>
              <a:t>Высокие</a:t>
            </a:r>
            <a:r>
              <a:rPr lang="en-US" sz="2400" dirty="0">
                <a:solidFill>
                  <a:srgbClr val="272525"/>
                </a:solidFill>
                <a:latin typeface="Eudoxus Sans" pitchFamily="34" charset="0"/>
                <a:ea typeface="Eudoxus Sans" pitchFamily="34" charset="-122"/>
                <a:cs typeface="Eudoxus Sans" pitchFamily="34" charset="-120"/>
              </a:rPr>
              <a:t> </a:t>
            </a:r>
            <a:r>
              <a:rPr lang="ru-RU" sz="2400" dirty="0">
                <a:solidFill>
                  <a:srgbClr val="272525"/>
                </a:solidFill>
                <a:latin typeface="Eudoxus Sans" pitchFamily="34" charset="0"/>
                <a:ea typeface="Eudoxus Sans" pitchFamily="34" charset="-122"/>
                <a:cs typeface="Eudoxus Sans" pitchFamily="34" charset="-120"/>
              </a:rPr>
              <a:t>цены </a:t>
            </a:r>
            <a:endParaRPr lang="en-US" sz="2400" dirty="0"/>
          </a:p>
        </p:txBody>
      </p:sp>
      <p:sp>
        <p:nvSpPr>
          <p:cNvPr id="6" name="Text 3"/>
          <p:cNvSpPr/>
          <p:nvPr/>
        </p:nvSpPr>
        <p:spPr>
          <a:xfrm>
            <a:off x="2393394" y="4284345"/>
            <a:ext cx="10199013"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272525"/>
                </a:solidFill>
                <a:latin typeface="Eudoxus Sans" pitchFamily="34" charset="0"/>
                <a:ea typeface="Eudoxus Sans" pitchFamily="34" charset="-122"/>
                <a:cs typeface="Eudoxus Sans" pitchFamily="34" charset="-120"/>
              </a:rPr>
              <a:t>Недоверие</a:t>
            </a:r>
            <a:endParaRPr lang="en-US" sz="2400" dirty="0"/>
          </a:p>
        </p:txBody>
      </p:sp>
      <p:sp>
        <p:nvSpPr>
          <p:cNvPr id="7" name="Text 4"/>
          <p:cNvSpPr/>
          <p:nvPr/>
        </p:nvSpPr>
        <p:spPr>
          <a:xfrm>
            <a:off x="2393394" y="4728567"/>
            <a:ext cx="10199013" cy="355402"/>
          </a:xfrm>
          <a:prstGeom prst="rect">
            <a:avLst/>
          </a:prstGeom>
          <a:noFill/>
          <a:ln/>
        </p:spPr>
        <p:txBody>
          <a:bodyPr wrap="none" rtlCol="0" anchor="t"/>
          <a:lstStyle/>
          <a:p>
            <a:pPr marL="342900" indent="-342900" algn="l">
              <a:lnSpc>
                <a:spcPts val="2799"/>
              </a:lnSpc>
              <a:buSzPct val="100000"/>
              <a:buChar char="•"/>
            </a:pPr>
            <a:r>
              <a:rPr lang="ru-RU" sz="2400" dirty="0">
                <a:solidFill>
                  <a:srgbClr val="272525"/>
                </a:solidFill>
                <a:latin typeface="Eudoxus Sans" pitchFamily="34" charset="0"/>
                <a:ea typeface="Eudoxus Sans" pitchFamily="34" charset="-122"/>
                <a:cs typeface="Eudoxus Sans" pitchFamily="34" charset="-120"/>
              </a:rPr>
              <a:t>«Конкуренты-акулы»</a:t>
            </a:r>
            <a:endParaRPr lang="en-US" sz="2400" dirty="0"/>
          </a:p>
        </p:txBody>
      </p:sp>
      <p:sp>
        <p:nvSpPr>
          <p:cNvPr id="8" name="Text 5"/>
          <p:cNvSpPr/>
          <p:nvPr/>
        </p:nvSpPr>
        <p:spPr>
          <a:xfrm>
            <a:off x="2393394" y="5172789"/>
            <a:ext cx="10199013" cy="355402"/>
          </a:xfrm>
          <a:prstGeom prst="rect">
            <a:avLst/>
          </a:prstGeom>
          <a:noFill/>
          <a:ln/>
        </p:spPr>
        <p:txBody>
          <a:bodyPr wrap="none" rtlCol="0" anchor="t"/>
          <a:lstStyle/>
          <a:p>
            <a:pPr algn="l">
              <a:lnSpc>
                <a:spcPts val="2799"/>
              </a:lnSpc>
              <a:buSzPct val="100000"/>
            </a:pPr>
            <a:endParaRPr lang="en-US" sz="2400" dirty="0"/>
          </a:p>
        </p:txBody>
      </p:sp>
      <p:pic>
        <p:nvPicPr>
          <p:cNvPr id="10" name="Picture 2">
            <a:extLst>
              <a:ext uri="{FF2B5EF4-FFF2-40B4-BE49-F238E27FC236}">
                <a16:creationId xmlns:a16="http://schemas.microsoft.com/office/drawing/2014/main" id="{08C7B3D0-7F4B-4C46-B46E-25343AACD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391" y="2447419"/>
            <a:ext cx="4663235" cy="3496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1"/>
          <p:cNvSpPr/>
          <p:nvPr/>
        </p:nvSpPr>
        <p:spPr>
          <a:xfrm>
            <a:off x="2037993" y="717352"/>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Решения</a:t>
            </a:r>
            <a:endParaRPr lang="en-US" sz="4374" dirty="0"/>
          </a:p>
        </p:txBody>
      </p:sp>
      <p:sp>
        <p:nvSpPr>
          <p:cNvPr id="5" name="Shape 2"/>
          <p:cNvSpPr/>
          <p:nvPr/>
        </p:nvSpPr>
        <p:spPr>
          <a:xfrm>
            <a:off x="586383" y="3000018"/>
            <a:ext cx="5166122" cy="2923935"/>
          </a:xfrm>
          <a:prstGeom prst="roundRect">
            <a:avLst>
              <a:gd name="adj" fmla="val 3680"/>
            </a:avLst>
          </a:prstGeom>
          <a:solidFill>
            <a:srgbClr val="EAE1C9"/>
          </a:solidFill>
          <a:ln w="7620">
            <a:solidFill>
              <a:srgbClr val="B2D4E5"/>
            </a:solidFill>
            <a:prstDash val="solid"/>
          </a:ln>
        </p:spPr>
        <p:txBody>
          <a:bodyPr/>
          <a:lstStyle/>
          <a:p>
            <a:endParaRPr lang="ru-RU" dirty="0"/>
          </a:p>
        </p:txBody>
      </p:sp>
      <p:sp>
        <p:nvSpPr>
          <p:cNvPr id="6" name="Text 3"/>
          <p:cNvSpPr/>
          <p:nvPr/>
        </p:nvSpPr>
        <p:spPr>
          <a:xfrm>
            <a:off x="1060013" y="3306843"/>
            <a:ext cx="3371612" cy="347186"/>
          </a:xfrm>
          <a:prstGeom prst="rect">
            <a:avLst/>
          </a:prstGeom>
          <a:noFill/>
          <a:ln/>
        </p:spPr>
        <p:txBody>
          <a:bodyPr wrap="none" rtlCol="0" anchor="t"/>
          <a:lstStyle/>
          <a:p>
            <a:pPr marL="0" indent="0">
              <a:lnSpc>
                <a:spcPts val="2734"/>
              </a:lnSpc>
              <a:buNone/>
            </a:pPr>
            <a:r>
              <a:rPr lang="ru-RU" sz="2187" b="1" dirty="0"/>
              <a:t>Программа лояльности</a:t>
            </a:r>
            <a:endParaRPr lang="en-US" sz="2187" b="1" dirty="0"/>
          </a:p>
        </p:txBody>
      </p:sp>
      <p:sp>
        <p:nvSpPr>
          <p:cNvPr id="7" name="Text 4"/>
          <p:cNvSpPr/>
          <p:nvPr/>
        </p:nvSpPr>
        <p:spPr>
          <a:xfrm>
            <a:off x="816173" y="3710227"/>
            <a:ext cx="4706541" cy="1421606"/>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a:t>
            </a:r>
            <a:r>
              <a:rPr lang="ru-RU" sz="1750" dirty="0" err="1">
                <a:solidFill>
                  <a:srgbClr val="272525"/>
                </a:solidFill>
                <a:latin typeface="Eudoxus Sans" pitchFamily="34" charset="0"/>
                <a:ea typeface="Eudoxus Sans" pitchFamily="34" charset="-122"/>
                <a:cs typeface="Eudoxus Sans" pitchFamily="34" charset="-120"/>
              </a:rPr>
              <a:t>Divine</a:t>
            </a:r>
            <a:r>
              <a:rPr lang="ru-RU" sz="1750" dirty="0">
                <a:solidFill>
                  <a:srgbClr val="272525"/>
                </a:solidFill>
                <a:latin typeface="Eudoxus Sans" pitchFamily="34" charset="0"/>
                <a:ea typeface="Eudoxus Sans" pitchFamily="34" charset="-122"/>
                <a:cs typeface="Eudoxus Sans" pitchFamily="34" charset="-120"/>
              </a:rPr>
              <a:t> </a:t>
            </a:r>
            <a:r>
              <a:rPr lang="ru-RU" sz="1750" dirty="0" err="1">
                <a:solidFill>
                  <a:srgbClr val="272525"/>
                </a:solidFill>
                <a:latin typeface="Eudoxus Sans" pitchFamily="34" charset="0"/>
                <a:ea typeface="Eudoxus Sans" pitchFamily="34" charset="-122"/>
                <a:cs typeface="Eudoxus Sans" pitchFamily="34" charset="-120"/>
              </a:rPr>
              <a:t>Grace</a:t>
            </a:r>
            <a:r>
              <a:rPr lang="ru-RU" sz="1750" dirty="0">
                <a:solidFill>
                  <a:srgbClr val="272525"/>
                </a:solidFill>
                <a:latin typeface="Eudoxus Sans" pitchFamily="34" charset="0"/>
                <a:ea typeface="Eudoxus Sans" pitchFamily="34" charset="-122"/>
                <a:cs typeface="Eudoxus Sans" pitchFamily="34" charset="-120"/>
              </a:rPr>
              <a:t>" запускает программу лояльности, которая позволяет клиентам накапливать бонусы за покупки и обменивать их на скидки. Это помогает сделать цены более доступными и поощряет повторные покупки.</a:t>
            </a:r>
            <a:endParaRPr lang="en-US" sz="1750" dirty="0"/>
          </a:p>
        </p:txBody>
      </p:sp>
      <p:sp>
        <p:nvSpPr>
          <p:cNvPr id="8" name="Shape 5"/>
          <p:cNvSpPr/>
          <p:nvPr/>
        </p:nvSpPr>
        <p:spPr>
          <a:xfrm>
            <a:off x="7592972" y="993220"/>
            <a:ext cx="5472787" cy="3121579"/>
          </a:xfrm>
          <a:prstGeom prst="roundRect">
            <a:avLst>
              <a:gd name="adj" fmla="val 3680"/>
            </a:avLst>
          </a:prstGeom>
          <a:solidFill>
            <a:srgbClr val="EAE1C9"/>
          </a:solidFill>
          <a:ln w="7620">
            <a:solidFill>
              <a:srgbClr val="B2D4E5"/>
            </a:solidFill>
            <a:prstDash val="solid"/>
          </a:ln>
        </p:spPr>
      </p:sp>
      <p:sp>
        <p:nvSpPr>
          <p:cNvPr id="9" name="Text 6"/>
          <p:cNvSpPr/>
          <p:nvPr/>
        </p:nvSpPr>
        <p:spPr>
          <a:xfrm>
            <a:off x="7822764" y="1223012"/>
            <a:ext cx="3665339" cy="347186"/>
          </a:xfrm>
          <a:prstGeom prst="rect">
            <a:avLst/>
          </a:prstGeom>
          <a:noFill/>
          <a:ln/>
        </p:spPr>
        <p:txBody>
          <a:bodyPr wrap="none" rtlCol="0" anchor="t"/>
          <a:lstStyle/>
          <a:p>
            <a:pPr marL="0" indent="0">
              <a:lnSpc>
                <a:spcPts val="2734"/>
              </a:lnSpc>
              <a:buNone/>
            </a:pPr>
            <a:r>
              <a:rPr lang="ru-RU" sz="2187" b="1" dirty="0">
                <a:solidFill>
                  <a:srgbClr val="272525"/>
                </a:solidFill>
                <a:latin typeface="p22-mackinac-pro" pitchFamily="34" charset="0"/>
                <a:ea typeface="p22-mackinac-pro" pitchFamily="34" charset="-122"/>
                <a:cs typeface="p22-mackinac-pro" pitchFamily="34" charset="-120"/>
              </a:rPr>
              <a:t>Виртуальные примерочные</a:t>
            </a:r>
            <a:endParaRPr lang="en-US" sz="2187" dirty="0"/>
          </a:p>
        </p:txBody>
      </p:sp>
      <p:sp>
        <p:nvSpPr>
          <p:cNvPr id="10" name="Text 7"/>
          <p:cNvSpPr/>
          <p:nvPr/>
        </p:nvSpPr>
        <p:spPr>
          <a:xfrm>
            <a:off x="7822764" y="1703429"/>
            <a:ext cx="4706541" cy="1777008"/>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a:t>
            </a:r>
            <a:r>
              <a:rPr lang="ru-RU" sz="1750" dirty="0" err="1">
                <a:solidFill>
                  <a:srgbClr val="272525"/>
                </a:solidFill>
                <a:latin typeface="Eudoxus Sans" pitchFamily="34" charset="0"/>
                <a:ea typeface="Eudoxus Sans" pitchFamily="34" charset="-122"/>
                <a:cs typeface="Eudoxus Sans" pitchFamily="34" charset="-120"/>
              </a:rPr>
              <a:t>Divine</a:t>
            </a:r>
            <a:r>
              <a:rPr lang="ru-RU" sz="1750" dirty="0">
                <a:solidFill>
                  <a:srgbClr val="272525"/>
                </a:solidFill>
                <a:latin typeface="Eudoxus Sans" pitchFamily="34" charset="0"/>
                <a:ea typeface="Eudoxus Sans" pitchFamily="34" charset="-122"/>
                <a:cs typeface="Eudoxus Sans" pitchFamily="34" charset="-120"/>
              </a:rPr>
              <a:t> </a:t>
            </a:r>
            <a:r>
              <a:rPr lang="ru-RU" sz="1750" dirty="0" err="1">
                <a:solidFill>
                  <a:srgbClr val="272525"/>
                </a:solidFill>
                <a:latin typeface="Eudoxus Sans" pitchFamily="34" charset="0"/>
                <a:ea typeface="Eudoxus Sans" pitchFamily="34" charset="-122"/>
                <a:cs typeface="Eudoxus Sans" pitchFamily="34" charset="-120"/>
              </a:rPr>
              <a:t>Grace</a:t>
            </a:r>
            <a:r>
              <a:rPr lang="ru-RU" sz="1750" dirty="0">
                <a:solidFill>
                  <a:srgbClr val="272525"/>
                </a:solidFill>
                <a:latin typeface="Eudoxus Sans" pitchFamily="34" charset="0"/>
                <a:ea typeface="Eudoxus Sans" pitchFamily="34" charset="-122"/>
                <a:cs typeface="Eudoxus Sans" pitchFamily="34" charset="-120"/>
              </a:rPr>
              <a:t>" инвестирует в разработку виртуальных примерочных, где покупатели могут примерить одежду виртуально, используя AR-технологии. Это повышает доверие к подбору размеров и внешнему виду одежды, минимизируя вероятность возврата.</a:t>
            </a:r>
            <a:endParaRPr lang="en-US" sz="1750" dirty="0"/>
          </a:p>
        </p:txBody>
      </p:sp>
      <p:sp>
        <p:nvSpPr>
          <p:cNvPr id="12" name="Text 9"/>
          <p:cNvSpPr/>
          <p:nvPr/>
        </p:nvSpPr>
        <p:spPr>
          <a:xfrm>
            <a:off x="2267783" y="5025033"/>
            <a:ext cx="3568184"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2267783" y="5505450"/>
            <a:ext cx="4706541" cy="1777008"/>
          </a:xfrm>
          <a:prstGeom prst="rect">
            <a:avLst/>
          </a:prstGeom>
          <a:noFill/>
          <a:ln/>
        </p:spPr>
        <p:txBody>
          <a:bodyPr wrap="square" rtlCol="0" anchor="t"/>
          <a:lstStyle/>
          <a:p>
            <a:pPr marL="0" indent="0">
              <a:lnSpc>
                <a:spcPts val="2799"/>
              </a:lnSpc>
              <a:buNone/>
            </a:pPr>
            <a:endParaRPr lang="en-US" sz="1750" dirty="0"/>
          </a:p>
        </p:txBody>
      </p:sp>
      <p:sp>
        <p:nvSpPr>
          <p:cNvPr id="14" name="Shape 11"/>
          <p:cNvSpPr/>
          <p:nvPr/>
        </p:nvSpPr>
        <p:spPr>
          <a:xfrm>
            <a:off x="6922453" y="4248030"/>
            <a:ext cx="5166122" cy="2923936"/>
          </a:xfrm>
          <a:prstGeom prst="roundRect">
            <a:avLst>
              <a:gd name="adj" fmla="val 3680"/>
            </a:avLst>
          </a:prstGeom>
          <a:solidFill>
            <a:srgbClr val="EAE1C9"/>
          </a:solidFill>
          <a:ln w="7620">
            <a:solidFill>
              <a:srgbClr val="B2D4E5"/>
            </a:solidFill>
            <a:prstDash val="solid"/>
          </a:ln>
        </p:spPr>
      </p:sp>
      <p:sp>
        <p:nvSpPr>
          <p:cNvPr id="15" name="Text 12"/>
          <p:cNvSpPr/>
          <p:nvPr/>
        </p:nvSpPr>
        <p:spPr>
          <a:xfrm>
            <a:off x="7152244" y="4477821"/>
            <a:ext cx="3254931" cy="347186"/>
          </a:xfrm>
          <a:prstGeom prst="rect">
            <a:avLst/>
          </a:prstGeom>
          <a:noFill/>
          <a:ln/>
        </p:spPr>
        <p:txBody>
          <a:bodyPr wrap="none" rtlCol="0" anchor="t"/>
          <a:lstStyle/>
          <a:p>
            <a:pPr marL="0" indent="0">
              <a:lnSpc>
                <a:spcPts val="2734"/>
              </a:lnSpc>
              <a:buNone/>
            </a:pPr>
            <a:r>
              <a:rPr lang="ru-RU" sz="2187" b="1" dirty="0">
                <a:solidFill>
                  <a:srgbClr val="272525"/>
                </a:solidFill>
                <a:latin typeface="p22-mackinac-pro" pitchFamily="34" charset="0"/>
                <a:ea typeface="p22-mackinac-pro" pitchFamily="34" charset="-122"/>
                <a:cs typeface="p22-mackinac-pro" pitchFamily="34" charset="-120"/>
              </a:rPr>
              <a:t>Эксклюзивные коллекции</a:t>
            </a:r>
            <a:endParaRPr lang="en-US" sz="2187" dirty="0"/>
          </a:p>
        </p:txBody>
      </p:sp>
      <p:sp>
        <p:nvSpPr>
          <p:cNvPr id="16" name="Text 13"/>
          <p:cNvSpPr/>
          <p:nvPr/>
        </p:nvSpPr>
        <p:spPr>
          <a:xfrm>
            <a:off x="7152244" y="4958238"/>
            <a:ext cx="4706541" cy="1777008"/>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a:t>
            </a:r>
            <a:r>
              <a:rPr lang="ru-RU" sz="1750" dirty="0" err="1">
                <a:solidFill>
                  <a:srgbClr val="272525"/>
                </a:solidFill>
                <a:latin typeface="Eudoxus Sans" pitchFamily="34" charset="0"/>
                <a:ea typeface="Eudoxus Sans" pitchFamily="34" charset="-122"/>
                <a:cs typeface="Eudoxus Sans" pitchFamily="34" charset="-120"/>
              </a:rPr>
              <a:t>Divine</a:t>
            </a:r>
            <a:r>
              <a:rPr lang="ru-RU" sz="1750" dirty="0">
                <a:solidFill>
                  <a:srgbClr val="272525"/>
                </a:solidFill>
                <a:latin typeface="Eudoxus Sans" pitchFamily="34" charset="0"/>
                <a:ea typeface="Eudoxus Sans" pitchFamily="34" charset="-122"/>
                <a:cs typeface="Eudoxus Sans" pitchFamily="34" charset="-120"/>
              </a:rPr>
              <a:t> </a:t>
            </a:r>
            <a:r>
              <a:rPr lang="ru-RU" sz="1750" dirty="0" err="1">
                <a:solidFill>
                  <a:srgbClr val="272525"/>
                </a:solidFill>
                <a:latin typeface="Eudoxus Sans" pitchFamily="34" charset="0"/>
                <a:ea typeface="Eudoxus Sans" pitchFamily="34" charset="-122"/>
                <a:cs typeface="Eudoxus Sans" pitchFamily="34" charset="-120"/>
              </a:rPr>
              <a:t>Grace</a:t>
            </a:r>
            <a:r>
              <a:rPr lang="ru-RU" sz="1750" dirty="0">
                <a:solidFill>
                  <a:srgbClr val="272525"/>
                </a:solidFill>
                <a:latin typeface="Eudoxus Sans" pitchFamily="34" charset="0"/>
                <a:ea typeface="Eudoxus Sans" pitchFamily="34" charset="-122"/>
                <a:cs typeface="Eudoxus Sans" pitchFamily="34" charset="-120"/>
              </a:rPr>
              <a:t>" сотрудничает с местными дизайнерами для создания эксклюзивных коллекций, доступных только в их интернет-магазине. Это дифференцирует ассортимент и подчеркивает уникальность предложения магазина перед лицом конкуренции.</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 1"/>
          <p:cNvSpPr/>
          <p:nvPr/>
        </p:nvSpPr>
        <p:spPr>
          <a:xfrm>
            <a:off x="833199" y="1129665"/>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Рынок</a:t>
            </a:r>
            <a:endParaRPr lang="en-US" sz="4374" dirty="0"/>
          </a:p>
        </p:txBody>
      </p:sp>
      <p:sp>
        <p:nvSpPr>
          <p:cNvPr id="6" name="Text 2"/>
          <p:cNvSpPr/>
          <p:nvPr/>
        </p:nvSpPr>
        <p:spPr>
          <a:xfrm>
            <a:off x="833198" y="2371248"/>
            <a:ext cx="7477601" cy="1066205"/>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Рынок модной одежды показывает уверенный рост, благодаря постоянному обновлению трендов и растущему интересу к персонализированной моде. Влияние социальных медиа и блогеров на модные предпочтения продолжает укреплять спрос на индивидуальные и эксклюзивные наряды.</a:t>
            </a:r>
            <a:endParaRPr lang="en-US" sz="1750" dirty="0"/>
          </a:p>
        </p:txBody>
      </p:sp>
      <p:sp>
        <p:nvSpPr>
          <p:cNvPr id="7" name="Text 3"/>
          <p:cNvSpPr/>
          <p:nvPr/>
        </p:nvSpPr>
        <p:spPr>
          <a:xfrm>
            <a:off x="833198" y="4631650"/>
            <a:ext cx="7477601" cy="1066205"/>
          </a:xfrm>
          <a:prstGeom prst="rect">
            <a:avLst/>
          </a:prstGeom>
          <a:noFill/>
          <a:ln/>
        </p:spPr>
        <p:txBody>
          <a:bodyPr wrap="square" rtlCol="0" anchor="t"/>
          <a:lstStyle/>
          <a:p>
            <a:pPr marL="0" indent="0">
              <a:lnSpc>
                <a:spcPts val="2799"/>
              </a:lnSpc>
              <a:buNone/>
            </a:pPr>
            <a:r>
              <a:rPr lang="ru-RU" sz="1750" dirty="0">
                <a:solidFill>
                  <a:srgbClr val="272525"/>
                </a:solidFill>
                <a:latin typeface="Eudoxus Sans" pitchFamily="34" charset="0"/>
                <a:ea typeface="Eudoxus Sans" pitchFamily="34" charset="-122"/>
                <a:cs typeface="Eudoxus Sans" pitchFamily="34" charset="-120"/>
              </a:rPr>
              <a:t>Аналитики прогнозируют, что рынок одежды будет расти на 5% в годовом исчислении в течение ближайших нескольких лет, достигая общего объема в 1.5 триллиона долларов к 2025 году. Это отражает повышенный интерес к устойчивой моде и изменения в потребительских привычках, которые становятся всё более осведомленными о влиянии моды на окружающую среду.</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Text 1"/>
          <p:cNvSpPr/>
          <p:nvPr/>
        </p:nvSpPr>
        <p:spPr>
          <a:xfrm>
            <a:off x="6319600" y="656465"/>
            <a:ext cx="7477601"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Покупательские характиристики</a:t>
            </a:r>
            <a:endParaRPr lang="en-US" sz="4374" dirty="0"/>
          </a:p>
        </p:txBody>
      </p:sp>
      <p:sp>
        <p:nvSpPr>
          <p:cNvPr id="6" name="Text 2"/>
          <p:cNvSpPr/>
          <p:nvPr/>
        </p:nvSpPr>
        <p:spPr>
          <a:xfrm>
            <a:off x="883800" y="3246783"/>
            <a:ext cx="12719184" cy="3246484"/>
          </a:xfrm>
          <a:prstGeom prst="rect">
            <a:avLst/>
          </a:prstGeom>
          <a:noFill/>
          <a:ln/>
        </p:spPr>
        <p:txBody>
          <a:bodyPr wrap="none" rtlCol="0" anchor="t"/>
          <a:lstStyle/>
          <a:p>
            <a:pPr algn="l">
              <a:buFont typeface="+mj-lt"/>
              <a:buAutoNum type="arabicPeriod"/>
            </a:pPr>
            <a:r>
              <a:rPr lang="ru-RU" b="0" i="0" dirty="0">
                <a:effectLst/>
                <a:latin typeface="Söhne"/>
              </a:rPr>
              <a:t>Мода-сознательные индивидуумы, следящие за последними тенденциями и </a:t>
            </a:r>
          </a:p>
          <a:p>
            <a:pPr lvl="1"/>
            <a:r>
              <a:rPr lang="ru-RU" b="0" i="0" dirty="0">
                <a:effectLst/>
                <a:latin typeface="Söhne"/>
              </a:rPr>
              <a:t>предпочитающие обновлять свой гардероб сезонными новинками.</a:t>
            </a:r>
          </a:p>
          <a:p>
            <a:pPr lvl="1"/>
            <a:endParaRPr lang="ru-RU" b="0" i="0" dirty="0">
              <a:effectLst/>
              <a:latin typeface="Söhne"/>
            </a:endParaRPr>
          </a:p>
          <a:p>
            <a:pPr algn="l">
              <a:buFont typeface="+mj-lt"/>
              <a:buAutoNum type="arabicPeriod"/>
            </a:pPr>
            <a:r>
              <a:rPr lang="ru-RU" b="0" i="0" dirty="0">
                <a:effectLst/>
                <a:latin typeface="Söhne"/>
              </a:rPr>
              <a:t>Профессионалы, требующие элегантности в деловом стиле и комфорта в одежде для повседневной работы,</a:t>
            </a:r>
          </a:p>
          <a:p>
            <a:pPr lvl="1"/>
            <a:r>
              <a:rPr lang="ru-RU" b="0" i="0" dirty="0">
                <a:effectLst/>
                <a:latin typeface="Söhne"/>
              </a:rPr>
              <a:t> например, офисные работники, менеджеры высшего звена.</a:t>
            </a:r>
          </a:p>
          <a:p>
            <a:pPr lvl="1"/>
            <a:endParaRPr lang="ru-RU" b="0" i="0" dirty="0">
              <a:effectLst/>
              <a:latin typeface="Söhne"/>
            </a:endParaRPr>
          </a:p>
          <a:p>
            <a:pPr algn="l">
              <a:buFont typeface="+mj-lt"/>
              <a:buAutoNum type="arabicPeriod"/>
            </a:pPr>
            <a:r>
              <a:rPr lang="ru-RU" b="0" i="0" dirty="0">
                <a:effectLst/>
                <a:latin typeface="Söhne"/>
              </a:rPr>
              <a:t>Молодежь и студенты, ищущие стильный и доступный вариант одежды </a:t>
            </a:r>
          </a:p>
          <a:p>
            <a:pPr lvl="1"/>
            <a:r>
              <a:rPr lang="ru-RU" b="0" i="0" dirty="0">
                <a:effectLst/>
                <a:latin typeface="Söhne"/>
              </a:rPr>
              <a:t>для учебы и свободного времени.</a:t>
            </a:r>
          </a:p>
          <a:p>
            <a:pPr lvl="1"/>
            <a:endParaRPr lang="ru-RU" b="0" i="0" dirty="0">
              <a:effectLst/>
              <a:latin typeface="Söhne"/>
            </a:endParaRPr>
          </a:p>
          <a:p>
            <a:pPr algn="l">
              <a:buFont typeface="+mj-lt"/>
              <a:buAutoNum type="arabicPeriod"/>
            </a:pPr>
            <a:r>
              <a:rPr lang="ru-RU" b="0" i="0" dirty="0">
                <a:effectLst/>
                <a:latin typeface="Söhne"/>
              </a:rPr>
              <a:t>Активные пользователи социальных сетей, стремящиеся к покупке одежды, </a:t>
            </a:r>
          </a:p>
          <a:p>
            <a:pPr lvl="1"/>
            <a:r>
              <a:rPr lang="ru-RU" b="0" i="0" dirty="0">
                <a:effectLst/>
                <a:latin typeface="Söhne"/>
              </a:rPr>
              <a:t>которая будет выглядеть хорошо на фотографиях и видео.</a:t>
            </a:r>
          </a:p>
        </p:txBody>
      </p:sp>
      <p:sp>
        <p:nvSpPr>
          <p:cNvPr id="7" name="Text 3"/>
          <p:cNvSpPr/>
          <p:nvPr/>
        </p:nvSpPr>
        <p:spPr>
          <a:xfrm>
            <a:off x="6675001" y="4398288"/>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endParaRPr lang="en-US" sz="2400" dirty="0"/>
          </a:p>
        </p:txBody>
      </p:sp>
      <p:sp>
        <p:nvSpPr>
          <p:cNvPr id="8" name="Text 4"/>
          <p:cNvSpPr/>
          <p:nvPr/>
        </p:nvSpPr>
        <p:spPr>
          <a:xfrm>
            <a:off x="3423801" y="5020211"/>
            <a:ext cx="7122200" cy="355402"/>
          </a:xfrm>
          <a:prstGeom prst="rect">
            <a:avLst/>
          </a:prstGeom>
          <a:noFill/>
          <a:ln/>
        </p:spPr>
        <p:txBody>
          <a:bodyPr wrap="none" rtlCol="0" anchor="t"/>
          <a:lstStyle/>
          <a:p>
            <a:pPr algn="l">
              <a:lnSpc>
                <a:spcPts val="2799"/>
              </a:lnSpc>
              <a:buSzPct val="100000"/>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3" name="Shape 2">
            <a:extLst>
              <a:ext uri="{FF2B5EF4-FFF2-40B4-BE49-F238E27FC236}">
                <a16:creationId xmlns:a16="http://schemas.microsoft.com/office/drawing/2014/main" id="{6A0F46ED-3397-4731-8670-DCA7E7D8BEEB}"/>
              </a:ext>
            </a:extLst>
          </p:cNvPr>
          <p:cNvSpPr/>
          <p:nvPr/>
        </p:nvSpPr>
        <p:spPr>
          <a:xfrm>
            <a:off x="10014872" y="2518252"/>
            <a:ext cx="3966594" cy="2389027"/>
          </a:xfrm>
          <a:prstGeom prst="roundRect">
            <a:avLst>
              <a:gd name="adj" fmla="val 3680"/>
            </a:avLst>
          </a:prstGeom>
          <a:solidFill>
            <a:srgbClr val="EAE1C9"/>
          </a:solidFill>
          <a:ln w="7620">
            <a:solidFill>
              <a:srgbClr val="B2D4E5"/>
            </a:solidFill>
            <a:prstDash val="solid"/>
          </a:ln>
        </p:spPr>
        <p:txBody>
          <a:bodyPr/>
          <a:lstStyle/>
          <a:p>
            <a:endParaRPr lang="ru-RU" dirty="0"/>
          </a:p>
        </p:txBody>
      </p:sp>
      <p:sp>
        <p:nvSpPr>
          <p:cNvPr id="12" name="Shape 2">
            <a:extLst>
              <a:ext uri="{FF2B5EF4-FFF2-40B4-BE49-F238E27FC236}">
                <a16:creationId xmlns:a16="http://schemas.microsoft.com/office/drawing/2014/main" id="{9EBCFC3F-46D8-4FE9-AAF2-153C1B40A8EF}"/>
              </a:ext>
            </a:extLst>
          </p:cNvPr>
          <p:cNvSpPr/>
          <p:nvPr/>
        </p:nvSpPr>
        <p:spPr>
          <a:xfrm>
            <a:off x="5283200" y="3297080"/>
            <a:ext cx="3779520" cy="2603898"/>
          </a:xfrm>
          <a:prstGeom prst="roundRect">
            <a:avLst>
              <a:gd name="adj" fmla="val 3680"/>
            </a:avLst>
          </a:prstGeom>
          <a:solidFill>
            <a:srgbClr val="EAE1C9"/>
          </a:solidFill>
          <a:ln w="7620">
            <a:solidFill>
              <a:srgbClr val="B2D4E5"/>
            </a:solidFill>
            <a:prstDash val="solid"/>
          </a:ln>
        </p:spPr>
        <p:txBody>
          <a:bodyPr/>
          <a:lstStyle/>
          <a:p>
            <a:endParaRPr lang="ru-RU" dirty="0"/>
          </a:p>
        </p:txBody>
      </p:sp>
      <p:sp>
        <p:nvSpPr>
          <p:cNvPr id="11" name="Shape 2">
            <a:extLst>
              <a:ext uri="{FF2B5EF4-FFF2-40B4-BE49-F238E27FC236}">
                <a16:creationId xmlns:a16="http://schemas.microsoft.com/office/drawing/2014/main" id="{D63E9225-EBFF-43CD-8581-46A5DF2ABF8B}"/>
              </a:ext>
            </a:extLst>
          </p:cNvPr>
          <p:cNvSpPr/>
          <p:nvPr/>
        </p:nvSpPr>
        <p:spPr>
          <a:xfrm>
            <a:off x="368017" y="3975021"/>
            <a:ext cx="4278312" cy="2463165"/>
          </a:xfrm>
          <a:prstGeom prst="roundRect">
            <a:avLst>
              <a:gd name="adj" fmla="val 3680"/>
            </a:avLst>
          </a:prstGeom>
          <a:solidFill>
            <a:srgbClr val="EAE1C9"/>
          </a:solidFill>
          <a:ln w="7620">
            <a:solidFill>
              <a:srgbClr val="B2D4E5"/>
            </a:solidFill>
            <a:prstDash val="solid"/>
          </a:ln>
        </p:spPr>
        <p:txBody>
          <a:bodyPr/>
          <a:lstStyle/>
          <a:p>
            <a:endParaRPr lang="ru-RU" dirty="0"/>
          </a:p>
        </p:txBody>
      </p:sp>
      <p:sp>
        <p:nvSpPr>
          <p:cNvPr id="4" name="Text 1"/>
          <p:cNvSpPr/>
          <p:nvPr/>
        </p:nvSpPr>
        <p:spPr>
          <a:xfrm>
            <a:off x="648934" y="1627108"/>
            <a:ext cx="5862399"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Сегментация рынка</a:t>
            </a:r>
            <a:endParaRPr lang="en-US" sz="4374" dirty="0"/>
          </a:p>
        </p:txBody>
      </p:sp>
      <p:sp>
        <p:nvSpPr>
          <p:cNvPr id="5" name="Text 2"/>
          <p:cNvSpPr/>
          <p:nvPr/>
        </p:nvSpPr>
        <p:spPr>
          <a:xfrm>
            <a:off x="861335" y="3975022"/>
            <a:ext cx="3469712" cy="694373"/>
          </a:xfrm>
          <a:prstGeom prst="rect">
            <a:avLst/>
          </a:prstGeom>
          <a:solidFill>
            <a:srgbClr val="EAE1C9"/>
          </a:solidFill>
          <a:ln/>
        </p:spPr>
        <p:txBody>
          <a:bodyPr wrap="square" rtlCol="0" anchor="t"/>
          <a:lstStyle/>
          <a:p>
            <a:pPr marL="0" indent="0">
              <a:lnSpc>
                <a:spcPts val="2734"/>
              </a:lnSpc>
              <a:buNone/>
            </a:pPr>
            <a:r>
              <a:rPr lang="ru-RU" sz="2187" b="1" dirty="0">
                <a:solidFill>
                  <a:srgbClr val="000000"/>
                </a:solidFill>
                <a:latin typeface="p22-mackinac-pro" pitchFamily="34" charset="0"/>
                <a:ea typeface="p22-mackinac-pro" pitchFamily="34" charset="-122"/>
                <a:cs typeface="p22-mackinac-pro" pitchFamily="34" charset="-120"/>
              </a:rPr>
              <a:t>Премиальная одежда</a:t>
            </a:r>
            <a:endParaRPr lang="en-US" sz="2187" dirty="0"/>
          </a:p>
        </p:txBody>
      </p:sp>
      <p:sp>
        <p:nvSpPr>
          <p:cNvPr id="6" name="Text 3"/>
          <p:cNvSpPr/>
          <p:nvPr/>
        </p:nvSpPr>
        <p:spPr>
          <a:xfrm>
            <a:off x="546054" y="4570573"/>
            <a:ext cx="4100275" cy="1421606"/>
          </a:xfrm>
          <a:prstGeom prst="rect">
            <a:avLst/>
          </a:prstGeom>
          <a:solidFill>
            <a:srgbClr val="EAE1C9"/>
          </a:solidFill>
          <a:ln/>
        </p:spPr>
        <p:txBody>
          <a:bodyPr wrap="square" rtlCol="0" anchor="t"/>
          <a:lstStyle/>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Изделия для знающих толк в моде и ищущих эксклюзивность, изготовленные из высококачественных материалов с высоким вниманием к деталям.</a:t>
            </a:r>
            <a:endParaRPr lang="en-US" sz="1750" dirty="0"/>
          </a:p>
        </p:txBody>
      </p:sp>
      <p:sp>
        <p:nvSpPr>
          <p:cNvPr id="7" name="Text 4"/>
          <p:cNvSpPr/>
          <p:nvPr/>
        </p:nvSpPr>
        <p:spPr>
          <a:xfrm>
            <a:off x="5743932" y="3297079"/>
            <a:ext cx="3156347" cy="694373"/>
          </a:xfrm>
          <a:prstGeom prst="rect">
            <a:avLst/>
          </a:prstGeom>
          <a:solidFill>
            <a:srgbClr val="EAE1C9"/>
          </a:solidFill>
          <a:ln/>
        </p:spPr>
        <p:txBody>
          <a:bodyPr wrap="square" rtlCol="0" anchor="t"/>
          <a:lstStyle/>
          <a:p>
            <a:pPr marL="0" indent="0">
              <a:lnSpc>
                <a:spcPts val="2734"/>
              </a:lnSpc>
              <a:buNone/>
            </a:pPr>
            <a:r>
              <a:rPr lang="ru-RU" sz="2187" b="1" dirty="0">
                <a:solidFill>
                  <a:srgbClr val="000000"/>
                </a:solidFill>
                <a:latin typeface="p22-mackinac-pro" pitchFamily="34" charset="0"/>
                <a:ea typeface="p22-mackinac-pro" pitchFamily="34" charset="-122"/>
                <a:cs typeface="p22-mackinac-pro" pitchFamily="34" charset="-120"/>
              </a:rPr>
              <a:t>Повседневная одежда</a:t>
            </a:r>
            <a:endParaRPr lang="en-US" sz="2187" dirty="0"/>
          </a:p>
        </p:txBody>
      </p:sp>
      <p:sp>
        <p:nvSpPr>
          <p:cNvPr id="8" name="Text 5"/>
          <p:cNvSpPr/>
          <p:nvPr/>
        </p:nvSpPr>
        <p:spPr>
          <a:xfrm>
            <a:off x="5514203" y="3991452"/>
            <a:ext cx="3390658" cy="1421606"/>
          </a:xfrm>
          <a:prstGeom prst="rect">
            <a:avLst/>
          </a:prstGeom>
          <a:solidFill>
            <a:srgbClr val="EAE1C9"/>
          </a:solidFill>
          <a:ln/>
        </p:spPr>
        <p:txBody>
          <a:bodyPr wrap="square" rtlCol="0" anchor="t"/>
          <a:lstStyle/>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Комфортная и стильная одежда для ежедневного использования, предлагающая хорошее сочетание цены и качества для широкого круга покупателей.</a:t>
            </a:r>
            <a:endParaRPr lang="en-US" sz="1750" dirty="0"/>
          </a:p>
        </p:txBody>
      </p:sp>
      <p:sp>
        <p:nvSpPr>
          <p:cNvPr id="9" name="Text 6"/>
          <p:cNvSpPr/>
          <p:nvPr/>
        </p:nvSpPr>
        <p:spPr>
          <a:xfrm>
            <a:off x="11196321" y="2518252"/>
            <a:ext cx="2113280" cy="621505"/>
          </a:xfrm>
          <a:prstGeom prst="rect">
            <a:avLst/>
          </a:prstGeom>
          <a:solidFill>
            <a:srgbClr val="EAE1C9"/>
          </a:solidFill>
          <a:ln/>
        </p:spPr>
        <p:txBody>
          <a:bodyPr wrap="square" rtlCol="0" anchor="t"/>
          <a:lstStyle/>
          <a:p>
            <a:pPr marL="0" indent="0">
              <a:lnSpc>
                <a:spcPts val="2734"/>
              </a:lnSpc>
              <a:buNone/>
            </a:pPr>
            <a:r>
              <a:rPr lang="ru-RU" sz="2187" b="1" dirty="0">
                <a:solidFill>
                  <a:srgbClr val="000000"/>
                </a:solidFill>
                <a:latin typeface="p22-mackinac-pro" pitchFamily="34" charset="0"/>
                <a:ea typeface="p22-mackinac-pro" pitchFamily="34" charset="-122"/>
                <a:cs typeface="p22-mackinac-pro" pitchFamily="34" charset="-120"/>
              </a:rPr>
              <a:t>Аксессуары</a:t>
            </a:r>
            <a:endParaRPr lang="en-US" sz="2187" dirty="0"/>
          </a:p>
        </p:txBody>
      </p:sp>
      <p:sp>
        <p:nvSpPr>
          <p:cNvPr id="10" name="Text 7"/>
          <p:cNvSpPr/>
          <p:nvPr/>
        </p:nvSpPr>
        <p:spPr>
          <a:xfrm>
            <a:off x="10107272" y="2854960"/>
            <a:ext cx="3832906" cy="1715613"/>
          </a:xfrm>
          <a:prstGeom prst="rect">
            <a:avLst/>
          </a:prstGeom>
          <a:solidFill>
            <a:srgbClr val="EAE1C9"/>
          </a:solidFill>
          <a:ln/>
        </p:spPr>
        <p:txBody>
          <a:bodyPr wrap="square" rtlCol="0" anchor="t"/>
          <a:lstStyle/>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Широкий выбор аксессуаров, включая сумки, шарфы, украшения и другие элементы, которые дополняют основной гардероб и позволяют завершить образ.</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1"/>
          <p:cNvSpPr/>
          <p:nvPr/>
        </p:nvSpPr>
        <p:spPr>
          <a:xfrm>
            <a:off x="2037993" y="1021318"/>
            <a:ext cx="6623923"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Основные конкуренты</a:t>
            </a:r>
            <a:endParaRPr lang="en-US" sz="4374" dirty="0"/>
          </a:p>
        </p:txBody>
      </p:sp>
      <p:sp>
        <p:nvSpPr>
          <p:cNvPr id="6" name="Text 2"/>
          <p:cNvSpPr/>
          <p:nvPr/>
        </p:nvSpPr>
        <p:spPr>
          <a:xfrm>
            <a:off x="882789" y="2782073"/>
            <a:ext cx="3078480" cy="1041559"/>
          </a:xfrm>
          <a:prstGeom prst="rect">
            <a:avLst/>
          </a:prstGeom>
          <a:noFill/>
          <a:ln/>
        </p:spPr>
        <p:txBody>
          <a:bodyPr wrap="square" rtlCol="0" anchor="t"/>
          <a:lstStyle/>
          <a:p>
            <a:pPr marL="0" indent="0" algn="l">
              <a:lnSpc>
                <a:spcPts val="2734"/>
              </a:lnSpc>
              <a:buNone/>
            </a:pPr>
            <a:r>
              <a:rPr lang="ru-RU" sz="2187" b="1" dirty="0">
                <a:solidFill>
                  <a:srgbClr val="272525"/>
                </a:solidFill>
                <a:latin typeface="p22-mackinac-pro" pitchFamily="34" charset="0"/>
                <a:ea typeface="p22-mackinac-pro" pitchFamily="34" charset="-122"/>
                <a:cs typeface="p22-mackinac-pro" pitchFamily="34" charset="-120"/>
              </a:rPr>
              <a:t>Бренды высокой моды</a:t>
            </a:r>
            <a:endParaRPr lang="en-US" sz="2187" dirty="0"/>
          </a:p>
        </p:txBody>
      </p:sp>
      <p:sp>
        <p:nvSpPr>
          <p:cNvPr id="7" name="Text 3"/>
          <p:cNvSpPr/>
          <p:nvPr/>
        </p:nvSpPr>
        <p:spPr>
          <a:xfrm>
            <a:off x="587554" y="3180003"/>
            <a:ext cx="3789560" cy="1066205"/>
          </a:xfrm>
          <a:prstGeom prst="rect">
            <a:avLst/>
          </a:prstGeom>
          <a:noFill/>
          <a:ln/>
        </p:spPr>
        <p:txBody>
          <a:bodyPr wrap="square" rtlCol="0" anchor="t"/>
          <a:lstStyle/>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известные бренды и дома высокой моды, предлагающие эксклюзивную одежду и аксессуары, часто по значительно более высоким ценам.</a:t>
            </a:r>
            <a:endParaRPr lang="en-US" sz="1750" dirty="0"/>
          </a:p>
        </p:txBody>
      </p:sp>
      <p:sp>
        <p:nvSpPr>
          <p:cNvPr id="9" name="Text 4"/>
          <p:cNvSpPr/>
          <p:nvPr/>
        </p:nvSpPr>
        <p:spPr>
          <a:xfrm>
            <a:off x="5667137" y="2826544"/>
            <a:ext cx="2980849" cy="347186"/>
          </a:xfrm>
          <a:prstGeom prst="rect">
            <a:avLst/>
          </a:prstGeom>
          <a:noFill/>
          <a:ln/>
        </p:spPr>
        <p:txBody>
          <a:bodyPr wrap="none" rtlCol="0" anchor="t"/>
          <a:lstStyle/>
          <a:p>
            <a:pPr marL="0" indent="0" algn="l">
              <a:lnSpc>
                <a:spcPts val="2734"/>
              </a:lnSpc>
              <a:buNone/>
            </a:pPr>
            <a:r>
              <a:rPr lang="ru-RU" sz="2187" b="1" dirty="0">
                <a:solidFill>
                  <a:srgbClr val="272525"/>
                </a:solidFill>
                <a:latin typeface="p22-mackinac-pro" pitchFamily="34" charset="0"/>
                <a:ea typeface="p22-mackinac-pro" pitchFamily="34" charset="-122"/>
                <a:cs typeface="p22-mackinac-pro" pitchFamily="34" charset="-120"/>
              </a:rPr>
              <a:t>Масс-маркет ритейлеры</a:t>
            </a:r>
            <a:endParaRPr lang="en-US" sz="2187" dirty="0"/>
          </a:p>
        </p:txBody>
      </p:sp>
      <p:sp>
        <p:nvSpPr>
          <p:cNvPr id="10" name="Text 5"/>
          <p:cNvSpPr/>
          <p:nvPr/>
        </p:nvSpPr>
        <p:spPr>
          <a:xfrm>
            <a:off x="5667137" y="3306960"/>
            <a:ext cx="3296007" cy="1878497"/>
          </a:xfrm>
          <a:prstGeom prst="rect">
            <a:avLst/>
          </a:prstGeom>
          <a:noFill/>
          <a:ln/>
        </p:spPr>
        <p:txBody>
          <a:bodyPr wrap="none" rtlCol="0" anchor="t"/>
          <a:lstStyle/>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Широкая сеть магазинов, </a:t>
            </a:r>
          </a:p>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предлагающих модную одежду</a:t>
            </a:r>
          </a:p>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 по более доступным ценам, </a:t>
            </a:r>
          </a:p>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занимают значительную долю </a:t>
            </a:r>
          </a:p>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рынка благодаря своей доступности</a:t>
            </a:r>
          </a:p>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 и широкому ассортименту.</a:t>
            </a:r>
            <a:endParaRPr lang="en-US" sz="1750" dirty="0"/>
          </a:p>
        </p:txBody>
      </p:sp>
      <p:sp>
        <p:nvSpPr>
          <p:cNvPr id="12" name="Text 6"/>
          <p:cNvSpPr/>
          <p:nvPr/>
        </p:nvSpPr>
        <p:spPr>
          <a:xfrm>
            <a:off x="10253166" y="1715691"/>
            <a:ext cx="3296007" cy="694373"/>
          </a:xfrm>
          <a:prstGeom prst="rect">
            <a:avLst/>
          </a:prstGeom>
          <a:noFill/>
          <a:ln/>
        </p:spPr>
        <p:txBody>
          <a:bodyPr wrap="square" rtlCol="0" anchor="t"/>
          <a:lstStyle/>
          <a:p>
            <a:pPr marL="0" indent="0" algn="l">
              <a:lnSpc>
                <a:spcPts val="2734"/>
              </a:lnSpc>
              <a:buNone/>
            </a:pPr>
            <a:r>
              <a:rPr lang="ru-RU" sz="2187" b="1" dirty="0">
                <a:solidFill>
                  <a:srgbClr val="272525"/>
                </a:solidFill>
                <a:latin typeface="p22-mackinac-pro" pitchFamily="34" charset="0"/>
                <a:ea typeface="p22-mackinac-pro" pitchFamily="34" charset="-122"/>
                <a:cs typeface="p22-mackinac-pro" pitchFamily="34" charset="-120"/>
              </a:rPr>
              <a:t>Онлайн-платформы секонд-хенд и винтажной одежды</a:t>
            </a:r>
            <a:endParaRPr lang="en-US" sz="2187" dirty="0"/>
          </a:p>
        </p:txBody>
      </p:sp>
      <p:sp>
        <p:nvSpPr>
          <p:cNvPr id="13" name="Text 7"/>
          <p:cNvSpPr/>
          <p:nvPr/>
        </p:nvSpPr>
        <p:spPr>
          <a:xfrm>
            <a:off x="9938008" y="2915303"/>
            <a:ext cx="4326632" cy="1878497"/>
          </a:xfrm>
          <a:prstGeom prst="rect">
            <a:avLst/>
          </a:prstGeom>
          <a:noFill/>
          <a:ln/>
        </p:spPr>
        <p:txBody>
          <a:bodyPr wrap="square" rtlCol="0" anchor="t"/>
          <a:lstStyle/>
          <a:p>
            <a:pPr marL="0" indent="0" algn="just">
              <a:lnSpc>
                <a:spcPts val="2799"/>
              </a:lnSpc>
              <a:buNone/>
            </a:pPr>
            <a:r>
              <a:rPr lang="ru-RU" sz="1750" dirty="0">
                <a:solidFill>
                  <a:srgbClr val="272525"/>
                </a:solidFill>
                <a:latin typeface="Eudoxus Sans" pitchFamily="34" charset="0"/>
                <a:ea typeface="Eudoxus Sans" pitchFamily="34" charset="-122"/>
                <a:cs typeface="Eudoxus Sans" pitchFamily="34" charset="-120"/>
              </a:rPr>
              <a:t>Растущий сегмент рынка, который привлекает покупателей, интересующихся устойчивой модой и эксклюзивными находками из прошлого.</a:t>
            </a:r>
            <a:endParaRPr lang="en-US" sz="1750" dirty="0"/>
          </a:p>
        </p:txBody>
      </p:sp>
    </p:spTree>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TM10001114[[fn=Галерея]]</Template>
  <TotalTime>2596</TotalTime>
  <Words>1413</Words>
  <Application>Microsoft Office PowerPoint</Application>
  <PresentationFormat>Произвольный</PresentationFormat>
  <Paragraphs>183</Paragraphs>
  <Slides>26</Slides>
  <Notes>26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26</vt:i4>
      </vt:variant>
    </vt:vector>
  </HeadingPairs>
  <TitlesOfParts>
    <vt:vector size="33" baseType="lpstr">
      <vt:lpstr>Arial</vt:lpstr>
      <vt:lpstr>Calibri</vt:lpstr>
      <vt:lpstr>Eudoxus Sans</vt:lpstr>
      <vt:lpstr>Gill Sans MT</vt:lpstr>
      <vt:lpstr>p22-mackinac-pro</vt:lpstr>
      <vt:lpstr>Söhne</vt:lpstr>
      <vt:lpstr>Галерея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Михаил Самойлов</cp:lastModifiedBy>
  <cp:revision>23</cp:revision>
  <dcterms:created xsi:type="dcterms:W3CDTF">2024-04-05T13:57:40Z</dcterms:created>
  <dcterms:modified xsi:type="dcterms:W3CDTF">2024-04-09T17:51:50Z</dcterms:modified>
</cp:coreProperties>
</file>