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5" r:id="rId9"/>
    <p:sldId id="278" r:id="rId10"/>
    <p:sldId id="277" r:id="rId11"/>
    <p:sldId id="279"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9EAA"/>
    <a:srgbClr val="BCC5C6"/>
    <a:srgbClr val="7E9BAA"/>
    <a:srgbClr val="829EAE"/>
    <a:srgbClr val="99BCC0"/>
    <a:srgbClr val="84A0AD"/>
    <a:srgbClr val="A2C7C6"/>
    <a:srgbClr val="839FAE"/>
    <a:srgbClr val="9ABEC1"/>
    <a:srgbClr val="64D4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94"/>
  </p:normalViewPr>
  <p:slideViewPr>
    <p:cSldViewPr snapToGrid="0">
      <p:cViewPr>
        <p:scale>
          <a:sx n="129" d="100"/>
          <a:sy n="129" d="100"/>
        </p:scale>
        <p:origin x="1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F8D1EB-55A2-475B-BDAA-8993F31CF7C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C6442C4-0B26-40B5-AD9A-C87ED38357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5AFDE15-978D-4E96-8567-D6E827282232}"/>
              </a:ext>
            </a:extLst>
          </p:cNvPr>
          <p:cNvSpPr>
            <a:spLocks noGrp="1"/>
          </p:cNvSpPr>
          <p:nvPr>
            <p:ph type="dt" sz="half" idx="10"/>
          </p:nvPr>
        </p:nvSpPr>
        <p:spPr/>
        <p:txBody>
          <a:bodyPr/>
          <a:lstStyle/>
          <a:p>
            <a:fld id="{2A76B2F3-00BF-4092-A849-88BB4039551D}"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12086BF3-C75D-47F2-B55A-6DCBF84A89E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F01885C-F7E0-4E23-8192-3F764D4431DA}"/>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152552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3A4A87-5E24-40B5-90C7-165F4DAC61A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26A4AE1-7D1F-403C-AFD1-539F3563709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4179D4B-3133-40F1-83FC-5E94F4875904}"/>
              </a:ext>
            </a:extLst>
          </p:cNvPr>
          <p:cNvSpPr>
            <a:spLocks noGrp="1"/>
          </p:cNvSpPr>
          <p:nvPr>
            <p:ph type="dt" sz="half" idx="10"/>
          </p:nvPr>
        </p:nvSpPr>
        <p:spPr/>
        <p:txBody>
          <a:bodyPr/>
          <a:lstStyle/>
          <a:p>
            <a:fld id="{2A76B2F3-00BF-4092-A849-88BB4039551D}"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32538D12-5CB5-4B27-82F5-2CF67D190E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B07AAE3-6FFE-4656-9B32-6FCB2EF2A3C4}"/>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410087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172A6F3-7B71-4067-AAA1-56A4A487819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CB05A14-97D6-4D8A-8D11-79DB351DB22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6D8E5C1-A41B-412F-81D1-154D32EF4A1E}"/>
              </a:ext>
            </a:extLst>
          </p:cNvPr>
          <p:cNvSpPr>
            <a:spLocks noGrp="1"/>
          </p:cNvSpPr>
          <p:nvPr>
            <p:ph type="dt" sz="half" idx="10"/>
          </p:nvPr>
        </p:nvSpPr>
        <p:spPr/>
        <p:txBody>
          <a:bodyPr/>
          <a:lstStyle/>
          <a:p>
            <a:fld id="{2A76B2F3-00BF-4092-A849-88BB4039551D}"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A499DFD5-F7BF-4F55-8F92-01780BC7105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985E22-2FEA-46C7-BFFB-F3BFD17E3D62}"/>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23634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B00E65-8EC7-4876-B7A8-D5959F2F2F6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2DAC62D-9D78-4D30-A049-DEA912CF870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9FE9E-0A73-4E25-A3A0-9013D169C29A}"/>
              </a:ext>
            </a:extLst>
          </p:cNvPr>
          <p:cNvSpPr>
            <a:spLocks noGrp="1"/>
          </p:cNvSpPr>
          <p:nvPr>
            <p:ph type="dt" sz="half" idx="10"/>
          </p:nvPr>
        </p:nvSpPr>
        <p:spPr/>
        <p:txBody>
          <a:bodyPr/>
          <a:lstStyle/>
          <a:p>
            <a:fld id="{2A76B2F3-00BF-4092-A849-88BB4039551D}"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AF060C34-CC83-49E4-BC14-5569AB6681B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579E1C7-0E61-4104-87A9-2C1348159F2D}"/>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159799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4A726C-3AEC-4055-9A34-0CA13831CE7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5823ADF-37EB-4416-964E-E0DE3C0BB2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83A477F-9457-45AF-9D82-167DA3951C30}"/>
              </a:ext>
            </a:extLst>
          </p:cNvPr>
          <p:cNvSpPr>
            <a:spLocks noGrp="1"/>
          </p:cNvSpPr>
          <p:nvPr>
            <p:ph type="dt" sz="half" idx="10"/>
          </p:nvPr>
        </p:nvSpPr>
        <p:spPr/>
        <p:txBody>
          <a:bodyPr/>
          <a:lstStyle/>
          <a:p>
            <a:fld id="{2A76B2F3-00BF-4092-A849-88BB4039551D}"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86E9B020-0CB7-4A54-BEB2-6EE8889746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9B3352-EFC0-4AC2-A9B5-C6EB4636EF73}"/>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416190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D7BE2A-1416-4787-8C59-24DC5AE518D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D1C267C-FA7F-485C-B24B-F3B363EF9FE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7068176-8E8A-48EC-BF36-D57E4100F7E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E6F998B-554A-4FD3-9CB4-D69F0DB8583A}"/>
              </a:ext>
            </a:extLst>
          </p:cNvPr>
          <p:cNvSpPr>
            <a:spLocks noGrp="1"/>
          </p:cNvSpPr>
          <p:nvPr>
            <p:ph type="dt" sz="half" idx="10"/>
          </p:nvPr>
        </p:nvSpPr>
        <p:spPr/>
        <p:txBody>
          <a:bodyPr/>
          <a:lstStyle/>
          <a:p>
            <a:fld id="{2A76B2F3-00BF-4092-A849-88BB4039551D}" type="datetimeFigureOut">
              <a:rPr lang="ru-RU" smtClean="0"/>
              <a:t>23.09.2024</a:t>
            </a:fld>
            <a:endParaRPr lang="ru-RU"/>
          </a:p>
        </p:txBody>
      </p:sp>
      <p:sp>
        <p:nvSpPr>
          <p:cNvPr id="6" name="Нижний колонтитул 5">
            <a:extLst>
              <a:ext uri="{FF2B5EF4-FFF2-40B4-BE49-F238E27FC236}">
                <a16:creationId xmlns:a16="http://schemas.microsoft.com/office/drawing/2014/main" id="{FECF8703-63DA-4850-941C-67EB3BEBA4F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2FEB84E-4D1D-49FB-9C2D-FA3CBE905EA9}"/>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36514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622EB5-AC1D-43F2-A3BB-4712062DAC6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1E73B92-8E11-4A52-B8D5-D6C31B73F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7A9F7F1-2D4A-4573-8B79-A01E88C0CAB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F30ABE4-6406-4F74-9F8A-6160B0087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7E8DC37-6F60-4CFB-9F3C-500FC4693EF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D547254-3767-41FB-9967-90C94A768599}"/>
              </a:ext>
            </a:extLst>
          </p:cNvPr>
          <p:cNvSpPr>
            <a:spLocks noGrp="1"/>
          </p:cNvSpPr>
          <p:nvPr>
            <p:ph type="dt" sz="half" idx="10"/>
          </p:nvPr>
        </p:nvSpPr>
        <p:spPr/>
        <p:txBody>
          <a:bodyPr/>
          <a:lstStyle/>
          <a:p>
            <a:fld id="{2A76B2F3-00BF-4092-A849-88BB4039551D}" type="datetimeFigureOut">
              <a:rPr lang="ru-RU" smtClean="0"/>
              <a:t>23.09.2024</a:t>
            </a:fld>
            <a:endParaRPr lang="ru-RU"/>
          </a:p>
        </p:txBody>
      </p:sp>
      <p:sp>
        <p:nvSpPr>
          <p:cNvPr id="8" name="Нижний колонтитул 7">
            <a:extLst>
              <a:ext uri="{FF2B5EF4-FFF2-40B4-BE49-F238E27FC236}">
                <a16:creationId xmlns:a16="http://schemas.microsoft.com/office/drawing/2014/main" id="{A64852C9-3D67-44A3-82E5-9C9A249964B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137F94B-DF4C-4F85-819F-3A96885F8E51}"/>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11990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ED2FCD-C75A-4483-B6EA-EE472FB910A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3D31E79-7B76-40F8-8D9F-5C9733CCBC84}"/>
              </a:ext>
            </a:extLst>
          </p:cNvPr>
          <p:cNvSpPr>
            <a:spLocks noGrp="1"/>
          </p:cNvSpPr>
          <p:nvPr>
            <p:ph type="dt" sz="half" idx="10"/>
          </p:nvPr>
        </p:nvSpPr>
        <p:spPr/>
        <p:txBody>
          <a:bodyPr/>
          <a:lstStyle/>
          <a:p>
            <a:fld id="{2A76B2F3-00BF-4092-A849-88BB4039551D}" type="datetimeFigureOut">
              <a:rPr lang="ru-RU" smtClean="0"/>
              <a:t>23.09.2024</a:t>
            </a:fld>
            <a:endParaRPr lang="ru-RU"/>
          </a:p>
        </p:txBody>
      </p:sp>
      <p:sp>
        <p:nvSpPr>
          <p:cNvPr id="4" name="Нижний колонтитул 3">
            <a:extLst>
              <a:ext uri="{FF2B5EF4-FFF2-40B4-BE49-F238E27FC236}">
                <a16:creationId xmlns:a16="http://schemas.microsoft.com/office/drawing/2014/main" id="{9F9E131E-1144-4441-99B8-0182FCF0663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D3A5818-3AA7-444F-AADF-7B8689EBA6D0}"/>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202925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F7308F2-8655-4C59-9D2C-01FF8604F643}"/>
              </a:ext>
            </a:extLst>
          </p:cNvPr>
          <p:cNvSpPr>
            <a:spLocks noGrp="1"/>
          </p:cNvSpPr>
          <p:nvPr>
            <p:ph type="dt" sz="half" idx="10"/>
          </p:nvPr>
        </p:nvSpPr>
        <p:spPr/>
        <p:txBody>
          <a:bodyPr/>
          <a:lstStyle/>
          <a:p>
            <a:fld id="{2A76B2F3-00BF-4092-A849-88BB4039551D}" type="datetimeFigureOut">
              <a:rPr lang="ru-RU" smtClean="0"/>
              <a:t>23.09.2024</a:t>
            </a:fld>
            <a:endParaRPr lang="ru-RU"/>
          </a:p>
        </p:txBody>
      </p:sp>
      <p:sp>
        <p:nvSpPr>
          <p:cNvPr id="3" name="Нижний колонтитул 2">
            <a:extLst>
              <a:ext uri="{FF2B5EF4-FFF2-40B4-BE49-F238E27FC236}">
                <a16:creationId xmlns:a16="http://schemas.microsoft.com/office/drawing/2014/main" id="{ADF6B103-4148-417D-920C-7E2ABF0D7BE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C78A395-2CE4-4960-A414-005FF2A89F65}"/>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199903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75E6B-CECC-44D7-9389-E094979D9EE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AE4DAF9-67E0-4B03-AD35-518E3D0F79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31707F2-85D1-4667-8B64-D9DF581BA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CF632C3-F365-4A49-9A77-68A036712CE8}"/>
              </a:ext>
            </a:extLst>
          </p:cNvPr>
          <p:cNvSpPr>
            <a:spLocks noGrp="1"/>
          </p:cNvSpPr>
          <p:nvPr>
            <p:ph type="dt" sz="half" idx="10"/>
          </p:nvPr>
        </p:nvSpPr>
        <p:spPr/>
        <p:txBody>
          <a:bodyPr/>
          <a:lstStyle/>
          <a:p>
            <a:fld id="{2A76B2F3-00BF-4092-A849-88BB4039551D}" type="datetimeFigureOut">
              <a:rPr lang="ru-RU" smtClean="0"/>
              <a:t>23.09.2024</a:t>
            </a:fld>
            <a:endParaRPr lang="ru-RU"/>
          </a:p>
        </p:txBody>
      </p:sp>
      <p:sp>
        <p:nvSpPr>
          <p:cNvPr id="6" name="Нижний колонтитул 5">
            <a:extLst>
              <a:ext uri="{FF2B5EF4-FFF2-40B4-BE49-F238E27FC236}">
                <a16:creationId xmlns:a16="http://schemas.microsoft.com/office/drawing/2014/main" id="{3B2616FD-6E39-4FEC-B1C6-0EFEF1AB98D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531C17B-C3EB-4E14-82FA-E45AED10C881}"/>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320023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467F6F-BBB5-4B06-AC25-8290D45E42D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6CEA18A-9ED7-4923-A350-7BBB929C8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01103FA-E450-41A2-A86A-68231078F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C121B87-F741-416B-BB36-BBDB1EE7CE28}"/>
              </a:ext>
            </a:extLst>
          </p:cNvPr>
          <p:cNvSpPr>
            <a:spLocks noGrp="1"/>
          </p:cNvSpPr>
          <p:nvPr>
            <p:ph type="dt" sz="half" idx="10"/>
          </p:nvPr>
        </p:nvSpPr>
        <p:spPr/>
        <p:txBody>
          <a:bodyPr/>
          <a:lstStyle/>
          <a:p>
            <a:fld id="{2A76B2F3-00BF-4092-A849-88BB4039551D}" type="datetimeFigureOut">
              <a:rPr lang="ru-RU" smtClean="0"/>
              <a:t>23.09.2024</a:t>
            </a:fld>
            <a:endParaRPr lang="ru-RU"/>
          </a:p>
        </p:txBody>
      </p:sp>
      <p:sp>
        <p:nvSpPr>
          <p:cNvPr id="6" name="Нижний колонтитул 5">
            <a:extLst>
              <a:ext uri="{FF2B5EF4-FFF2-40B4-BE49-F238E27FC236}">
                <a16:creationId xmlns:a16="http://schemas.microsoft.com/office/drawing/2014/main" id="{594AF00D-9E0A-4AEF-96A1-BEF1F186F3F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6D83AC0-C4E0-4A7B-B00A-925AA677CCAD}"/>
              </a:ext>
            </a:extLst>
          </p:cNvPr>
          <p:cNvSpPr>
            <a:spLocks noGrp="1"/>
          </p:cNvSpPr>
          <p:nvPr>
            <p:ph type="sldNum" sz="quarter" idx="12"/>
          </p:nvPr>
        </p:nvSpPr>
        <p:spPr/>
        <p:txBody>
          <a:bodyPr/>
          <a:lstStyle/>
          <a:p>
            <a:fld id="{968AC9E5-02E5-4505-ADAC-6472BB93E0A4}" type="slidenum">
              <a:rPr lang="ru-RU" smtClean="0"/>
              <a:t>‹#›</a:t>
            </a:fld>
            <a:endParaRPr lang="ru-RU"/>
          </a:p>
        </p:txBody>
      </p:sp>
    </p:spTree>
    <p:extLst>
      <p:ext uri="{BB962C8B-B14F-4D97-AF65-F5344CB8AC3E}">
        <p14:creationId xmlns:p14="http://schemas.microsoft.com/office/powerpoint/2010/main" val="28991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68F5D1-E60A-42E3-8883-FC6FCEF9FA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DFEF054-C338-4E3A-9BAD-450DA703BB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9A5C24-CDB3-4891-A665-6A6473499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6B2F3-00BF-4092-A849-88BB4039551D}"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97E0711E-B7AA-4D31-924C-9835E74A0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26C4CB0-85DD-47C0-AF5D-B3E980333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AC9E5-02E5-4505-ADAC-6472BB93E0A4}" type="slidenum">
              <a:rPr lang="ru-RU" smtClean="0"/>
              <a:t>‹#›</a:t>
            </a:fld>
            <a:endParaRPr lang="ru-RU"/>
          </a:p>
        </p:txBody>
      </p:sp>
    </p:spTree>
    <p:extLst>
      <p:ext uri="{BB962C8B-B14F-4D97-AF65-F5344CB8AC3E}">
        <p14:creationId xmlns:p14="http://schemas.microsoft.com/office/powerpoint/2010/main" val="11548060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786576-490D-45D8-A251-2D692A5D4A7A}"/>
              </a:ext>
            </a:extLst>
          </p:cNvPr>
          <p:cNvSpPr>
            <a:spLocks noGrp="1"/>
          </p:cNvSpPr>
          <p:nvPr>
            <p:ph type="ctrTitle"/>
          </p:nvPr>
        </p:nvSpPr>
        <p:spPr>
          <a:xfrm>
            <a:off x="1524000" y="553102"/>
            <a:ext cx="9144000" cy="3406589"/>
          </a:xfrm>
        </p:spPr>
        <p:txBody>
          <a:bodyPr>
            <a:normAutofit fontScale="90000"/>
          </a:bodyPr>
          <a:lstStyle/>
          <a:p>
            <a:br>
              <a:rPr lang="en-US" b="1" i="0" dirty="0">
                <a:effectLst/>
                <a:latin typeface="Comic Sans MS" panose="030F0702030302020204" pitchFamily="66" charset="0"/>
              </a:rPr>
            </a:br>
            <a:r>
              <a:rPr lang="ru-RU" b="1" i="0" dirty="0">
                <a:effectLst/>
                <a:latin typeface="Comic Sans MS" panose="030F0702030302020204" pitchFamily="66" charset="0"/>
              </a:rPr>
              <a:t>УПРАВЛЕНИЕ ПРОЦЕССАМИ ПРОДАЖ В CRM СИСТЕМАХ</a:t>
            </a:r>
            <a:br>
              <a:rPr lang="ru-RU" b="1" i="0" dirty="0">
                <a:solidFill>
                  <a:srgbClr val="BCBEC4"/>
                </a:solidFill>
                <a:effectLst/>
                <a:latin typeface="Helvetica" panose="020B0604020202020204" pitchFamily="34" charset="0"/>
              </a:rPr>
            </a:br>
            <a:endParaRPr lang="ru-RU" dirty="0"/>
          </a:p>
        </p:txBody>
      </p:sp>
      <p:sp>
        <p:nvSpPr>
          <p:cNvPr id="3" name="Подзаголовок 2">
            <a:extLst>
              <a:ext uri="{FF2B5EF4-FFF2-40B4-BE49-F238E27FC236}">
                <a16:creationId xmlns:a16="http://schemas.microsoft.com/office/drawing/2014/main" id="{B5E67447-7323-4223-97AE-2EFF96098327}"/>
              </a:ext>
            </a:extLst>
          </p:cNvPr>
          <p:cNvSpPr>
            <a:spLocks noGrp="1"/>
          </p:cNvSpPr>
          <p:nvPr>
            <p:ph type="subTitle" idx="1"/>
          </p:nvPr>
        </p:nvSpPr>
        <p:spPr/>
        <p:txBody>
          <a:bodyPr/>
          <a:lstStyle/>
          <a:p>
            <a:endParaRPr lang="ru-RU" dirty="0">
              <a:latin typeface="Comic Sans MS" panose="030F0702030302020204" pitchFamily="66" charset="0"/>
            </a:endParaRPr>
          </a:p>
          <a:p>
            <a:r>
              <a:rPr lang="ru-RU" dirty="0">
                <a:latin typeface="Comic Sans MS" panose="030F0702030302020204" pitchFamily="66" charset="0"/>
              </a:rPr>
              <a:t>Выполнили студенты ИНБО-08-22 Чебаков Влад и Самойлов Миша</a:t>
            </a:r>
          </a:p>
        </p:txBody>
      </p:sp>
    </p:spTree>
    <p:extLst>
      <p:ext uri="{BB962C8B-B14F-4D97-AF65-F5344CB8AC3E}">
        <p14:creationId xmlns:p14="http://schemas.microsoft.com/office/powerpoint/2010/main" val="83302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6627-6477-EF27-E414-2F94FAAF0F24}"/>
              </a:ext>
            </a:extLst>
          </p:cNvPr>
          <p:cNvSpPr>
            <a:spLocks noGrp="1"/>
          </p:cNvSpPr>
          <p:nvPr>
            <p:ph type="title"/>
          </p:nvPr>
        </p:nvSpPr>
        <p:spPr>
          <a:xfrm>
            <a:off x="423420" y="383979"/>
            <a:ext cx="10515600" cy="1325563"/>
          </a:xfrm>
        </p:spPr>
        <p:txBody>
          <a:bodyPr/>
          <a:lstStyle/>
          <a:p>
            <a:r>
              <a:rPr lang="ru-RU" dirty="0">
                <a:latin typeface="Comic Sans MS" panose="030F0702030302020204" pitchFamily="66" charset="0"/>
              </a:rPr>
              <a:t>Диаграмма деятельности</a:t>
            </a:r>
          </a:p>
        </p:txBody>
      </p:sp>
      <p:pic>
        <p:nvPicPr>
          <p:cNvPr id="7" name="Content Placeholder 6">
            <a:extLst>
              <a:ext uri="{FF2B5EF4-FFF2-40B4-BE49-F238E27FC236}">
                <a16:creationId xmlns:a16="http://schemas.microsoft.com/office/drawing/2014/main" id="{B55DE4E3-F08C-9292-7DC1-F1A2520F4A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4591" y="54537"/>
            <a:ext cx="4594140" cy="6620755"/>
          </a:xfrm>
        </p:spPr>
      </p:pic>
    </p:spTree>
    <p:extLst>
      <p:ext uri="{BB962C8B-B14F-4D97-AF65-F5344CB8AC3E}">
        <p14:creationId xmlns:p14="http://schemas.microsoft.com/office/powerpoint/2010/main" val="248678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448F-53D3-3814-8639-77873216E591}"/>
              </a:ext>
            </a:extLst>
          </p:cNvPr>
          <p:cNvSpPr>
            <a:spLocks noGrp="1"/>
          </p:cNvSpPr>
          <p:nvPr>
            <p:ph type="title"/>
          </p:nvPr>
        </p:nvSpPr>
        <p:spPr/>
        <p:txBody>
          <a:bodyPr/>
          <a:lstStyle/>
          <a:p>
            <a:r>
              <a:rPr lang="ru-RU" dirty="0">
                <a:latin typeface="Comic Sans MS" panose="030F0702030302020204" pitchFamily="66" charset="0"/>
              </a:rPr>
              <a:t>Диаграмма состояний</a:t>
            </a:r>
            <a:endParaRPr lang="ru-RU" dirty="0"/>
          </a:p>
        </p:txBody>
      </p:sp>
      <p:pic>
        <p:nvPicPr>
          <p:cNvPr id="4" name="Рисунок 5">
            <a:extLst>
              <a:ext uri="{FF2B5EF4-FFF2-40B4-BE49-F238E27FC236}">
                <a16:creationId xmlns:a16="http://schemas.microsoft.com/office/drawing/2014/main" id="{2F1B185E-148E-939E-A126-B3CFEC573FD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00041" y="130570"/>
            <a:ext cx="3764928" cy="6596859"/>
          </a:xfrm>
          <a:prstGeom prst="rect">
            <a:avLst/>
          </a:prstGeom>
        </p:spPr>
      </p:pic>
    </p:spTree>
    <p:extLst>
      <p:ext uri="{BB962C8B-B14F-4D97-AF65-F5344CB8AC3E}">
        <p14:creationId xmlns:p14="http://schemas.microsoft.com/office/powerpoint/2010/main" val="115204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AE1263-F9EA-4EC7-884D-3B9FBB66BE22}"/>
              </a:ext>
            </a:extLst>
          </p:cNvPr>
          <p:cNvSpPr>
            <a:spLocks noGrp="1"/>
          </p:cNvSpPr>
          <p:nvPr>
            <p:ph type="title"/>
          </p:nvPr>
        </p:nvSpPr>
        <p:spPr>
          <a:xfrm>
            <a:off x="596900" y="1431925"/>
            <a:ext cx="10515600" cy="1325563"/>
          </a:xfrm>
        </p:spPr>
        <p:txBody>
          <a:bodyPr/>
          <a:lstStyle/>
          <a:p>
            <a:r>
              <a:rPr lang="ru-RU" dirty="0">
                <a:latin typeface="Comic Sans MS" panose="030F0702030302020204" pitchFamily="66" charset="0"/>
              </a:rPr>
              <a:t>Опишем действия управленческие действия на каждом этапе</a:t>
            </a:r>
          </a:p>
        </p:txBody>
      </p:sp>
      <p:sp>
        <p:nvSpPr>
          <p:cNvPr id="6" name="Объект 5">
            <a:extLst>
              <a:ext uri="{FF2B5EF4-FFF2-40B4-BE49-F238E27FC236}">
                <a16:creationId xmlns:a16="http://schemas.microsoft.com/office/drawing/2014/main" id="{445323AB-7CBE-48D3-B934-C1AE2C5A63E9}"/>
              </a:ext>
            </a:extLst>
          </p:cNvPr>
          <p:cNvSpPr>
            <a:spLocks noGrp="1"/>
          </p:cNvSpPr>
          <p:nvPr>
            <p:ph idx="1"/>
          </p:nvPr>
        </p:nvSpPr>
        <p:spPr>
          <a:xfrm>
            <a:off x="5156200" y="5473700"/>
            <a:ext cx="5029200" cy="739775"/>
          </a:xfrm>
        </p:spPr>
        <p:txBody>
          <a:bodyPr/>
          <a:lstStyle/>
          <a:p>
            <a:r>
              <a:rPr lang="ru-RU" dirty="0">
                <a:latin typeface="Comic Sans MS" panose="030F0702030302020204" pitchFamily="66" charset="0"/>
              </a:rPr>
              <a:t>И про статусы не забудем </a:t>
            </a:r>
          </a:p>
        </p:txBody>
      </p:sp>
      <p:pic>
        <p:nvPicPr>
          <p:cNvPr id="5122" name="Picture 2" descr="Смайлик-эмодзи 😏 'Ухмыляется' ВК (ВКонтакте), Инстаграм, Ватсап: код  смайла, значение и расшифровка">
            <a:extLst>
              <a:ext uri="{FF2B5EF4-FFF2-40B4-BE49-F238E27FC236}">
                <a16:creationId xmlns:a16="http://schemas.microsoft.com/office/drawing/2014/main" id="{6A2741EE-31D0-41FB-ADF5-FC42EEE4D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3800" y="4929188"/>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49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Лид</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новый</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добавление </a:t>
            </a:r>
            <a:r>
              <a:rPr lang="ru-RU" dirty="0" err="1">
                <a:latin typeface="Comic Sans MS" panose="030F0702030302020204" pitchFamily="66" charset="0"/>
              </a:rPr>
              <a:t>лида</a:t>
            </a:r>
            <a:endParaRPr lang="ru-RU" dirty="0">
              <a:latin typeface="Comic Sans MS" panose="030F0702030302020204" pitchFamily="66" charset="0"/>
            </a:endParaRP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err="1">
                <a:effectLst/>
                <a:latin typeface="Comic Sans MS" panose="030F0702030302020204" pitchFamily="66" charset="0"/>
              </a:rPr>
              <a:t>лид</a:t>
            </a:r>
            <a:r>
              <a:rPr lang="ru-RU" b="0" i="0" dirty="0">
                <a:effectLst/>
                <a:latin typeface="Comic Sans MS" panose="030F0702030302020204" pitchFamily="66" charset="0"/>
              </a:rPr>
              <a:t> создан, назначен менеджер</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r>
              <a:rPr lang="ru-RU" dirty="0" err="1">
                <a:latin typeface="Comic Sans MS" panose="030F0702030302020204" pitchFamily="66" charset="0"/>
              </a:rPr>
              <a:t>Напоминалка</a:t>
            </a:r>
            <a:r>
              <a:rPr lang="en-US" dirty="0">
                <a:latin typeface="Comic Sans MS" panose="030F0702030302020204" pitchFamily="66" charset="0"/>
              </a:rPr>
              <a:t>: </a:t>
            </a:r>
            <a:r>
              <a:rPr lang="ru-RU" dirty="0" err="1">
                <a:latin typeface="Comic Sans MS" panose="030F0702030302020204" pitchFamily="66" charset="0"/>
              </a:rPr>
              <a:t>лид</a:t>
            </a:r>
            <a:r>
              <a:rPr lang="ru-RU" dirty="0">
                <a:latin typeface="Comic Sans MS" panose="030F0702030302020204" pitchFamily="66" charset="0"/>
              </a:rPr>
              <a:t> – обращение потенциального клиента</a:t>
            </a:r>
          </a:p>
        </p:txBody>
      </p:sp>
    </p:spTree>
    <p:extLst>
      <p:ext uri="{BB962C8B-B14F-4D97-AF65-F5344CB8AC3E}">
        <p14:creationId xmlns:p14="http://schemas.microsoft.com/office/powerpoint/2010/main" val="307454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Лид</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в работе</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связь с клиентом</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установлен контакт</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425163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Лид</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lnSpcReduction="10000"/>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закрыт</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обработка завершена</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err="1">
                <a:effectLst/>
                <a:latin typeface="Comic Sans MS" panose="030F0702030302020204" pitchFamily="66" charset="0"/>
              </a:rPr>
              <a:t>лид</a:t>
            </a:r>
            <a:r>
              <a:rPr lang="ru-RU" b="0" i="0" dirty="0">
                <a:effectLst/>
                <a:latin typeface="Comic Sans MS" panose="030F0702030302020204" pitchFamily="66" charset="0"/>
              </a:rPr>
              <a:t> закрыт</a:t>
            </a:r>
            <a:r>
              <a:rPr lang="en-US" b="0" i="0" dirty="0">
                <a:effectLst/>
                <a:latin typeface="Comic Sans MS" panose="030F0702030302020204" pitchFamily="66" charset="0"/>
              </a:rPr>
              <a:t>,</a:t>
            </a:r>
            <a:r>
              <a:rPr lang="ru-RU" b="0" i="0" dirty="0">
                <a:effectLst/>
                <a:latin typeface="Comic Sans MS" panose="030F0702030302020204" pitchFamily="66" charset="0"/>
              </a:rPr>
              <a:t> создан контакт</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r>
              <a:rPr lang="ru-RU" dirty="0" err="1">
                <a:latin typeface="Comic Sans MS" panose="030F0702030302020204" pitchFamily="66" charset="0"/>
              </a:rPr>
              <a:t>Напоминалка</a:t>
            </a:r>
            <a:r>
              <a:rPr lang="en-US" dirty="0">
                <a:latin typeface="Comic Sans MS" panose="030F0702030302020204" pitchFamily="66" charset="0"/>
              </a:rPr>
              <a:t>: </a:t>
            </a:r>
            <a:r>
              <a:rPr lang="ru-RU" dirty="0">
                <a:latin typeface="Comic Sans MS" panose="030F0702030302020204" pitchFamily="66" charset="0"/>
              </a:rPr>
              <a:t>контакт – </a:t>
            </a:r>
            <a:r>
              <a:rPr lang="ru-RU" dirty="0" err="1">
                <a:latin typeface="Comic Sans MS" panose="030F0702030302020204" pitchFamily="66" charset="0"/>
              </a:rPr>
              <a:t>физ</a:t>
            </a:r>
            <a:r>
              <a:rPr lang="en-US" dirty="0">
                <a:latin typeface="Comic Sans MS" panose="030F0702030302020204" pitchFamily="66" charset="0"/>
              </a:rPr>
              <a:t>.</a:t>
            </a:r>
            <a:r>
              <a:rPr lang="ru-RU" dirty="0">
                <a:latin typeface="Comic Sans MS" panose="030F0702030302020204" pitchFamily="66" charset="0"/>
              </a:rPr>
              <a:t> лицо с которым мы имеем дело</a:t>
            </a:r>
          </a:p>
        </p:txBody>
      </p:sp>
    </p:spTree>
    <p:extLst>
      <p:ext uri="{BB962C8B-B14F-4D97-AF65-F5344CB8AC3E}">
        <p14:creationId xmlns:p14="http://schemas.microsoft.com/office/powerpoint/2010/main" val="203669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Контакт</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новый</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создание контакта</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контакт добавлен в систему</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3864105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Компания</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новый</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регистрация компании</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компания добавлена</a:t>
            </a:r>
            <a:r>
              <a:rPr lang="en-US" b="0" i="0" dirty="0">
                <a:effectLst/>
                <a:latin typeface="Comic Sans MS" panose="030F0702030302020204" pitchFamily="66" charset="0"/>
              </a:rPr>
              <a:t>,</a:t>
            </a:r>
            <a:r>
              <a:rPr lang="ru-RU" b="0" i="0" dirty="0">
                <a:effectLst/>
                <a:latin typeface="Comic Sans MS" panose="030F0702030302020204" pitchFamily="66" charset="0"/>
              </a:rPr>
              <a:t> связана с контактами</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r>
              <a:rPr lang="ru-RU" dirty="0" err="1">
                <a:latin typeface="Comic Sans MS" panose="030F0702030302020204" pitchFamily="66" charset="0"/>
              </a:rPr>
              <a:t>Напоминалка</a:t>
            </a:r>
            <a:r>
              <a:rPr lang="en-US" dirty="0">
                <a:latin typeface="Comic Sans MS" panose="030F0702030302020204" pitchFamily="66" charset="0"/>
              </a:rPr>
              <a:t>: </a:t>
            </a:r>
            <a:r>
              <a:rPr lang="ru-RU" dirty="0">
                <a:latin typeface="Comic Sans MS" panose="030F0702030302020204" pitchFamily="66" charset="0"/>
              </a:rPr>
              <a:t>компания – юр</a:t>
            </a:r>
            <a:r>
              <a:rPr lang="en-US" dirty="0">
                <a:latin typeface="Comic Sans MS" panose="030F0702030302020204" pitchFamily="66" charset="0"/>
              </a:rPr>
              <a:t>.</a:t>
            </a:r>
            <a:r>
              <a:rPr lang="ru-RU" dirty="0">
                <a:latin typeface="Comic Sans MS" panose="030F0702030302020204" pitchFamily="66" charset="0"/>
              </a:rPr>
              <a:t> лицо</a:t>
            </a:r>
            <a:r>
              <a:rPr lang="en-US" dirty="0">
                <a:latin typeface="Comic Sans MS" panose="030F0702030302020204" pitchFamily="66" charset="0"/>
              </a:rPr>
              <a:t>,</a:t>
            </a:r>
            <a:r>
              <a:rPr lang="ru-RU" dirty="0">
                <a:latin typeface="Comic Sans MS" panose="030F0702030302020204" pitchFamily="66" charset="0"/>
              </a:rPr>
              <a:t> представляемое контактом</a:t>
            </a: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34312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Сделка</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новый</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создание сделки</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сделка зарегистрирована</a:t>
            </a:r>
            <a:r>
              <a:rPr lang="en-US" b="0" i="0" dirty="0">
                <a:effectLst/>
                <a:latin typeface="Comic Sans MS" panose="030F0702030302020204" pitchFamily="66" charset="0"/>
              </a:rPr>
              <a:t>,</a:t>
            </a:r>
            <a:r>
              <a:rPr lang="ru-RU" b="0" i="0" dirty="0">
                <a:effectLst/>
                <a:latin typeface="Comic Sans MS" panose="030F0702030302020204" pitchFamily="66" charset="0"/>
              </a:rPr>
              <a:t> назначен ответственный</a:t>
            </a:r>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pPr marL="0" indent="0">
              <a:buNone/>
            </a:pPr>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344912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Сделка</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переговоры</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ведение переговоров</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созданы задачи</a:t>
            </a:r>
            <a:r>
              <a:rPr lang="en-US" b="0" i="0" dirty="0">
                <a:effectLst/>
                <a:latin typeface="Comic Sans MS" panose="030F0702030302020204" pitchFamily="66" charset="0"/>
              </a:rPr>
              <a:t>,</a:t>
            </a:r>
            <a:r>
              <a:rPr lang="ru-RU" b="0" i="0" dirty="0">
                <a:effectLst/>
                <a:latin typeface="Comic Sans MS" panose="030F0702030302020204" pitchFamily="66" charset="0"/>
              </a:rPr>
              <a:t> ведется переписка</a:t>
            </a:r>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pPr marL="0" indent="0">
              <a:buNone/>
            </a:pPr>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239362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B5B6DE5A-95C5-43EB-876D-B5B4A57DCE00}"/>
              </a:ext>
            </a:extLst>
          </p:cNvPr>
          <p:cNvSpPr/>
          <p:nvPr/>
        </p:nvSpPr>
        <p:spPr>
          <a:xfrm>
            <a:off x="0" y="0"/>
            <a:ext cx="12192000" cy="6858000"/>
          </a:xfrm>
          <a:prstGeom prst="rect">
            <a:avLst/>
          </a:prstGeom>
          <a:gradFill>
            <a:gsLst>
              <a:gs pos="100000">
                <a:srgbClr val="7E9BAA"/>
              </a:gs>
              <a:gs pos="2000">
                <a:srgbClr val="829EAE"/>
              </a:gs>
              <a:gs pos="0">
                <a:srgbClr val="A2C7C6"/>
              </a:gs>
              <a:gs pos="0">
                <a:srgbClr val="839FAE"/>
              </a:gs>
              <a:gs pos="0">
                <a:srgbClr val="99BCC0"/>
              </a:gs>
              <a:gs pos="100000">
                <a:srgbClr val="84A0A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617C33F6-A029-45DE-898A-3C5205BF9A69}"/>
              </a:ext>
            </a:extLst>
          </p:cNvPr>
          <p:cNvSpPr>
            <a:spLocks noGrp="1"/>
          </p:cNvSpPr>
          <p:nvPr>
            <p:ph type="title"/>
          </p:nvPr>
        </p:nvSpPr>
        <p:spPr>
          <a:xfrm>
            <a:off x="2242828" y="4949776"/>
            <a:ext cx="10515600" cy="1325563"/>
          </a:xfrm>
        </p:spPr>
        <p:txBody>
          <a:bodyPr/>
          <a:lstStyle/>
          <a:p>
            <a:r>
              <a:rPr lang="ru-RU" dirty="0">
                <a:solidFill>
                  <a:schemeClr val="bg1"/>
                </a:solidFill>
                <a:latin typeface="Comic Sans MS" panose="030F0702030302020204" pitchFamily="66" charset="0"/>
              </a:rPr>
              <a:t>Выбранная </a:t>
            </a:r>
            <a:r>
              <a:rPr lang="en-US" dirty="0">
                <a:solidFill>
                  <a:schemeClr val="bg1"/>
                </a:solidFill>
                <a:latin typeface="Comic Sans MS" panose="030F0702030302020204" pitchFamily="66" charset="0"/>
              </a:rPr>
              <a:t>CRM – Bitrix24</a:t>
            </a:r>
            <a:endParaRPr lang="ru-RU" dirty="0">
              <a:solidFill>
                <a:schemeClr val="bg1"/>
              </a:solidFill>
              <a:latin typeface="Comic Sans MS" panose="030F0702030302020204" pitchFamily="66" charset="0"/>
            </a:endParaRPr>
          </a:p>
        </p:txBody>
      </p:sp>
      <p:pic>
        <p:nvPicPr>
          <p:cNvPr id="6" name="Объект 5">
            <a:extLst>
              <a:ext uri="{FF2B5EF4-FFF2-40B4-BE49-F238E27FC236}">
                <a16:creationId xmlns:a16="http://schemas.microsoft.com/office/drawing/2014/main" id="{F07A893E-AF81-4216-931A-28743B616B1C}"/>
              </a:ext>
            </a:extLst>
          </p:cNvPr>
          <p:cNvPicPr>
            <a:picLocks noGrp="1" noChangeAspect="1"/>
          </p:cNvPicPr>
          <p:nvPr>
            <p:ph idx="1"/>
          </p:nvPr>
        </p:nvPicPr>
        <p:blipFill>
          <a:blip r:embed="rId2"/>
          <a:stretch>
            <a:fillRect/>
          </a:stretch>
        </p:blipFill>
        <p:spPr>
          <a:xfrm>
            <a:off x="3920331" y="630610"/>
            <a:ext cx="4351338" cy="4351338"/>
          </a:xfrm>
          <a:prstGeom prst="rect">
            <a:avLst/>
          </a:prstGeom>
          <a:effectLst>
            <a:softEdge rad="31750"/>
          </a:effectLst>
        </p:spPr>
      </p:pic>
      <p:sp>
        <p:nvSpPr>
          <p:cNvPr id="5" name="AutoShape 4" descr="A playful 2D movie-style flat design featuring a white cloud with the text 'Bitrix24' inside. The background should use soft blues, with a cartoonish, fun, and informal style. The cloud can have slightly exaggerated edges, and the text should be friendly and welcoming, giving off an approachable and lively vibe. The overall design should feel more casual, but still professional, with the same color scheme of light blues and white.">
            <a:extLst>
              <a:ext uri="{FF2B5EF4-FFF2-40B4-BE49-F238E27FC236}">
                <a16:creationId xmlns:a16="http://schemas.microsoft.com/office/drawing/2014/main" id="{0CF0D856-203E-402E-B4E2-BD007A7C5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475698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p:txBody>
          <a:bodyPr/>
          <a:lstStyle/>
          <a:p>
            <a:r>
              <a:rPr lang="ru-RU" dirty="0">
                <a:latin typeface="Comic Sans MS" panose="030F0702030302020204" pitchFamily="66" charset="0"/>
              </a:rPr>
              <a:t>Этап Сделка</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заключение договора</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подписание договора</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договор подписан</a:t>
            </a:r>
            <a:r>
              <a:rPr lang="en-US" b="0" i="0" dirty="0">
                <a:effectLst/>
                <a:latin typeface="Comic Sans MS" panose="030F0702030302020204" pitchFamily="66" charset="0"/>
              </a:rPr>
              <a:t>,</a:t>
            </a:r>
            <a:r>
              <a:rPr lang="ru-RU" b="0" i="0" dirty="0">
                <a:effectLst/>
                <a:latin typeface="Comic Sans MS" panose="030F0702030302020204" pitchFamily="66" charset="0"/>
              </a:rPr>
              <a:t> сделка завершена</a:t>
            </a:r>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pPr marL="0" indent="0">
              <a:buNone/>
            </a:pPr>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152484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60A0-4667-4CA9-9413-5B768E9A5CB7}"/>
              </a:ext>
            </a:extLst>
          </p:cNvPr>
          <p:cNvSpPr>
            <a:spLocks noGrp="1"/>
          </p:cNvSpPr>
          <p:nvPr>
            <p:ph type="title"/>
          </p:nvPr>
        </p:nvSpPr>
        <p:spPr>
          <a:xfrm>
            <a:off x="520700" y="365125"/>
            <a:ext cx="10934700" cy="1325563"/>
          </a:xfrm>
        </p:spPr>
        <p:txBody>
          <a:bodyPr/>
          <a:lstStyle/>
          <a:p>
            <a:r>
              <a:rPr lang="ru-RU" dirty="0">
                <a:latin typeface="Comic Sans MS" panose="030F0702030302020204" pitchFamily="66" charset="0"/>
              </a:rPr>
              <a:t>Этап Счет</a:t>
            </a:r>
            <a:r>
              <a:rPr lang="en-US" dirty="0">
                <a:latin typeface="Comic Sans MS" panose="030F0702030302020204" pitchFamily="66" charset="0"/>
              </a:rPr>
              <a:t>/</a:t>
            </a:r>
            <a:r>
              <a:rPr lang="ru-RU" dirty="0">
                <a:latin typeface="Comic Sans MS" panose="030F0702030302020204" pitchFamily="66" charset="0"/>
              </a:rPr>
              <a:t>Коммерческое предложение</a:t>
            </a:r>
          </a:p>
        </p:txBody>
      </p:sp>
      <p:sp>
        <p:nvSpPr>
          <p:cNvPr id="3" name="Объект 2">
            <a:extLst>
              <a:ext uri="{FF2B5EF4-FFF2-40B4-BE49-F238E27FC236}">
                <a16:creationId xmlns:a16="http://schemas.microsoft.com/office/drawing/2014/main" id="{74C3DF44-A2EE-4814-B0BF-A0BDC784FD98}"/>
              </a:ext>
            </a:extLst>
          </p:cNvPr>
          <p:cNvSpPr>
            <a:spLocks noGrp="1"/>
          </p:cNvSpPr>
          <p:nvPr>
            <p:ph idx="1"/>
          </p:nvPr>
        </p:nvSpPr>
        <p:spPr/>
        <p:txBody>
          <a:bodyPr>
            <a:normAutofit/>
          </a:bodyPr>
          <a:lstStyle/>
          <a:p>
            <a:r>
              <a:rPr lang="ru-RU" dirty="0">
                <a:latin typeface="Comic Sans MS" panose="030F0702030302020204" pitchFamily="66" charset="0"/>
              </a:rPr>
              <a:t>Статус</a:t>
            </a:r>
            <a:r>
              <a:rPr lang="en-US" dirty="0">
                <a:latin typeface="Comic Sans MS" panose="030F0702030302020204" pitchFamily="66" charset="0"/>
              </a:rPr>
              <a:t>:</a:t>
            </a:r>
            <a:r>
              <a:rPr lang="ru-RU" dirty="0">
                <a:latin typeface="Comic Sans MS" panose="030F0702030302020204" pitchFamily="66" charset="0"/>
              </a:rPr>
              <a:t> новый</a:t>
            </a:r>
          </a:p>
          <a:p>
            <a:r>
              <a:rPr lang="ru-RU" dirty="0">
                <a:latin typeface="Comic Sans MS" panose="030F0702030302020204" pitchFamily="66" charset="0"/>
              </a:rPr>
              <a:t>Действия</a:t>
            </a:r>
            <a:r>
              <a:rPr lang="en-US" dirty="0">
                <a:latin typeface="Comic Sans MS" panose="030F0702030302020204" pitchFamily="66" charset="0"/>
              </a:rPr>
              <a:t>: </a:t>
            </a:r>
            <a:r>
              <a:rPr lang="ru-RU" dirty="0">
                <a:latin typeface="Comic Sans MS" panose="030F0702030302020204" pitchFamily="66" charset="0"/>
              </a:rPr>
              <a:t>создание предложения</a:t>
            </a:r>
          </a:p>
          <a:p>
            <a:r>
              <a:rPr lang="ru-RU" dirty="0">
                <a:latin typeface="Comic Sans MS" panose="030F0702030302020204" pitchFamily="66" charset="0"/>
              </a:rPr>
              <a:t>События в системе</a:t>
            </a:r>
            <a:r>
              <a:rPr lang="en-US" dirty="0">
                <a:latin typeface="Comic Sans MS" panose="030F0702030302020204" pitchFamily="66" charset="0"/>
              </a:rPr>
              <a:t>: </a:t>
            </a:r>
            <a:r>
              <a:rPr lang="ru-RU" b="0" i="0" dirty="0">
                <a:effectLst/>
                <a:latin typeface="Comic Sans MS" panose="030F0702030302020204" pitchFamily="66" charset="0"/>
              </a:rPr>
              <a:t>коммерческое предложение отправлено клиенту</a:t>
            </a:r>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endParaRPr lang="ru-RU" dirty="0">
              <a:latin typeface="Comic Sans MS" panose="030F0702030302020204" pitchFamily="66" charset="0"/>
            </a:endParaRPr>
          </a:p>
          <a:p>
            <a:pPr marL="0" indent="0">
              <a:buNone/>
            </a:pPr>
            <a:endParaRPr lang="ru-RU" dirty="0">
              <a:latin typeface="Comic Sans MS" panose="030F0702030302020204" pitchFamily="66" charset="0"/>
            </a:endParaRPr>
          </a:p>
          <a:p>
            <a:endParaRPr lang="ru-RU" dirty="0">
              <a:latin typeface="Comic Sans MS" panose="030F0702030302020204" pitchFamily="66" charset="0"/>
            </a:endParaRPr>
          </a:p>
        </p:txBody>
      </p:sp>
    </p:spTree>
    <p:extLst>
      <p:ext uri="{BB962C8B-B14F-4D97-AF65-F5344CB8AC3E}">
        <p14:creationId xmlns:p14="http://schemas.microsoft.com/office/powerpoint/2010/main" val="3894623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4384D5-E42B-431A-9970-B587E7372605}"/>
              </a:ext>
            </a:extLst>
          </p:cNvPr>
          <p:cNvSpPr>
            <a:spLocks noGrp="1"/>
          </p:cNvSpPr>
          <p:nvPr>
            <p:ph type="title"/>
          </p:nvPr>
        </p:nvSpPr>
        <p:spPr>
          <a:xfrm>
            <a:off x="584200" y="25400"/>
            <a:ext cx="4927600" cy="714375"/>
          </a:xfrm>
        </p:spPr>
        <p:txBody>
          <a:bodyPr>
            <a:normAutofit fontScale="90000"/>
          </a:bodyPr>
          <a:lstStyle/>
          <a:p>
            <a:r>
              <a:rPr lang="ru-RU" dirty="0">
                <a:latin typeface="Comic Sans MS" panose="030F0702030302020204" pitchFamily="66" charset="0"/>
              </a:rPr>
              <a:t>Итоговая таблица</a:t>
            </a:r>
          </a:p>
        </p:txBody>
      </p:sp>
      <p:graphicFrame>
        <p:nvGraphicFramePr>
          <p:cNvPr id="4" name="Таблица 4">
            <a:extLst>
              <a:ext uri="{FF2B5EF4-FFF2-40B4-BE49-F238E27FC236}">
                <a16:creationId xmlns:a16="http://schemas.microsoft.com/office/drawing/2014/main" id="{8492F35B-5688-4BDB-A7CD-1314A08B6EF9}"/>
              </a:ext>
            </a:extLst>
          </p:cNvPr>
          <p:cNvGraphicFramePr>
            <a:graphicFrameLocks noGrp="1"/>
          </p:cNvGraphicFramePr>
          <p:nvPr>
            <p:ph idx="1"/>
            <p:extLst>
              <p:ext uri="{D42A27DB-BD31-4B8C-83A1-F6EECF244321}">
                <p14:modId xmlns:p14="http://schemas.microsoft.com/office/powerpoint/2010/main" val="1961710944"/>
              </p:ext>
            </p:extLst>
          </p:nvPr>
        </p:nvGraphicFramePr>
        <p:xfrm>
          <a:off x="933449" y="870806"/>
          <a:ext cx="10325101" cy="5961794"/>
        </p:xfrm>
        <a:graphic>
          <a:graphicData uri="http://schemas.openxmlformats.org/drawingml/2006/table">
            <a:tbl>
              <a:tblPr firstRow="1" bandRow="1">
                <a:tableStyleId>{D7AC3CCA-C797-4891-BE02-D94E43425B78}</a:tableStyleId>
              </a:tblPr>
              <a:tblGrid>
                <a:gridCol w="422740">
                  <a:extLst>
                    <a:ext uri="{9D8B030D-6E8A-4147-A177-3AD203B41FA5}">
                      <a16:colId xmlns:a16="http://schemas.microsoft.com/office/drawing/2014/main" val="3298114463"/>
                    </a:ext>
                  </a:extLst>
                </a:gridCol>
                <a:gridCol w="1421943">
                  <a:extLst>
                    <a:ext uri="{9D8B030D-6E8A-4147-A177-3AD203B41FA5}">
                      <a16:colId xmlns:a16="http://schemas.microsoft.com/office/drawing/2014/main" val="3800858407"/>
                    </a:ext>
                  </a:extLst>
                </a:gridCol>
                <a:gridCol w="2305854">
                  <a:extLst>
                    <a:ext uri="{9D8B030D-6E8A-4147-A177-3AD203B41FA5}">
                      <a16:colId xmlns:a16="http://schemas.microsoft.com/office/drawing/2014/main" val="2745556817"/>
                    </a:ext>
                  </a:extLst>
                </a:gridCol>
                <a:gridCol w="2446767">
                  <a:extLst>
                    <a:ext uri="{9D8B030D-6E8A-4147-A177-3AD203B41FA5}">
                      <a16:colId xmlns:a16="http://schemas.microsoft.com/office/drawing/2014/main" val="3570765903"/>
                    </a:ext>
                  </a:extLst>
                </a:gridCol>
                <a:gridCol w="3727797">
                  <a:extLst>
                    <a:ext uri="{9D8B030D-6E8A-4147-A177-3AD203B41FA5}">
                      <a16:colId xmlns:a16="http://schemas.microsoft.com/office/drawing/2014/main" val="1595863166"/>
                    </a:ext>
                  </a:extLst>
                </a:gridCol>
              </a:tblGrid>
              <a:tr h="636584">
                <a:tc>
                  <a:txBody>
                    <a:bodyPr/>
                    <a:lstStyle/>
                    <a:p>
                      <a:r>
                        <a:rPr lang="ru-RU" dirty="0"/>
                        <a:t>№</a:t>
                      </a:r>
                    </a:p>
                  </a:txBody>
                  <a:tcPr/>
                </a:tc>
                <a:tc>
                  <a:txBody>
                    <a:bodyPr/>
                    <a:lstStyle/>
                    <a:p>
                      <a:r>
                        <a:rPr lang="ru-RU" dirty="0"/>
                        <a:t>Стадия</a:t>
                      </a:r>
                      <a:r>
                        <a:rPr lang="en-US" dirty="0"/>
                        <a:t>/</a:t>
                      </a:r>
                      <a:r>
                        <a:rPr lang="ru-RU" dirty="0"/>
                        <a:t>Этап</a:t>
                      </a:r>
                    </a:p>
                  </a:txBody>
                  <a:tcPr/>
                </a:tc>
                <a:tc>
                  <a:txBody>
                    <a:bodyPr/>
                    <a:lstStyle/>
                    <a:p>
                      <a:r>
                        <a:rPr lang="ru-RU" dirty="0"/>
                        <a:t>Статус</a:t>
                      </a:r>
                    </a:p>
                  </a:txBody>
                  <a:tcPr/>
                </a:tc>
                <a:tc>
                  <a:txBody>
                    <a:bodyPr/>
                    <a:lstStyle/>
                    <a:p>
                      <a:r>
                        <a:rPr lang="ru-RU" dirty="0"/>
                        <a:t>Действия</a:t>
                      </a:r>
                    </a:p>
                  </a:txBody>
                  <a:tcPr/>
                </a:tc>
                <a:tc>
                  <a:txBody>
                    <a:bodyPr/>
                    <a:lstStyle/>
                    <a:p>
                      <a:r>
                        <a:rPr lang="ru-RU" dirty="0"/>
                        <a:t>События в системе</a:t>
                      </a:r>
                    </a:p>
                  </a:txBody>
                  <a:tcPr/>
                </a:tc>
                <a:extLst>
                  <a:ext uri="{0D108BD9-81ED-4DB2-BD59-A6C34878D82A}">
                    <a16:rowId xmlns:a16="http://schemas.microsoft.com/office/drawing/2014/main" val="701014919"/>
                  </a:ext>
                </a:extLst>
              </a:tr>
              <a:tr h="643631">
                <a:tc>
                  <a:txBody>
                    <a:bodyPr/>
                    <a:lstStyle/>
                    <a:p>
                      <a:r>
                        <a:rPr lang="ru-RU" dirty="0"/>
                        <a:t>1</a:t>
                      </a:r>
                    </a:p>
                  </a:txBody>
                  <a:tcPr/>
                </a:tc>
                <a:tc>
                  <a:txBody>
                    <a:bodyPr/>
                    <a:lstStyle/>
                    <a:p>
                      <a:r>
                        <a:rPr lang="ru-RU" dirty="0"/>
                        <a:t>Лид</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Новый</a:t>
                      </a:r>
                    </a:p>
                  </a:txBody>
                  <a:tcPr/>
                </a:tc>
                <a:tc>
                  <a:txBody>
                    <a:bodyPr/>
                    <a:lstStyle/>
                    <a:p>
                      <a:r>
                        <a:rPr lang="ru-RU" dirty="0"/>
                        <a:t>Добавление </a:t>
                      </a:r>
                      <a:r>
                        <a:rPr lang="ru-RU" dirty="0" err="1"/>
                        <a:t>лида</a:t>
                      </a:r>
                      <a:endParaRPr lang="ru-RU" dirty="0"/>
                    </a:p>
                  </a:txBody>
                  <a:tcPr/>
                </a:tc>
                <a:tc>
                  <a:txBody>
                    <a:bodyPr/>
                    <a:lstStyle/>
                    <a:p>
                      <a:r>
                        <a:rPr lang="ru-RU" dirty="0"/>
                        <a:t>Лид создан</a:t>
                      </a:r>
                      <a:r>
                        <a:rPr lang="en-US" dirty="0"/>
                        <a:t>,</a:t>
                      </a:r>
                      <a:r>
                        <a:rPr lang="ru-RU" dirty="0"/>
                        <a:t> назначен менеджер</a:t>
                      </a:r>
                    </a:p>
                  </a:txBody>
                  <a:tcPr/>
                </a:tc>
                <a:extLst>
                  <a:ext uri="{0D108BD9-81ED-4DB2-BD59-A6C34878D82A}">
                    <a16:rowId xmlns:a16="http://schemas.microsoft.com/office/drawing/2014/main" val="4055107665"/>
                  </a:ext>
                </a:extLst>
              </a:tr>
              <a:tr h="363762">
                <a:tc>
                  <a:txBody>
                    <a:bodyPr/>
                    <a:lstStyle/>
                    <a:p>
                      <a:r>
                        <a:rPr lang="ru-RU"/>
                        <a:t>2</a:t>
                      </a:r>
                      <a:endParaRPr lang="ru-RU" dirty="0"/>
                    </a:p>
                  </a:txBody>
                  <a:tcPr/>
                </a:tc>
                <a:tc>
                  <a:txBody>
                    <a:bodyPr/>
                    <a:lstStyle/>
                    <a:p>
                      <a:r>
                        <a:rPr lang="ru-RU" dirty="0"/>
                        <a:t>Лид</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работе</a:t>
                      </a:r>
                    </a:p>
                  </a:txBody>
                  <a:tcPr/>
                </a:tc>
                <a:tc>
                  <a:txBody>
                    <a:bodyPr/>
                    <a:lstStyle/>
                    <a:p>
                      <a:r>
                        <a:rPr lang="ru-RU" dirty="0"/>
                        <a:t>Связь с клиентом</a:t>
                      </a:r>
                    </a:p>
                  </a:txBody>
                  <a:tcPr/>
                </a:tc>
                <a:tc>
                  <a:txBody>
                    <a:bodyPr/>
                    <a:lstStyle/>
                    <a:p>
                      <a:r>
                        <a:rPr lang="ru-RU" dirty="0"/>
                        <a:t>Установлен контакт</a:t>
                      </a:r>
                    </a:p>
                  </a:txBody>
                  <a:tcPr/>
                </a:tc>
                <a:extLst>
                  <a:ext uri="{0D108BD9-81ED-4DB2-BD59-A6C34878D82A}">
                    <a16:rowId xmlns:a16="http://schemas.microsoft.com/office/drawing/2014/main" val="1715921094"/>
                  </a:ext>
                </a:extLst>
              </a:tr>
              <a:tr h="450541">
                <a:tc>
                  <a:txBody>
                    <a:bodyPr/>
                    <a:lstStyle/>
                    <a:p>
                      <a:r>
                        <a:rPr lang="ru-RU" dirty="0"/>
                        <a:t>3</a:t>
                      </a:r>
                    </a:p>
                  </a:txBody>
                  <a:tcPr/>
                </a:tc>
                <a:tc>
                  <a:txBody>
                    <a:bodyPr/>
                    <a:lstStyle/>
                    <a:p>
                      <a:r>
                        <a:rPr lang="ru-RU" dirty="0"/>
                        <a:t>Лид</a:t>
                      </a:r>
                    </a:p>
                  </a:txBody>
                  <a:tcPr/>
                </a:tc>
                <a:tc>
                  <a:txBody>
                    <a:bodyPr/>
                    <a:lstStyle/>
                    <a:p>
                      <a:r>
                        <a:rPr lang="ru-RU" dirty="0"/>
                        <a:t>Закрыт</a:t>
                      </a:r>
                    </a:p>
                  </a:txBody>
                  <a:tcPr/>
                </a:tc>
                <a:tc>
                  <a:txBody>
                    <a:bodyPr/>
                    <a:lstStyle/>
                    <a:p>
                      <a:r>
                        <a:rPr lang="ru-RU" dirty="0"/>
                        <a:t>Обработка завершена</a:t>
                      </a:r>
                    </a:p>
                  </a:txBody>
                  <a:tcPr/>
                </a:tc>
                <a:tc>
                  <a:txBody>
                    <a:bodyPr/>
                    <a:lstStyle/>
                    <a:p>
                      <a:r>
                        <a:rPr lang="ru-RU" dirty="0"/>
                        <a:t>Лид закрыт</a:t>
                      </a:r>
                      <a:r>
                        <a:rPr lang="en-US" dirty="0"/>
                        <a:t>,</a:t>
                      </a:r>
                      <a:r>
                        <a:rPr lang="ru-RU" dirty="0"/>
                        <a:t> создан контакт</a:t>
                      </a:r>
                    </a:p>
                  </a:txBody>
                  <a:tcPr/>
                </a:tc>
                <a:extLst>
                  <a:ext uri="{0D108BD9-81ED-4DB2-BD59-A6C34878D82A}">
                    <a16:rowId xmlns:a16="http://schemas.microsoft.com/office/drawing/2014/main" val="1086813857"/>
                  </a:ext>
                </a:extLst>
              </a:tr>
              <a:tr h="450541">
                <a:tc>
                  <a:txBody>
                    <a:bodyPr/>
                    <a:lstStyle/>
                    <a:p>
                      <a:r>
                        <a:rPr lang="ru-RU" dirty="0"/>
                        <a:t>4</a:t>
                      </a:r>
                    </a:p>
                  </a:txBody>
                  <a:tcPr/>
                </a:tc>
                <a:tc>
                  <a:txBody>
                    <a:bodyPr/>
                    <a:lstStyle/>
                    <a:p>
                      <a:r>
                        <a:rPr lang="ru-RU" dirty="0"/>
                        <a:t>Контакт</a:t>
                      </a:r>
                    </a:p>
                  </a:txBody>
                  <a:tcPr/>
                </a:tc>
                <a:tc>
                  <a:txBody>
                    <a:bodyPr/>
                    <a:lstStyle/>
                    <a:p>
                      <a:r>
                        <a:rPr lang="ru-RU" dirty="0"/>
                        <a:t>Новый</a:t>
                      </a:r>
                    </a:p>
                  </a:txBody>
                  <a:tcPr/>
                </a:tc>
                <a:tc>
                  <a:txBody>
                    <a:bodyPr/>
                    <a:lstStyle/>
                    <a:p>
                      <a:r>
                        <a:rPr lang="ru-RU" dirty="0"/>
                        <a:t>Создание контакта</a:t>
                      </a:r>
                    </a:p>
                  </a:txBody>
                  <a:tcPr/>
                </a:tc>
                <a:tc>
                  <a:txBody>
                    <a:bodyPr/>
                    <a:lstStyle/>
                    <a:p>
                      <a:r>
                        <a:rPr lang="ru-RU" dirty="0"/>
                        <a:t>Контакт добавлен в систему</a:t>
                      </a:r>
                    </a:p>
                  </a:txBody>
                  <a:tcPr/>
                </a:tc>
                <a:extLst>
                  <a:ext uri="{0D108BD9-81ED-4DB2-BD59-A6C34878D82A}">
                    <a16:rowId xmlns:a16="http://schemas.microsoft.com/office/drawing/2014/main" val="3417895847"/>
                  </a:ext>
                </a:extLst>
              </a:tr>
              <a:tr h="643631">
                <a:tc>
                  <a:txBody>
                    <a:bodyPr/>
                    <a:lstStyle/>
                    <a:p>
                      <a:r>
                        <a:rPr lang="ru-RU" dirty="0"/>
                        <a:t>5</a:t>
                      </a:r>
                    </a:p>
                  </a:txBody>
                  <a:tcPr/>
                </a:tc>
                <a:tc>
                  <a:txBody>
                    <a:bodyPr/>
                    <a:lstStyle/>
                    <a:p>
                      <a:r>
                        <a:rPr lang="ru-RU" dirty="0"/>
                        <a:t>Компания</a:t>
                      </a:r>
                    </a:p>
                  </a:txBody>
                  <a:tcPr/>
                </a:tc>
                <a:tc>
                  <a:txBody>
                    <a:bodyPr/>
                    <a:lstStyle/>
                    <a:p>
                      <a:r>
                        <a:rPr lang="ru-RU" dirty="0"/>
                        <a:t>Новый</a:t>
                      </a:r>
                    </a:p>
                  </a:txBody>
                  <a:tcPr/>
                </a:tc>
                <a:tc>
                  <a:txBody>
                    <a:bodyPr/>
                    <a:lstStyle/>
                    <a:p>
                      <a:r>
                        <a:rPr lang="ru-RU" dirty="0"/>
                        <a:t>Регистрация компании</a:t>
                      </a:r>
                    </a:p>
                  </a:txBody>
                  <a:tcPr/>
                </a:tc>
                <a:tc>
                  <a:txBody>
                    <a:bodyPr/>
                    <a:lstStyle/>
                    <a:p>
                      <a:r>
                        <a:rPr lang="ru-RU" dirty="0"/>
                        <a:t>Компания добавлена</a:t>
                      </a:r>
                      <a:r>
                        <a:rPr lang="en-US" dirty="0"/>
                        <a:t>,</a:t>
                      </a:r>
                      <a:r>
                        <a:rPr lang="ru-RU" dirty="0"/>
                        <a:t> связана с контактами</a:t>
                      </a:r>
                    </a:p>
                  </a:txBody>
                  <a:tcPr/>
                </a:tc>
                <a:extLst>
                  <a:ext uri="{0D108BD9-81ED-4DB2-BD59-A6C34878D82A}">
                    <a16:rowId xmlns:a16="http://schemas.microsoft.com/office/drawing/2014/main" val="875634560"/>
                  </a:ext>
                </a:extLst>
              </a:tr>
              <a:tr h="836719">
                <a:tc>
                  <a:txBody>
                    <a:bodyPr/>
                    <a:lstStyle/>
                    <a:p>
                      <a:r>
                        <a:rPr lang="ru-RU" dirty="0"/>
                        <a:t>6</a:t>
                      </a:r>
                    </a:p>
                  </a:txBody>
                  <a:tcPr/>
                </a:tc>
                <a:tc>
                  <a:txBody>
                    <a:bodyPr/>
                    <a:lstStyle/>
                    <a:p>
                      <a:r>
                        <a:rPr lang="ru-RU" dirty="0"/>
                        <a:t>Сделка</a:t>
                      </a:r>
                    </a:p>
                  </a:txBody>
                  <a:tcPr/>
                </a:tc>
                <a:tc>
                  <a:txBody>
                    <a:bodyPr/>
                    <a:lstStyle/>
                    <a:p>
                      <a:r>
                        <a:rPr lang="ru-RU" dirty="0"/>
                        <a:t>Новый</a:t>
                      </a:r>
                    </a:p>
                  </a:txBody>
                  <a:tcPr/>
                </a:tc>
                <a:tc>
                  <a:txBody>
                    <a:bodyPr/>
                    <a:lstStyle/>
                    <a:p>
                      <a:r>
                        <a:rPr lang="ru-RU" dirty="0"/>
                        <a:t>Создание сделки</a:t>
                      </a:r>
                    </a:p>
                  </a:txBody>
                  <a:tcPr/>
                </a:tc>
                <a:tc>
                  <a:txBody>
                    <a:bodyPr/>
                    <a:lstStyle/>
                    <a:p>
                      <a:r>
                        <a:rPr lang="ru-RU" dirty="0"/>
                        <a:t>Сделка зарегистрирована</a:t>
                      </a:r>
                      <a:r>
                        <a:rPr lang="en-US" dirty="0"/>
                        <a:t>,</a:t>
                      </a:r>
                      <a:r>
                        <a:rPr lang="ru-RU" dirty="0"/>
                        <a:t> назначен ответственный</a:t>
                      </a:r>
                    </a:p>
                  </a:txBody>
                  <a:tcPr/>
                </a:tc>
                <a:extLst>
                  <a:ext uri="{0D108BD9-81ED-4DB2-BD59-A6C34878D82A}">
                    <a16:rowId xmlns:a16="http://schemas.microsoft.com/office/drawing/2014/main" val="2693050936"/>
                  </a:ext>
                </a:extLst>
              </a:tr>
              <a:tr h="450541">
                <a:tc>
                  <a:txBody>
                    <a:bodyPr/>
                    <a:lstStyle/>
                    <a:p>
                      <a:r>
                        <a:rPr lang="ru-RU" dirty="0"/>
                        <a:t>7</a:t>
                      </a:r>
                    </a:p>
                  </a:txBody>
                  <a:tcPr/>
                </a:tc>
                <a:tc>
                  <a:txBody>
                    <a:bodyPr/>
                    <a:lstStyle/>
                    <a:p>
                      <a:r>
                        <a:rPr lang="ru-RU" dirty="0"/>
                        <a:t>Сделка</a:t>
                      </a:r>
                    </a:p>
                  </a:txBody>
                  <a:tcPr/>
                </a:tc>
                <a:tc>
                  <a:txBody>
                    <a:bodyPr/>
                    <a:lstStyle/>
                    <a:p>
                      <a:r>
                        <a:rPr lang="ru-RU" dirty="0"/>
                        <a:t>Переговоры</a:t>
                      </a:r>
                    </a:p>
                  </a:txBody>
                  <a:tcPr/>
                </a:tc>
                <a:tc>
                  <a:txBody>
                    <a:bodyPr/>
                    <a:lstStyle/>
                    <a:p>
                      <a:r>
                        <a:rPr lang="ru-RU" dirty="0"/>
                        <a:t>Ведение переговоров</a:t>
                      </a:r>
                    </a:p>
                  </a:txBody>
                  <a:tcPr/>
                </a:tc>
                <a:tc>
                  <a:txBody>
                    <a:bodyPr/>
                    <a:lstStyle/>
                    <a:p>
                      <a:r>
                        <a:rPr lang="ru-RU" dirty="0"/>
                        <a:t>Созданы задачи</a:t>
                      </a:r>
                      <a:r>
                        <a:rPr lang="en-US" dirty="0"/>
                        <a:t>,</a:t>
                      </a:r>
                      <a:r>
                        <a:rPr lang="ru-RU" dirty="0"/>
                        <a:t> ведется переписка</a:t>
                      </a:r>
                    </a:p>
                  </a:txBody>
                  <a:tcPr/>
                </a:tc>
                <a:extLst>
                  <a:ext uri="{0D108BD9-81ED-4DB2-BD59-A6C34878D82A}">
                    <a16:rowId xmlns:a16="http://schemas.microsoft.com/office/drawing/2014/main" val="3897253572"/>
                  </a:ext>
                </a:extLst>
              </a:tr>
              <a:tr h="643631">
                <a:tc>
                  <a:txBody>
                    <a:bodyPr/>
                    <a:lstStyle/>
                    <a:p>
                      <a:r>
                        <a:rPr lang="ru-RU" dirty="0"/>
                        <a:t>8</a:t>
                      </a:r>
                    </a:p>
                  </a:txBody>
                  <a:tcPr/>
                </a:tc>
                <a:tc>
                  <a:txBody>
                    <a:bodyPr/>
                    <a:lstStyle/>
                    <a:p>
                      <a:r>
                        <a:rPr lang="ru-RU" dirty="0"/>
                        <a:t>Сделка</a:t>
                      </a:r>
                    </a:p>
                  </a:txBody>
                  <a:tcPr/>
                </a:tc>
                <a:tc>
                  <a:txBody>
                    <a:bodyPr/>
                    <a:lstStyle/>
                    <a:p>
                      <a:r>
                        <a:rPr lang="ru-RU" dirty="0"/>
                        <a:t>Заключение договора</a:t>
                      </a:r>
                    </a:p>
                  </a:txBody>
                  <a:tcPr/>
                </a:tc>
                <a:tc>
                  <a:txBody>
                    <a:bodyPr/>
                    <a:lstStyle/>
                    <a:p>
                      <a:r>
                        <a:rPr lang="ru-RU" dirty="0"/>
                        <a:t>Подписание договора</a:t>
                      </a:r>
                    </a:p>
                  </a:txBody>
                  <a:tcPr/>
                </a:tc>
                <a:tc>
                  <a:txBody>
                    <a:bodyPr/>
                    <a:lstStyle/>
                    <a:p>
                      <a:r>
                        <a:rPr lang="ru-RU" dirty="0"/>
                        <a:t>Договора подписан</a:t>
                      </a:r>
                      <a:r>
                        <a:rPr lang="en-US" dirty="0"/>
                        <a:t>, </a:t>
                      </a:r>
                      <a:r>
                        <a:rPr lang="ru-RU" dirty="0"/>
                        <a:t>сделка завершена</a:t>
                      </a:r>
                    </a:p>
                  </a:txBody>
                  <a:tcPr/>
                </a:tc>
                <a:extLst>
                  <a:ext uri="{0D108BD9-81ED-4DB2-BD59-A6C34878D82A}">
                    <a16:rowId xmlns:a16="http://schemas.microsoft.com/office/drawing/2014/main" val="3495126280"/>
                  </a:ext>
                </a:extLst>
              </a:tr>
              <a:tr h="836719">
                <a:tc>
                  <a:txBody>
                    <a:bodyPr/>
                    <a:lstStyle/>
                    <a:p>
                      <a:r>
                        <a:rPr lang="ru-RU" dirty="0"/>
                        <a:t>9</a:t>
                      </a:r>
                    </a:p>
                  </a:txBody>
                  <a:tcPr/>
                </a:tc>
                <a:tc>
                  <a:txBody>
                    <a:bodyPr/>
                    <a:lstStyle/>
                    <a:p>
                      <a:r>
                        <a:rPr lang="ru-RU" dirty="0"/>
                        <a:t>Счет</a:t>
                      </a:r>
                    </a:p>
                  </a:txBody>
                  <a:tcPr/>
                </a:tc>
                <a:tc>
                  <a:txBody>
                    <a:bodyPr/>
                    <a:lstStyle/>
                    <a:p>
                      <a:r>
                        <a:rPr lang="ru-RU" dirty="0"/>
                        <a:t>Новый</a:t>
                      </a:r>
                    </a:p>
                  </a:txBody>
                  <a:tcPr/>
                </a:tc>
                <a:tc>
                  <a:txBody>
                    <a:bodyPr/>
                    <a:lstStyle/>
                    <a:p>
                      <a:r>
                        <a:rPr lang="ru-RU" dirty="0"/>
                        <a:t>Создание предложения</a:t>
                      </a:r>
                    </a:p>
                  </a:txBody>
                  <a:tcPr/>
                </a:tc>
                <a:tc>
                  <a:txBody>
                    <a:bodyPr/>
                    <a:lstStyle/>
                    <a:p>
                      <a:r>
                        <a:rPr lang="ru-RU" dirty="0"/>
                        <a:t>Коммерческое предложение отправлено клиенту</a:t>
                      </a:r>
                    </a:p>
                  </a:txBody>
                  <a:tcPr/>
                </a:tc>
                <a:extLst>
                  <a:ext uri="{0D108BD9-81ED-4DB2-BD59-A6C34878D82A}">
                    <a16:rowId xmlns:a16="http://schemas.microsoft.com/office/drawing/2014/main" val="1923007937"/>
                  </a:ext>
                </a:extLst>
              </a:tr>
            </a:tbl>
          </a:graphicData>
        </a:graphic>
      </p:graphicFrame>
    </p:spTree>
    <p:extLst>
      <p:ext uri="{BB962C8B-B14F-4D97-AF65-F5344CB8AC3E}">
        <p14:creationId xmlns:p14="http://schemas.microsoft.com/office/powerpoint/2010/main" val="3091429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F5C3CF-C7A5-42BD-AA88-F2701C063090}"/>
              </a:ext>
            </a:extLst>
          </p:cNvPr>
          <p:cNvSpPr>
            <a:spLocks noGrp="1"/>
          </p:cNvSpPr>
          <p:nvPr>
            <p:ph type="title"/>
          </p:nvPr>
        </p:nvSpPr>
        <p:spPr>
          <a:xfrm>
            <a:off x="2832100" y="2562225"/>
            <a:ext cx="10515600" cy="1325563"/>
          </a:xfrm>
        </p:spPr>
        <p:txBody>
          <a:bodyPr/>
          <a:lstStyle/>
          <a:p>
            <a:r>
              <a:rPr lang="ru-RU" dirty="0">
                <a:latin typeface="Comic Sans MS" panose="030F0702030302020204" pitchFamily="66" charset="0"/>
              </a:rPr>
              <a:t>Спасибо за внимание</a:t>
            </a:r>
          </a:p>
        </p:txBody>
      </p:sp>
    </p:spTree>
    <p:extLst>
      <p:ext uri="{BB962C8B-B14F-4D97-AF65-F5344CB8AC3E}">
        <p14:creationId xmlns:p14="http://schemas.microsoft.com/office/powerpoint/2010/main" val="90735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2FC3D078-F243-4DA2-A691-A04032146356}"/>
              </a:ext>
            </a:extLst>
          </p:cNvPr>
          <p:cNvSpPr/>
          <p:nvPr/>
        </p:nvSpPr>
        <p:spPr>
          <a:xfrm>
            <a:off x="0" y="0"/>
            <a:ext cx="12192000" cy="6858000"/>
          </a:xfrm>
          <a:prstGeom prst="rect">
            <a:avLst/>
          </a:prstGeom>
          <a:solidFill>
            <a:srgbClr val="BCC5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96565E8-EF18-4D28-86CC-91A598F9D769}"/>
              </a:ext>
            </a:extLst>
          </p:cNvPr>
          <p:cNvSpPr>
            <a:spLocks noGrp="1"/>
          </p:cNvSpPr>
          <p:nvPr>
            <p:ph type="title"/>
          </p:nvPr>
        </p:nvSpPr>
        <p:spPr/>
        <p:txBody>
          <a:bodyPr/>
          <a:lstStyle/>
          <a:p>
            <a:r>
              <a:rPr lang="ru-RU" dirty="0">
                <a:latin typeface="Comic Sans MS" panose="030F0702030302020204" pitchFamily="66" charset="0"/>
              </a:rPr>
              <a:t>Немного про терминологию</a:t>
            </a:r>
          </a:p>
        </p:txBody>
      </p:sp>
      <p:sp>
        <p:nvSpPr>
          <p:cNvPr id="3" name="Объект 2">
            <a:extLst>
              <a:ext uri="{FF2B5EF4-FFF2-40B4-BE49-F238E27FC236}">
                <a16:creationId xmlns:a16="http://schemas.microsoft.com/office/drawing/2014/main" id="{55BA4261-9C99-4001-B456-7D6910AB7427}"/>
              </a:ext>
            </a:extLst>
          </p:cNvPr>
          <p:cNvSpPr>
            <a:spLocks noGrp="1"/>
          </p:cNvSpPr>
          <p:nvPr>
            <p:ph idx="1"/>
          </p:nvPr>
        </p:nvSpPr>
        <p:spPr>
          <a:xfrm>
            <a:off x="838200" y="1825625"/>
            <a:ext cx="6925235" cy="4351338"/>
          </a:xfrm>
        </p:spPr>
        <p:txBody>
          <a:bodyPr/>
          <a:lstStyle/>
          <a:p>
            <a:pPr algn="l">
              <a:buFont typeface="Arial" panose="020B0604020202020204" pitchFamily="34" charset="0"/>
              <a:buChar char="•"/>
            </a:pPr>
            <a:r>
              <a:rPr lang="ru-RU" sz="2000" b="1" i="0" dirty="0">
                <a:effectLst/>
                <a:latin typeface="Comic Sans MS" panose="030F0702030302020204" pitchFamily="66" charset="0"/>
              </a:rPr>
              <a:t>Лиды</a:t>
            </a:r>
            <a:r>
              <a:rPr lang="ru-RU" sz="2000" b="0" i="0" dirty="0">
                <a:effectLst/>
                <a:latin typeface="Comic Sans MS" panose="030F0702030302020204" pitchFamily="66" charset="0"/>
              </a:rPr>
              <a:t> — это интерес клиента к вашей компании, товару или услуге. Проще говоря, когда потенциальный клиент обращается к вам, то обращение считается </a:t>
            </a:r>
            <a:r>
              <a:rPr lang="ru-RU" sz="2000" b="0" i="0" dirty="0" err="1">
                <a:effectLst/>
                <a:latin typeface="Comic Sans MS" panose="030F0702030302020204" pitchFamily="66" charset="0"/>
              </a:rPr>
              <a:t>лидом</a:t>
            </a:r>
            <a:r>
              <a:rPr lang="ru-RU" sz="2000" b="0" i="0" dirty="0">
                <a:effectLst/>
                <a:latin typeface="Comic Sans MS" panose="030F0702030302020204" pitchFamily="66" charset="0"/>
              </a:rPr>
              <a:t>.</a:t>
            </a:r>
          </a:p>
          <a:p>
            <a:endParaRPr lang="ru-RU" dirty="0"/>
          </a:p>
        </p:txBody>
      </p:sp>
      <p:sp>
        <p:nvSpPr>
          <p:cNvPr id="4" name="AutoShape 2" descr="A flat 2D design of a closed notebook with the text 'FAQ' written on the cover. The notebook should have a minimalist design, using simple shades of blue and white. The cover should be clean and modern, with the 'FAQ' text in a clear, readable font centered on the front. The style should be sleek and professional, maintaining a minimal and straightforward look.">
            <a:extLst>
              <a:ext uri="{FF2B5EF4-FFF2-40B4-BE49-F238E27FC236}">
                <a16:creationId xmlns:a16="http://schemas.microsoft.com/office/drawing/2014/main" id="{E33C377D-C4F1-4E4F-B4B3-5DECF84F6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5D0E856A-CCA1-4157-A6D9-3741BB07E3C5}"/>
              </a:ext>
            </a:extLst>
          </p:cNvPr>
          <p:cNvPicPr>
            <a:picLocks noChangeAspect="1"/>
          </p:cNvPicPr>
          <p:nvPr/>
        </p:nvPicPr>
        <p:blipFill>
          <a:blip r:embed="rId2"/>
          <a:stretch>
            <a:fillRect/>
          </a:stretch>
        </p:blipFill>
        <p:spPr>
          <a:xfrm>
            <a:off x="8117541" y="1968593"/>
            <a:ext cx="3732959" cy="3732959"/>
          </a:xfrm>
          <a:prstGeom prst="rect">
            <a:avLst/>
          </a:prstGeom>
        </p:spPr>
      </p:pic>
    </p:spTree>
    <p:extLst>
      <p:ext uri="{BB962C8B-B14F-4D97-AF65-F5344CB8AC3E}">
        <p14:creationId xmlns:p14="http://schemas.microsoft.com/office/powerpoint/2010/main" val="37833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8C19F54F-0E66-4092-ADFF-4BEC92F879FE}"/>
              </a:ext>
            </a:extLst>
          </p:cNvPr>
          <p:cNvSpPr/>
          <p:nvPr/>
        </p:nvSpPr>
        <p:spPr>
          <a:xfrm>
            <a:off x="0" y="0"/>
            <a:ext cx="12192000" cy="6858000"/>
          </a:xfrm>
          <a:prstGeom prst="rect">
            <a:avLst/>
          </a:prstGeom>
          <a:solidFill>
            <a:srgbClr val="BCC5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96565E8-EF18-4D28-86CC-91A598F9D769}"/>
              </a:ext>
            </a:extLst>
          </p:cNvPr>
          <p:cNvSpPr>
            <a:spLocks noGrp="1"/>
          </p:cNvSpPr>
          <p:nvPr>
            <p:ph type="title"/>
          </p:nvPr>
        </p:nvSpPr>
        <p:spPr/>
        <p:txBody>
          <a:bodyPr/>
          <a:lstStyle/>
          <a:p>
            <a:r>
              <a:rPr lang="ru-RU" dirty="0">
                <a:latin typeface="Comic Sans MS" panose="030F0702030302020204" pitchFamily="66" charset="0"/>
              </a:rPr>
              <a:t>Еще немного про терминологию</a:t>
            </a:r>
          </a:p>
        </p:txBody>
      </p:sp>
      <p:sp>
        <p:nvSpPr>
          <p:cNvPr id="3" name="Объект 2">
            <a:extLst>
              <a:ext uri="{FF2B5EF4-FFF2-40B4-BE49-F238E27FC236}">
                <a16:creationId xmlns:a16="http://schemas.microsoft.com/office/drawing/2014/main" id="{55BA4261-9C99-4001-B456-7D6910AB7427}"/>
              </a:ext>
            </a:extLst>
          </p:cNvPr>
          <p:cNvSpPr>
            <a:spLocks noGrp="1"/>
          </p:cNvSpPr>
          <p:nvPr>
            <p:ph idx="1"/>
          </p:nvPr>
        </p:nvSpPr>
        <p:spPr>
          <a:xfrm>
            <a:off x="838200" y="1825625"/>
            <a:ext cx="6925235" cy="4351338"/>
          </a:xfrm>
        </p:spPr>
        <p:txBody>
          <a:bodyPr>
            <a:normAutofit/>
          </a:bodyPr>
          <a:lstStyle/>
          <a:p>
            <a:pPr algn="l">
              <a:buFont typeface="Arial" panose="020B0604020202020204" pitchFamily="34" charset="0"/>
              <a:buChar char="•"/>
            </a:pPr>
            <a:r>
              <a:rPr lang="ru-RU" sz="2000" b="1" i="0" dirty="0">
                <a:effectLst/>
                <a:latin typeface="Comic Sans MS" panose="030F0702030302020204" pitchFamily="66" charset="0"/>
              </a:rPr>
              <a:t>Лиды</a:t>
            </a:r>
            <a:r>
              <a:rPr lang="ru-RU" sz="2000" b="0" i="0" dirty="0">
                <a:effectLst/>
                <a:latin typeface="Comic Sans MS" panose="030F0702030302020204" pitchFamily="66" charset="0"/>
              </a:rPr>
              <a:t> — это интерес клиента к вашей компании, товару или услуге. Проще говоря, когда потенциальный клиент обращается к вам, то обращение считается </a:t>
            </a:r>
            <a:r>
              <a:rPr lang="ru-RU" sz="2000" b="0" i="0" dirty="0" err="1">
                <a:effectLst/>
                <a:latin typeface="Comic Sans MS" panose="030F0702030302020204" pitchFamily="66" charset="0"/>
              </a:rPr>
              <a:t>лидом</a:t>
            </a:r>
            <a:r>
              <a:rPr lang="ru-RU" sz="2000" b="0" i="0" dirty="0">
                <a:effectLst/>
                <a:latin typeface="Comic Sans MS" panose="030F0702030302020204" pitchFamily="66" charset="0"/>
              </a:rPr>
              <a:t>.</a:t>
            </a:r>
          </a:p>
          <a:p>
            <a:pPr algn="l">
              <a:buFont typeface="Arial" panose="020B0604020202020204" pitchFamily="34" charset="0"/>
              <a:buChar char="•"/>
            </a:pPr>
            <a:r>
              <a:rPr lang="ru-RU" sz="2000" b="1" i="0" dirty="0">
                <a:effectLst/>
                <a:latin typeface="Comic Sans MS" panose="030F0702030302020204" pitchFamily="66" charset="0"/>
              </a:rPr>
              <a:t>Контакты</a:t>
            </a:r>
            <a:r>
              <a:rPr lang="ru-RU" sz="2000" b="0" i="0" dirty="0">
                <a:effectLst/>
                <a:latin typeface="Comic Sans MS" panose="030F0702030302020204" pitchFamily="66" charset="0"/>
              </a:rPr>
              <a:t> — физические лица с ФИО, телефонами и другими способами связи.</a:t>
            </a:r>
          </a:p>
          <a:p>
            <a:endParaRPr lang="ru-RU" dirty="0"/>
          </a:p>
        </p:txBody>
      </p:sp>
      <p:sp>
        <p:nvSpPr>
          <p:cNvPr id="4" name="AutoShape 2" descr="A flat 2D design of a closed notebook with the text 'FAQ' written on the cover. The notebook should have a minimalist design, using simple shades of blue and white. The cover should be clean and modern, with the 'FAQ' text in a clear, readable font centered on the front. The style should be sleek and professional, maintaining a minimal and straightforward look.">
            <a:extLst>
              <a:ext uri="{FF2B5EF4-FFF2-40B4-BE49-F238E27FC236}">
                <a16:creationId xmlns:a16="http://schemas.microsoft.com/office/drawing/2014/main" id="{E33C377D-C4F1-4E4F-B4B3-5DECF84F6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5D0E856A-CCA1-4157-A6D9-3741BB07E3C5}"/>
              </a:ext>
            </a:extLst>
          </p:cNvPr>
          <p:cNvPicPr>
            <a:picLocks noChangeAspect="1"/>
          </p:cNvPicPr>
          <p:nvPr/>
        </p:nvPicPr>
        <p:blipFill>
          <a:blip r:embed="rId2"/>
          <a:stretch>
            <a:fillRect/>
          </a:stretch>
        </p:blipFill>
        <p:spPr>
          <a:xfrm>
            <a:off x="8117541" y="1968593"/>
            <a:ext cx="3732959" cy="3732959"/>
          </a:xfrm>
          <a:prstGeom prst="rect">
            <a:avLst/>
          </a:prstGeom>
        </p:spPr>
      </p:pic>
    </p:spTree>
    <p:extLst>
      <p:ext uri="{BB962C8B-B14F-4D97-AF65-F5344CB8AC3E}">
        <p14:creationId xmlns:p14="http://schemas.microsoft.com/office/powerpoint/2010/main" val="414361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ABE31D8D-BD28-4AD9-A371-622AF31469B3}"/>
              </a:ext>
            </a:extLst>
          </p:cNvPr>
          <p:cNvSpPr/>
          <p:nvPr/>
        </p:nvSpPr>
        <p:spPr>
          <a:xfrm>
            <a:off x="0" y="0"/>
            <a:ext cx="12192000" cy="6858000"/>
          </a:xfrm>
          <a:prstGeom prst="rect">
            <a:avLst/>
          </a:prstGeom>
          <a:solidFill>
            <a:srgbClr val="BCC5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96565E8-EF18-4D28-86CC-91A598F9D769}"/>
              </a:ext>
            </a:extLst>
          </p:cNvPr>
          <p:cNvSpPr>
            <a:spLocks noGrp="1"/>
          </p:cNvSpPr>
          <p:nvPr>
            <p:ph type="title"/>
          </p:nvPr>
        </p:nvSpPr>
        <p:spPr/>
        <p:txBody>
          <a:bodyPr/>
          <a:lstStyle/>
          <a:p>
            <a:r>
              <a:rPr lang="ru-RU" dirty="0">
                <a:latin typeface="Comic Sans MS" panose="030F0702030302020204" pitchFamily="66" charset="0"/>
              </a:rPr>
              <a:t>Еще-еще немного про терминологию</a:t>
            </a:r>
          </a:p>
        </p:txBody>
      </p:sp>
      <p:sp>
        <p:nvSpPr>
          <p:cNvPr id="3" name="Объект 2">
            <a:extLst>
              <a:ext uri="{FF2B5EF4-FFF2-40B4-BE49-F238E27FC236}">
                <a16:creationId xmlns:a16="http://schemas.microsoft.com/office/drawing/2014/main" id="{55BA4261-9C99-4001-B456-7D6910AB7427}"/>
              </a:ext>
            </a:extLst>
          </p:cNvPr>
          <p:cNvSpPr>
            <a:spLocks noGrp="1"/>
          </p:cNvSpPr>
          <p:nvPr>
            <p:ph idx="1"/>
          </p:nvPr>
        </p:nvSpPr>
        <p:spPr>
          <a:xfrm>
            <a:off x="838200" y="1825625"/>
            <a:ext cx="6925235" cy="4351338"/>
          </a:xfrm>
        </p:spPr>
        <p:txBody>
          <a:bodyPr>
            <a:normAutofit/>
          </a:bodyPr>
          <a:lstStyle/>
          <a:p>
            <a:pPr algn="l">
              <a:buFont typeface="Arial" panose="020B0604020202020204" pitchFamily="34" charset="0"/>
              <a:buChar char="•"/>
            </a:pPr>
            <a:r>
              <a:rPr lang="ru-RU" sz="2000" b="1" i="0" dirty="0">
                <a:effectLst/>
                <a:latin typeface="Comic Sans MS" panose="030F0702030302020204" pitchFamily="66" charset="0"/>
              </a:rPr>
              <a:t>Лиды</a:t>
            </a:r>
            <a:r>
              <a:rPr lang="ru-RU" sz="2000" b="0" i="0" dirty="0">
                <a:effectLst/>
                <a:latin typeface="Comic Sans MS" panose="030F0702030302020204" pitchFamily="66" charset="0"/>
              </a:rPr>
              <a:t> — это интерес клиента к вашей компании, товару или услуге. Проще говоря, когда потенциальный клиент обращается к вам, то обращение считается </a:t>
            </a:r>
            <a:r>
              <a:rPr lang="ru-RU" sz="2000" b="0" i="0" dirty="0" err="1">
                <a:effectLst/>
                <a:latin typeface="Comic Sans MS" panose="030F0702030302020204" pitchFamily="66" charset="0"/>
              </a:rPr>
              <a:t>лидом</a:t>
            </a:r>
            <a:r>
              <a:rPr lang="ru-RU" sz="2000" b="0" i="0" dirty="0">
                <a:effectLst/>
                <a:latin typeface="Comic Sans MS" panose="030F0702030302020204" pitchFamily="66" charset="0"/>
              </a:rPr>
              <a:t>.</a:t>
            </a:r>
          </a:p>
          <a:p>
            <a:pPr algn="l">
              <a:buFont typeface="Arial" panose="020B0604020202020204" pitchFamily="34" charset="0"/>
              <a:buChar char="•"/>
            </a:pPr>
            <a:r>
              <a:rPr lang="ru-RU" sz="2000" b="1" i="0" dirty="0">
                <a:effectLst/>
                <a:latin typeface="Comic Sans MS" panose="030F0702030302020204" pitchFamily="66" charset="0"/>
              </a:rPr>
              <a:t>Контакты</a:t>
            </a:r>
            <a:r>
              <a:rPr lang="ru-RU" sz="2000" b="0" i="0" dirty="0">
                <a:effectLst/>
                <a:latin typeface="Comic Sans MS" panose="030F0702030302020204" pitchFamily="66" charset="0"/>
              </a:rPr>
              <a:t> — физические лица с ФИО, телефонами и другими способами связи.</a:t>
            </a:r>
          </a:p>
          <a:p>
            <a:pPr algn="l">
              <a:buFont typeface="Arial" panose="020B0604020202020204" pitchFamily="34" charset="0"/>
              <a:buChar char="•"/>
            </a:pPr>
            <a:r>
              <a:rPr lang="ru-RU" sz="2200" b="1" i="0" dirty="0">
                <a:effectLst/>
                <a:latin typeface="Comic Sans MS" panose="030F0702030302020204" pitchFamily="66" charset="0"/>
              </a:rPr>
              <a:t>Компании</a:t>
            </a:r>
            <a:r>
              <a:rPr lang="ru-RU" sz="2200" b="0" i="0" dirty="0">
                <a:effectLst/>
                <a:latin typeface="Comic Sans MS" panose="030F0702030302020204" pitchFamily="66" charset="0"/>
              </a:rPr>
              <a:t> — юридические лица, связь с которыми поддерживается через сотрудников, т. е. контакты.</a:t>
            </a:r>
          </a:p>
          <a:p>
            <a:endParaRPr lang="ru-RU" dirty="0"/>
          </a:p>
        </p:txBody>
      </p:sp>
      <p:sp>
        <p:nvSpPr>
          <p:cNvPr id="4" name="AutoShape 2" descr="A flat 2D design of a closed notebook with the text 'FAQ' written on the cover. The notebook should have a minimalist design, using simple shades of blue and white. The cover should be clean and modern, with the 'FAQ' text in a clear, readable font centered on the front. The style should be sleek and professional, maintaining a minimal and straightforward look.">
            <a:extLst>
              <a:ext uri="{FF2B5EF4-FFF2-40B4-BE49-F238E27FC236}">
                <a16:creationId xmlns:a16="http://schemas.microsoft.com/office/drawing/2014/main" id="{E33C377D-C4F1-4E4F-B4B3-5DECF84F6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5D0E856A-CCA1-4157-A6D9-3741BB07E3C5}"/>
              </a:ext>
            </a:extLst>
          </p:cNvPr>
          <p:cNvPicPr>
            <a:picLocks noChangeAspect="1"/>
          </p:cNvPicPr>
          <p:nvPr/>
        </p:nvPicPr>
        <p:blipFill>
          <a:blip r:embed="rId2"/>
          <a:stretch>
            <a:fillRect/>
          </a:stretch>
        </p:blipFill>
        <p:spPr>
          <a:xfrm>
            <a:off x="8117541" y="1968593"/>
            <a:ext cx="3732959" cy="3732959"/>
          </a:xfrm>
          <a:prstGeom prst="rect">
            <a:avLst/>
          </a:prstGeom>
        </p:spPr>
      </p:pic>
    </p:spTree>
    <p:extLst>
      <p:ext uri="{BB962C8B-B14F-4D97-AF65-F5344CB8AC3E}">
        <p14:creationId xmlns:p14="http://schemas.microsoft.com/office/powerpoint/2010/main" val="422204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2AECBE1F-E05A-49A9-9EC8-C896A7589C78}"/>
              </a:ext>
            </a:extLst>
          </p:cNvPr>
          <p:cNvSpPr/>
          <p:nvPr/>
        </p:nvSpPr>
        <p:spPr>
          <a:xfrm>
            <a:off x="0" y="0"/>
            <a:ext cx="12192000" cy="6858000"/>
          </a:xfrm>
          <a:prstGeom prst="rect">
            <a:avLst/>
          </a:prstGeom>
          <a:solidFill>
            <a:srgbClr val="BCC5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96565E8-EF18-4D28-86CC-91A598F9D769}"/>
              </a:ext>
            </a:extLst>
          </p:cNvPr>
          <p:cNvSpPr>
            <a:spLocks noGrp="1"/>
          </p:cNvSpPr>
          <p:nvPr>
            <p:ph type="title"/>
          </p:nvPr>
        </p:nvSpPr>
        <p:spPr/>
        <p:txBody>
          <a:bodyPr/>
          <a:lstStyle/>
          <a:p>
            <a:r>
              <a:rPr lang="ru-RU" dirty="0">
                <a:latin typeface="Comic Sans MS" panose="030F0702030302020204" pitchFamily="66" charset="0"/>
              </a:rPr>
              <a:t>Много про терминологию</a:t>
            </a:r>
          </a:p>
        </p:txBody>
      </p:sp>
      <p:sp>
        <p:nvSpPr>
          <p:cNvPr id="3" name="Объект 2">
            <a:extLst>
              <a:ext uri="{FF2B5EF4-FFF2-40B4-BE49-F238E27FC236}">
                <a16:creationId xmlns:a16="http://schemas.microsoft.com/office/drawing/2014/main" id="{55BA4261-9C99-4001-B456-7D6910AB7427}"/>
              </a:ext>
            </a:extLst>
          </p:cNvPr>
          <p:cNvSpPr>
            <a:spLocks noGrp="1"/>
          </p:cNvSpPr>
          <p:nvPr>
            <p:ph idx="1"/>
          </p:nvPr>
        </p:nvSpPr>
        <p:spPr>
          <a:xfrm>
            <a:off x="838200" y="1825625"/>
            <a:ext cx="6925235" cy="4351338"/>
          </a:xfrm>
        </p:spPr>
        <p:txBody>
          <a:bodyPr>
            <a:normAutofit lnSpcReduction="10000"/>
          </a:bodyPr>
          <a:lstStyle/>
          <a:p>
            <a:pPr algn="l">
              <a:buFont typeface="Arial" panose="020B0604020202020204" pitchFamily="34" charset="0"/>
              <a:buChar char="•"/>
            </a:pPr>
            <a:r>
              <a:rPr lang="ru-RU" sz="2200" b="1" i="0" dirty="0">
                <a:effectLst/>
                <a:latin typeface="Comic Sans MS" panose="030F0702030302020204" pitchFamily="66" charset="0"/>
              </a:rPr>
              <a:t>Лиды</a:t>
            </a:r>
            <a:r>
              <a:rPr lang="ru-RU" sz="2200" b="0" i="0" dirty="0">
                <a:effectLst/>
                <a:latin typeface="Comic Sans MS" panose="030F0702030302020204" pitchFamily="66" charset="0"/>
              </a:rPr>
              <a:t> — это интерес клиента к вашей компании, товару или услуге. Проще говоря, когда потенциальный клиент обращается к вам, то обращение считается </a:t>
            </a:r>
            <a:r>
              <a:rPr lang="ru-RU" sz="2200" b="0" i="0" dirty="0" err="1">
                <a:effectLst/>
                <a:latin typeface="Comic Sans MS" panose="030F0702030302020204" pitchFamily="66" charset="0"/>
              </a:rPr>
              <a:t>лидом</a:t>
            </a:r>
            <a:r>
              <a:rPr lang="ru-RU" sz="2200" b="0" i="0" dirty="0">
                <a:effectLst/>
                <a:latin typeface="Comic Sans MS" panose="030F0702030302020204" pitchFamily="66" charset="0"/>
              </a:rPr>
              <a:t>.</a:t>
            </a:r>
          </a:p>
          <a:p>
            <a:pPr algn="l">
              <a:buFont typeface="Arial" panose="020B0604020202020204" pitchFamily="34" charset="0"/>
              <a:buChar char="•"/>
            </a:pPr>
            <a:r>
              <a:rPr lang="ru-RU" sz="2200" b="1" i="0" dirty="0">
                <a:effectLst/>
                <a:latin typeface="Comic Sans MS" panose="030F0702030302020204" pitchFamily="66" charset="0"/>
              </a:rPr>
              <a:t>Контакты</a:t>
            </a:r>
            <a:r>
              <a:rPr lang="ru-RU" sz="2200" b="0" i="0" dirty="0">
                <a:effectLst/>
                <a:latin typeface="Comic Sans MS" panose="030F0702030302020204" pitchFamily="66" charset="0"/>
              </a:rPr>
              <a:t> — физические лица с ФИО, телефонами и другими способами связи.</a:t>
            </a:r>
          </a:p>
          <a:p>
            <a:pPr algn="l">
              <a:buFont typeface="Arial" panose="020B0604020202020204" pitchFamily="34" charset="0"/>
              <a:buChar char="•"/>
            </a:pPr>
            <a:r>
              <a:rPr lang="ru-RU" sz="2200" b="1" i="0" dirty="0">
                <a:effectLst/>
                <a:latin typeface="Comic Sans MS" panose="030F0702030302020204" pitchFamily="66" charset="0"/>
              </a:rPr>
              <a:t>Компании</a:t>
            </a:r>
            <a:r>
              <a:rPr lang="ru-RU" sz="2200" b="0" i="0" dirty="0">
                <a:effectLst/>
                <a:latin typeface="Comic Sans MS" panose="030F0702030302020204" pitchFamily="66" charset="0"/>
              </a:rPr>
              <a:t> — юридические лица, связь с которыми поддерживается через сотрудников, т. е. контакты.</a:t>
            </a:r>
          </a:p>
          <a:p>
            <a:r>
              <a:rPr lang="ru-RU" sz="2200" b="1" i="0" dirty="0">
                <a:effectLst/>
                <a:latin typeface="Comic Sans MS" panose="030F0702030302020204" pitchFamily="66" charset="0"/>
              </a:rPr>
              <a:t>Сделка</a:t>
            </a:r>
            <a:r>
              <a:rPr lang="ru-RU" sz="2200" b="0" i="0" dirty="0">
                <a:effectLst/>
                <a:latin typeface="Comic Sans MS" panose="030F0702030302020204" pitchFamily="66" charset="0"/>
              </a:rPr>
              <a:t> — переговоры менеджеров с клиентами. В идеале сделка должна стать продажей, но в реальной жизни это случается не всегда.</a:t>
            </a:r>
          </a:p>
          <a:p>
            <a:endParaRPr lang="ru-RU" dirty="0"/>
          </a:p>
        </p:txBody>
      </p:sp>
      <p:sp>
        <p:nvSpPr>
          <p:cNvPr id="4" name="AutoShape 2" descr="A flat 2D design of a closed notebook with the text 'FAQ' written on the cover. The notebook should have a minimalist design, using simple shades of blue and white. The cover should be clean and modern, with the 'FAQ' text in a clear, readable font centered on the front. The style should be sleek and professional, maintaining a minimal and straightforward look.">
            <a:extLst>
              <a:ext uri="{FF2B5EF4-FFF2-40B4-BE49-F238E27FC236}">
                <a16:creationId xmlns:a16="http://schemas.microsoft.com/office/drawing/2014/main" id="{E33C377D-C4F1-4E4F-B4B3-5DECF84F6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5D0E856A-CCA1-4157-A6D9-3741BB07E3C5}"/>
              </a:ext>
            </a:extLst>
          </p:cNvPr>
          <p:cNvPicPr>
            <a:picLocks noChangeAspect="1"/>
          </p:cNvPicPr>
          <p:nvPr/>
        </p:nvPicPr>
        <p:blipFill>
          <a:blip r:embed="rId2"/>
          <a:stretch>
            <a:fillRect/>
          </a:stretch>
        </p:blipFill>
        <p:spPr>
          <a:xfrm>
            <a:off x="8117541" y="1968593"/>
            <a:ext cx="3732959" cy="3732959"/>
          </a:xfrm>
          <a:prstGeom prst="rect">
            <a:avLst/>
          </a:prstGeom>
          <a:noFill/>
        </p:spPr>
      </p:pic>
    </p:spTree>
    <p:extLst>
      <p:ext uri="{BB962C8B-B14F-4D97-AF65-F5344CB8AC3E}">
        <p14:creationId xmlns:p14="http://schemas.microsoft.com/office/powerpoint/2010/main" val="388980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FB433C-A6F6-44D4-B550-E53D084D1A64}"/>
              </a:ext>
            </a:extLst>
          </p:cNvPr>
          <p:cNvSpPr>
            <a:spLocks noGrp="1"/>
          </p:cNvSpPr>
          <p:nvPr>
            <p:ph type="title"/>
          </p:nvPr>
        </p:nvSpPr>
        <p:spPr>
          <a:xfrm>
            <a:off x="1053353" y="1494677"/>
            <a:ext cx="10515600" cy="1325563"/>
          </a:xfrm>
        </p:spPr>
        <p:txBody>
          <a:bodyPr/>
          <a:lstStyle/>
          <a:p>
            <a:r>
              <a:rPr lang="ru-RU" dirty="0">
                <a:latin typeface="Comic Sans MS" panose="030F0702030302020204" pitchFamily="66" charset="0"/>
              </a:rPr>
              <a:t>Как это выглядит в </a:t>
            </a:r>
            <a:r>
              <a:rPr lang="en-US" dirty="0">
                <a:latin typeface="Comic Sans MS" panose="030F0702030302020204" pitchFamily="66" charset="0"/>
              </a:rPr>
              <a:t>UI Bitrix24?</a:t>
            </a:r>
            <a:endParaRPr lang="ru-RU" dirty="0">
              <a:latin typeface="Comic Sans MS" panose="030F0702030302020204" pitchFamily="66" charset="0"/>
            </a:endParaRPr>
          </a:p>
        </p:txBody>
      </p:sp>
      <p:pic>
        <p:nvPicPr>
          <p:cNvPr id="4100" name="Picture 4" descr="Задумчивый смайл на прозрачном фоне (37 фото)">
            <a:extLst>
              <a:ext uri="{FF2B5EF4-FFF2-40B4-BE49-F238E27FC236}">
                <a16:creationId xmlns:a16="http://schemas.microsoft.com/office/drawing/2014/main" id="{6DA9A5CD-EF0D-4C89-9DDA-B725CE240A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47" t="-4829" r="4287" b="6905"/>
          <a:stretch/>
        </p:blipFill>
        <p:spPr bwMode="auto">
          <a:xfrm>
            <a:off x="4998107" y="2536182"/>
            <a:ext cx="1738964" cy="1501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08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87AEF13B-C551-498F-BC12-351A9BAFE2D5}"/>
              </a:ext>
            </a:extLst>
          </p:cNvPr>
          <p:cNvSpPr/>
          <p:nvPr/>
        </p:nvSpPr>
        <p:spPr>
          <a:xfrm>
            <a:off x="0" y="0"/>
            <a:ext cx="12192000" cy="6858000"/>
          </a:xfrm>
          <a:prstGeom prst="rect">
            <a:avLst/>
          </a:prstGeom>
          <a:solidFill>
            <a:srgbClr val="BCC5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F25DE6D7-D472-4E8B-961C-0220FF92EF4E}"/>
              </a:ext>
            </a:extLst>
          </p:cNvPr>
          <p:cNvSpPr>
            <a:spLocks noGrp="1"/>
          </p:cNvSpPr>
          <p:nvPr>
            <p:ph type="title"/>
          </p:nvPr>
        </p:nvSpPr>
        <p:spPr/>
        <p:txBody>
          <a:bodyPr/>
          <a:lstStyle/>
          <a:p>
            <a:r>
              <a:rPr lang="ru-RU" dirty="0">
                <a:latin typeface="Comic Sans MS" panose="030F0702030302020204" pitchFamily="66" charset="0"/>
              </a:rPr>
              <a:t>А вот так</a:t>
            </a:r>
            <a:r>
              <a:rPr lang="en-US" dirty="0">
                <a:latin typeface="Comic Sans MS" panose="030F0702030302020204" pitchFamily="66" charset="0"/>
              </a:rPr>
              <a:t>:</a:t>
            </a:r>
            <a:endParaRPr lang="ru-RU" dirty="0">
              <a:latin typeface="Comic Sans MS" panose="030F0702030302020204" pitchFamily="66" charset="0"/>
            </a:endParaRPr>
          </a:p>
        </p:txBody>
      </p:sp>
      <p:pic>
        <p:nvPicPr>
          <p:cNvPr id="5" name="Рисунок 4">
            <a:extLst>
              <a:ext uri="{FF2B5EF4-FFF2-40B4-BE49-F238E27FC236}">
                <a16:creationId xmlns:a16="http://schemas.microsoft.com/office/drawing/2014/main" id="{6BDC7733-966F-4EC5-BCE7-CE6CCD7DE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997" y="1690688"/>
            <a:ext cx="7569893" cy="3718710"/>
          </a:xfrm>
          <a:prstGeom prst="rect">
            <a:avLst/>
          </a:prstGeom>
        </p:spPr>
      </p:pic>
    </p:spTree>
    <p:extLst>
      <p:ext uri="{BB962C8B-B14F-4D97-AF65-F5344CB8AC3E}">
        <p14:creationId xmlns:p14="http://schemas.microsoft.com/office/powerpoint/2010/main" val="1959545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EE8F-9AFE-037B-83A7-AE206A54AEF7}"/>
              </a:ext>
            </a:extLst>
          </p:cNvPr>
          <p:cNvSpPr>
            <a:spLocks noGrp="1"/>
          </p:cNvSpPr>
          <p:nvPr>
            <p:ph type="title"/>
          </p:nvPr>
        </p:nvSpPr>
        <p:spPr/>
        <p:txBody>
          <a:bodyPr/>
          <a:lstStyle/>
          <a:p>
            <a:r>
              <a:rPr lang="ru-RU" dirty="0">
                <a:latin typeface="Comic Sans MS" panose="030F0702030302020204" pitchFamily="66" charset="0"/>
              </a:rPr>
              <a:t>Модель Сущность-связь</a:t>
            </a:r>
            <a:endParaRPr lang="ru-RU" dirty="0"/>
          </a:p>
        </p:txBody>
      </p:sp>
      <p:pic>
        <p:nvPicPr>
          <p:cNvPr id="5" name="Content Placeholder 4">
            <a:extLst>
              <a:ext uri="{FF2B5EF4-FFF2-40B4-BE49-F238E27FC236}">
                <a16:creationId xmlns:a16="http://schemas.microsoft.com/office/drawing/2014/main" id="{33A45223-5D8A-4E4A-99BE-3DC009958AD9}"/>
              </a:ext>
            </a:extLst>
          </p:cNvPr>
          <p:cNvPicPr>
            <a:picLocks noGrp="1" noChangeAspect="1"/>
          </p:cNvPicPr>
          <p:nvPr>
            <p:ph idx="1"/>
          </p:nvPr>
        </p:nvPicPr>
        <p:blipFill>
          <a:blip r:embed="rId2"/>
          <a:stretch>
            <a:fillRect/>
          </a:stretch>
        </p:blipFill>
        <p:spPr>
          <a:xfrm>
            <a:off x="1971099" y="1838817"/>
            <a:ext cx="8249801" cy="4324954"/>
          </a:xfrm>
        </p:spPr>
      </p:pic>
    </p:spTree>
    <p:extLst>
      <p:ext uri="{BB962C8B-B14F-4D97-AF65-F5344CB8AC3E}">
        <p14:creationId xmlns:p14="http://schemas.microsoft.com/office/powerpoint/2010/main" val="163653929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TotalTime>
  <Words>569</Words>
  <Application>Microsoft Macintosh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Comic Sans MS</vt:lpstr>
      <vt:lpstr>Helvetica</vt:lpstr>
      <vt:lpstr>Тема Office</vt:lpstr>
      <vt:lpstr> УПРАВЛЕНИЕ ПРОЦЕССАМИ ПРОДАЖ В CRM СИСТЕМАХ </vt:lpstr>
      <vt:lpstr>Выбранная CRM – Bitrix24</vt:lpstr>
      <vt:lpstr>Немного про терминологию</vt:lpstr>
      <vt:lpstr>Еще немного про терминологию</vt:lpstr>
      <vt:lpstr>Еще-еще немного про терминологию</vt:lpstr>
      <vt:lpstr>Много про терминологию</vt:lpstr>
      <vt:lpstr>Как это выглядит в UI Bitrix24?</vt:lpstr>
      <vt:lpstr>А вот так:</vt:lpstr>
      <vt:lpstr>Модель Сущность-связь</vt:lpstr>
      <vt:lpstr>Диаграмма деятельности</vt:lpstr>
      <vt:lpstr>Диаграмма состояний</vt:lpstr>
      <vt:lpstr>Опишем действия управленческие действия на каждом этапе</vt:lpstr>
      <vt:lpstr>Этап Лид</vt:lpstr>
      <vt:lpstr>Этап Лид</vt:lpstr>
      <vt:lpstr>Этап Лид</vt:lpstr>
      <vt:lpstr>Этап Контакт</vt:lpstr>
      <vt:lpstr>Этап Компания</vt:lpstr>
      <vt:lpstr>Этап Сделка</vt:lpstr>
      <vt:lpstr>Этап Сделка</vt:lpstr>
      <vt:lpstr>Этап Сделка</vt:lpstr>
      <vt:lpstr>Этап Счет/Коммерческое предложение</vt:lpstr>
      <vt:lpstr>Итоговая таблица</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УПРАВЛЕНИЕ ПРОЦЕССАМИ ПРОДАЖ В CRM СИСТЕМАХ </dc:title>
  <dc:creator>Михаил Самойлов</dc:creator>
  <cp:lastModifiedBy>Vladislav Chebakov</cp:lastModifiedBy>
  <cp:revision>12</cp:revision>
  <dcterms:created xsi:type="dcterms:W3CDTF">2024-09-15T13:32:38Z</dcterms:created>
  <dcterms:modified xsi:type="dcterms:W3CDTF">2024-09-23T10:35:22Z</dcterms:modified>
</cp:coreProperties>
</file>