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29" d="100"/>
          <a:sy n="129" d="100"/>
        </p:scale>
        <p:origin x="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59F-4BDF-B57C-AAC2-5962665E6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F51ED-3FAD-7F1C-F637-1A8F7C1D0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F0741-3816-1C01-C673-D00CE2AED0E8}"/>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D499FDB0-0C89-5827-B8EE-EB0CC91D2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5BC63-2EAF-A01B-5649-257C655F377B}"/>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408076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DFEB-34C8-3370-01BC-0139532F2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C32F6-6324-6DA9-0BE2-C17B810FA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99F3E-2720-BC10-2D31-2CF3DA1296E4}"/>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FEDCF6B6-0A2B-FBDA-5D55-7DD412205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BC002-6FFB-9791-77EF-A3EDC194DE41}"/>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1782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E8D5A-9D6F-BF6E-F6DF-CF363D501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BCB634-D0DC-2EBA-13DA-6478533B8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3C412-2073-3B3B-6DC7-EECBEAE7FBDD}"/>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CDAEA840-6A87-CFA1-3B3A-2AADDF2D2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3DE95-2FED-CA70-CDCB-ED12F1829CE4}"/>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78640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61A8-2B07-5A1D-095A-F0152BC90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A6A2A-93FD-E3EA-0D60-5D38DD4E57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ED714-92DE-4B45-28A6-5F65A0C0D250}"/>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2420AB48-982E-7FA9-F267-4D1EC0441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C5B8B-DAF6-5F2B-9A36-7E70553E6734}"/>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206544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D1CD-3780-ECEA-C613-2D0B2DB58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83CFCB-EFEC-BCFE-FD92-1E81DBD62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C0B56-55BB-240B-F3E3-225E58445147}"/>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44A457D7-1569-E3BD-A67D-F34C69DE9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A63C-97FF-62DC-E0DE-70EFE299CFF2}"/>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25545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B980-C153-399D-D3D0-8DBD5FFE4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5C194-2868-3CF9-EA2F-ACCD982D0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EEB316-9223-180F-9880-A59424BDD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926A2B-B833-504A-8634-694EE49EE988}"/>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6" name="Footer Placeholder 5">
            <a:extLst>
              <a:ext uri="{FF2B5EF4-FFF2-40B4-BE49-F238E27FC236}">
                <a16:creationId xmlns:a16="http://schemas.microsoft.com/office/drawing/2014/main" id="{4E95B9DE-32FB-59B2-F9E1-56ECD835A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A356B-6B78-7D13-7F22-953B0043F387}"/>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24470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517B-F138-27E1-01AF-5F8CEC0DC5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143AD-AF78-F9EC-F918-6862D8F5E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63CE4-5E9E-799A-8226-2F645BB39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9BC3-4CE2-9573-3E30-5812AAC73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1CAC7-80B4-6040-5900-6F67F72F4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E05CD-307B-7C55-6CC0-75674870BB6E}"/>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8" name="Footer Placeholder 7">
            <a:extLst>
              <a:ext uri="{FF2B5EF4-FFF2-40B4-BE49-F238E27FC236}">
                <a16:creationId xmlns:a16="http://schemas.microsoft.com/office/drawing/2014/main" id="{919E9FA7-F362-DB2C-514C-790E8ABFF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E3BC6E-A533-146F-7C23-3EEAC1ED0C47}"/>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3258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3C33-3193-4A4A-9A26-F0035F8475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37E283-4DD0-30C6-5C17-FBFD73406484}"/>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4" name="Footer Placeholder 3">
            <a:extLst>
              <a:ext uri="{FF2B5EF4-FFF2-40B4-BE49-F238E27FC236}">
                <a16:creationId xmlns:a16="http://schemas.microsoft.com/office/drawing/2014/main" id="{0549F47B-B3DC-3212-A5CB-7B7A8A748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4C8D19-B060-B086-528C-03A90BD85010}"/>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36466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CBA1E-4320-019A-6D33-C6FE576C6F23}"/>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3" name="Footer Placeholder 2">
            <a:extLst>
              <a:ext uri="{FF2B5EF4-FFF2-40B4-BE49-F238E27FC236}">
                <a16:creationId xmlns:a16="http://schemas.microsoft.com/office/drawing/2014/main" id="{AEF6302C-2AC8-F8B3-A133-4A2F548806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F29789-4E69-B526-602D-426BA1BF2592}"/>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88619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C3C8-1617-53F6-BD6A-9F185F587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83F30-1C97-9118-7D7C-3E17DB82D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CA423B-789B-E7B6-5F30-0403AC7F9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9AF43-DD67-9CE8-2778-49FA01839B52}"/>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6" name="Footer Placeholder 5">
            <a:extLst>
              <a:ext uri="{FF2B5EF4-FFF2-40B4-BE49-F238E27FC236}">
                <a16:creationId xmlns:a16="http://schemas.microsoft.com/office/drawing/2014/main" id="{42836549-0D3C-B62D-7DC2-CED1D4630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78981-BC36-70F8-6D5C-6A964D0B36CC}"/>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22096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2313-9464-15AA-AB90-C56AB3045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CDD73-69FD-197B-BE96-1B27CC24F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C0652-C55A-B394-731A-99B2CE68C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D68F7-2844-42DF-81A8-78BA68364F7F}"/>
              </a:ext>
            </a:extLst>
          </p:cNvPr>
          <p:cNvSpPr>
            <a:spLocks noGrp="1"/>
          </p:cNvSpPr>
          <p:nvPr>
            <p:ph type="dt" sz="half" idx="10"/>
          </p:nvPr>
        </p:nvSpPr>
        <p:spPr/>
        <p:txBody>
          <a:bodyPr/>
          <a:lstStyle/>
          <a:p>
            <a:fld id="{A46E44FC-6559-41FD-B88C-9C312BD16F4A}" type="datetimeFigureOut">
              <a:rPr lang="en-US" smtClean="0"/>
              <a:t>1/10/24</a:t>
            </a:fld>
            <a:endParaRPr lang="en-US"/>
          </a:p>
        </p:txBody>
      </p:sp>
      <p:sp>
        <p:nvSpPr>
          <p:cNvPr id="6" name="Footer Placeholder 5">
            <a:extLst>
              <a:ext uri="{FF2B5EF4-FFF2-40B4-BE49-F238E27FC236}">
                <a16:creationId xmlns:a16="http://schemas.microsoft.com/office/drawing/2014/main" id="{D6B26042-D377-68A8-E62F-7502E1244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8432B-F2DB-59FA-FD9C-F3A7764C43D5}"/>
              </a:ext>
            </a:extLst>
          </p:cNvPr>
          <p:cNvSpPr>
            <a:spLocks noGrp="1"/>
          </p:cNvSpPr>
          <p:nvPr>
            <p:ph type="sldNum" sz="quarter" idx="12"/>
          </p:nvPr>
        </p:nvSpPr>
        <p:spPr/>
        <p:txBody>
          <a:bodyPr/>
          <a:lstStyle/>
          <a:p>
            <a:fld id="{F1E46994-0562-4E43-AF94-1830B1670B1E}" type="slidenum">
              <a:rPr lang="en-US" smtClean="0"/>
              <a:t>‹#›</a:t>
            </a:fld>
            <a:endParaRPr lang="en-US"/>
          </a:p>
        </p:txBody>
      </p:sp>
    </p:spTree>
    <p:extLst>
      <p:ext uri="{BB962C8B-B14F-4D97-AF65-F5344CB8AC3E}">
        <p14:creationId xmlns:p14="http://schemas.microsoft.com/office/powerpoint/2010/main" val="301185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E9DBE-48E3-EC9A-5B26-C2F532F2F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9A1D0E-4B19-986C-D3BF-3D9D84DCF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B007F-4736-449C-9D8C-64C12C766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E44FC-6559-41FD-B88C-9C312BD16F4A}" type="datetimeFigureOut">
              <a:rPr lang="en-US" smtClean="0"/>
              <a:t>1/10/24</a:t>
            </a:fld>
            <a:endParaRPr lang="en-US"/>
          </a:p>
        </p:txBody>
      </p:sp>
      <p:sp>
        <p:nvSpPr>
          <p:cNvPr id="5" name="Footer Placeholder 4">
            <a:extLst>
              <a:ext uri="{FF2B5EF4-FFF2-40B4-BE49-F238E27FC236}">
                <a16:creationId xmlns:a16="http://schemas.microsoft.com/office/drawing/2014/main" id="{474B995E-7067-6D9F-8596-EB3DF3CCA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2524D8-E07B-7376-63E4-951FD5FA1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46994-0562-4E43-AF94-1830B1670B1E}" type="slidenum">
              <a:rPr lang="en-US" smtClean="0"/>
              <a:t>‹#›</a:t>
            </a:fld>
            <a:endParaRPr lang="en-US"/>
          </a:p>
        </p:txBody>
      </p:sp>
      <p:pic>
        <p:nvPicPr>
          <p:cNvPr id="8" name="Graphic 7">
            <a:extLst>
              <a:ext uri="{FF2B5EF4-FFF2-40B4-BE49-F238E27FC236}">
                <a16:creationId xmlns:a16="http://schemas.microsoft.com/office/drawing/2014/main" id="{240023F7-3383-89AD-9DAF-199F00AE4868}"/>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46115" y="3683812"/>
            <a:ext cx="7543800" cy="5829300"/>
          </a:xfrm>
          <a:prstGeom prst="rect">
            <a:avLst/>
          </a:prstGeom>
        </p:spPr>
      </p:pic>
    </p:spTree>
    <p:extLst>
      <p:ext uri="{BB962C8B-B14F-4D97-AF65-F5344CB8AC3E}">
        <p14:creationId xmlns:p14="http://schemas.microsoft.com/office/powerpoint/2010/main" val="29857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DBEE-E943-C018-66EC-F3954C84DD51}"/>
              </a:ext>
            </a:extLst>
          </p:cNvPr>
          <p:cNvSpPr>
            <a:spLocks noGrp="1"/>
          </p:cNvSpPr>
          <p:nvPr>
            <p:ph type="ctrTitle"/>
          </p:nvPr>
        </p:nvSpPr>
        <p:spPr/>
        <p:txBody>
          <a:bodyPr>
            <a:normAutofit fontScale="90000"/>
          </a:bodyPr>
          <a:lstStyle/>
          <a:p>
            <a:r>
              <a:rPr lang="en-US" dirty="0"/>
              <a:t>GMS6025C</a:t>
            </a:r>
            <a:br>
              <a:rPr lang="en-US" dirty="0"/>
            </a:br>
            <a:r>
              <a:rPr lang="en-US" dirty="0"/>
              <a:t>Statistics for Neuroscientists (with ‘lab’)</a:t>
            </a:r>
          </a:p>
        </p:txBody>
      </p:sp>
      <p:sp>
        <p:nvSpPr>
          <p:cNvPr id="3" name="Subtitle 2">
            <a:extLst>
              <a:ext uri="{FF2B5EF4-FFF2-40B4-BE49-F238E27FC236}">
                <a16:creationId xmlns:a16="http://schemas.microsoft.com/office/drawing/2014/main" id="{3D952108-54E3-0EDD-6C91-13C52917AB7B}"/>
              </a:ext>
            </a:extLst>
          </p:cNvPr>
          <p:cNvSpPr>
            <a:spLocks noGrp="1"/>
          </p:cNvSpPr>
          <p:nvPr>
            <p:ph type="subTitle" idx="1"/>
          </p:nvPr>
        </p:nvSpPr>
        <p:spPr/>
        <p:txBody>
          <a:bodyPr/>
          <a:lstStyle/>
          <a:p>
            <a:endParaRPr lang="en-US" dirty="0"/>
          </a:p>
          <a:p>
            <a:r>
              <a:rPr lang="en-US" dirty="0"/>
              <a:t>Damon G. Lamb</a:t>
            </a:r>
          </a:p>
          <a:p>
            <a:r>
              <a:rPr lang="en-US" dirty="0"/>
              <a:t>1/10/2024</a:t>
            </a:r>
          </a:p>
        </p:txBody>
      </p:sp>
    </p:spTree>
    <p:extLst>
      <p:ext uri="{BB962C8B-B14F-4D97-AF65-F5344CB8AC3E}">
        <p14:creationId xmlns:p14="http://schemas.microsoft.com/office/powerpoint/2010/main" val="402289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A196-9C7B-EF18-72CA-BED5E15AF9AF}"/>
              </a:ext>
            </a:extLst>
          </p:cNvPr>
          <p:cNvSpPr>
            <a:spLocks noGrp="1"/>
          </p:cNvSpPr>
          <p:nvPr>
            <p:ph type="title"/>
          </p:nvPr>
        </p:nvSpPr>
        <p:spPr/>
        <p:txBody>
          <a:bodyPr/>
          <a:lstStyle/>
          <a:p>
            <a:r>
              <a:rPr lang="en-US" dirty="0"/>
              <a:t>Important Information</a:t>
            </a:r>
          </a:p>
        </p:txBody>
      </p:sp>
      <p:sp>
        <p:nvSpPr>
          <p:cNvPr id="3" name="Content Placeholder 2">
            <a:extLst>
              <a:ext uri="{FF2B5EF4-FFF2-40B4-BE49-F238E27FC236}">
                <a16:creationId xmlns:a16="http://schemas.microsoft.com/office/drawing/2014/main" id="{89E4F7C4-47CB-CA7C-0CE9-CDE0A65EA872}"/>
              </a:ext>
            </a:extLst>
          </p:cNvPr>
          <p:cNvSpPr>
            <a:spLocks noGrp="1"/>
          </p:cNvSpPr>
          <p:nvPr>
            <p:ph idx="1"/>
          </p:nvPr>
        </p:nvSpPr>
        <p:spPr/>
        <p:txBody>
          <a:bodyPr/>
          <a:lstStyle/>
          <a:p>
            <a:r>
              <a:rPr lang="en-US" dirty="0"/>
              <a:t>Email subject must include </a:t>
            </a:r>
            <a:r>
              <a:rPr lang="en-US" b="1" u="sng" dirty="0">
                <a:highlight>
                  <a:srgbClr val="FFFF00"/>
                </a:highlight>
              </a:rPr>
              <a:t>6025C</a:t>
            </a:r>
            <a:r>
              <a:rPr lang="en-US" dirty="0"/>
              <a:t> in order to be caught by email filters. Failure to do so will likely delay response by weeks to months. You have been forewarned.</a:t>
            </a:r>
          </a:p>
          <a:p>
            <a:endParaRPr lang="en-US" dirty="0"/>
          </a:p>
          <a:p>
            <a:r>
              <a:rPr lang="en-US" dirty="0"/>
              <a:t>Office hours Wednesdays after class and by appointment.</a:t>
            </a:r>
          </a:p>
          <a:p>
            <a:endParaRPr lang="en-US" dirty="0"/>
          </a:p>
          <a:p>
            <a:r>
              <a:rPr lang="en-US" dirty="0"/>
              <a:t>This is a new class. Please be understanding!</a:t>
            </a:r>
          </a:p>
          <a:p>
            <a:endParaRPr lang="en-US" dirty="0"/>
          </a:p>
        </p:txBody>
      </p:sp>
    </p:spTree>
    <p:extLst>
      <p:ext uri="{BB962C8B-B14F-4D97-AF65-F5344CB8AC3E}">
        <p14:creationId xmlns:p14="http://schemas.microsoft.com/office/powerpoint/2010/main" val="108247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A08B-3575-9B60-6FA2-AEC9482576EB}"/>
              </a:ext>
            </a:extLst>
          </p:cNvPr>
          <p:cNvSpPr>
            <a:spLocks noGrp="1"/>
          </p:cNvSpPr>
          <p:nvPr>
            <p:ph type="title"/>
          </p:nvPr>
        </p:nvSpPr>
        <p:spPr/>
        <p:txBody>
          <a:bodyPr/>
          <a:lstStyle/>
          <a:p>
            <a:r>
              <a:rPr lang="en-US" dirty="0"/>
              <a:t>Important Information (continued) </a:t>
            </a:r>
          </a:p>
        </p:txBody>
      </p:sp>
      <p:sp>
        <p:nvSpPr>
          <p:cNvPr id="3" name="Content Placeholder 2">
            <a:extLst>
              <a:ext uri="{FF2B5EF4-FFF2-40B4-BE49-F238E27FC236}">
                <a16:creationId xmlns:a16="http://schemas.microsoft.com/office/drawing/2014/main" id="{DE0347BE-23D4-6031-412B-51D5C49EDB29}"/>
              </a:ext>
            </a:extLst>
          </p:cNvPr>
          <p:cNvSpPr>
            <a:spLocks noGrp="1"/>
          </p:cNvSpPr>
          <p:nvPr>
            <p:ph idx="1"/>
          </p:nvPr>
        </p:nvSpPr>
        <p:spPr/>
        <p:txBody>
          <a:bodyPr>
            <a:normAutofit lnSpcReduction="10000"/>
          </a:bodyPr>
          <a:lstStyle/>
          <a:p>
            <a:r>
              <a:rPr lang="en-US" dirty="0"/>
              <a:t>Time and effort expectations:</a:t>
            </a:r>
          </a:p>
          <a:p>
            <a:pPr lvl="1"/>
            <a:r>
              <a:rPr lang="en-US" dirty="0"/>
              <a:t>3-4 hours per credit hour is the standard ‘rule of thumb’</a:t>
            </a:r>
          </a:p>
          <a:p>
            <a:pPr lvl="1"/>
            <a:r>
              <a:rPr lang="en-US" dirty="0"/>
              <a:t>4 credit hour course</a:t>
            </a:r>
          </a:p>
          <a:p>
            <a:pPr lvl="1"/>
            <a:r>
              <a:rPr lang="en-US" dirty="0"/>
              <a:t>Average of 12-16 hours per week of reading, homework or group project work outside of the classroom</a:t>
            </a:r>
          </a:p>
          <a:p>
            <a:pPr lvl="2"/>
            <a:r>
              <a:rPr lang="en-US" dirty="0"/>
              <a:t>How you work is your own business, however I strongly recommend eliminating any and all distractions while working on assignments: Phone on silent, no tv/movie/etc. in the background, no gaming, browsing the web or chat clients running, etc. Students working with distractions often take 2-3 times as long to complete assignments.</a:t>
            </a:r>
          </a:p>
          <a:p>
            <a:pPr lvl="2"/>
            <a:r>
              <a:rPr lang="en-US" dirty="0"/>
              <a:t>Please, </a:t>
            </a:r>
            <a:r>
              <a:rPr lang="en-US" u="sng" dirty="0"/>
              <a:t>do not procrastinate</a:t>
            </a:r>
            <a:r>
              <a:rPr lang="en-US" dirty="0"/>
              <a:t>. Review and start to work on assignments the same day they are assigned!</a:t>
            </a:r>
          </a:p>
          <a:p>
            <a:pPr lvl="2"/>
            <a:r>
              <a:rPr lang="en-US" dirty="0"/>
              <a:t>Do not fall behind. The material we cover builds quickly.</a:t>
            </a:r>
          </a:p>
          <a:p>
            <a:pPr lvl="1"/>
            <a:r>
              <a:rPr lang="en-US" dirty="0"/>
              <a:t>Expect the first section to require more effort and time than average – it lays the foundation for all the subsequent assignments. </a:t>
            </a:r>
          </a:p>
        </p:txBody>
      </p:sp>
    </p:spTree>
    <p:extLst>
      <p:ext uri="{BB962C8B-B14F-4D97-AF65-F5344CB8AC3E}">
        <p14:creationId xmlns:p14="http://schemas.microsoft.com/office/powerpoint/2010/main" val="249484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A08B-3575-9B60-6FA2-AEC9482576EB}"/>
              </a:ext>
            </a:extLst>
          </p:cNvPr>
          <p:cNvSpPr>
            <a:spLocks noGrp="1"/>
          </p:cNvSpPr>
          <p:nvPr>
            <p:ph type="title"/>
          </p:nvPr>
        </p:nvSpPr>
        <p:spPr/>
        <p:txBody>
          <a:bodyPr/>
          <a:lstStyle/>
          <a:p>
            <a:r>
              <a:rPr lang="en-US" dirty="0"/>
              <a:t>Important Information (continued) </a:t>
            </a:r>
          </a:p>
        </p:txBody>
      </p:sp>
      <p:sp>
        <p:nvSpPr>
          <p:cNvPr id="3" name="Content Placeholder 2">
            <a:extLst>
              <a:ext uri="{FF2B5EF4-FFF2-40B4-BE49-F238E27FC236}">
                <a16:creationId xmlns:a16="http://schemas.microsoft.com/office/drawing/2014/main" id="{DE0347BE-23D4-6031-412B-51D5C49EDB29}"/>
              </a:ext>
            </a:extLst>
          </p:cNvPr>
          <p:cNvSpPr>
            <a:spLocks noGrp="1"/>
          </p:cNvSpPr>
          <p:nvPr>
            <p:ph idx="1"/>
          </p:nvPr>
        </p:nvSpPr>
        <p:spPr/>
        <p:txBody>
          <a:bodyPr>
            <a:normAutofit lnSpcReduction="10000"/>
          </a:bodyPr>
          <a:lstStyle/>
          <a:p>
            <a:r>
              <a:rPr lang="en-US" dirty="0"/>
              <a:t>Dr. Google, stack overflow, ChatGPT, etc.</a:t>
            </a:r>
          </a:p>
          <a:p>
            <a:pPr lvl="1"/>
            <a:r>
              <a:rPr lang="en-US" dirty="0"/>
              <a:t>Due to the way the material builds and the constraints we are applying (more info in a moment), it is even more important than usual that you </a:t>
            </a:r>
            <a:r>
              <a:rPr lang="en-US" u="sng" dirty="0"/>
              <a:t>do not use </a:t>
            </a:r>
            <a:r>
              <a:rPr lang="en-US" dirty="0"/>
              <a:t>these potential resources.</a:t>
            </a:r>
          </a:p>
          <a:p>
            <a:pPr lvl="2"/>
            <a:r>
              <a:rPr lang="en-US" dirty="0"/>
              <a:t>Most important reason: you do not learn the ‘why’ of what you do, and ‘why’ is the point</a:t>
            </a:r>
          </a:p>
          <a:p>
            <a:pPr lvl="2"/>
            <a:r>
              <a:rPr lang="en-US" dirty="0"/>
              <a:t>Also important: many, if not most, answers are likely to be wrong! </a:t>
            </a:r>
          </a:p>
          <a:p>
            <a:r>
              <a:rPr lang="en-US" dirty="0"/>
              <a:t>Where appropriate, we will exclusively use the </a:t>
            </a:r>
            <a:r>
              <a:rPr lang="en-US" dirty="0" err="1"/>
              <a:t>tidyverse</a:t>
            </a:r>
            <a:r>
              <a:rPr lang="en-US" dirty="0"/>
              <a:t> for data carpentry and visualization</a:t>
            </a:r>
          </a:p>
          <a:p>
            <a:pPr lvl="1"/>
            <a:r>
              <a:rPr lang="en-US" dirty="0"/>
              <a:t>There are many roads to Rome, but we are staying within this excellent walled garden. One consequence of the above, rather than building your own skill, is many solutions to questions will use functions/tools outside of the </a:t>
            </a:r>
            <a:r>
              <a:rPr lang="en-US" dirty="0" err="1"/>
              <a:t>tidyverse</a:t>
            </a:r>
            <a:r>
              <a:rPr lang="en-US" dirty="0"/>
              <a:t> (and thus lose credit/points or worse).</a:t>
            </a:r>
          </a:p>
        </p:txBody>
      </p:sp>
    </p:spTree>
    <p:extLst>
      <p:ext uri="{BB962C8B-B14F-4D97-AF65-F5344CB8AC3E}">
        <p14:creationId xmlns:p14="http://schemas.microsoft.com/office/powerpoint/2010/main" val="116606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A08B-3575-9B60-6FA2-AEC9482576EB}"/>
              </a:ext>
            </a:extLst>
          </p:cNvPr>
          <p:cNvSpPr>
            <a:spLocks noGrp="1"/>
          </p:cNvSpPr>
          <p:nvPr>
            <p:ph type="title"/>
          </p:nvPr>
        </p:nvSpPr>
        <p:spPr/>
        <p:txBody>
          <a:bodyPr/>
          <a:lstStyle/>
          <a:p>
            <a:r>
              <a:rPr lang="en-US" dirty="0"/>
              <a:t>Important Information (continued) </a:t>
            </a:r>
          </a:p>
        </p:txBody>
      </p:sp>
      <p:sp>
        <p:nvSpPr>
          <p:cNvPr id="3" name="Content Placeholder 2">
            <a:extLst>
              <a:ext uri="{FF2B5EF4-FFF2-40B4-BE49-F238E27FC236}">
                <a16:creationId xmlns:a16="http://schemas.microsoft.com/office/drawing/2014/main" id="{DE0347BE-23D4-6031-412B-51D5C49EDB29}"/>
              </a:ext>
            </a:extLst>
          </p:cNvPr>
          <p:cNvSpPr>
            <a:spLocks noGrp="1"/>
          </p:cNvSpPr>
          <p:nvPr>
            <p:ph idx="1"/>
          </p:nvPr>
        </p:nvSpPr>
        <p:spPr/>
        <p:txBody>
          <a:bodyPr>
            <a:normAutofit lnSpcReduction="10000"/>
          </a:bodyPr>
          <a:lstStyle/>
          <a:p>
            <a:r>
              <a:rPr lang="en-US" dirty="0"/>
              <a:t>Independent vs. group work</a:t>
            </a:r>
          </a:p>
          <a:p>
            <a:pPr lvl="1"/>
            <a:r>
              <a:rPr lang="en-US" dirty="0"/>
              <a:t>Your homework and quizzes should exclusively be your own effort. Expect to take time to carefully and iteratively review your work and products. Many questions have nested subtly and/or are designed or intended to reinforce and extend the development of your skills and knowledge.</a:t>
            </a:r>
          </a:p>
          <a:p>
            <a:r>
              <a:rPr lang="en-US" dirty="0"/>
              <a:t>Group projects</a:t>
            </a:r>
          </a:p>
          <a:p>
            <a:pPr lvl="1"/>
            <a:r>
              <a:rPr lang="en-US" dirty="0"/>
              <a:t>Be a good group-member. Communicate promptly and effectively, show up early to meetings, complete your work to a high level of quality, and reasonably balance effort across the group.</a:t>
            </a:r>
          </a:p>
          <a:p>
            <a:pPr lvl="1"/>
            <a:r>
              <a:rPr lang="en-US" dirty="0"/>
              <a:t>You are all jointly and severally responsible for understanding all code, interpretation, etc. of your group work. Learn both with and from your groups, and if you know more–help your groupmates learn! </a:t>
            </a:r>
          </a:p>
        </p:txBody>
      </p:sp>
    </p:spTree>
    <p:extLst>
      <p:ext uri="{BB962C8B-B14F-4D97-AF65-F5344CB8AC3E}">
        <p14:creationId xmlns:p14="http://schemas.microsoft.com/office/powerpoint/2010/main" val="385406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00BF-5586-C134-3231-8340D4A9FBA5}"/>
              </a:ext>
            </a:extLst>
          </p:cNvPr>
          <p:cNvSpPr>
            <a:spLocks noGrp="1"/>
          </p:cNvSpPr>
          <p:nvPr>
            <p:ph type="title"/>
          </p:nvPr>
        </p:nvSpPr>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DB128711-7259-43DA-A53E-34084F9AE666}"/>
              </a:ext>
            </a:extLst>
          </p:cNvPr>
          <p:cNvGraphicFramePr>
            <a:graphicFrameLocks noGrp="1"/>
          </p:cNvGraphicFramePr>
          <p:nvPr>
            <p:ph idx="1"/>
            <p:extLst>
              <p:ext uri="{D42A27DB-BD31-4B8C-83A1-F6EECF244321}">
                <p14:modId xmlns:p14="http://schemas.microsoft.com/office/powerpoint/2010/main" val="144328404"/>
              </p:ext>
            </p:extLst>
          </p:nvPr>
        </p:nvGraphicFramePr>
        <p:xfrm>
          <a:off x="3348207" y="1825624"/>
          <a:ext cx="5495585" cy="4351341"/>
        </p:xfrm>
        <a:graphic>
          <a:graphicData uri="http://schemas.openxmlformats.org/drawingml/2006/table">
            <a:tbl>
              <a:tblPr firstRow="1" firstCol="1" bandRow="1">
                <a:tableStyleId>{5C22544A-7EE6-4342-B048-85BDC9FD1C3A}</a:tableStyleId>
              </a:tblPr>
              <a:tblGrid>
                <a:gridCol w="427212">
                  <a:extLst>
                    <a:ext uri="{9D8B030D-6E8A-4147-A177-3AD203B41FA5}">
                      <a16:colId xmlns:a16="http://schemas.microsoft.com/office/drawing/2014/main" val="1296901495"/>
                    </a:ext>
                  </a:extLst>
                </a:gridCol>
                <a:gridCol w="2476892">
                  <a:extLst>
                    <a:ext uri="{9D8B030D-6E8A-4147-A177-3AD203B41FA5}">
                      <a16:colId xmlns:a16="http://schemas.microsoft.com/office/drawing/2014/main" val="4135383030"/>
                    </a:ext>
                  </a:extLst>
                </a:gridCol>
                <a:gridCol w="2591481">
                  <a:extLst>
                    <a:ext uri="{9D8B030D-6E8A-4147-A177-3AD203B41FA5}">
                      <a16:colId xmlns:a16="http://schemas.microsoft.com/office/drawing/2014/main" val="1226182129"/>
                    </a:ext>
                  </a:extLst>
                </a:gridCol>
              </a:tblGrid>
              <a:tr h="188044">
                <a:tc>
                  <a:txBody>
                    <a:bodyPr/>
                    <a:lstStyle/>
                    <a:p>
                      <a:pPr marL="0" marR="0" algn="ctr">
                        <a:lnSpc>
                          <a:spcPct val="115000"/>
                        </a:lnSpc>
                        <a:spcBef>
                          <a:spcPts val="0"/>
                        </a:spcBef>
                        <a:spcAft>
                          <a:spcPts val="0"/>
                        </a:spcAft>
                      </a:pPr>
                      <a:r>
                        <a:rPr lang="en-US" sz="1000">
                          <a:effectLst/>
                        </a:rPr>
                        <a:t>Week</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a:lnSpc>
                          <a:spcPct val="115000"/>
                        </a:lnSpc>
                      </a:pPr>
                      <a:endParaRPr lang="en-US" sz="1000">
                        <a:effectLst/>
                        <a:latin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Reference &amp; Reading</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555130607"/>
                  </a:ext>
                </a:extLst>
              </a:tr>
              <a:tr h="359282">
                <a:tc>
                  <a:txBody>
                    <a:bodyPr/>
                    <a:lstStyle/>
                    <a:p>
                      <a:pPr marL="0" marR="0" algn="ctr">
                        <a:lnSpc>
                          <a:spcPct val="115000"/>
                        </a:lnSpc>
                        <a:spcBef>
                          <a:spcPts val="0"/>
                        </a:spcBef>
                        <a:spcAft>
                          <a:spcPts val="0"/>
                        </a:spcAft>
                      </a:pPr>
                      <a:r>
                        <a:rPr lang="en-US" sz="1000">
                          <a:effectLst/>
                        </a:rPr>
                        <a:t>1</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highlight>
                            <a:srgbClr val="FFFF00"/>
                          </a:highlight>
                        </a:rPr>
                        <a:t>Fundamental Data Carpentry &amp; Data Visualization in R/Tidyverse</a:t>
                      </a:r>
                      <a:endParaRPr lang="en-US" sz="1000">
                        <a:effectLst/>
                        <a:highlight>
                          <a:srgbClr val="FFFF00"/>
                        </a:highligh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highlight>
                            <a:srgbClr val="FFFF00"/>
                          </a:highlight>
                        </a:rPr>
                        <a:t>Ch 1; R &amp; Tidyverse Documentation, R4DS </a:t>
                      </a:r>
                      <a:endParaRPr lang="en-US" sz="1000">
                        <a:effectLst/>
                        <a:highlight>
                          <a:srgbClr val="FFFF00"/>
                        </a:highligh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169648235"/>
                  </a:ext>
                </a:extLst>
              </a:tr>
              <a:tr h="359282">
                <a:tc>
                  <a:txBody>
                    <a:bodyPr/>
                    <a:lstStyle/>
                    <a:p>
                      <a:pPr marL="0" marR="0" algn="ctr">
                        <a:lnSpc>
                          <a:spcPct val="115000"/>
                        </a:lnSpc>
                        <a:spcBef>
                          <a:spcPts val="0"/>
                        </a:spcBef>
                        <a:spcAft>
                          <a:spcPts val="0"/>
                        </a:spcAft>
                      </a:pPr>
                      <a:r>
                        <a:rPr lang="en-US" sz="1000">
                          <a:effectLst/>
                        </a:rPr>
                        <a:t>2</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highlight>
                            <a:srgbClr val="FFFF00"/>
                          </a:highlight>
                        </a:rPr>
                        <a:t>Fundamental Data Carpentry &amp; Data Visualization in R/Tidyverse</a:t>
                      </a:r>
                      <a:endParaRPr lang="en-US" sz="1000">
                        <a:effectLst/>
                        <a:highlight>
                          <a:srgbClr val="FFFF00"/>
                        </a:highligh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highlight>
                            <a:srgbClr val="FFFF00"/>
                          </a:highlight>
                        </a:rPr>
                        <a:t>Ch 2; R &amp; Tidyverse Documentation, R4DS</a:t>
                      </a:r>
                      <a:endParaRPr lang="en-US" sz="1000">
                        <a:effectLst/>
                        <a:highlight>
                          <a:srgbClr val="FFFF00"/>
                        </a:highligh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3475002984"/>
                  </a:ext>
                </a:extLst>
              </a:tr>
              <a:tr h="359282">
                <a:tc>
                  <a:txBody>
                    <a:bodyPr/>
                    <a:lstStyle/>
                    <a:p>
                      <a:pPr marL="0" marR="0" algn="ctr">
                        <a:lnSpc>
                          <a:spcPct val="115000"/>
                        </a:lnSpc>
                        <a:spcBef>
                          <a:spcPts val="0"/>
                        </a:spcBef>
                        <a:spcAft>
                          <a:spcPts val="0"/>
                        </a:spcAft>
                      </a:pPr>
                      <a:r>
                        <a:rPr lang="en-US" sz="1000">
                          <a:effectLst/>
                        </a:rPr>
                        <a:t>3</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highlight>
                            <a:srgbClr val="FFFF00"/>
                          </a:highlight>
                        </a:rPr>
                        <a:t>Fundamental Data Carpentry &amp; Data Visualization in R/Tidyverse</a:t>
                      </a:r>
                      <a:endParaRPr lang="en-US" sz="1000">
                        <a:effectLst/>
                        <a:highlight>
                          <a:srgbClr val="FFFF00"/>
                        </a:highligh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dirty="0">
                          <a:effectLst/>
                          <a:highlight>
                            <a:srgbClr val="FFFF00"/>
                          </a:highlight>
                        </a:rPr>
                        <a:t>Ch 3; R &amp; </a:t>
                      </a:r>
                      <a:r>
                        <a:rPr lang="en-US" sz="1000" dirty="0" err="1">
                          <a:effectLst/>
                          <a:highlight>
                            <a:srgbClr val="FFFF00"/>
                          </a:highlight>
                        </a:rPr>
                        <a:t>Tidyverse</a:t>
                      </a:r>
                      <a:r>
                        <a:rPr lang="en-US" sz="1000" dirty="0">
                          <a:effectLst/>
                          <a:highlight>
                            <a:srgbClr val="FFFF00"/>
                          </a:highlight>
                        </a:rPr>
                        <a:t> Documentation, R4DS</a:t>
                      </a:r>
                      <a:endParaRPr lang="en-US" sz="1000" dirty="0">
                        <a:effectLst/>
                        <a:highlight>
                          <a:srgbClr val="FFFF00"/>
                        </a:highligh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4007645032"/>
                  </a:ext>
                </a:extLst>
              </a:tr>
              <a:tr h="359282">
                <a:tc>
                  <a:txBody>
                    <a:bodyPr/>
                    <a:lstStyle/>
                    <a:p>
                      <a:pPr marL="0" marR="0" algn="ctr">
                        <a:lnSpc>
                          <a:spcPct val="115000"/>
                        </a:lnSpc>
                        <a:spcBef>
                          <a:spcPts val="0"/>
                        </a:spcBef>
                        <a:spcAft>
                          <a:spcPts val="0"/>
                        </a:spcAft>
                      </a:pPr>
                      <a:r>
                        <a:rPr lang="en-US" sz="1000">
                          <a:effectLst/>
                        </a:rPr>
                        <a:t>4</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Frequentist Statistical Foundations (Chi2, F, PDF, CDF, etc.) Refresh</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5 (esp. 5.3, 5.4.4, 5.4.7), Ch 6, Ch 10</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788694365"/>
                  </a:ext>
                </a:extLst>
              </a:tr>
              <a:tr h="359282">
                <a:tc>
                  <a:txBody>
                    <a:bodyPr/>
                    <a:lstStyle/>
                    <a:p>
                      <a:pPr marL="0" marR="0" algn="ctr">
                        <a:lnSpc>
                          <a:spcPct val="115000"/>
                        </a:lnSpc>
                        <a:spcBef>
                          <a:spcPts val="0"/>
                        </a:spcBef>
                        <a:spcAft>
                          <a:spcPts val="0"/>
                        </a:spcAft>
                      </a:pPr>
                      <a:r>
                        <a:rPr lang="en-US" sz="1000">
                          <a:effectLst/>
                        </a:rPr>
                        <a:t>5</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Models, Hypotheses, Significance, Hypothesis Testing, Refresh</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10, Ch 11</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901131941"/>
                  </a:ext>
                </a:extLst>
              </a:tr>
              <a:tr h="188044">
                <a:tc>
                  <a:txBody>
                    <a:bodyPr/>
                    <a:lstStyle/>
                    <a:p>
                      <a:pPr marL="0" marR="0" algn="ctr">
                        <a:lnSpc>
                          <a:spcPct val="115000"/>
                        </a:lnSpc>
                        <a:spcBef>
                          <a:spcPts val="0"/>
                        </a:spcBef>
                        <a:spcAft>
                          <a:spcPts val="0"/>
                        </a:spcAft>
                      </a:pPr>
                      <a:r>
                        <a:rPr lang="en-US" sz="1000">
                          <a:effectLst/>
                        </a:rPr>
                        <a:t>6</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Linear Regression</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12.1 -12.4</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3930560044"/>
                  </a:ext>
                </a:extLst>
              </a:tr>
              <a:tr h="188044">
                <a:tc>
                  <a:txBody>
                    <a:bodyPr/>
                    <a:lstStyle/>
                    <a:p>
                      <a:pPr marL="0" marR="0" algn="ctr">
                        <a:lnSpc>
                          <a:spcPct val="115000"/>
                        </a:lnSpc>
                        <a:spcBef>
                          <a:spcPts val="0"/>
                        </a:spcBef>
                        <a:spcAft>
                          <a:spcPts val="0"/>
                        </a:spcAft>
                      </a:pPr>
                      <a:r>
                        <a:rPr lang="en-US" sz="1000">
                          <a:effectLst/>
                        </a:rPr>
                        <a:t>7</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Factorial Treatments </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13</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624289878"/>
                  </a:ext>
                </a:extLst>
              </a:tr>
              <a:tr h="188044">
                <a:tc>
                  <a:txBody>
                    <a:bodyPr/>
                    <a:lstStyle/>
                    <a:p>
                      <a:pPr marL="0" marR="0" algn="ctr">
                        <a:lnSpc>
                          <a:spcPct val="115000"/>
                        </a:lnSpc>
                        <a:spcBef>
                          <a:spcPts val="0"/>
                        </a:spcBef>
                        <a:spcAft>
                          <a:spcPts val="0"/>
                        </a:spcAft>
                      </a:pPr>
                      <a:r>
                        <a:rPr lang="en-US" sz="1000">
                          <a:effectLst/>
                        </a:rPr>
                        <a:t>8</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Continuous Treatment &amp; Covariates</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12.5 - Ch 13 </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867565633"/>
                  </a:ext>
                </a:extLst>
              </a:tr>
              <a:tr h="359282">
                <a:tc>
                  <a:txBody>
                    <a:bodyPr/>
                    <a:lstStyle/>
                    <a:p>
                      <a:pPr marL="0" marR="0" algn="ctr">
                        <a:lnSpc>
                          <a:spcPct val="115000"/>
                        </a:lnSpc>
                        <a:spcBef>
                          <a:spcPts val="0"/>
                        </a:spcBef>
                        <a:spcAft>
                          <a:spcPts val="0"/>
                        </a:spcAft>
                      </a:pPr>
                      <a:r>
                        <a:rPr lang="en-US" sz="1000">
                          <a:effectLst/>
                        </a:rPr>
                        <a:t>9</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Continuous Treatment &amp; Covariates &amp; Group Projects</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12.5 - Ch 13 </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122315130"/>
                  </a:ext>
                </a:extLst>
              </a:tr>
              <a:tr h="359282">
                <a:tc>
                  <a:txBody>
                    <a:bodyPr/>
                    <a:lstStyle/>
                    <a:p>
                      <a:pPr marL="0" marR="0" algn="ctr">
                        <a:lnSpc>
                          <a:spcPct val="115000"/>
                        </a:lnSpc>
                        <a:spcBef>
                          <a:spcPts val="0"/>
                        </a:spcBef>
                        <a:spcAft>
                          <a:spcPts val="0"/>
                        </a:spcAft>
                      </a:pPr>
                      <a:r>
                        <a:rPr lang="en-US" sz="1000">
                          <a:effectLst/>
                        </a:rPr>
                        <a:t>10</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Combined Categorical and Continuous Predictors </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13 &amp; Class Notes</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955097171"/>
                  </a:ext>
                </a:extLst>
              </a:tr>
              <a:tr h="520059">
                <a:tc>
                  <a:txBody>
                    <a:bodyPr/>
                    <a:lstStyle/>
                    <a:p>
                      <a:pPr marL="0" marR="0" algn="ctr">
                        <a:lnSpc>
                          <a:spcPct val="115000"/>
                        </a:lnSpc>
                        <a:spcBef>
                          <a:spcPts val="0"/>
                        </a:spcBef>
                        <a:spcAft>
                          <a:spcPts val="0"/>
                        </a:spcAft>
                      </a:pPr>
                      <a:r>
                        <a:rPr lang="en-US" sz="1000">
                          <a:effectLst/>
                        </a:rPr>
                        <a:t>11</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Post-Hoc tests &amp; Model Diagnostics</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Ch 3.3; Benjamini and Hochberg (1995), Benjamini and Yekutieli (2005) &amp; Class Notes</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522580354"/>
                  </a:ext>
                </a:extLst>
              </a:tr>
              <a:tr h="188044">
                <a:tc>
                  <a:txBody>
                    <a:bodyPr/>
                    <a:lstStyle/>
                    <a:p>
                      <a:pPr marL="0" marR="0" algn="ctr">
                        <a:lnSpc>
                          <a:spcPct val="115000"/>
                        </a:lnSpc>
                        <a:spcBef>
                          <a:spcPts val="0"/>
                        </a:spcBef>
                        <a:spcAft>
                          <a:spcPts val="0"/>
                        </a:spcAft>
                      </a:pPr>
                      <a:r>
                        <a:rPr lang="en-US" sz="1000">
                          <a:effectLst/>
                        </a:rPr>
                        <a:t>12</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Group Projects </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 </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3178047797"/>
                  </a:ext>
                </a:extLst>
              </a:tr>
              <a:tr h="188044">
                <a:tc>
                  <a:txBody>
                    <a:bodyPr/>
                    <a:lstStyle/>
                    <a:p>
                      <a:pPr marL="0" marR="0" algn="ctr">
                        <a:lnSpc>
                          <a:spcPct val="115000"/>
                        </a:lnSpc>
                        <a:spcBef>
                          <a:spcPts val="0"/>
                        </a:spcBef>
                        <a:spcAft>
                          <a:spcPts val="0"/>
                        </a:spcAft>
                      </a:pPr>
                      <a:r>
                        <a:rPr lang="en-US" sz="1000">
                          <a:effectLst/>
                        </a:rPr>
                        <a:t>13</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Advanced interactions, SS types, etc.</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Class notes</a:t>
                      </a:r>
                      <a:endParaRPr lang="en-US" sz="100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2695361677"/>
                  </a:ext>
                </a:extLst>
              </a:tr>
              <a:tr h="188044">
                <a:tc>
                  <a:txBody>
                    <a:bodyPr/>
                    <a:lstStyle/>
                    <a:p>
                      <a:pPr marL="0" marR="0" algn="ctr">
                        <a:lnSpc>
                          <a:spcPct val="115000"/>
                        </a:lnSpc>
                        <a:spcBef>
                          <a:spcPts val="0"/>
                        </a:spcBef>
                        <a:spcAft>
                          <a:spcPts val="0"/>
                        </a:spcAft>
                      </a:pPr>
                      <a:r>
                        <a:rPr lang="en-US" sz="1000">
                          <a:effectLst/>
                        </a:rPr>
                        <a:t>15</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a:effectLst/>
                        </a:rPr>
                        <a:t>Group Final Presentations</a:t>
                      </a:r>
                      <a:endParaRPr lang="en-US" sz="1000">
                        <a:effectLst/>
                        <a:latin typeface="Arial" panose="020B0604020202020204" pitchFamily="34" charset="0"/>
                        <a:ea typeface="Arial" panose="020B0604020202020204" pitchFamily="34" charset="0"/>
                      </a:endParaRPr>
                    </a:p>
                  </a:txBody>
                  <a:tcPr marL="8815" marR="8815" marT="8815" marB="8815" anchor="b"/>
                </a:tc>
                <a:tc>
                  <a:txBody>
                    <a:bodyPr/>
                    <a:lstStyle/>
                    <a:p>
                      <a:pPr marL="0" marR="0">
                        <a:lnSpc>
                          <a:spcPct val="115000"/>
                        </a:lnSpc>
                        <a:spcBef>
                          <a:spcPts val="0"/>
                        </a:spcBef>
                        <a:spcAft>
                          <a:spcPts val="0"/>
                        </a:spcAft>
                      </a:pPr>
                      <a:r>
                        <a:rPr lang="en-US" sz="1000" dirty="0">
                          <a:effectLst/>
                        </a:rPr>
                        <a:t> </a:t>
                      </a:r>
                      <a:endParaRPr lang="en-US" sz="1000" dirty="0">
                        <a:effectLst/>
                        <a:latin typeface="Arial" panose="020B0604020202020204" pitchFamily="34" charset="0"/>
                        <a:ea typeface="Arial" panose="020B0604020202020204" pitchFamily="34" charset="0"/>
                      </a:endParaRPr>
                    </a:p>
                  </a:txBody>
                  <a:tcPr marL="63465" marR="63465" marT="0" marB="0"/>
                </a:tc>
                <a:extLst>
                  <a:ext uri="{0D108BD9-81ED-4DB2-BD59-A6C34878D82A}">
                    <a16:rowId xmlns:a16="http://schemas.microsoft.com/office/drawing/2014/main" val="1877785611"/>
                  </a:ext>
                </a:extLst>
              </a:tr>
            </a:tbl>
          </a:graphicData>
        </a:graphic>
      </p:graphicFrame>
    </p:spTree>
    <p:extLst>
      <p:ext uri="{BB962C8B-B14F-4D97-AF65-F5344CB8AC3E}">
        <p14:creationId xmlns:p14="http://schemas.microsoft.com/office/powerpoint/2010/main" val="226038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0ABF-3239-5D16-5D09-76AEF92DD3A4}"/>
              </a:ext>
            </a:extLst>
          </p:cNvPr>
          <p:cNvSpPr>
            <a:spLocks noGrp="1"/>
          </p:cNvSpPr>
          <p:nvPr>
            <p:ph type="title"/>
          </p:nvPr>
        </p:nvSpPr>
        <p:spPr/>
        <p:txBody>
          <a:bodyPr/>
          <a:lstStyle/>
          <a:p>
            <a:r>
              <a:rPr lang="en-US" dirty="0"/>
              <a:t>Goals and Objectives for Today</a:t>
            </a:r>
          </a:p>
        </p:txBody>
      </p:sp>
      <p:sp>
        <p:nvSpPr>
          <p:cNvPr id="3" name="Content Placeholder 2">
            <a:extLst>
              <a:ext uri="{FF2B5EF4-FFF2-40B4-BE49-F238E27FC236}">
                <a16:creationId xmlns:a16="http://schemas.microsoft.com/office/drawing/2014/main" id="{96D5E3FC-5AFB-03DC-B876-35BD68D400B3}"/>
              </a:ext>
            </a:extLst>
          </p:cNvPr>
          <p:cNvSpPr>
            <a:spLocks noGrp="1"/>
          </p:cNvSpPr>
          <p:nvPr>
            <p:ph idx="1"/>
          </p:nvPr>
        </p:nvSpPr>
        <p:spPr/>
        <p:txBody>
          <a:bodyPr>
            <a:normAutofit fontScale="92500" lnSpcReduction="10000"/>
          </a:bodyPr>
          <a:lstStyle/>
          <a:p>
            <a:r>
              <a:rPr lang="en-US" dirty="0"/>
              <a:t>Understand basic file organization for effective analyses</a:t>
            </a:r>
          </a:p>
          <a:p>
            <a:r>
              <a:rPr lang="en-US" dirty="0"/>
              <a:t>Know basic layout of an effective </a:t>
            </a:r>
            <a:r>
              <a:rPr lang="en-US" dirty="0" err="1"/>
              <a:t>rmd</a:t>
            </a:r>
            <a:r>
              <a:rPr lang="en-US" dirty="0"/>
              <a:t> file and why it is important</a:t>
            </a:r>
          </a:p>
          <a:p>
            <a:r>
              <a:rPr lang="en-US" dirty="0"/>
              <a:t>Understand basic structure of data carpentry and plotting commands in R (particularly </a:t>
            </a:r>
            <a:r>
              <a:rPr lang="en-US" dirty="0" err="1"/>
              <a:t>tidyverse</a:t>
            </a:r>
            <a:r>
              <a:rPr lang="en-US" dirty="0"/>
              <a:t>)</a:t>
            </a:r>
          </a:p>
          <a:p>
            <a:r>
              <a:rPr lang="en-US" dirty="0"/>
              <a:t>Know where to find and how to use the documentation</a:t>
            </a:r>
          </a:p>
          <a:p>
            <a:r>
              <a:rPr lang="en-US" dirty="0"/>
              <a:t>Understand basic data types</a:t>
            </a:r>
          </a:p>
          <a:p>
            <a:endParaRPr lang="en-US" dirty="0"/>
          </a:p>
          <a:p>
            <a:r>
              <a:rPr lang="en-US" dirty="0"/>
              <a:t>Knit to pdf with a basic figure with data you have applied basic data carpentry function(s) to and a figure for which you have changed some configuration parameters </a:t>
            </a:r>
            <a:r>
              <a:rPr lang="en-US"/>
              <a:t>or mappings </a:t>
            </a:r>
            <a:endParaRPr lang="en-US" dirty="0"/>
          </a:p>
          <a:p>
            <a:endParaRPr lang="en-US" dirty="0"/>
          </a:p>
          <a:p>
            <a:endParaRPr lang="en-US" dirty="0"/>
          </a:p>
        </p:txBody>
      </p:sp>
    </p:spTree>
    <p:extLst>
      <p:ext uri="{BB962C8B-B14F-4D97-AF65-F5344CB8AC3E}">
        <p14:creationId xmlns:p14="http://schemas.microsoft.com/office/powerpoint/2010/main" val="413014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817</Words>
  <Application>Microsoft Macintosh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GMS6025C Statistics for Neuroscientists (with ‘lab’)</vt:lpstr>
      <vt:lpstr>Important Information</vt:lpstr>
      <vt:lpstr>Important Information (continued) </vt:lpstr>
      <vt:lpstr>Important Information (continued) </vt:lpstr>
      <vt:lpstr>Important Information (continued) </vt:lpstr>
      <vt:lpstr>Tentative Schedule</vt:lpstr>
      <vt:lpstr>Goals and Objectives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GMS6025C Statistics for Neuroscientists (with ‘lab’)</dc:title>
  <dc:creator>Lamb, Damon</dc:creator>
  <cp:lastModifiedBy>DL</cp:lastModifiedBy>
  <cp:revision>5</cp:revision>
  <dcterms:created xsi:type="dcterms:W3CDTF">2024-01-09T18:45:11Z</dcterms:created>
  <dcterms:modified xsi:type="dcterms:W3CDTF">2024-01-10T14:42:39Z</dcterms:modified>
</cp:coreProperties>
</file>