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68BB-EE32-4A73-93E6-3F0AD8809A18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57C8-1D57-4DBE-9847-47C5959B1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2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257C8-1D57-4DBE-9847-47C5959B1E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0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DBC66-556C-ECB1-4BA3-29DB78213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0F181D-E787-4892-A86E-68474F8E9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006AF-2E29-1DA8-BE8F-120EFCA0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EA58-7709-4CAF-866F-BACA1545D80F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8952A-FC92-BCE3-64DB-2A479677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3007F-EBA9-3438-6FB1-7CB1F421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92FE-2C03-435D-9947-07634B05C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5EA68-6F78-0E37-9201-AAFC471D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40BEC7-CFDD-2ED1-3AD5-76136024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380EC-60FE-BC7B-6F89-5366E32B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EA58-7709-4CAF-866F-BACA1545D80F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D5F3E-0E07-D903-C9EB-2DA21E2A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56CFB-73DC-9FA1-A0D1-26D6851D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92FE-2C03-435D-9947-07634B05C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50143E-887A-3878-24D4-65A31086B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F52E5-C7D7-CDEA-D711-6AAFA33ED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62D0F-8F0D-591B-A3BD-1E0C05FE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EA58-7709-4CAF-866F-BACA1545D80F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360E0-B342-F420-6C3C-1B935F99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536A9-62B8-E7E8-31BC-EF1D0B1F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92FE-2C03-435D-9947-07634B05C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08FD4-AE1D-1460-C024-8E369E5C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A20F3-B5B8-9528-17B9-CD2FC222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5AC00-217C-C3BB-D176-5660C86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EA58-7709-4CAF-866F-BACA1545D80F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D8BFD-7772-0A3D-0966-953A7E0B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E1999-62F4-790C-3FCE-F71E98DE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92FE-2C03-435D-9947-07634B05C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63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7FCB6-0298-BB8B-154D-46EBD89C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E1833-5E53-5471-7C52-DEC60909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94AF2-F0AE-F98F-51A1-81B2814F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EA58-7709-4CAF-866F-BACA1545D80F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406B4-CEAE-363B-DAC0-39371456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BE012-A23D-7495-88B7-B2E34126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92FE-2C03-435D-9947-07634B05C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1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ECDF6-FCF9-530A-7C4B-C89E93D4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8A029-4B7A-BE55-7EC0-82DE3768D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154F6-61A4-1FC2-3DD8-AEF081386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46F37-EBD9-5010-E9D9-1C5BD206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EA58-7709-4CAF-866F-BACA1545D80F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415636-17A6-D2F9-F29B-D7176B8B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2CB08-8D26-0F2E-A04D-5C3334D0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92FE-2C03-435D-9947-07634B05C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3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ED02-06F5-3643-3A77-794BA2CC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99BED-EE76-AB4A-B87E-4F069C9E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20B472-75A9-F0DF-9749-BD14CE57F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73AB9E-41E3-7E74-459B-EEB4BF0B0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E1D26D-2EA3-9C74-7C72-3A2D8FF4E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38D8E-8191-ED88-192E-36053662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EA58-7709-4CAF-866F-BACA1545D80F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E4F45E-B28C-80FC-C31E-3CD5EDCD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831128-850A-B000-87F9-C9E8ED46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92FE-2C03-435D-9947-07634B05C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6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CAA0B-04B3-A033-5671-C141AE64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E6BA8B-4DB4-1EB5-9E76-1AF52615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EA58-7709-4CAF-866F-BACA1545D80F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14DD8-678C-EA88-0226-0B13821D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E7CD63-FD55-15B4-8F20-AED9D06E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92FE-2C03-435D-9947-07634B05C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0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A7A066-4B00-E173-B35F-E68F55BD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EA58-7709-4CAF-866F-BACA1545D80F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FF57AD-971C-DFF4-8F5D-6A62997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70567E-023C-2C6F-6907-AC64B8AD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92FE-2C03-435D-9947-07634B05C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1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97B8-A5EC-96FB-48C8-D7D77A25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10609-4AF5-4309-92D5-C16A74118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7EFAD-9FD0-629C-5EF6-B2CA854F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FF1D4-EAEA-188E-06C2-A61A2509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EA58-7709-4CAF-866F-BACA1545D80F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46AE6-D39D-B629-47FE-8CA714CE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67B7D-7D60-8CFE-D0BA-F716A34D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92FE-2C03-435D-9947-07634B05C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2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AC3EC-73CE-BF12-BBDF-FA7EA8DB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964CFC-2548-0EAE-9EF6-CEBB33365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88583-0027-2436-1B49-74A636084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FD494-3EE3-5789-81FC-E0255068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EA58-7709-4CAF-866F-BACA1545D80F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1E08D-462D-72E0-706E-2DAFD6D3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785F2C-84D4-3E34-68E0-BA3E4F18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92FE-2C03-435D-9947-07634B05C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2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C42DC9-D10F-B6AA-6980-83CFBAB8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B9B0D-7328-05CF-CD00-B8F3C49F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188DF-8F5A-6038-44F5-9095FC6B8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EA58-7709-4CAF-866F-BACA1545D80F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06026-9F2E-9ECF-5D9B-E6AD420F2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07993-FD5E-345B-0AD3-271620572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792FE-2C03-435D-9947-07634B05C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2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6CA27-1ECA-E40A-7798-4D74E42AF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BrainVLM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91F609-1054-3CE7-C733-3A97C67DC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20250131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82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E10DC52-73A1-441B-A666-C7690C4754AE}"/>
              </a:ext>
            </a:extLst>
          </p:cNvPr>
          <p:cNvSpPr txBox="1">
            <a:spLocks/>
          </p:cNvSpPr>
          <p:nvPr/>
        </p:nvSpPr>
        <p:spPr>
          <a:xfrm>
            <a:off x="4946650" y="1935163"/>
            <a:ext cx="319405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19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5D9F8-155E-5BC7-FB89-7668BC2B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F67547-3775-D2AD-80DB-2A6910A4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937" y="1401128"/>
            <a:ext cx="1309637" cy="13638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D001964-DE49-F374-15B4-FC1616852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016" y="1342857"/>
            <a:ext cx="860959" cy="13836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456F8E-D765-B99E-1D3D-10142A15F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3" y="1325245"/>
            <a:ext cx="2384433" cy="221742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8A91361-A63F-5CB8-D11D-9CF4673BE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10" y="1401128"/>
            <a:ext cx="858843" cy="149447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8F90AA8-3D12-6802-94EA-BD632AB3DAD0}"/>
              </a:ext>
            </a:extLst>
          </p:cNvPr>
          <p:cNvSpPr txBox="1"/>
          <p:nvPr/>
        </p:nvSpPr>
        <p:spPr>
          <a:xfrm>
            <a:off x="4152900" y="289560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Image Reviewer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2B517D-9054-8430-19CA-2594C5D4CA15}"/>
              </a:ext>
            </a:extLst>
          </p:cNvPr>
          <p:cNvSpPr txBox="1"/>
          <p:nvPr/>
        </p:nvSpPr>
        <p:spPr>
          <a:xfrm>
            <a:off x="6896474" y="2895599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Papers Reviewer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6B6D48-570A-E970-DAF1-81B6BF502F39}"/>
              </a:ext>
            </a:extLst>
          </p:cNvPr>
          <p:cNvSpPr txBox="1"/>
          <p:nvPr/>
        </p:nvSpPr>
        <p:spPr>
          <a:xfrm>
            <a:off x="9892945" y="303678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Doctor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3CA5A4B-FA2F-AB8A-EFC6-EE34F2341E32}"/>
              </a:ext>
            </a:extLst>
          </p:cNvPr>
          <p:cNvSpPr/>
          <p:nvPr/>
        </p:nvSpPr>
        <p:spPr>
          <a:xfrm>
            <a:off x="3731104" y="4039472"/>
            <a:ext cx="2057400" cy="231711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8D427A-50FD-E723-381E-156953A437FC}"/>
              </a:ext>
            </a:extLst>
          </p:cNvPr>
          <p:cNvSpPr txBox="1"/>
          <p:nvPr/>
        </p:nvSpPr>
        <p:spPr>
          <a:xfrm>
            <a:off x="3511238" y="4182963"/>
            <a:ext cx="2497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Anatomical Description</a:t>
            </a:r>
          </a:p>
          <a:p>
            <a:pPr algn="ctr"/>
            <a:r>
              <a:rPr lang="en-US" altLang="zh-CN" sz="1400" dirty="0" err="1"/>
              <a:t>PreCG.L</a:t>
            </a:r>
            <a:r>
              <a:rPr lang="en-US" altLang="zh-CN" sz="1400" dirty="0"/>
              <a:t> is active</a:t>
            </a:r>
          </a:p>
          <a:p>
            <a:pPr algn="ctr"/>
            <a:r>
              <a:rPr lang="en-GB" altLang="zh-CN" sz="1400" dirty="0" err="1"/>
              <a:t>ORBsup.L</a:t>
            </a:r>
            <a:r>
              <a:rPr lang="en-US" altLang="zh-CN" sz="1400" dirty="0"/>
              <a:t> is active</a:t>
            </a:r>
          </a:p>
          <a:p>
            <a:pPr algn="ctr"/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487F7F-CBB7-D8D3-CBB4-0B7BBBBB0194}"/>
              </a:ext>
            </a:extLst>
          </p:cNvPr>
          <p:cNvSpPr txBox="1"/>
          <p:nvPr/>
        </p:nvSpPr>
        <p:spPr>
          <a:xfrm>
            <a:off x="3449164" y="5341203"/>
            <a:ext cx="2646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Functional Description</a:t>
            </a:r>
          </a:p>
          <a:p>
            <a:pPr algn="ctr"/>
            <a:r>
              <a:rPr lang="en-GB" altLang="zh-CN" sz="1400" dirty="0"/>
              <a:t>Visual 1</a:t>
            </a:r>
            <a:r>
              <a:rPr lang="en-US" altLang="zh-CN" sz="1400" dirty="0"/>
              <a:t> is active</a:t>
            </a:r>
          </a:p>
          <a:p>
            <a:pPr algn="ctr"/>
            <a:r>
              <a:rPr lang="en-GB" altLang="zh-CN" sz="1400" dirty="0"/>
              <a:t>Limbic 1 </a:t>
            </a:r>
            <a:r>
              <a:rPr lang="en-US" altLang="zh-CN" sz="1400" dirty="0"/>
              <a:t>is active</a:t>
            </a:r>
          </a:p>
          <a:p>
            <a:pPr algn="ctr"/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0032487B-D13D-68E1-B8D1-77F892BA7FD0}"/>
              </a:ext>
            </a:extLst>
          </p:cNvPr>
          <p:cNvSpPr/>
          <p:nvPr/>
        </p:nvSpPr>
        <p:spPr>
          <a:xfrm>
            <a:off x="3101340" y="2034699"/>
            <a:ext cx="95312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BB3AD4F3-A4A1-9D07-F574-221FDD6B61A9}"/>
              </a:ext>
            </a:extLst>
          </p:cNvPr>
          <p:cNvSpPr/>
          <p:nvPr/>
        </p:nvSpPr>
        <p:spPr>
          <a:xfrm rot="5400000">
            <a:off x="4517667" y="3653541"/>
            <a:ext cx="451566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8BC277-CD96-7800-B5AC-9557AA23E2F6}"/>
              </a:ext>
            </a:extLst>
          </p:cNvPr>
          <p:cNvSpPr txBox="1"/>
          <p:nvPr/>
        </p:nvSpPr>
        <p:spPr>
          <a:xfrm>
            <a:off x="3238500" y="640349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Image Description Report</a:t>
            </a:r>
            <a:endParaRPr lang="zh-CN" altLang="en-US" i="1" dirty="0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23C55E0-0C54-224B-59D2-DBFE2A0D1444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5788504" y="2083050"/>
            <a:ext cx="979433" cy="311498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爆炸形: 8 pt  33">
            <a:extLst>
              <a:ext uri="{FF2B5EF4-FFF2-40B4-BE49-F238E27FC236}">
                <a16:creationId xmlns:a16="http://schemas.microsoft.com/office/drawing/2014/main" id="{3360A08A-A96C-5E65-6807-B6D8BD7F962C}"/>
              </a:ext>
            </a:extLst>
          </p:cNvPr>
          <p:cNvSpPr/>
          <p:nvPr/>
        </p:nvSpPr>
        <p:spPr>
          <a:xfrm>
            <a:off x="5214753" y="85170"/>
            <a:ext cx="3017338" cy="1333569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D6761C-346C-BE75-B493-9C27B575AC56}"/>
              </a:ext>
            </a:extLst>
          </p:cNvPr>
          <p:cNvSpPr txBox="1"/>
          <p:nvPr/>
        </p:nvSpPr>
        <p:spPr>
          <a:xfrm>
            <a:off x="5788504" y="371119"/>
            <a:ext cx="181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Neuroscience papers corpus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4E3360C9-A5D0-6C42-DE61-9D237D6CC406}"/>
              </a:ext>
            </a:extLst>
          </p:cNvPr>
          <p:cNvSpPr/>
          <p:nvPr/>
        </p:nvSpPr>
        <p:spPr>
          <a:xfrm rot="5400000">
            <a:off x="7350987" y="3619199"/>
            <a:ext cx="451566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B0E5D65-9E55-0FFB-5E45-7D57A5BDF3A5}"/>
              </a:ext>
            </a:extLst>
          </p:cNvPr>
          <p:cNvSpPr/>
          <p:nvPr/>
        </p:nvSpPr>
        <p:spPr>
          <a:xfrm>
            <a:off x="6548071" y="4038052"/>
            <a:ext cx="2057400" cy="231711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E6D61BE-31E7-A312-7719-1674FB30CE4E}"/>
              </a:ext>
            </a:extLst>
          </p:cNvPr>
          <p:cNvSpPr txBox="1"/>
          <p:nvPr/>
        </p:nvSpPr>
        <p:spPr>
          <a:xfrm>
            <a:off x="6483872" y="4100818"/>
            <a:ext cx="21857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Possible Diseases</a:t>
            </a:r>
          </a:p>
          <a:p>
            <a:pPr algn="ctr"/>
            <a:r>
              <a:rPr lang="en-US" altLang="zh-CN" sz="1400" b="1" i="1" dirty="0"/>
              <a:t>AD: </a:t>
            </a:r>
            <a:r>
              <a:rPr lang="en-US" altLang="zh-CN" sz="1400" dirty="0"/>
              <a:t>Active Visual 1 is related to AD. For AD Patients, ROI 2 is also active. </a:t>
            </a:r>
          </a:p>
          <a:p>
            <a:pPr algn="ctr"/>
            <a:r>
              <a:rPr lang="en-US" altLang="zh-CN" sz="1400" b="1" i="1" dirty="0"/>
              <a:t>PD: </a:t>
            </a:r>
            <a:r>
              <a:rPr lang="en-US" altLang="zh-CN" sz="1400" dirty="0"/>
              <a:t>Active Limbic 2 is related to PD. For PD patients, ROI 9 is also active. </a:t>
            </a:r>
          </a:p>
          <a:p>
            <a:pPr algn="ctr"/>
            <a:r>
              <a:rPr lang="en-US" altLang="zh-CN" sz="1400" dirty="0"/>
              <a:t>……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E6B6D23-5D55-AC7E-24F9-9B189E05EAFF}"/>
              </a:ext>
            </a:extLst>
          </p:cNvPr>
          <p:cNvCxnSpPr>
            <a:cxnSpLocks/>
            <a:stCxn id="34" idx="3"/>
            <a:endCxn id="8" idx="3"/>
          </p:cNvCxnSpPr>
          <p:nvPr/>
        </p:nvCxnSpPr>
        <p:spPr>
          <a:xfrm flipH="1">
            <a:off x="8077574" y="905685"/>
            <a:ext cx="154517" cy="1177365"/>
          </a:xfrm>
          <a:prstGeom prst="bentConnector3">
            <a:avLst>
              <a:gd name="adj1" fmla="val -14794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8B778B-B2C9-FAD3-5645-53F19A730994}"/>
              </a:ext>
            </a:extLst>
          </p:cNvPr>
          <p:cNvSpPr txBox="1"/>
          <p:nvPr/>
        </p:nvSpPr>
        <p:spPr>
          <a:xfrm>
            <a:off x="6353599" y="6403497"/>
            <a:ext cx="231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i="1" dirty="0"/>
              <a:t>Academical Report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F70539FE-8142-95F5-A7A0-3CE5AF24358C}"/>
              </a:ext>
            </a:extLst>
          </p:cNvPr>
          <p:cNvCxnSpPr>
            <a:cxnSpLocks/>
            <a:stCxn id="39" idx="3"/>
            <a:endCxn id="14" idx="1"/>
          </p:cNvCxnSpPr>
          <p:nvPr/>
        </p:nvCxnSpPr>
        <p:spPr>
          <a:xfrm flipV="1">
            <a:off x="8669669" y="2034699"/>
            <a:ext cx="1383347" cy="3189504"/>
          </a:xfrm>
          <a:prstGeom prst="bentConnector3">
            <a:avLst>
              <a:gd name="adj1" fmla="val 2521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BF887-271E-5067-D7AF-EE93E8C43FF2}"/>
              </a:ext>
            </a:extLst>
          </p:cNvPr>
          <p:cNvSpPr/>
          <p:nvPr/>
        </p:nvSpPr>
        <p:spPr>
          <a:xfrm>
            <a:off x="9561210" y="3974726"/>
            <a:ext cx="2057400" cy="231711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210B8B-43A8-C3CA-8B5C-4B3D9397E0E7}"/>
              </a:ext>
            </a:extLst>
          </p:cNvPr>
          <p:cNvSpPr txBox="1"/>
          <p:nvPr/>
        </p:nvSpPr>
        <p:spPr>
          <a:xfrm>
            <a:off x="9497011" y="4037492"/>
            <a:ext cx="21857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Diagnostic Report</a:t>
            </a:r>
          </a:p>
          <a:p>
            <a:pPr algn="ctr"/>
            <a:r>
              <a:rPr lang="en-US" altLang="zh-CN" sz="1400" dirty="0" err="1"/>
              <a:t>PreCG.L</a:t>
            </a:r>
            <a:r>
              <a:rPr lang="en-US" altLang="zh-CN" sz="1400" dirty="0"/>
              <a:t> is active.</a:t>
            </a:r>
          </a:p>
          <a:p>
            <a:pPr algn="ctr"/>
            <a:r>
              <a:rPr lang="en-GB" altLang="zh-CN" sz="1400" dirty="0" err="1"/>
              <a:t>ORBsup.L</a:t>
            </a:r>
            <a:r>
              <a:rPr lang="en-US" altLang="zh-CN" sz="1400" dirty="0"/>
              <a:t> is active.</a:t>
            </a:r>
          </a:p>
          <a:p>
            <a:pPr algn="ctr"/>
            <a:r>
              <a:rPr lang="en-GB" altLang="zh-CN" sz="1400" dirty="0"/>
              <a:t>Visual 1</a:t>
            </a:r>
            <a:r>
              <a:rPr lang="en-US" altLang="zh-CN" sz="1400" dirty="0"/>
              <a:t> is active.</a:t>
            </a:r>
          </a:p>
          <a:p>
            <a:pPr algn="ctr"/>
            <a:r>
              <a:rPr lang="en-GB" altLang="zh-CN" sz="1400" dirty="0"/>
              <a:t>Limbic 1 </a:t>
            </a:r>
            <a:r>
              <a:rPr lang="en-US" altLang="zh-CN" sz="1400" dirty="0"/>
              <a:t>is active.</a:t>
            </a:r>
          </a:p>
          <a:p>
            <a:pPr algn="ctr"/>
            <a:r>
              <a:rPr lang="en-US" altLang="zh-CN" sz="1400" dirty="0"/>
              <a:t>These symptoms represents that the patient has AD. </a:t>
            </a:r>
          </a:p>
          <a:p>
            <a:pPr algn="ctr"/>
            <a:r>
              <a:rPr lang="en-US" altLang="zh-CN" sz="1400" b="1" i="1" dirty="0"/>
              <a:t>Treatment Advice </a:t>
            </a:r>
            <a:r>
              <a:rPr lang="en-US" altLang="zh-CN" sz="1400" dirty="0"/>
              <a:t>for AD:</a:t>
            </a:r>
          </a:p>
          <a:p>
            <a:pPr algn="ctr"/>
            <a:r>
              <a:rPr lang="en-US" altLang="zh-CN" sz="1400" dirty="0"/>
              <a:t>1…;2…; </a:t>
            </a:r>
          </a:p>
          <a:p>
            <a:pPr algn="ctr"/>
            <a:endParaRPr lang="en-US" altLang="zh-CN" sz="1400" dirty="0"/>
          </a:p>
          <a:p>
            <a:pPr algn="ctr"/>
            <a:endParaRPr lang="en-US" altLang="zh-CN" sz="1400" b="1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C8A0CA9B-3279-4D1A-8E68-32D55BD7A7EF}"/>
              </a:ext>
            </a:extLst>
          </p:cNvPr>
          <p:cNvSpPr/>
          <p:nvPr/>
        </p:nvSpPr>
        <p:spPr>
          <a:xfrm rot="5400000">
            <a:off x="10337747" y="3540504"/>
            <a:ext cx="451566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3FA5AB-4D42-B054-7B9B-D72F7ECFE3A5}"/>
              </a:ext>
            </a:extLst>
          </p:cNvPr>
          <p:cNvSpPr txBox="1"/>
          <p:nvPr/>
        </p:nvSpPr>
        <p:spPr>
          <a:xfrm>
            <a:off x="9161159" y="6403497"/>
            <a:ext cx="285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i="1" dirty="0"/>
              <a:t>Comprehensive Report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B022994-74C9-8D4F-F5A6-3675A1E00ADD}"/>
              </a:ext>
            </a:extLst>
          </p:cNvPr>
          <p:cNvSpPr txBox="1"/>
          <p:nvPr/>
        </p:nvSpPr>
        <p:spPr>
          <a:xfrm>
            <a:off x="269084" y="4163317"/>
            <a:ext cx="31800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Inaccurate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Domain knowledge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ACF6CF38-2DA6-1CF2-6532-3EE5EBEADB69}"/>
              </a:ext>
            </a:extLst>
          </p:cNvPr>
          <p:cNvSpPr/>
          <p:nvPr/>
        </p:nvSpPr>
        <p:spPr>
          <a:xfrm>
            <a:off x="7208522" y="1661160"/>
            <a:ext cx="18288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VLM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F1977DAB-3D23-C6A9-1500-2A30E9A6CC34}"/>
              </a:ext>
            </a:extLst>
          </p:cNvPr>
          <p:cNvSpPr/>
          <p:nvPr/>
        </p:nvSpPr>
        <p:spPr>
          <a:xfrm>
            <a:off x="5250178" y="1859280"/>
            <a:ext cx="1470660" cy="6477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6612035-3997-C4E1-3659-5BC8A8E95CB5}"/>
              </a:ext>
            </a:extLst>
          </p:cNvPr>
          <p:cNvSpPr/>
          <p:nvPr/>
        </p:nvSpPr>
        <p:spPr>
          <a:xfrm>
            <a:off x="2967694" y="4833919"/>
            <a:ext cx="1650026" cy="9448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VLM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F5FC4CE-A460-F4C5-D79B-695B2289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56" y="4272160"/>
            <a:ext cx="1108832" cy="10341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A84F9F0-2FF6-89CD-E254-3804D837F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76" y="5451752"/>
            <a:ext cx="1101031" cy="1223368"/>
          </a:xfrm>
          <a:prstGeom prst="rect">
            <a:avLst/>
          </a:prstGeom>
        </p:spPr>
      </p:pic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0136CC-7785-24C1-40D0-BAC31D05EC2E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257688" y="4789260"/>
            <a:ext cx="710006" cy="5170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68F169A-FF52-AD17-3335-EDCD0E238BC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2257507" y="5306359"/>
            <a:ext cx="710187" cy="7570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E8CC2F1-4BBD-4A9E-F8DF-2DA38D3B2996}"/>
              </a:ext>
            </a:extLst>
          </p:cNvPr>
          <p:cNvSpPr txBox="1"/>
          <p:nvPr/>
        </p:nvSpPr>
        <p:spPr>
          <a:xfrm>
            <a:off x="69247" y="4548407"/>
            <a:ext cx="105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fMRI</a:t>
            </a:r>
            <a:endParaRPr lang="zh-CN" altLang="en-US" i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B3B8476-F405-AD1C-4F48-341E72649293}"/>
              </a:ext>
            </a:extLst>
          </p:cNvPr>
          <p:cNvSpPr txBox="1"/>
          <p:nvPr/>
        </p:nvSpPr>
        <p:spPr>
          <a:xfrm>
            <a:off x="69246" y="5878770"/>
            <a:ext cx="105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Captions</a:t>
            </a:r>
            <a:endParaRPr lang="zh-CN" altLang="en-US" i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DC02D6-0842-A6EE-31C8-BC76F2857213}"/>
              </a:ext>
            </a:extLst>
          </p:cNvPr>
          <p:cNvSpPr/>
          <p:nvPr/>
        </p:nvSpPr>
        <p:spPr>
          <a:xfrm>
            <a:off x="69246" y="3979012"/>
            <a:ext cx="5059014" cy="277230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A2BA18-E326-09CD-0D96-EF2634C1A81F}"/>
              </a:ext>
            </a:extLst>
          </p:cNvPr>
          <p:cNvSpPr txBox="1"/>
          <p:nvPr/>
        </p:nvSpPr>
        <p:spPr>
          <a:xfrm>
            <a:off x="3907683" y="4095940"/>
            <a:ext cx="105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Training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201E13E-287C-4466-61B4-02646887B220}"/>
              </a:ext>
            </a:extLst>
          </p:cNvPr>
          <p:cNvSpPr/>
          <p:nvPr/>
        </p:nvSpPr>
        <p:spPr>
          <a:xfrm>
            <a:off x="8252418" y="4979312"/>
            <a:ext cx="1650026" cy="9448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VLM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FEB40A1-FEA8-07E8-3697-84DEDE242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47" y="4844571"/>
            <a:ext cx="1108832" cy="103419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9A51E95-E5EB-A375-574F-1679855D1491}"/>
              </a:ext>
            </a:extLst>
          </p:cNvPr>
          <p:cNvSpPr txBox="1"/>
          <p:nvPr/>
        </p:nvSpPr>
        <p:spPr>
          <a:xfrm>
            <a:off x="5480676" y="5233191"/>
            <a:ext cx="105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fMRI</a:t>
            </a:r>
            <a:endParaRPr lang="zh-CN" altLang="en-US" i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6FFA9F-C34A-ADC4-253F-5E739667EFCD}"/>
              </a:ext>
            </a:extLst>
          </p:cNvPr>
          <p:cNvSpPr/>
          <p:nvPr/>
        </p:nvSpPr>
        <p:spPr>
          <a:xfrm>
            <a:off x="5557709" y="3979012"/>
            <a:ext cx="6565044" cy="277230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0E178A7-C043-1A3B-1E77-C50D126224F1}"/>
              </a:ext>
            </a:extLst>
          </p:cNvPr>
          <p:cNvSpPr txBox="1"/>
          <p:nvPr/>
        </p:nvSpPr>
        <p:spPr>
          <a:xfrm>
            <a:off x="10713542" y="4017984"/>
            <a:ext cx="14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Inference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69C30070-1817-BCE2-7601-A9863940847E}"/>
              </a:ext>
            </a:extLst>
          </p:cNvPr>
          <p:cNvSpPr/>
          <p:nvPr/>
        </p:nvSpPr>
        <p:spPr>
          <a:xfrm>
            <a:off x="7760220" y="5306359"/>
            <a:ext cx="48462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5E4C43BC-DC29-4421-AE33-67CF1AD72563}"/>
              </a:ext>
            </a:extLst>
          </p:cNvPr>
          <p:cNvSpPr/>
          <p:nvPr/>
        </p:nvSpPr>
        <p:spPr>
          <a:xfrm>
            <a:off x="9908516" y="5306359"/>
            <a:ext cx="48462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200D0406-D162-7239-132F-0866AE718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019" y="4923106"/>
            <a:ext cx="1101031" cy="122336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8BF6D95-2261-002E-388B-70F0D9AF5CA4}"/>
              </a:ext>
            </a:extLst>
          </p:cNvPr>
          <p:cNvSpPr txBox="1"/>
          <p:nvPr/>
        </p:nvSpPr>
        <p:spPr>
          <a:xfrm>
            <a:off x="9800507" y="6130936"/>
            <a:ext cx="2316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i="1" dirty="0"/>
              <a:t>Coarse Report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9DF532AC-DC2B-32CE-2815-0F2601889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56" y="237473"/>
            <a:ext cx="4480973" cy="35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4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1FBE19-5CCE-42E1-8957-85BF41C7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" y="88454"/>
            <a:ext cx="6185967" cy="27006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909DC4-2AC3-C820-8E71-BC3FE46C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37" y="82417"/>
            <a:ext cx="3885714" cy="1752381"/>
          </a:xfrm>
          <a:prstGeom prst="rect">
            <a:avLst/>
          </a:prstGeom>
        </p:spPr>
      </p:pic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1857625-9BA5-DDC6-51A9-8471DC9AE3A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638800" y="958608"/>
            <a:ext cx="1880137" cy="639613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CB38E238-8FAE-F481-A46B-399E60381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351" y="2256440"/>
            <a:ext cx="460780" cy="16766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3DC345F-4750-21B6-91DB-066C26067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572" y="2256438"/>
            <a:ext cx="351007" cy="16766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BF3F7BA-4AC7-A723-70D7-DE0FD7F27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268" y="2256439"/>
            <a:ext cx="460780" cy="167661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7413C4D-883E-927E-FA90-357D2A361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0240" y="2256439"/>
            <a:ext cx="351007" cy="167661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C47A4AD-17A0-D841-B8C7-C51D4518E5BA}"/>
              </a:ext>
            </a:extLst>
          </p:cNvPr>
          <p:cNvSpPr txBox="1"/>
          <p:nvPr/>
        </p:nvSpPr>
        <p:spPr>
          <a:xfrm>
            <a:off x="7370198" y="3929503"/>
            <a:ext cx="105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AD</a:t>
            </a:r>
            <a:endParaRPr lang="zh-CN" altLang="en-US" i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1885AE-33F6-6C11-BD28-230C6F5CC70C}"/>
              </a:ext>
            </a:extLst>
          </p:cNvPr>
          <p:cNvSpPr txBox="1"/>
          <p:nvPr/>
        </p:nvSpPr>
        <p:spPr>
          <a:xfrm>
            <a:off x="8201469" y="3933058"/>
            <a:ext cx="105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PD</a:t>
            </a:r>
            <a:endParaRPr lang="zh-CN" altLang="en-US" i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557BD2B-B718-3B8E-B4E0-64F6204B6BFE}"/>
              </a:ext>
            </a:extLst>
          </p:cNvPr>
          <p:cNvSpPr txBox="1"/>
          <p:nvPr/>
        </p:nvSpPr>
        <p:spPr>
          <a:xfrm>
            <a:off x="9161566" y="3933058"/>
            <a:ext cx="105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Anxiety</a:t>
            </a:r>
            <a:endParaRPr lang="zh-CN" altLang="en-US" i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D10E08-D008-ED5B-4153-24F33A64E57C}"/>
              </a:ext>
            </a:extLst>
          </p:cNvPr>
          <p:cNvSpPr txBox="1"/>
          <p:nvPr/>
        </p:nvSpPr>
        <p:spPr>
          <a:xfrm>
            <a:off x="10148104" y="3933058"/>
            <a:ext cx="135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Depression</a:t>
            </a:r>
            <a:endParaRPr lang="zh-CN" altLang="en-US" i="1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BFD117F-0D43-6AB4-1491-F47AAD34BC37}"/>
              </a:ext>
            </a:extLst>
          </p:cNvPr>
          <p:cNvSpPr/>
          <p:nvPr/>
        </p:nvSpPr>
        <p:spPr>
          <a:xfrm rot="5400000">
            <a:off x="9372715" y="1697638"/>
            <a:ext cx="451566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54432C9-7853-CD1B-C2C4-951215C8E4F9}"/>
              </a:ext>
            </a:extLst>
          </p:cNvPr>
          <p:cNvSpPr/>
          <p:nvPr/>
        </p:nvSpPr>
        <p:spPr>
          <a:xfrm>
            <a:off x="7518937" y="2180241"/>
            <a:ext cx="4041558" cy="24975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651F875-C945-4494-E187-4468B99A9FBB}"/>
              </a:ext>
            </a:extLst>
          </p:cNvPr>
          <p:cNvSpPr txBox="1"/>
          <p:nvPr/>
        </p:nvSpPr>
        <p:spPr>
          <a:xfrm>
            <a:off x="9290393" y="4302390"/>
            <a:ext cx="22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Subset of Corpus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D22A425-8E86-C8C5-73DD-641EE363721D}"/>
              </a:ext>
            </a:extLst>
          </p:cNvPr>
          <p:cNvSpPr/>
          <p:nvPr/>
        </p:nvSpPr>
        <p:spPr>
          <a:xfrm>
            <a:off x="2285119" y="4855949"/>
            <a:ext cx="1310047" cy="8996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GPT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410C417-F678-B5AC-22A1-F0B8862C5AEA}"/>
              </a:ext>
            </a:extLst>
          </p:cNvPr>
          <p:cNvSpPr txBox="1"/>
          <p:nvPr/>
        </p:nvSpPr>
        <p:spPr>
          <a:xfrm>
            <a:off x="287983" y="3250865"/>
            <a:ext cx="6185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Question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 Based on the description of fMRI </a:t>
            </a:r>
            <a:r>
              <a:rPr lang="en-US" altLang="zh-CN" dirty="0">
                <a:solidFill>
                  <a:srgbClr val="00B0F0"/>
                </a:solidFill>
              </a:rPr>
              <a:t>(Coarse Report),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can you give me more comprehensive diagnose? Can you give me treatment suggestions for each diseases? 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1E73E05-7A4E-B97E-52BC-D2395DE99581}"/>
              </a:ext>
            </a:extLst>
          </p:cNvPr>
          <p:cNvSpPr/>
          <p:nvPr/>
        </p:nvSpPr>
        <p:spPr>
          <a:xfrm>
            <a:off x="366420" y="3282582"/>
            <a:ext cx="6107530" cy="86310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14C90D71-0A60-6C27-121A-89E4B1F4E845}"/>
              </a:ext>
            </a:extLst>
          </p:cNvPr>
          <p:cNvSpPr/>
          <p:nvPr/>
        </p:nvSpPr>
        <p:spPr>
          <a:xfrm rot="5400000">
            <a:off x="2661587" y="4440232"/>
            <a:ext cx="557113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6CD28B62-0A89-527D-C0E9-85E84B1DB5F9}"/>
              </a:ext>
            </a:extLst>
          </p:cNvPr>
          <p:cNvCxnSpPr>
            <a:cxnSpLocks/>
            <a:endCxn id="47" idx="3"/>
          </p:cNvCxnSpPr>
          <p:nvPr/>
        </p:nvCxnSpPr>
        <p:spPr>
          <a:xfrm rot="10800000" flipV="1">
            <a:off x="3595166" y="4677756"/>
            <a:ext cx="6003332" cy="628011"/>
          </a:xfrm>
          <a:prstGeom prst="bentConnector3">
            <a:avLst>
              <a:gd name="adj1" fmla="val -137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ACB1D0D-D625-E929-BF5F-608498404012}"/>
              </a:ext>
            </a:extLst>
          </p:cNvPr>
          <p:cNvSpPr txBox="1"/>
          <p:nvPr/>
        </p:nvSpPr>
        <p:spPr>
          <a:xfrm>
            <a:off x="5423563" y="4855949"/>
            <a:ext cx="105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RAG</a:t>
            </a:r>
            <a:endParaRPr lang="zh-CN" altLang="en-US" i="1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EFB6B151-FAE5-C79A-54DE-0CD451E2D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334" y="4635990"/>
            <a:ext cx="1555923" cy="1849728"/>
          </a:xfrm>
          <a:prstGeom prst="rect">
            <a:avLst/>
          </a:prstGeom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7C276DD-A022-7E31-DBFF-4F8BF4A1E5E6}"/>
              </a:ext>
            </a:extLst>
          </p:cNvPr>
          <p:cNvSpPr/>
          <p:nvPr/>
        </p:nvSpPr>
        <p:spPr>
          <a:xfrm rot="10800000">
            <a:off x="1679991" y="5168607"/>
            <a:ext cx="557113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6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2FB517-AC3F-A997-839C-85398B69C0AF}"/>
              </a:ext>
            </a:extLst>
          </p:cNvPr>
          <p:cNvSpPr txBox="1"/>
          <p:nvPr/>
        </p:nvSpPr>
        <p:spPr>
          <a:xfrm>
            <a:off x="513084" y="4420772"/>
            <a:ext cx="1153667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Easy to use: </a:t>
            </a:r>
            <a:r>
              <a:rPr lang="en-US" altLang="zh-CN" dirty="0"/>
              <a:t>Our model is an end-to-end report generation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Results Reliable: </a:t>
            </a:r>
            <a:r>
              <a:rPr lang="en-US" altLang="zh-CN" dirty="0"/>
              <a:t>Combine RAG, the reports are generated based on existing published papers.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Domain knowledge Free: </a:t>
            </a:r>
            <a:r>
              <a:rPr lang="en-US" altLang="zh-CN" dirty="0"/>
              <a:t>It is not necessary to generate report based on analyzing fMRI by neuroscientists.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Time saving and increasing accuracy of fMRI-based disease diagnose: </a:t>
            </a:r>
            <a:r>
              <a:rPr lang="en-US" altLang="zh-CN" dirty="0"/>
              <a:t>Errors may occur in the information transmission between the three roles in existing fMRI-based disease diagnose, which won’t happen in our model.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634303-CB24-8830-A599-2D58B2D2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515" y="781201"/>
            <a:ext cx="5462036" cy="1643914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E4AC7964-724E-FD5E-0668-AD7B03F4E650}"/>
              </a:ext>
            </a:extLst>
          </p:cNvPr>
          <p:cNvSpPr/>
          <p:nvPr/>
        </p:nvSpPr>
        <p:spPr>
          <a:xfrm>
            <a:off x="10242266" y="2886879"/>
            <a:ext cx="1181776" cy="7993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GPT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CD21FF-2376-22A6-D72A-662B23E6B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090" y="2507847"/>
            <a:ext cx="1382800" cy="1643914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6C8BA47C-2A19-FB12-F919-F924AF4E5FC0}"/>
              </a:ext>
            </a:extLst>
          </p:cNvPr>
          <p:cNvSpPr/>
          <p:nvPr/>
        </p:nvSpPr>
        <p:spPr>
          <a:xfrm rot="10800000">
            <a:off x="9685153" y="3154680"/>
            <a:ext cx="557113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1FB6E80-C1F3-6C6D-D8E9-2E0E56B03CD4}"/>
              </a:ext>
            </a:extLst>
          </p:cNvPr>
          <p:cNvSpPr/>
          <p:nvPr/>
        </p:nvSpPr>
        <p:spPr>
          <a:xfrm>
            <a:off x="7893026" y="1359794"/>
            <a:ext cx="467544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8C81A68-EBD3-6444-F8FD-1BF4BF54CE11}"/>
              </a:ext>
            </a:extLst>
          </p:cNvPr>
          <p:cNvSpPr/>
          <p:nvPr/>
        </p:nvSpPr>
        <p:spPr>
          <a:xfrm>
            <a:off x="9893276" y="1378844"/>
            <a:ext cx="467544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ADC317D-91A1-D92F-7200-BB098B6331ED}"/>
              </a:ext>
            </a:extLst>
          </p:cNvPr>
          <p:cNvSpPr/>
          <p:nvPr/>
        </p:nvSpPr>
        <p:spPr>
          <a:xfrm rot="5400000">
            <a:off x="10623755" y="2515947"/>
            <a:ext cx="467544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5E44D-5484-F08B-90C3-16323D99E212}"/>
              </a:ext>
            </a:extLst>
          </p:cNvPr>
          <p:cNvCxnSpPr>
            <a:cxnSpLocks/>
          </p:cNvCxnSpPr>
          <p:nvPr/>
        </p:nvCxnSpPr>
        <p:spPr>
          <a:xfrm>
            <a:off x="5890260" y="0"/>
            <a:ext cx="0" cy="390906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D5C375F2-087E-8D58-527C-911AAA606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5" y="158109"/>
            <a:ext cx="5234629" cy="29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A510B7-0611-DD58-20EB-C499FFAA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8" y="145963"/>
            <a:ext cx="3122464" cy="17666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668B6C-6886-F1B8-3821-E4DB085C1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66" y="3183411"/>
            <a:ext cx="1260039" cy="117522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5005EF3D-DBFF-D32F-BB5B-D23A35D7B979}"/>
              </a:ext>
            </a:extLst>
          </p:cNvPr>
          <p:cNvSpPr/>
          <p:nvPr/>
        </p:nvSpPr>
        <p:spPr>
          <a:xfrm>
            <a:off x="1886364" y="3746449"/>
            <a:ext cx="467544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E97C79-4944-4D39-53AC-742420C4F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64" y="1393312"/>
            <a:ext cx="1100936" cy="13275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DE93F43-E052-869F-F58D-CF664D6F19E1}"/>
              </a:ext>
            </a:extLst>
          </p:cNvPr>
          <p:cNvSpPr txBox="1"/>
          <p:nvPr/>
        </p:nvSpPr>
        <p:spPr>
          <a:xfrm>
            <a:off x="3658458" y="713556"/>
            <a:ext cx="231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i="1" dirty="0"/>
              <a:t>AAL_170 (170 ROIs) </a:t>
            </a:r>
            <a:r>
              <a:rPr lang="en-US" altLang="zh-CN" sz="1800" dirty="0"/>
              <a:t>in MNI  (91,109,91)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FCE6BA-455D-12B9-90BA-55DEC15D2558}"/>
              </a:ext>
            </a:extLst>
          </p:cNvPr>
          <p:cNvSpPr txBox="1"/>
          <p:nvPr/>
        </p:nvSpPr>
        <p:spPr>
          <a:xfrm>
            <a:off x="-168787" y="4471225"/>
            <a:ext cx="231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/>
              <a:t>PreProcessed</a:t>
            </a:r>
            <a:r>
              <a:rPr lang="en-US" altLang="zh-CN" sz="1800" dirty="0"/>
              <a:t> fMRI</a:t>
            </a:r>
          </a:p>
          <a:p>
            <a:pPr algn="ctr"/>
            <a:r>
              <a:rPr lang="en-US" altLang="zh-CN" dirty="0"/>
              <a:t>(88,88,64,t)</a:t>
            </a:r>
            <a:endParaRPr lang="en-US" altLang="zh-CN" sz="18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D1E8B5C-E89A-05BF-75E9-5353B0D90129}"/>
              </a:ext>
            </a:extLst>
          </p:cNvPr>
          <p:cNvSpPr/>
          <p:nvPr/>
        </p:nvSpPr>
        <p:spPr>
          <a:xfrm rot="5400000">
            <a:off x="4062140" y="3122904"/>
            <a:ext cx="972770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23BA91-04BD-011C-522E-5A3D85EE4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11" y="3236280"/>
            <a:ext cx="1260039" cy="11752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A8A034D-241F-46D0-5A1B-A48AF5AB8C7C}"/>
              </a:ext>
            </a:extLst>
          </p:cNvPr>
          <p:cNvSpPr txBox="1"/>
          <p:nvPr/>
        </p:nvSpPr>
        <p:spPr>
          <a:xfrm>
            <a:off x="2020547" y="4487694"/>
            <a:ext cx="231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fMRI in MNI space</a:t>
            </a:r>
          </a:p>
          <a:p>
            <a:pPr algn="ctr"/>
            <a:r>
              <a:rPr lang="en-US" altLang="zh-CN" dirty="0"/>
              <a:t>(91,109,91,t)</a:t>
            </a:r>
            <a:endParaRPr lang="en-US" altLang="zh-CN" sz="18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C4DED99-3C2C-FF24-DBB6-C967F8927A5E}"/>
              </a:ext>
            </a:extLst>
          </p:cNvPr>
          <p:cNvSpPr/>
          <p:nvPr/>
        </p:nvSpPr>
        <p:spPr>
          <a:xfrm>
            <a:off x="4165416" y="3779874"/>
            <a:ext cx="651070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8482EE-A153-0BC6-CAF3-67D92A9F4576}"/>
              </a:ext>
            </a:extLst>
          </p:cNvPr>
          <p:cNvSpPr/>
          <p:nvPr/>
        </p:nvSpPr>
        <p:spPr>
          <a:xfrm>
            <a:off x="4965775" y="3429000"/>
            <a:ext cx="1882535" cy="1175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D3BE54-B812-26FB-E8EB-B67AB5BB8473}"/>
              </a:ext>
            </a:extLst>
          </p:cNvPr>
          <p:cNvSpPr txBox="1"/>
          <p:nvPr/>
        </p:nvSpPr>
        <p:spPr>
          <a:xfrm>
            <a:off x="4749015" y="4604229"/>
            <a:ext cx="231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Anatomical Matrix</a:t>
            </a:r>
          </a:p>
          <a:p>
            <a:pPr algn="ctr"/>
            <a:r>
              <a:rPr lang="en-US" altLang="zh-CN" sz="1800" dirty="0"/>
              <a:t>(170*t)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FAC201A-B172-E748-4067-168279854F11}"/>
              </a:ext>
            </a:extLst>
          </p:cNvPr>
          <p:cNvSpPr/>
          <p:nvPr/>
        </p:nvSpPr>
        <p:spPr>
          <a:xfrm>
            <a:off x="7032212" y="3873418"/>
            <a:ext cx="3088729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0545A46-CE8B-C7D5-3C40-5670F35783EB}"/>
              </a:ext>
            </a:extLst>
          </p:cNvPr>
          <p:cNvSpPr txBox="1"/>
          <p:nvPr/>
        </p:nvSpPr>
        <p:spPr>
          <a:xfrm>
            <a:off x="6997599" y="2900564"/>
            <a:ext cx="3123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i="1" dirty="0">
                <a:solidFill>
                  <a:srgbClr val="FF0000"/>
                </a:solidFill>
              </a:rPr>
              <a:t>How to define the threshold to recognize whether a ROI is active or inactive ?</a:t>
            </a:r>
            <a:r>
              <a:rPr lang="en-US" altLang="zh-CN" i="1" dirty="0">
                <a:solidFill>
                  <a:srgbClr val="FF0000"/>
                </a:solidFill>
              </a:rPr>
              <a:t>???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9F460D-917B-908C-DBE0-803B5A6308E1}"/>
              </a:ext>
            </a:extLst>
          </p:cNvPr>
          <p:cNvSpPr/>
          <p:nvPr/>
        </p:nvSpPr>
        <p:spPr>
          <a:xfrm>
            <a:off x="10808749" y="3055002"/>
            <a:ext cx="613631" cy="2195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655B604-5AC4-45F2-07D0-A19BD0D1998C}"/>
              </a:ext>
            </a:extLst>
          </p:cNvPr>
          <p:cNvSpPr txBox="1"/>
          <p:nvPr/>
        </p:nvSpPr>
        <p:spPr>
          <a:xfrm>
            <a:off x="9875946" y="5266828"/>
            <a:ext cx="23160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Anatomical active Matrix</a:t>
            </a:r>
          </a:p>
          <a:p>
            <a:pPr algn="ctr"/>
            <a:r>
              <a:rPr lang="en-US" altLang="zh-CN" sz="1800" dirty="0"/>
              <a:t>(170*1)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5E965FB-7A0E-B304-4440-120CD49F1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3803" y="3055002"/>
            <a:ext cx="561905" cy="110952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924DA0F-AF8C-B331-981F-C2E7F5DC0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3802" y="4141036"/>
            <a:ext cx="561905" cy="1109524"/>
          </a:xfrm>
          <a:prstGeom prst="rect">
            <a:avLst/>
          </a:prstGeom>
        </p:spPr>
      </p:pic>
      <p:sp>
        <p:nvSpPr>
          <p:cNvPr id="25" name="乘号 24">
            <a:extLst>
              <a:ext uri="{FF2B5EF4-FFF2-40B4-BE49-F238E27FC236}">
                <a16:creationId xmlns:a16="http://schemas.microsoft.com/office/drawing/2014/main" id="{48C8BE07-8561-6495-4D03-158FBC67FBE3}"/>
              </a:ext>
            </a:extLst>
          </p:cNvPr>
          <p:cNvSpPr/>
          <p:nvPr/>
        </p:nvSpPr>
        <p:spPr>
          <a:xfrm>
            <a:off x="8269760" y="3721195"/>
            <a:ext cx="613631" cy="5787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8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14F32C-0E9A-25F6-781B-F3714E05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4" y="3396749"/>
            <a:ext cx="1294609" cy="2560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E53733-FCFC-CA12-EB18-8852FD52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93" y="297180"/>
            <a:ext cx="3112754" cy="25603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CD5B48-C442-3ADB-12B4-E32ABA838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220" y="347090"/>
            <a:ext cx="6351211" cy="2844474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56447BCB-390F-DB19-B679-10F4A43A8E7B}"/>
              </a:ext>
            </a:extLst>
          </p:cNvPr>
          <p:cNvSpPr/>
          <p:nvPr/>
        </p:nvSpPr>
        <p:spPr>
          <a:xfrm>
            <a:off x="3638398" y="1495007"/>
            <a:ext cx="651070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5D966F8-BFB6-9B2E-FB7A-E7A6B3CCE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423" y="3811216"/>
            <a:ext cx="3265835" cy="2627683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21C38A5C-3B3A-190D-1D79-03704A053685}"/>
              </a:ext>
            </a:extLst>
          </p:cNvPr>
          <p:cNvSpPr/>
          <p:nvPr/>
        </p:nvSpPr>
        <p:spPr>
          <a:xfrm rot="5400000">
            <a:off x="8470752" y="3336030"/>
            <a:ext cx="386495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DEAAA00-D46E-990C-CBEC-1B40068B5626}"/>
              </a:ext>
            </a:extLst>
          </p:cNvPr>
          <p:cNvSpPr/>
          <p:nvPr/>
        </p:nvSpPr>
        <p:spPr>
          <a:xfrm rot="10800000">
            <a:off x="6697928" y="5125057"/>
            <a:ext cx="386495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2EA3CD-FFB3-E00D-1C44-1189CF7383C4}"/>
              </a:ext>
            </a:extLst>
          </p:cNvPr>
          <p:cNvSpPr txBox="1"/>
          <p:nvPr/>
        </p:nvSpPr>
        <p:spPr>
          <a:xfrm>
            <a:off x="4736695" y="4676909"/>
            <a:ext cx="651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i="1" dirty="0"/>
              <a:t>AD</a:t>
            </a:r>
            <a:endParaRPr lang="en-US" altLang="zh-CN" sz="18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B2A0DE5-011C-25D0-AF23-E34D61614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65" y="4650474"/>
            <a:ext cx="451775" cy="46915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35BDB8A-711E-AC92-89C8-48A860BFD461}"/>
              </a:ext>
            </a:extLst>
          </p:cNvPr>
          <p:cNvSpPr txBox="1"/>
          <p:nvPr/>
        </p:nvSpPr>
        <p:spPr>
          <a:xfrm>
            <a:off x="4427220" y="4975077"/>
            <a:ext cx="960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i="1" dirty="0"/>
              <a:t>Abuse</a:t>
            </a:r>
            <a:endParaRPr lang="en-US" altLang="zh-CN" sz="18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4338473-7FF9-BFF3-028E-3181AF778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65" y="5046241"/>
            <a:ext cx="451775" cy="46915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A95A7A6-2C75-B2AE-CD1C-3F2C523DC439}"/>
              </a:ext>
            </a:extLst>
          </p:cNvPr>
          <p:cNvSpPr/>
          <p:nvPr/>
        </p:nvSpPr>
        <p:spPr>
          <a:xfrm>
            <a:off x="3963933" y="3336342"/>
            <a:ext cx="2733994" cy="277230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04D02C-2636-AF9C-3C44-8E13F7ACBCD2}"/>
              </a:ext>
            </a:extLst>
          </p:cNvPr>
          <p:cNvSpPr txBox="1"/>
          <p:nvPr/>
        </p:nvSpPr>
        <p:spPr>
          <a:xfrm>
            <a:off x="3963933" y="3893856"/>
            <a:ext cx="1046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i="1" dirty="0"/>
              <a:t>Diseases</a:t>
            </a:r>
            <a:endParaRPr lang="en-US" altLang="zh-CN" sz="18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F21F205-1862-F7F7-A47B-6CB850462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998" y="3893856"/>
            <a:ext cx="451775" cy="4691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F80D593-C6CB-78F2-8C1C-E7C51653F8CA}"/>
              </a:ext>
            </a:extLst>
          </p:cNvPr>
          <p:cNvSpPr txBox="1"/>
          <p:nvPr/>
        </p:nvSpPr>
        <p:spPr>
          <a:xfrm>
            <a:off x="5336351" y="3843629"/>
            <a:ext cx="101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i="1" dirty="0"/>
              <a:t>Activity Map</a:t>
            </a:r>
            <a:endParaRPr lang="en-US" altLang="zh-CN" sz="1800" dirty="0"/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AC2C6F44-2796-D5FA-CE00-82964A996D0D}"/>
              </a:ext>
            </a:extLst>
          </p:cNvPr>
          <p:cNvSpPr/>
          <p:nvPr/>
        </p:nvSpPr>
        <p:spPr>
          <a:xfrm>
            <a:off x="5012674" y="3998464"/>
            <a:ext cx="451775" cy="22149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186E92F2-639D-8E62-A2F5-B4C8361CDAAE}"/>
              </a:ext>
            </a:extLst>
          </p:cNvPr>
          <p:cNvSpPr/>
          <p:nvPr/>
        </p:nvSpPr>
        <p:spPr>
          <a:xfrm>
            <a:off x="1310640" y="4227064"/>
            <a:ext cx="2567941" cy="22149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4ECF90-D8BD-4DBE-05CB-A214905BC8AD}"/>
              </a:ext>
            </a:extLst>
          </p:cNvPr>
          <p:cNvSpPr txBox="1"/>
          <p:nvPr/>
        </p:nvSpPr>
        <p:spPr>
          <a:xfrm>
            <a:off x="4534051" y="3336397"/>
            <a:ext cx="15937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1" dirty="0"/>
              <a:t>Reference</a:t>
            </a:r>
            <a:endParaRPr lang="en-US" altLang="zh-CN" sz="1800" b="1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746D6E05-EEDE-C333-A721-B81501076420}"/>
              </a:ext>
            </a:extLst>
          </p:cNvPr>
          <p:cNvSpPr/>
          <p:nvPr/>
        </p:nvSpPr>
        <p:spPr>
          <a:xfrm rot="5400000">
            <a:off x="2213309" y="4724415"/>
            <a:ext cx="759058" cy="274320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04F5EA-EE1C-F393-88B9-B719FE2847CF}"/>
              </a:ext>
            </a:extLst>
          </p:cNvPr>
          <p:cNvSpPr txBox="1"/>
          <p:nvPr/>
        </p:nvSpPr>
        <p:spPr>
          <a:xfrm>
            <a:off x="1524579" y="5330727"/>
            <a:ext cx="213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/>
              <a:t>Possible Diseases</a:t>
            </a:r>
            <a:endParaRPr lang="en-US" altLang="zh-CN" sz="18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921C30-C281-2F39-A9CF-CA775D6F18CE}"/>
              </a:ext>
            </a:extLst>
          </p:cNvPr>
          <p:cNvSpPr/>
          <p:nvPr/>
        </p:nvSpPr>
        <p:spPr>
          <a:xfrm>
            <a:off x="1659065" y="5262217"/>
            <a:ext cx="1918372" cy="143856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58641FF-BCC9-79AE-5ADF-CE9C16AC62AD}"/>
              </a:ext>
            </a:extLst>
          </p:cNvPr>
          <p:cNvSpPr txBox="1"/>
          <p:nvPr/>
        </p:nvSpPr>
        <p:spPr>
          <a:xfrm>
            <a:off x="1879686" y="5600256"/>
            <a:ext cx="1477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i="1" dirty="0"/>
              <a:t>AD,</a:t>
            </a:r>
          </a:p>
          <a:p>
            <a:pPr algn="ctr"/>
            <a:r>
              <a:rPr lang="en-US" altLang="zh-CN" sz="1800" i="1" dirty="0"/>
              <a:t>PD</a:t>
            </a:r>
            <a:r>
              <a:rPr lang="en-US" altLang="zh-CN" i="1" dirty="0"/>
              <a:t>,</a:t>
            </a:r>
            <a:r>
              <a:rPr lang="en-US" altLang="zh-CN" sz="1800" i="1" dirty="0"/>
              <a:t> </a:t>
            </a:r>
          </a:p>
          <a:p>
            <a:pPr algn="ctr"/>
            <a:r>
              <a:rPr lang="en-US" altLang="zh-CN" sz="1800" i="1" dirty="0"/>
              <a:t>Abuse, </a:t>
            </a:r>
          </a:p>
          <a:p>
            <a:pPr algn="ctr"/>
            <a:r>
              <a:rPr lang="en-US" altLang="zh-CN" sz="1800" i="1" dirty="0"/>
              <a:t>……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6691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D9F656-5FA0-2636-5A0C-D2CE8493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16" y="608931"/>
            <a:ext cx="5226214" cy="28886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6B18EF-B359-33DD-C6CD-5876962AB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7" y="1209831"/>
            <a:ext cx="1260039" cy="117522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54FA9E47-08A7-8150-54A1-E514C727BFE3}"/>
              </a:ext>
            </a:extLst>
          </p:cNvPr>
          <p:cNvSpPr/>
          <p:nvPr/>
        </p:nvSpPr>
        <p:spPr>
          <a:xfrm>
            <a:off x="1638248" y="1523125"/>
            <a:ext cx="386495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EB3080-D8B7-9134-F16D-1D4123DCC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52" y="3611880"/>
            <a:ext cx="2473309" cy="27290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514C4E-2159-B4B2-3B39-B6BD09FD0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586" y="3840480"/>
            <a:ext cx="1672897" cy="1740391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A648FB6B-07AA-B611-3DB4-DBED8307D7CD}"/>
              </a:ext>
            </a:extLst>
          </p:cNvPr>
          <p:cNvSpPr/>
          <p:nvPr/>
        </p:nvSpPr>
        <p:spPr>
          <a:xfrm rot="5400000">
            <a:off x="1913665" y="3095191"/>
            <a:ext cx="759058" cy="274320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4FDA0B-8008-3C63-026A-C098167C4CDB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3466622" y="3601159"/>
            <a:ext cx="1627166" cy="112329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617C9230-7838-AD18-23DA-B54599282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0365" y="748667"/>
            <a:ext cx="2226773" cy="2748913"/>
          </a:xfrm>
          <a:prstGeom prst="rect">
            <a:avLst/>
          </a:prstGeom>
        </p:spPr>
      </p:pic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F2BADE4-334B-C8C9-9DF8-9AA5B589FB9B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9359278" y="3497580"/>
            <a:ext cx="1194474" cy="1878489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0890385-CD53-4270-4935-60B7B3CE0A44}"/>
              </a:ext>
            </a:extLst>
          </p:cNvPr>
          <p:cNvSpPr/>
          <p:nvPr/>
        </p:nvSpPr>
        <p:spPr>
          <a:xfrm>
            <a:off x="8177502" y="4976388"/>
            <a:ext cx="1181776" cy="7993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GPT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656201E-6B7B-A064-6A2C-E369BBD9EE71}"/>
              </a:ext>
            </a:extLst>
          </p:cNvPr>
          <p:cNvSpPr/>
          <p:nvPr/>
        </p:nvSpPr>
        <p:spPr>
          <a:xfrm>
            <a:off x="7553084" y="5238908"/>
            <a:ext cx="386495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9ADC45F-27CA-F7B8-5F04-51B46F5A8B5A}"/>
              </a:ext>
            </a:extLst>
          </p:cNvPr>
          <p:cNvCxnSpPr>
            <a:cxnSpLocks/>
            <a:stCxn id="11" idx="2"/>
            <a:endCxn id="26" idx="2"/>
          </p:cNvCxnSpPr>
          <p:nvPr/>
        </p:nvCxnSpPr>
        <p:spPr>
          <a:xfrm rot="16200000" flipH="1">
            <a:off x="5364773" y="2372132"/>
            <a:ext cx="194878" cy="6612355"/>
          </a:xfrm>
          <a:prstGeom prst="bentConnector3">
            <a:avLst>
              <a:gd name="adj1" fmla="val 588767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570AC97A-F16D-8803-5DC3-5DFDA9B1C854}"/>
              </a:ext>
            </a:extLst>
          </p:cNvPr>
          <p:cNvSpPr/>
          <p:nvPr/>
        </p:nvSpPr>
        <p:spPr>
          <a:xfrm rot="16200000">
            <a:off x="5488745" y="-4290756"/>
            <a:ext cx="559244" cy="9570774"/>
          </a:xfrm>
          <a:prstGeom prst="rightBrace">
            <a:avLst>
              <a:gd name="adj1" fmla="val 145951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2905C4-49D7-497C-C2F7-0D21261A0571}"/>
              </a:ext>
            </a:extLst>
          </p:cNvPr>
          <p:cNvSpPr txBox="1"/>
          <p:nvPr/>
        </p:nvSpPr>
        <p:spPr>
          <a:xfrm>
            <a:off x="5189827" y="-62642"/>
            <a:ext cx="101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>
                <a:solidFill>
                  <a:schemeClr val="accent6"/>
                </a:solidFill>
              </a:rPr>
              <a:t>Paired</a:t>
            </a:r>
            <a:endParaRPr lang="en-US" altLang="zh-CN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5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81A98D1-F38C-8ED7-5A13-B36D0D8DC767}"/>
              </a:ext>
            </a:extLst>
          </p:cNvPr>
          <p:cNvSpPr txBox="1"/>
          <p:nvPr/>
        </p:nvSpPr>
        <p:spPr>
          <a:xfrm>
            <a:off x="4193711" y="149359"/>
            <a:ext cx="2635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i="1" dirty="0"/>
              <a:t>To do List</a:t>
            </a:r>
            <a:endParaRPr lang="en-US" altLang="zh-CN" sz="24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8BBBB2-3152-A0D6-3B01-C72773CA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11" y="969087"/>
            <a:ext cx="3296358" cy="23685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76AA6B-E381-01A3-418A-2C968117B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1" y="3981450"/>
            <a:ext cx="3477828" cy="17141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F0A15C-217F-7FA2-9502-F1648F13BC5E}"/>
              </a:ext>
            </a:extLst>
          </p:cNvPr>
          <p:cNvSpPr txBox="1"/>
          <p:nvPr/>
        </p:nvSpPr>
        <p:spPr>
          <a:xfrm>
            <a:off x="319657" y="3136612"/>
            <a:ext cx="3356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i="1" dirty="0">
                <a:solidFill>
                  <a:srgbClr val="FF0000"/>
                </a:solidFill>
              </a:rPr>
              <a:t>How to Get functional / Anatomical activity Matrix?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50B001-4353-E213-111D-25E9B3B25EA3}"/>
              </a:ext>
            </a:extLst>
          </p:cNvPr>
          <p:cNvSpPr txBox="1"/>
          <p:nvPr/>
        </p:nvSpPr>
        <p:spPr>
          <a:xfrm>
            <a:off x="319657" y="5795837"/>
            <a:ext cx="3356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i="1" dirty="0">
                <a:solidFill>
                  <a:srgbClr val="FF0000"/>
                </a:solidFill>
              </a:rPr>
              <a:t>Constructing the “Diseases-Activity Map” dataset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A31109C-FC36-7CF6-7981-A75670E08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45" y="889283"/>
            <a:ext cx="2036755" cy="22473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EFB14A3-D33F-7C45-BA03-5406041E31E1}"/>
              </a:ext>
            </a:extLst>
          </p:cNvPr>
          <p:cNvSpPr txBox="1"/>
          <p:nvPr/>
        </p:nvSpPr>
        <p:spPr>
          <a:xfrm>
            <a:off x="4417503" y="3136611"/>
            <a:ext cx="3356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i="1" dirty="0">
                <a:solidFill>
                  <a:srgbClr val="FF0000"/>
                </a:solidFill>
              </a:rPr>
              <a:t>Constructing the Neuroscience papers corpus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0739D2DA-8FA8-F5AB-A8EB-243ADB89BDED}"/>
              </a:ext>
            </a:extLst>
          </p:cNvPr>
          <p:cNvSpPr/>
          <p:nvPr/>
        </p:nvSpPr>
        <p:spPr>
          <a:xfrm>
            <a:off x="7286920" y="612056"/>
            <a:ext cx="559244" cy="6086468"/>
          </a:xfrm>
          <a:prstGeom prst="rightBrace">
            <a:avLst>
              <a:gd name="adj1" fmla="val 145951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AD7093C-D464-B67A-FCE1-AB8437AD109D}"/>
              </a:ext>
            </a:extLst>
          </p:cNvPr>
          <p:cNvSpPr/>
          <p:nvPr/>
        </p:nvSpPr>
        <p:spPr>
          <a:xfrm>
            <a:off x="7929436" y="3518130"/>
            <a:ext cx="386495" cy="2743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08D2715-9CEA-4D81-21DD-57CF5B563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30" y="2708026"/>
            <a:ext cx="3395638" cy="18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1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367</Words>
  <Application>Microsoft Office PowerPoint</Application>
  <PresentationFormat>宽屏</PresentationFormat>
  <Paragraphs>87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BrainVLM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泽云 赵</dc:creator>
  <cp:lastModifiedBy>泽云 赵</cp:lastModifiedBy>
  <cp:revision>6</cp:revision>
  <dcterms:created xsi:type="dcterms:W3CDTF">2025-01-31T17:25:09Z</dcterms:created>
  <dcterms:modified xsi:type="dcterms:W3CDTF">2025-01-31T19:28:31Z</dcterms:modified>
</cp:coreProperties>
</file>