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nva Sans" panose="020B0604020202020204" charset="0"/>
      <p:regular r:id="rId12"/>
    </p:embeddedFont>
    <p:embeddedFont>
      <p:font typeface="Canva Sans Bold" panose="020B0604020202020204" charset="0"/>
      <p:regular r:id="rId13"/>
    </p:embeddedFont>
    <p:embeddedFont>
      <p:font typeface="Nexa Slab" panose="020B0604020202020204" charset="0"/>
      <p:regular r:id="rId14"/>
    </p:embeddedFont>
    <p:embeddedFont>
      <p:font typeface="Nexa Slab Heavy" panose="020B0604020202020204" charset="0"/>
      <p:regular r:id="rId15"/>
    </p:embeddedFont>
    <p:embeddedFont>
      <p:font typeface="Posey"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05" autoAdjust="0"/>
    <p:restoredTop sz="94622" autoAdjust="0"/>
  </p:normalViewPr>
  <p:slideViewPr>
    <p:cSldViewPr>
      <p:cViewPr varScale="1">
        <p:scale>
          <a:sx n="62" d="100"/>
          <a:sy n="62" d="100"/>
        </p:scale>
        <p:origin x="84" y="13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svg"/><Relationship Id="rId7" Type="http://schemas.openxmlformats.org/officeDocument/2006/relationships/image" Target="../media/image2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hyperlink" Target="https://www.kaggle.com/datasets/jtrotman/formula-1-race-data/data" TargetMode="External"/><Relationship Id="rId3" Type="http://schemas.openxmlformats.org/officeDocument/2006/relationships/image" Target="../media/image4.svg"/><Relationship Id="rId7"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15.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15.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svg"/><Relationship Id="rId7" Type="http://schemas.openxmlformats.org/officeDocument/2006/relationships/image" Target="../media/image2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sp>
        <p:nvSpPr>
          <p:cNvPr id="2" name="Freeform 2"/>
          <p:cNvSpPr/>
          <p:nvPr/>
        </p:nvSpPr>
        <p:spPr>
          <a:xfrm rot="-5400000">
            <a:off x="2130552" y="5937397"/>
            <a:ext cx="2325525" cy="7119136"/>
          </a:xfrm>
          <a:custGeom>
            <a:avLst/>
            <a:gdLst/>
            <a:ahLst/>
            <a:cxnLst/>
            <a:rect l="l" t="t" r="r" b="b"/>
            <a:pathLst>
              <a:path w="2325525" h="7119136">
                <a:moveTo>
                  <a:pt x="0" y="0"/>
                </a:moveTo>
                <a:lnTo>
                  <a:pt x="2325525" y="0"/>
                </a:lnTo>
                <a:lnTo>
                  <a:pt x="2325525" y="7119136"/>
                </a:lnTo>
                <a:lnTo>
                  <a:pt x="0" y="7119136"/>
                </a:lnTo>
                <a:lnTo>
                  <a:pt x="0" y="0"/>
                </a:lnTo>
                <a:close/>
              </a:path>
            </a:pathLst>
          </a:custGeom>
          <a:blipFill>
            <a:blip r:embed="rId2">
              <a:extLst>
                <a:ext uri="{96DAC541-7B7A-43D3-8B79-37D633B846F1}">
                  <asvg:svgBlip xmlns:asvg="http://schemas.microsoft.com/office/drawing/2016/SVG/main" r:embed="rId3"/>
                </a:ext>
              </a:extLst>
            </a:blip>
            <a:stretch>
              <a:fillRect l="-213810" b="-1099"/>
            </a:stretch>
          </a:blipFill>
        </p:spPr>
        <p:txBody>
          <a:bodyPr/>
          <a:lstStyle/>
          <a:p>
            <a:endParaRPr lang="en-AU"/>
          </a:p>
        </p:txBody>
      </p:sp>
      <p:sp>
        <p:nvSpPr>
          <p:cNvPr id="3" name="Freeform 3"/>
          <p:cNvSpPr/>
          <p:nvPr/>
        </p:nvSpPr>
        <p:spPr>
          <a:xfrm rot="-5400000">
            <a:off x="9249688" y="5937397"/>
            <a:ext cx="2325525" cy="7119136"/>
          </a:xfrm>
          <a:custGeom>
            <a:avLst/>
            <a:gdLst/>
            <a:ahLst/>
            <a:cxnLst/>
            <a:rect l="l" t="t" r="r" b="b"/>
            <a:pathLst>
              <a:path w="2325525" h="7119136">
                <a:moveTo>
                  <a:pt x="0" y="0"/>
                </a:moveTo>
                <a:lnTo>
                  <a:pt x="2325525" y="0"/>
                </a:lnTo>
                <a:lnTo>
                  <a:pt x="2325525" y="7119136"/>
                </a:lnTo>
                <a:lnTo>
                  <a:pt x="0" y="7119136"/>
                </a:lnTo>
                <a:lnTo>
                  <a:pt x="0" y="0"/>
                </a:lnTo>
                <a:close/>
              </a:path>
            </a:pathLst>
          </a:custGeom>
          <a:blipFill>
            <a:blip r:embed="rId2">
              <a:extLst>
                <a:ext uri="{96DAC541-7B7A-43D3-8B79-37D633B846F1}">
                  <asvg:svgBlip xmlns:asvg="http://schemas.microsoft.com/office/drawing/2016/SVG/main" r:embed="rId3"/>
                </a:ext>
              </a:extLst>
            </a:blip>
            <a:stretch>
              <a:fillRect l="-213810" b="-1099"/>
            </a:stretch>
          </a:blipFill>
        </p:spPr>
        <p:txBody>
          <a:bodyPr/>
          <a:lstStyle/>
          <a:p>
            <a:endParaRPr lang="en-AU"/>
          </a:p>
        </p:txBody>
      </p:sp>
      <p:sp>
        <p:nvSpPr>
          <p:cNvPr id="4" name="Freeform 4"/>
          <p:cNvSpPr/>
          <p:nvPr/>
        </p:nvSpPr>
        <p:spPr>
          <a:xfrm rot="-5400000">
            <a:off x="15100374" y="7205848"/>
            <a:ext cx="2325525" cy="4582235"/>
          </a:xfrm>
          <a:custGeom>
            <a:avLst/>
            <a:gdLst/>
            <a:ahLst/>
            <a:cxnLst/>
            <a:rect l="l" t="t" r="r" b="b"/>
            <a:pathLst>
              <a:path w="2325525" h="4582235">
                <a:moveTo>
                  <a:pt x="0" y="0"/>
                </a:moveTo>
                <a:lnTo>
                  <a:pt x="2325525" y="0"/>
                </a:lnTo>
                <a:lnTo>
                  <a:pt x="2325525" y="4582234"/>
                </a:lnTo>
                <a:lnTo>
                  <a:pt x="0" y="4582234"/>
                </a:lnTo>
                <a:lnTo>
                  <a:pt x="0" y="0"/>
                </a:lnTo>
                <a:close/>
              </a:path>
            </a:pathLst>
          </a:custGeom>
          <a:blipFill>
            <a:blip r:embed="rId2">
              <a:extLst>
                <a:ext uri="{96DAC541-7B7A-43D3-8B79-37D633B846F1}">
                  <asvg:svgBlip xmlns:asvg="http://schemas.microsoft.com/office/drawing/2016/SVG/main" r:embed="rId3"/>
                </a:ext>
              </a:extLst>
            </a:blip>
            <a:stretch>
              <a:fillRect l="-213810" b="-57071"/>
            </a:stretch>
          </a:blipFill>
        </p:spPr>
        <p:txBody>
          <a:bodyPr/>
          <a:lstStyle/>
          <a:p>
            <a:endParaRPr lang="en-AU"/>
          </a:p>
        </p:txBody>
      </p:sp>
      <p:grpSp>
        <p:nvGrpSpPr>
          <p:cNvPr id="5" name="Group 5"/>
          <p:cNvGrpSpPr/>
          <p:nvPr/>
        </p:nvGrpSpPr>
        <p:grpSpPr>
          <a:xfrm>
            <a:off x="-98808" y="0"/>
            <a:ext cx="18485616" cy="1028700"/>
            <a:chOff x="0" y="0"/>
            <a:chExt cx="4868640" cy="270933"/>
          </a:xfrm>
        </p:grpSpPr>
        <p:sp>
          <p:nvSpPr>
            <p:cNvPr id="6" name="Freeform 6"/>
            <p:cNvSpPr/>
            <p:nvPr/>
          </p:nvSpPr>
          <p:spPr>
            <a:xfrm>
              <a:off x="0" y="0"/>
              <a:ext cx="4868640" cy="270933"/>
            </a:xfrm>
            <a:custGeom>
              <a:avLst/>
              <a:gdLst/>
              <a:ahLst/>
              <a:cxnLst/>
              <a:rect l="l" t="t" r="r" b="b"/>
              <a:pathLst>
                <a:path w="4868640" h="270933">
                  <a:moveTo>
                    <a:pt x="0" y="0"/>
                  </a:moveTo>
                  <a:lnTo>
                    <a:pt x="4868640" y="0"/>
                  </a:lnTo>
                  <a:lnTo>
                    <a:pt x="4868640" y="270933"/>
                  </a:lnTo>
                  <a:lnTo>
                    <a:pt x="0" y="270933"/>
                  </a:lnTo>
                  <a:close/>
                </a:path>
              </a:pathLst>
            </a:custGeom>
            <a:solidFill>
              <a:srgbClr val="BD391F"/>
            </a:solidFill>
          </p:spPr>
          <p:txBody>
            <a:bodyPr/>
            <a:lstStyle/>
            <a:p>
              <a:endParaRPr lang="en-AU"/>
            </a:p>
          </p:txBody>
        </p:sp>
        <p:sp>
          <p:nvSpPr>
            <p:cNvPr id="7" name="TextBox 7"/>
            <p:cNvSpPr txBox="1"/>
            <p:nvPr/>
          </p:nvSpPr>
          <p:spPr>
            <a:xfrm>
              <a:off x="0" y="-38100"/>
              <a:ext cx="4868640" cy="30903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rot="5400000">
            <a:off x="17290407" y="173455"/>
            <a:ext cx="619578" cy="681791"/>
          </a:xfrm>
          <a:custGeom>
            <a:avLst/>
            <a:gdLst/>
            <a:ahLst/>
            <a:cxnLst/>
            <a:rect l="l" t="t" r="r" b="b"/>
            <a:pathLst>
              <a:path w="619578" h="681791">
                <a:moveTo>
                  <a:pt x="0" y="0"/>
                </a:moveTo>
                <a:lnTo>
                  <a:pt x="619577" y="0"/>
                </a:lnTo>
                <a:lnTo>
                  <a:pt x="619577" y="681790"/>
                </a:lnTo>
                <a:lnTo>
                  <a:pt x="0" y="6817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AU"/>
          </a:p>
        </p:txBody>
      </p:sp>
      <p:sp>
        <p:nvSpPr>
          <p:cNvPr id="9" name="TextBox 9"/>
          <p:cNvSpPr txBox="1"/>
          <p:nvPr/>
        </p:nvSpPr>
        <p:spPr>
          <a:xfrm>
            <a:off x="4771488" y="2386995"/>
            <a:ext cx="8745024" cy="1323776"/>
          </a:xfrm>
          <a:prstGeom prst="rect">
            <a:avLst/>
          </a:prstGeom>
        </p:spPr>
        <p:txBody>
          <a:bodyPr lIns="0" tIns="0" rIns="0" bIns="0" rtlCol="0" anchor="t">
            <a:spAutoFit/>
          </a:bodyPr>
          <a:lstStyle/>
          <a:p>
            <a:pPr algn="ctr">
              <a:lnSpc>
                <a:spcPts val="9308"/>
              </a:lnSpc>
            </a:pPr>
            <a:r>
              <a:rPr lang="en-US" sz="9037">
                <a:solidFill>
                  <a:srgbClr val="3C3C3C"/>
                </a:solidFill>
                <a:latin typeface="Posey"/>
                <a:ea typeface="Posey"/>
                <a:cs typeface="Posey"/>
                <a:sym typeface="Posey"/>
              </a:rPr>
              <a:t>Mini Project 1</a:t>
            </a:r>
          </a:p>
        </p:txBody>
      </p:sp>
      <p:sp>
        <p:nvSpPr>
          <p:cNvPr id="10" name="TextBox 10"/>
          <p:cNvSpPr txBox="1"/>
          <p:nvPr/>
        </p:nvSpPr>
        <p:spPr>
          <a:xfrm>
            <a:off x="1187288" y="3720295"/>
            <a:ext cx="16230600" cy="1799995"/>
          </a:xfrm>
          <a:prstGeom prst="rect">
            <a:avLst/>
          </a:prstGeom>
        </p:spPr>
        <p:txBody>
          <a:bodyPr lIns="0" tIns="0" rIns="0" bIns="0" rtlCol="0" anchor="t">
            <a:spAutoFit/>
          </a:bodyPr>
          <a:lstStyle/>
          <a:p>
            <a:pPr algn="ctr">
              <a:lnSpc>
                <a:spcPts val="4533"/>
              </a:lnSpc>
            </a:pPr>
            <a:r>
              <a:rPr lang="en-US" sz="4401" dirty="0" err="1">
                <a:solidFill>
                  <a:srgbClr val="BD391F"/>
                </a:solidFill>
                <a:latin typeface="Posey"/>
                <a:ea typeface="Posey"/>
                <a:cs typeface="Posey"/>
                <a:sym typeface="Posey"/>
              </a:rPr>
              <a:t>Correleation</a:t>
            </a:r>
            <a:r>
              <a:rPr lang="en-US" sz="4401" dirty="0">
                <a:solidFill>
                  <a:srgbClr val="BD391F"/>
                </a:solidFill>
                <a:latin typeface="Posey"/>
                <a:ea typeface="Posey"/>
                <a:cs typeface="Posey"/>
                <a:sym typeface="Posey"/>
              </a:rPr>
              <a:t> </a:t>
            </a:r>
            <a:r>
              <a:rPr lang="en-US" sz="4401" dirty="0" err="1">
                <a:solidFill>
                  <a:srgbClr val="BD391F"/>
                </a:solidFill>
                <a:latin typeface="Posey"/>
                <a:ea typeface="Posey"/>
                <a:cs typeface="Posey"/>
                <a:sym typeface="Posey"/>
              </a:rPr>
              <a:t>ANalysis</a:t>
            </a:r>
            <a:r>
              <a:rPr lang="en-US" sz="4401" dirty="0">
                <a:solidFill>
                  <a:srgbClr val="BD391F"/>
                </a:solidFill>
                <a:latin typeface="Posey"/>
                <a:ea typeface="Posey"/>
                <a:cs typeface="Posey"/>
                <a:sym typeface="Posey"/>
              </a:rPr>
              <a:t> between  F1 Racing - Starting Grid position and Finishing Position Based on Mclaren Drivers Oscar </a:t>
            </a:r>
            <a:r>
              <a:rPr lang="en-US" sz="4401" dirty="0" err="1">
                <a:solidFill>
                  <a:srgbClr val="BD391F"/>
                </a:solidFill>
                <a:latin typeface="Posey"/>
                <a:ea typeface="Posey"/>
                <a:cs typeface="Posey"/>
                <a:sym typeface="Posey"/>
              </a:rPr>
              <a:t>Piastri</a:t>
            </a:r>
            <a:r>
              <a:rPr lang="en-US" sz="4401" dirty="0">
                <a:solidFill>
                  <a:srgbClr val="BD391F"/>
                </a:solidFill>
                <a:latin typeface="Posey"/>
                <a:ea typeface="Posey"/>
                <a:cs typeface="Posey"/>
                <a:sym typeface="Posey"/>
              </a:rPr>
              <a:t> and Lando Norris (2022-2024)</a:t>
            </a:r>
          </a:p>
        </p:txBody>
      </p:sp>
      <p:sp>
        <p:nvSpPr>
          <p:cNvPr id="11" name="TextBox 11"/>
          <p:cNvSpPr txBox="1"/>
          <p:nvPr/>
        </p:nvSpPr>
        <p:spPr>
          <a:xfrm>
            <a:off x="3113581" y="6265908"/>
            <a:ext cx="11518103" cy="1292734"/>
          </a:xfrm>
          <a:prstGeom prst="rect">
            <a:avLst/>
          </a:prstGeom>
        </p:spPr>
        <p:txBody>
          <a:bodyPr lIns="0" tIns="0" rIns="0" bIns="0" rtlCol="0" anchor="t">
            <a:spAutoFit/>
          </a:bodyPr>
          <a:lstStyle/>
          <a:p>
            <a:pPr algn="ctr">
              <a:lnSpc>
                <a:spcPts val="3441"/>
              </a:lnSpc>
            </a:pPr>
            <a:r>
              <a:rPr lang="en-US" sz="3100">
                <a:solidFill>
                  <a:srgbClr val="3C3C3C"/>
                </a:solidFill>
                <a:latin typeface="Nexa Slab"/>
                <a:ea typeface="Nexa Slab"/>
                <a:cs typeface="Nexa Slab"/>
                <a:sym typeface="Nexa Slab"/>
              </a:rPr>
              <a:t>by Ryoko Suda</a:t>
            </a:r>
          </a:p>
          <a:p>
            <a:pPr algn="ctr">
              <a:lnSpc>
                <a:spcPts val="3441"/>
              </a:lnSpc>
            </a:pPr>
            <a:r>
              <a:rPr lang="en-US" sz="3100">
                <a:solidFill>
                  <a:srgbClr val="3C3C3C"/>
                </a:solidFill>
                <a:latin typeface="Nexa Slab"/>
                <a:ea typeface="Nexa Slab"/>
                <a:cs typeface="Nexa Slab"/>
                <a:sym typeface="Nexa Slab"/>
              </a:rPr>
              <a:t>for  IOD 17 Feb 2025 Cohort</a:t>
            </a:r>
          </a:p>
          <a:p>
            <a:pPr algn="ctr">
              <a:lnSpc>
                <a:spcPts val="3441"/>
              </a:lnSpc>
            </a:pPr>
            <a:r>
              <a:rPr lang="en-US" sz="3100">
                <a:solidFill>
                  <a:srgbClr val="3C3C3C"/>
                </a:solidFill>
                <a:latin typeface="Nexa Slab"/>
                <a:ea typeface="Nexa Slab"/>
                <a:cs typeface="Nexa Slab"/>
                <a:sym typeface="Nexa Slab"/>
              </a:rPr>
              <a:t>7th May 2025</a:t>
            </a:r>
          </a:p>
        </p:txBody>
      </p:sp>
      <p:sp>
        <p:nvSpPr>
          <p:cNvPr id="12" name="Freeform 12"/>
          <p:cNvSpPr/>
          <p:nvPr/>
        </p:nvSpPr>
        <p:spPr>
          <a:xfrm rot="5400000" flipV="1">
            <a:off x="376461" y="173455"/>
            <a:ext cx="619578" cy="681791"/>
          </a:xfrm>
          <a:custGeom>
            <a:avLst/>
            <a:gdLst/>
            <a:ahLst/>
            <a:cxnLst/>
            <a:rect l="l" t="t" r="r" b="b"/>
            <a:pathLst>
              <a:path w="619578" h="681791">
                <a:moveTo>
                  <a:pt x="0" y="681790"/>
                </a:moveTo>
                <a:lnTo>
                  <a:pt x="619578" y="681790"/>
                </a:lnTo>
                <a:lnTo>
                  <a:pt x="619578" y="0"/>
                </a:lnTo>
                <a:lnTo>
                  <a:pt x="0" y="0"/>
                </a:lnTo>
                <a:lnTo>
                  <a:pt x="0" y="68179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AU"/>
          </a:p>
        </p:txBody>
      </p:sp>
      <p:sp>
        <p:nvSpPr>
          <p:cNvPr id="13" name="Freeform 13"/>
          <p:cNvSpPr/>
          <p:nvPr/>
        </p:nvSpPr>
        <p:spPr>
          <a:xfrm rot="-1601929">
            <a:off x="13955759" y="4825472"/>
            <a:ext cx="5155845" cy="5995168"/>
          </a:xfrm>
          <a:custGeom>
            <a:avLst/>
            <a:gdLst/>
            <a:ahLst/>
            <a:cxnLst/>
            <a:rect l="l" t="t" r="r" b="b"/>
            <a:pathLst>
              <a:path w="5155845" h="5995168">
                <a:moveTo>
                  <a:pt x="0" y="0"/>
                </a:moveTo>
                <a:lnTo>
                  <a:pt x="5155845" y="0"/>
                </a:lnTo>
                <a:lnTo>
                  <a:pt x="5155845" y="5995168"/>
                </a:lnTo>
                <a:lnTo>
                  <a:pt x="0" y="59951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AU"/>
          </a:p>
        </p:txBody>
      </p:sp>
      <p:sp>
        <p:nvSpPr>
          <p:cNvPr id="14" name="Freeform 14"/>
          <p:cNvSpPr/>
          <p:nvPr/>
        </p:nvSpPr>
        <p:spPr>
          <a:xfrm rot="1421618" flipH="1">
            <a:off x="-853842" y="4770063"/>
            <a:ext cx="5155845" cy="5995168"/>
          </a:xfrm>
          <a:custGeom>
            <a:avLst/>
            <a:gdLst/>
            <a:ahLst/>
            <a:cxnLst/>
            <a:rect l="l" t="t" r="r" b="b"/>
            <a:pathLst>
              <a:path w="5155845" h="5995168">
                <a:moveTo>
                  <a:pt x="5155845" y="0"/>
                </a:moveTo>
                <a:lnTo>
                  <a:pt x="0" y="0"/>
                </a:lnTo>
                <a:lnTo>
                  <a:pt x="0" y="5995169"/>
                </a:lnTo>
                <a:lnTo>
                  <a:pt x="5155845" y="5995169"/>
                </a:lnTo>
                <a:lnTo>
                  <a:pt x="515584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AU"/>
          </a:p>
        </p:txBody>
      </p:sp>
      <p:sp>
        <p:nvSpPr>
          <p:cNvPr id="15" name="TextBox 15"/>
          <p:cNvSpPr txBox="1"/>
          <p:nvPr/>
        </p:nvSpPr>
        <p:spPr>
          <a:xfrm>
            <a:off x="8342345" y="39455"/>
            <a:ext cx="1603309" cy="978365"/>
          </a:xfrm>
          <a:prstGeom prst="rect">
            <a:avLst/>
          </a:prstGeom>
        </p:spPr>
        <p:txBody>
          <a:bodyPr lIns="0" tIns="0" rIns="0" bIns="0" rtlCol="0" anchor="t">
            <a:spAutoFit/>
          </a:bodyPr>
          <a:lstStyle/>
          <a:p>
            <a:pPr algn="ctr">
              <a:lnSpc>
                <a:spcPts val="6834"/>
              </a:lnSpc>
            </a:pPr>
            <a:r>
              <a:rPr lang="en-US" sz="6635">
                <a:solidFill>
                  <a:srgbClr val="DEDEDE"/>
                </a:solidFill>
                <a:latin typeface="Posey"/>
                <a:ea typeface="Posey"/>
                <a:cs typeface="Posey"/>
                <a:sym typeface="Posey"/>
              </a:rPr>
              <a:t>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sp>
        <p:nvSpPr>
          <p:cNvPr id="2" name="TextBox 2"/>
          <p:cNvSpPr txBox="1"/>
          <p:nvPr/>
        </p:nvSpPr>
        <p:spPr>
          <a:xfrm>
            <a:off x="6584777" y="4913776"/>
            <a:ext cx="4830824" cy="1703059"/>
          </a:xfrm>
          <a:prstGeom prst="rect">
            <a:avLst/>
          </a:prstGeom>
        </p:spPr>
        <p:txBody>
          <a:bodyPr lIns="0" tIns="0" rIns="0" bIns="0" rtlCol="0" anchor="t">
            <a:spAutoFit/>
          </a:bodyPr>
          <a:lstStyle/>
          <a:p>
            <a:pPr algn="ctr">
              <a:lnSpc>
                <a:spcPts val="11948"/>
              </a:lnSpc>
            </a:pPr>
            <a:r>
              <a:rPr lang="en-US" sz="11600">
                <a:solidFill>
                  <a:srgbClr val="BD391F"/>
                </a:solidFill>
                <a:latin typeface="Posey"/>
                <a:ea typeface="Posey"/>
                <a:cs typeface="Posey"/>
                <a:sym typeface="Posey"/>
              </a:rPr>
              <a:t>you</a:t>
            </a:r>
          </a:p>
        </p:txBody>
      </p:sp>
      <p:sp>
        <p:nvSpPr>
          <p:cNvPr id="3" name="TextBox 3"/>
          <p:cNvSpPr txBox="1"/>
          <p:nvPr/>
        </p:nvSpPr>
        <p:spPr>
          <a:xfrm>
            <a:off x="6584777" y="3153566"/>
            <a:ext cx="4830824" cy="1707770"/>
          </a:xfrm>
          <a:prstGeom prst="rect">
            <a:avLst/>
          </a:prstGeom>
        </p:spPr>
        <p:txBody>
          <a:bodyPr lIns="0" tIns="0" rIns="0" bIns="0" rtlCol="0" anchor="t">
            <a:spAutoFit/>
          </a:bodyPr>
          <a:lstStyle/>
          <a:p>
            <a:pPr algn="ctr">
              <a:lnSpc>
                <a:spcPts val="11948"/>
              </a:lnSpc>
            </a:pPr>
            <a:r>
              <a:rPr lang="en-US" sz="11600">
                <a:solidFill>
                  <a:srgbClr val="3C3C3C"/>
                </a:solidFill>
                <a:latin typeface="Posey"/>
                <a:ea typeface="Posey"/>
                <a:cs typeface="Posey"/>
                <a:sym typeface="Posey"/>
              </a:rPr>
              <a:t>thank</a:t>
            </a:r>
          </a:p>
        </p:txBody>
      </p:sp>
      <p:grpSp>
        <p:nvGrpSpPr>
          <p:cNvPr id="4" name="Group 4"/>
          <p:cNvGrpSpPr/>
          <p:nvPr/>
        </p:nvGrpSpPr>
        <p:grpSpPr>
          <a:xfrm>
            <a:off x="-98808" y="0"/>
            <a:ext cx="18485616" cy="1028700"/>
            <a:chOff x="0" y="0"/>
            <a:chExt cx="4868640" cy="270933"/>
          </a:xfrm>
        </p:grpSpPr>
        <p:sp>
          <p:nvSpPr>
            <p:cNvPr id="5" name="Freeform 5"/>
            <p:cNvSpPr/>
            <p:nvPr/>
          </p:nvSpPr>
          <p:spPr>
            <a:xfrm>
              <a:off x="0" y="0"/>
              <a:ext cx="4868640" cy="270933"/>
            </a:xfrm>
            <a:custGeom>
              <a:avLst/>
              <a:gdLst/>
              <a:ahLst/>
              <a:cxnLst/>
              <a:rect l="l" t="t" r="r" b="b"/>
              <a:pathLst>
                <a:path w="4868640" h="270933">
                  <a:moveTo>
                    <a:pt x="0" y="0"/>
                  </a:moveTo>
                  <a:lnTo>
                    <a:pt x="4868640" y="0"/>
                  </a:lnTo>
                  <a:lnTo>
                    <a:pt x="4868640" y="270933"/>
                  </a:lnTo>
                  <a:lnTo>
                    <a:pt x="0" y="270933"/>
                  </a:lnTo>
                  <a:close/>
                </a:path>
              </a:pathLst>
            </a:custGeom>
            <a:solidFill>
              <a:srgbClr val="BD391F"/>
            </a:solidFill>
          </p:spPr>
          <p:txBody>
            <a:bodyPr/>
            <a:lstStyle/>
            <a:p>
              <a:endParaRPr lang="en-AU"/>
            </a:p>
          </p:txBody>
        </p:sp>
        <p:sp>
          <p:nvSpPr>
            <p:cNvPr id="6" name="TextBox 6"/>
            <p:cNvSpPr txBox="1"/>
            <p:nvPr/>
          </p:nvSpPr>
          <p:spPr>
            <a:xfrm>
              <a:off x="0" y="-38100"/>
              <a:ext cx="4868640" cy="309033"/>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rot="5400000">
            <a:off x="17290407" y="173455"/>
            <a:ext cx="619578" cy="681791"/>
          </a:xfrm>
          <a:custGeom>
            <a:avLst/>
            <a:gdLst/>
            <a:ahLst/>
            <a:cxnLst/>
            <a:rect l="l" t="t" r="r" b="b"/>
            <a:pathLst>
              <a:path w="619578" h="681791">
                <a:moveTo>
                  <a:pt x="0" y="0"/>
                </a:moveTo>
                <a:lnTo>
                  <a:pt x="619577" y="0"/>
                </a:lnTo>
                <a:lnTo>
                  <a:pt x="619577" y="681790"/>
                </a:lnTo>
                <a:lnTo>
                  <a:pt x="0" y="6817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8" name="Freeform 8"/>
          <p:cNvSpPr/>
          <p:nvPr/>
        </p:nvSpPr>
        <p:spPr>
          <a:xfrm rot="5400000" flipV="1">
            <a:off x="376461" y="173455"/>
            <a:ext cx="619578" cy="681791"/>
          </a:xfrm>
          <a:custGeom>
            <a:avLst/>
            <a:gdLst/>
            <a:ahLst/>
            <a:cxnLst/>
            <a:rect l="l" t="t" r="r" b="b"/>
            <a:pathLst>
              <a:path w="619578" h="681791">
                <a:moveTo>
                  <a:pt x="0" y="681790"/>
                </a:moveTo>
                <a:lnTo>
                  <a:pt x="619578" y="681790"/>
                </a:lnTo>
                <a:lnTo>
                  <a:pt x="619578" y="0"/>
                </a:lnTo>
                <a:lnTo>
                  <a:pt x="0" y="0"/>
                </a:lnTo>
                <a:lnTo>
                  <a:pt x="0" y="68179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9" name="TextBox 9"/>
          <p:cNvSpPr txBox="1"/>
          <p:nvPr/>
        </p:nvSpPr>
        <p:spPr>
          <a:xfrm>
            <a:off x="8342345" y="39455"/>
            <a:ext cx="1603309" cy="978365"/>
          </a:xfrm>
          <a:prstGeom prst="rect">
            <a:avLst/>
          </a:prstGeom>
        </p:spPr>
        <p:txBody>
          <a:bodyPr lIns="0" tIns="0" rIns="0" bIns="0" rtlCol="0" anchor="t">
            <a:spAutoFit/>
          </a:bodyPr>
          <a:lstStyle/>
          <a:p>
            <a:pPr algn="ctr">
              <a:lnSpc>
                <a:spcPts val="6834"/>
              </a:lnSpc>
            </a:pPr>
            <a:r>
              <a:rPr lang="en-US" sz="6635">
                <a:solidFill>
                  <a:srgbClr val="DEDEDE"/>
                </a:solidFill>
                <a:latin typeface="Posey"/>
                <a:ea typeface="Posey"/>
                <a:cs typeface="Posey"/>
                <a:sym typeface="Posey"/>
              </a:rPr>
              <a:t>09</a:t>
            </a:r>
          </a:p>
        </p:txBody>
      </p:sp>
      <p:sp>
        <p:nvSpPr>
          <p:cNvPr id="10" name="Freeform 10"/>
          <p:cNvSpPr/>
          <p:nvPr/>
        </p:nvSpPr>
        <p:spPr>
          <a:xfrm rot="-5400000">
            <a:off x="2297998" y="5937397"/>
            <a:ext cx="2325525" cy="7119136"/>
          </a:xfrm>
          <a:custGeom>
            <a:avLst/>
            <a:gdLst/>
            <a:ahLst/>
            <a:cxnLst/>
            <a:rect l="l" t="t" r="r" b="b"/>
            <a:pathLst>
              <a:path w="2325525" h="7119136">
                <a:moveTo>
                  <a:pt x="0" y="0"/>
                </a:moveTo>
                <a:lnTo>
                  <a:pt x="2325525" y="0"/>
                </a:lnTo>
                <a:lnTo>
                  <a:pt x="2325525" y="7119136"/>
                </a:lnTo>
                <a:lnTo>
                  <a:pt x="0" y="7119136"/>
                </a:lnTo>
                <a:lnTo>
                  <a:pt x="0" y="0"/>
                </a:lnTo>
                <a:close/>
              </a:path>
            </a:pathLst>
          </a:custGeom>
          <a:blipFill>
            <a:blip r:embed="rId4">
              <a:extLst>
                <a:ext uri="{96DAC541-7B7A-43D3-8B79-37D633B846F1}">
                  <asvg:svgBlip xmlns:asvg="http://schemas.microsoft.com/office/drawing/2016/SVG/main" r:embed="rId5"/>
                </a:ext>
              </a:extLst>
            </a:blip>
            <a:stretch>
              <a:fillRect l="-213810" b="-1099"/>
            </a:stretch>
          </a:blipFill>
        </p:spPr>
        <p:txBody>
          <a:bodyPr/>
          <a:lstStyle/>
          <a:p>
            <a:endParaRPr lang="en-AU"/>
          </a:p>
        </p:txBody>
      </p:sp>
      <p:sp>
        <p:nvSpPr>
          <p:cNvPr id="11" name="Freeform 11"/>
          <p:cNvSpPr/>
          <p:nvPr/>
        </p:nvSpPr>
        <p:spPr>
          <a:xfrm rot="-5400000">
            <a:off x="9249688" y="5937397"/>
            <a:ext cx="2325525" cy="7119136"/>
          </a:xfrm>
          <a:custGeom>
            <a:avLst/>
            <a:gdLst/>
            <a:ahLst/>
            <a:cxnLst/>
            <a:rect l="l" t="t" r="r" b="b"/>
            <a:pathLst>
              <a:path w="2325525" h="7119136">
                <a:moveTo>
                  <a:pt x="0" y="0"/>
                </a:moveTo>
                <a:lnTo>
                  <a:pt x="2325525" y="0"/>
                </a:lnTo>
                <a:lnTo>
                  <a:pt x="2325525" y="7119136"/>
                </a:lnTo>
                <a:lnTo>
                  <a:pt x="0" y="7119136"/>
                </a:lnTo>
                <a:lnTo>
                  <a:pt x="0" y="0"/>
                </a:lnTo>
                <a:close/>
              </a:path>
            </a:pathLst>
          </a:custGeom>
          <a:blipFill>
            <a:blip r:embed="rId4">
              <a:extLst>
                <a:ext uri="{96DAC541-7B7A-43D3-8B79-37D633B846F1}">
                  <asvg:svgBlip xmlns:asvg="http://schemas.microsoft.com/office/drawing/2016/SVG/main" r:embed="rId5"/>
                </a:ext>
              </a:extLst>
            </a:blip>
            <a:stretch>
              <a:fillRect l="-213810" b="-1099"/>
            </a:stretch>
          </a:blipFill>
        </p:spPr>
        <p:txBody>
          <a:bodyPr/>
          <a:lstStyle/>
          <a:p>
            <a:endParaRPr lang="en-AU"/>
          </a:p>
        </p:txBody>
      </p:sp>
      <p:sp>
        <p:nvSpPr>
          <p:cNvPr id="12" name="Freeform 12"/>
          <p:cNvSpPr/>
          <p:nvPr/>
        </p:nvSpPr>
        <p:spPr>
          <a:xfrm rot="-5400000">
            <a:off x="15100374" y="7205848"/>
            <a:ext cx="2325525" cy="4582235"/>
          </a:xfrm>
          <a:custGeom>
            <a:avLst/>
            <a:gdLst/>
            <a:ahLst/>
            <a:cxnLst/>
            <a:rect l="l" t="t" r="r" b="b"/>
            <a:pathLst>
              <a:path w="2325525" h="4582235">
                <a:moveTo>
                  <a:pt x="0" y="0"/>
                </a:moveTo>
                <a:lnTo>
                  <a:pt x="2325525" y="0"/>
                </a:lnTo>
                <a:lnTo>
                  <a:pt x="2325525" y="4582234"/>
                </a:lnTo>
                <a:lnTo>
                  <a:pt x="0" y="4582234"/>
                </a:lnTo>
                <a:lnTo>
                  <a:pt x="0" y="0"/>
                </a:lnTo>
                <a:close/>
              </a:path>
            </a:pathLst>
          </a:custGeom>
          <a:blipFill>
            <a:blip r:embed="rId4">
              <a:extLst>
                <a:ext uri="{96DAC541-7B7A-43D3-8B79-37D633B846F1}">
                  <asvg:svgBlip xmlns:asvg="http://schemas.microsoft.com/office/drawing/2016/SVG/main" r:embed="rId5"/>
                </a:ext>
              </a:extLst>
            </a:blip>
            <a:stretch>
              <a:fillRect l="-213810" b="-57071"/>
            </a:stretch>
          </a:blipFill>
        </p:spPr>
        <p:txBody>
          <a:bodyPr/>
          <a:lstStyle/>
          <a:p>
            <a:endParaRPr lang="en-AU"/>
          </a:p>
        </p:txBody>
      </p:sp>
      <p:sp>
        <p:nvSpPr>
          <p:cNvPr id="13" name="Freeform 13"/>
          <p:cNvSpPr/>
          <p:nvPr/>
        </p:nvSpPr>
        <p:spPr>
          <a:xfrm>
            <a:off x="345354" y="5491181"/>
            <a:ext cx="3781698" cy="4919282"/>
          </a:xfrm>
          <a:custGeom>
            <a:avLst/>
            <a:gdLst/>
            <a:ahLst/>
            <a:cxnLst/>
            <a:rect l="l" t="t" r="r" b="b"/>
            <a:pathLst>
              <a:path w="3781698" h="4919282">
                <a:moveTo>
                  <a:pt x="0" y="0"/>
                </a:moveTo>
                <a:lnTo>
                  <a:pt x="3781699" y="0"/>
                </a:lnTo>
                <a:lnTo>
                  <a:pt x="3781699" y="4919282"/>
                </a:lnTo>
                <a:lnTo>
                  <a:pt x="0" y="4919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AU"/>
          </a:p>
        </p:txBody>
      </p:sp>
      <p:sp>
        <p:nvSpPr>
          <p:cNvPr id="14" name="Freeform 14"/>
          <p:cNvSpPr/>
          <p:nvPr/>
        </p:nvSpPr>
        <p:spPr>
          <a:xfrm rot="-3449769" flipH="1">
            <a:off x="15971956" y="44463"/>
            <a:ext cx="2333742" cy="5101076"/>
          </a:xfrm>
          <a:custGeom>
            <a:avLst/>
            <a:gdLst/>
            <a:ahLst/>
            <a:cxnLst/>
            <a:rect l="l" t="t" r="r" b="b"/>
            <a:pathLst>
              <a:path w="2333742" h="5101076">
                <a:moveTo>
                  <a:pt x="2333742" y="0"/>
                </a:moveTo>
                <a:lnTo>
                  <a:pt x="0" y="0"/>
                </a:lnTo>
                <a:lnTo>
                  <a:pt x="0" y="5101076"/>
                </a:lnTo>
                <a:lnTo>
                  <a:pt x="2333742" y="5101076"/>
                </a:lnTo>
                <a:lnTo>
                  <a:pt x="2333742"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A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sp>
        <p:nvSpPr>
          <p:cNvPr id="2" name="TextBox 2"/>
          <p:cNvSpPr txBox="1"/>
          <p:nvPr/>
        </p:nvSpPr>
        <p:spPr>
          <a:xfrm>
            <a:off x="8556978" y="2348941"/>
            <a:ext cx="8201079" cy="825754"/>
          </a:xfrm>
          <a:prstGeom prst="rect">
            <a:avLst/>
          </a:prstGeom>
        </p:spPr>
        <p:txBody>
          <a:bodyPr lIns="0" tIns="0" rIns="0" bIns="0" rtlCol="0" anchor="t">
            <a:spAutoFit/>
          </a:bodyPr>
          <a:lstStyle/>
          <a:p>
            <a:pPr algn="ctr">
              <a:lnSpc>
                <a:spcPts val="5768"/>
              </a:lnSpc>
            </a:pPr>
            <a:r>
              <a:rPr lang="en-US" sz="5600">
                <a:solidFill>
                  <a:srgbClr val="3C3C3C"/>
                </a:solidFill>
                <a:latin typeface="Posey"/>
                <a:ea typeface="Posey"/>
                <a:cs typeface="Posey"/>
                <a:sym typeface="Posey"/>
              </a:rPr>
              <a:t>The Problem</a:t>
            </a:r>
          </a:p>
        </p:txBody>
      </p:sp>
      <p:grpSp>
        <p:nvGrpSpPr>
          <p:cNvPr id="3" name="Group 3"/>
          <p:cNvGrpSpPr/>
          <p:nvPr/>
        </p:nvGrpSpPr>
        <p:grpSpPr>
          <a:xfrm>
            <a:off x="-98808" y="0"/>
            <a:ext cx="18485616" cy="1028700"/>
            <a:chOff x="0" y="0"/>
            <a:chExt cx="4868640" cy="270933"/>
          </a:xfrm>
        </p:grpSpPr>
        <p:sp>
          <p:nvSpPr>
            <p:cNvPr id="4" name="Freeform 4"/>
            <p:cNvSpPr/>
            <p:nvPr/>
          </p:nvSpPr>
          <p:spPr>
            <a:xfrm>
              <a:off x="0" y="0"/>
              <a:ext cx="4868640" cy="270933"/>
            </a:xfrm>
            <a:custGeom>
              <a:avLst/>
              <a:gdLst/>
              <a:ahLst/>
              <a:cxnLst/>
              <a:rect l="l" t="t" r="r" b="b"/>
              <a:pathLst>
                <a:path w="4868640" h="270933">
                  <a:moveTo>
                    <a:pt x="0" y="0"/>
                  </a:moveTo>
                  <a:lnTo>
                    <a:pt x="4868640" y="0"/>
                  </a:lnTo>
                  <a:lnTo>
                    <a:pt x="4868640" y="270933"/>
                  </a:lnTo>
                  <a:lnTo>
                    <a:pt x="0" y="270933"/>
                  </a:lnTo>
                  <a:close/>
                </a:path>
              </a:pathLst>
            </a:custGeom>
            <a:solidFill>
              <a:srgbClr val="BD391F"/>
            </a:solidFill>
          </p:spPr>
          <p:txBody>
            <a:bodyPr/>
            <a:lstStyle/>
            <a:p>
              <a:endParaRPr lang="en-AU"/>
            </a:p>
          </p:txBody>
        </p:sp>
        <p:sp>
          <p:nvSpPr>
            <p:cNvPr id="5" name="TextBox 5"/>
            <p:cNvSpPr txBox="1"/>
            <p:nvPr/>
          </p:nvSpPr>
          <p:spPr>
            <a:xfrm>
              <a:off x="0" y="-38100"/>
              <a:ext cx="4868640" cy="3090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rot="5400000">
            <a:off x="17290407" y="173455"/>
            <a:ext cx="619578" cy="681791"/>
          </a:xfrm>
          <a:custGeom>
            <a:avLst/>
            <a:gdLst/>
            <a:ahLst/>
            <a:cxnLst/>
            <a:rect l="l" t="t" r="r" b="b"/>
            <a:pathLst>
              <a:path w="619578" h="681791">
                <a:moveTo>
                  <a:pt x="0" y="0"/>
                </a:moveTo>
                <a:lnTo>
                  <a:pt x="619577" y="0"/>
                </a:lnTo>
                <a:lnTo>
                  <a:pt x="619577" y="681790"/>
                </a:lnTo>
                <a:lnTo>
                  <a:pt x="0" y="6817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7" name="Freeform 7"/>
          <p:cNvSpPr/>
          <p:nvPr/>
        </p:nvSpPr>
        <p:spPr>
          <a:xfrm rot="5400000" flipV="1">
            <a:off x="376461" y="173455"/>
            <a:ext cx="619578" cy="681791"/>
          </a:xfrm>
          <a:custGeom>
            <a:avLst/>
            <a:gdLst/>
            <a:ahLst/>
            <a:cxnLst/>
            <a:rect l="l" t="t" r="r" b="b"/>
            <a:pathLst>
              <a:path w="619578" h="681791">
                <a:moveTo>
                  <a:pt x="0" y="681790"/>
                </a:moveTo>
                <a:lnTo>
                  <a:pt x="619578" y="681790"/>
                </a:lnTo>
                <a:lnTo>
                  <a:pt x="619578" y="0"/>
                </a:lnTo>
                <a:lnTo>
                  <a:pt x="0" y="0"/>
                </a:lnTo>
                <a:lnTo>
                  <a:pt x="0" y="68179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8" name="TextBox 8"/>
          <p:cNvSpPr txBox="1"/>
          <p:nvPr/>
        </p:nvSpPr>
        <p:spPr>
          <a:xfrm>
            <a:off x="8342345" y="39455"/>
            <a:ext cx="1603309" cy="978365"/>
          </a:xfrm>
          <a:prstGeom prst="rect">
            <a:avLst/>
          </a:prstGeom>
        </p:spPr>
        <p:txBody>
          <a:bodyPr lIns="0" tIns="0" rIns="0" bIns="0" rtlCol="0" anchor="t">
            <a:spAutoFit/>
          </a:bodyPr>
          <a:lstStyle/>
          <a:p>
            <a:pPr algn="ctr">
              <a:lnSpc>
                <a:spcPts val="6834"/>
              </a:lnSpc>
            </a:pPr>
            <a:r>
              <a:rPr lang="en-US" sz="6635">
                <a:solidFill>
                  <a:srgbClr val="DEDEDE"/>
                </a:solidFill>
                <a:latin typeface="Posey"/>
                <a:ea typeface="Posey"/>
                <a:cs typeface="Posey"/>
                <a:sym typeface="Posey"/>
              </a:rPr>
              <a:t>02</a:t>
            </a:r>
          </a:p>
        </p:txBody>
      </p:sp>
      <p:sp>
        <p:nvSpPr>
          <p:cNvPr id="9" name="TextBox 9"/>
          <p:cNvSpPr txBox="1"/>
          <p:nvPr/>
        </p:nvSpPr>
        <p:spPr>
          <a:xfrm>
            <a:off x="8556978" y="3193745"/>
            <a:ext cx="9601227" cy="5342382"/>
          </a:xfrm>
          <a:prstGeom prst="rect">
            <a:avLst/>
          </a:prstGeom>
        </p:spPr>
        <p:txBody>
          <a:bodyPr lIns="0" tIns="0" rIns="0" bIns="0" rtlCol="0" anchor="t">
            <a:spAutoFit/>
          </a:bodyPr>
          <a:lstStyle/>
          <a:p>
            <a:pPr algn="ctr">
              <a:lnSpc>
                <a:spcPts val="2664"/>
              </a:lnSpc>
            </a:pPr>
            <a:r>
              <a:rPr lang="en-US" sz="2400">
                <a:solidFill>
                  <a:srgbClr val="3C3C3C"/>
                </a:solidFill>
                <a:latin typeface="Nexa Slab"/>
                <a:ea typeface="Nexa Slab"/>
                <a:cs typeface="Nexa Slab"/>
                <a:sym typeface="Nexa Slab"/>
              </a:rPr>
              <a:t>As Formula 1 teams aim to maximize their performance, understanding the relationship between starting grid positions and finishing positions to score points.</a:t>
            </a:r>
          </a:p>
          <a:p>
            <a:pPr algn="ctr">
              <a:lnSpc>
                <a:spcPts val="2664"/>
              </a:lnSpc>
            </a:pPr>
            <a:endParaRPr lang="en-US" sz="2400">
              <a:solidFill>
                <a:srgbClr val="3C3C3C"/>
              </a:solidFill>
              <a:latin typeface="Nexa Slab"/>
              <a:ea typeface="Nexa Slab"/>
              <a:cs typeface="Nexa Slab"/>
              <a:sym typeface="Nexa Slab"/>
            </a:endParaRPr>
          </a:p>
          <a:p>
            <a:pPr algn="ctr">
              <a:lnSpc>
                <a:spcPts val="2664"/>
              </a:lnSpc>
            </a:pPr>
            <a:r>
              <a:rPr lang="en-US" sz="2400">
                <a:solidFill>
                  <a:srgbClr val="3C3C3C"/>
                </a:solidFill>
                <a:latin typeface="Nexa Slab"/>
                <a:ea typeface="Nexa Slab"/>
                <a:cs typeface="Nexa Slab"/>
                <a:sym typeface="Nexa Slab"/>
              </a:rPr>
              <a:t> We want to understand the importance of Qualifying high grid position to finishing position. And its consistency leads to improvement?</a:t>
            </a:r>
          </a:p>
          <a:p>
            <a:pPr algn="ctr">
              <a:lnSpc>
                <a:spcPts val="2664"/>
              </a:lnSpc>
            </a:pPr>
            <a:endParaRPr lang="en-US" sz="2400">
              <a:solidFill>
                <a:srgbClr val="3C3C3C"/>
              </a:solidFill>
              <a:latin typeface="Nexa Slab"/>
              <a:ea typeface="Nexa Slab"/>
              <a:cs typeface="Nexa Slab"/>
              <a:sym typeface="Nexa Slab"/>
            </a:endParaRPr>
          </a:p>
          <a:p>
            <a:pPr algn="ctr">
              <a:lnSpc>
                <a:spcPts val="2664"/>
              </a:lnSpc>
            </a:pPr>
            <a:r>
              <a:rPr lang="en-US" sz="2400" b="1">
                <a:solidFill>
                  <a:srgbClr val="3C3C3C"/>
                </a:solidFill>
                <a:latin typeface="Nexa Slab Heavy"/>
                <a:ea typeface="Nexa Slab Heavy"/>
                <a:cs typeface="Nexa Slab Heavy"/>
                <a:sym typeface="Nexa Slab Heavy"/>
              </a:rPr>
              <a:t>Goal:</a:t>
            </a:r>
          </a:p>
          <a:p>
            <a:pPr algn="ctr">
              <a:lnSpc>
                <a:spcPts val="2664"/>
              </a:lnSpc>
            </a:pPr>
            <a:r>
              <a:rPr lang="en-US" sz="2400">
                <a:solidFill>
                  <a:srgbClr val="3C3C3C"/>
                </a:solidFill>
                <a:latin typeface="Nexa Slab"/>
                <a:ea typeface="Nexa Slab"/>
                <a:cs typeface="Nexa Slab"/>
                <a:sym typeface="Nexa Slab"/>
              </a:rPr>
              <a:t> We analyzed the performance of Piastri and Norris to see if starting higher in the grid (better starting positions) leads to better finishes and more points. This can provide insights into how well McLaren is performing in terms of driver development and race strategies. Understand the accuracy percentage</a:t>
            </a:r>
          </a:p>
          <a:p>
            <a:pPr algn="ctr">
              <a:lnSpc>
                <a:spcPts val="2664"/>
              </a:lnSpc>
            </a:pPr>
            <a:endParaRPr lang="en-US" sz="2400">
              <a:solidFill>
                <a:srgbClr val="3C3C3C"/>
              </a:solidFill>
              <a:latin typeface="Nexa Slab"/>
              <a:ea typeface="Nexa Slab"/>
              <a:cs typeface="Nexa Slab"/>
              <a:sym typeface="Nexa Slab"/>
            </a:endParaRPr>
          </a:p>
        </p:txBody>
      </p:sp>
      <p:sp>
        <p:nvSpPr>
          <p:cNvPr id="10" name="Freeform 10"/>
          <p:cNvSpPr/>
          <p:nvPr/>
        </p:nvSpPr>
        <p:spPr>
          <a:xfrm rot="-5400000">
            <a:off x="2297998" y="5937397"/>
            <a:ext cx="2325525" cy="7119136"/>
          </a:xfrm>
          <a:custGeom>
            <a:avLst/>
            <a:gdLst/>
            <a:ahLst/>
            <a:cxnLst/>
            <a:rect l="l" t="t" r="r" b="b"/>
            <a:pathLst>
              <a:path w="2325525" h="7119136">
                <a:moveTo>
                  <a:pt x="0" y="0"/>
                </a:moveTo>
                <a:lnTo>
                  <a:pt x="2325525" y="0"/>
                </a:lnTo>
                <a:lnTo>
                  <a:pt x="2325525" y="7119136"/>
                </a:lnTo>
                <a:lnTo>
                  <a:pt x="0" y="7119136"/>
                </a:lnTo>
                <a:lnTo>
                  <a:pt x="0" y="0"/>
                </a:lnTo>
                <a:close/>
              </a:path>
            </a:pathLst>
          </a:custGeom>
          <a:blipFill>
            <a:blip r:embed="rId4">
              <a:extLst>
                <a:ext uri="{96DAC541-7B7A-43D3-8B79-37D633B846F1}">
                  <asvg:svgBlip xmlns:asvg="http://schemas.microsoft.com/office/drawing/2016/SVG/main" r:embed="rId5"/>
                </a:ext>
              </a:extLst>
            </a:blip>
            <a:stretch>
              <a:fillRect l="-213810" b="-1099"/>
            </a:stretch>
          </a:blipFill>
        </p:spPr>
        <p:txBody>
          <a:bodyPr/>
          <a:lstStyle/>
          <a:p>
            <a:endParaRPr lang="en-AU"/>
          </a:p>
        </p:txBody>
      </p:sp>
      <p:sp>
        <p:nvSpPr>
          <p:cNvPr id="11" name="Freeform 11"/>
          <p:cNvSpPr/>
          <p:nvPr/>
        </p:nvSpPr>
        <p:spPr>
          <a:xfrm rot="-5400000">
            <a:off x="9249688" y="5937397"/>
            <a:ext cx="2325525" cy="7119136"/>
          </a:xfrm>
          <a:custGeom>
            <a:avLst/>
            <a:gdLst/>
            <a:ahLst/>
            <a:cxnLst/>
            <a:rect l="l" t="t" r="r" b="b"/>
            <a:pathLst>
              <a:path w="2325525" h="7119136">
                <a:moveTo>
                  <a:pt x="0" y="0"/>
                </a:moveTo>
                <a:lnTo>
                  <a:pt x="2325525" y="0"/>
                </a:lnTo>
                <a:lnTo>
                  <a:pt x="2325525" y="7119136"/>
                </a:lnTo>
                <a:lnTo>
                  <a:pt x="0" y="7119136"/>
                </a:lnTo>
                <a:lnTo>
                  <a:pt x="0" y="0"/>
                </a:lnTo>
                <a:close/>
              </a:path>
            </a:pathLst>
          </a:custGeom>
          <a:blipFill>
            <a:blip r:embed="rId4">
              <a:extLst>
                <a:ext uri="{96DAC541-7B7A-43D3-8B79-37D633B846F1}">
                  <asvg:svgBlip xmlns:asvg="http://schemas.microsoft.com/office/drawing/2016/SVG/main" r:embed="rId5"/>
                </a:ext>
              </a:extLst>
            </a:blip>
            <a:stretch>
              <a:fillRect l="-213810" b="-1099"/>
            </a:stretch>
          </a:blipFill>
        </p:spPr>
        <p:txBody>
          <a:bodyPr/>
          <a:lstStyle/>
          <a:p>
            <a:endParaRPr lang="en-AU"/>
          </a:p>
        </p:txBody>
      </p:sp>
      <p:sp>
        <p:nvSpPr>
          <p:cNvPr id="12" name="Freeform 12"/>
          <p:cNvSpPr/>
          <p:nvPr/>
        </p:nvSpPr>
        <p:spPr>
          <a:xfrm rot="-5400000">
            <a:off x="15100374" y="7205848"/>
            <a:ext cx="2325525" cy="4582235"/>
          </a:xfrm>
          <a:custGeom>
            <a:avLst/>
            <a:gdLst/>
            <a:ahLst/>
            <a:cxnLst/>
            <a:rect l="l" t="t" r="r" b="b"/>
            <a:pathLst>
              <a:path w="2325525" h="4582235">
                <a:moveTo>
                  <a:pt x="0" y="0"/>
                </a:moveTo>
                <a:lnTo>
                  <a:pt x="2325525" y="0"/>
                </a:lnTo>
                <a:lnTo>
                  <a:pt x="2325525" y="4582234"/>
                </a:lnTo>
                <a:lnTo>
                  <a:pt x="0" y="4582234"/>
                </a:lnTo>
                <a:lnTo>
                  <a:pt x="0" y="0"/>
                </a:lnTo>
                <a:close/>
              </a:path>
            </a:pathLst>
          </a:custGeom>
          <a:blipFill>
            <a:blip r:embed="rId4">
              <a:extLst>
                <a:ext uri="{96DAC541-7B7A-43D3-8B79-37D633B846F1}">
                  <asvg:svgBlip xmlns:asvg="http://schemas.microsoft.com/office/drawing/2016/SVG/main" r:embed="rId5"/>
                </a:ext>
              </a:extLst>
            </a:blip>
            <a:stretch>
              <a:fillRect l="-213810" b="-57071"/>
            </a:stretch>
          </a:blipFill>
        </p:spPr>
        <p:txBody>
          <a:bodyPr/>
          <a:lstStyle/>
          <a:p>
            <a:endParaRPr lang="en-AU"/>
          </a:p>
        </p:txBody>
      </p:sp>
      <p:sp>
        <p:nvSpPr>
          <p:cNvPr id="13" name="Freeform 13"/>
          <p:cNvSpPr/>
          <p:nvPr/>
        </p:nvSpPr>
        <p:spPr>
          <a:xfrm>
            <a:off x="-98808" y="1529709"/>
            <a:ext cx="8655786" cy="7227581"/>
          </a:xfrm>
          <a:custGeom>
            <a:avLst/>
            <a:gdLst/>
            <a:ahLst/>
            <a:cxnLst/>
            <a:rect l="l" t="t" r="r" b="b"/>
            <a:pathLst>
              <a:path w="8655786" h="7227581">
                <a:moveTo>
                  <a:pt x="0" y="0"/>
                </a:moveTo>
                <a:lnTo>
                  <a:pt x="8655786" y="0"/>
                </a:lnTo>
                <a:lnTo>
                  <a:pt x="8655786" y="7227582"/>
                </a:lnTo>
                <a:lnTo>
                  <a:pt x="0" y="72275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A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a:off x="-98808" y="0"/>
            <a:ext cx="18485616" cy="1028700"/>
            <a:chOff x="0" y="0"/>
            <a:chExt cx="4868640" cy="270933"/>
          </a:xfrm>
        </p:grpSpPr>
        <p:sp>
          <p:nvSpPr>
            <p:cNvPr id="3" name="Freeform 3"/>
            <p:cNvSpPr/>
            <p:nvPr/>
          </p:nvSpPr>
          <p:spPr>
            <a:xfrm>
              <a:off x="0" y="0"/>
              <a:ext cx="4868640" cy="270933"/>
            </a:xfrm>
            <a:custGeom>
              <a:avLst/>
              <a:gdLst/>
              <a:ahLst/>
              <a:cxnLst/>
              <a:rect l="l" t="t" r="r" b="b"/>
              <a:pathLst>
                <a:path w="4868640" h="270933">
                  <a:moveTo>
                    <a:pt x="0" y="0"/>
                  </a:moveTo>
                  <a:lnTo>
                    <a:pt x="4868640" y="0"/>
                  </a:lnTo>
                  <a:lnTo>
                    <a:pt x="4868640" y="270933"/>
                  </a:lnTo>
                  <a:lnTo>
                    <a:pt x="0" y="270933"/>
                  </a:lnTo>
                  <a:close/>
                </a:path>
              </a:pathLst>
            </a:custGeom>
            <a:solidFill>
              <a:srgbClr val="BD391F"/>
            </a:solidFill>
          </p:spPr>
          <p:txBody>
            <a:bodyPr/>
            <a:lstStyle/>
            <a:p>
              <a:endParaRPr lang="en-AU"/>
            </a:p>
          </p:txBody>
        </p:sp>
        <p:sp>
          <p:nvSpPr>
            <p:cNvPr id="4" name="TextBox 4"/>
            <p:cNvSpPr txBox="1"/>
            <p:nvPr/>
          </p:nvSpPr>
          <p:spPr>
            <a:xfrm>
              <a:off x="0" y="-38100"/>
              <a:ext cx="4868640" cy="3090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5400000">
            <a:off x="17290407" y="173455"/>
            <a:ext cx="619578" cy="681791"/>
          </a:xfrm>
          <a:custGeom>
            <a:avLst/>
            <a:gdLst/>
            <a:ahLst/>
            <a:cxnLst/>
            <a:rect l="l" t="t" r="r" b="b"/>
            <a:pathLst>
              <a:path w="619578" h="681791">
                <a:moveTo>
                  <a:pt x="0" y="0"/>
                </a:moveTo>
                <a:lnTo>
                  <a:pt x="619577" y="0"/>
                </a:lnTo>
                <a:lnTo>
                  <a:pt x="619577" y="681790"/>
                </a:lnTo>
                <a:lnTo>
                  <a:pt x="0" y="6817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6" name="Freeform 6"/>
          <p:cNvSpPr/>
          <p:nvPr/>
        </p:nvSpPr>
        <p:spPr>
          <a:xfrm rot="5400000" flipV="1">
            <a:off x="376461" y="173455"/>
            <a:ext cx="619578" cy="681791"/>
          </a:xfrm>
          <a:custGeom>
            <a:avLst/>
            <a:gdLst/>
            <a:ahLst/>
            <a:cxnLst/>
            <a:rect l="l" t="t" r="r" b="b"/>
            <a:pathLst>
              <a:path w="619578" h="681791">
                <a:moveTo>
                  <a:pt x="0" y="681790"/>
                </a:moveTo>
                <a:lnTo>
                  <a:pt x="619578" y="681790"/>
                </a:lnTo>
                <a:lnTo>
                  <a:pt x="619578" y="0"/>
                </a:lnTo>
                <a:lnTo>
                  <a:pt x="0" y="0"/>
                </a:lnTo>
                <a:lnTo>
                  <a:pt x="0" y="68179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7" name="Freeform 7"/>
          <p:cNvSpPr/>
          <p:nvPr/>
        </p:nvSpPr>
        <p:spPr>
          <a:xfrm rot="-5400000">
            <a:off x="2297998" y="5937397"/>
            <a:ext cx="2325525" cy="7119136"/>
          </a:xfrm>
          <a:custGeom>
            <a:avLst/>
            <a:gdLst/>
            <a:ahLst/>
            <a:cxnLst/>
            <a:rect l="l" t="t" r="r" b="b"/>
            <a:pathLst>
              <a:path w="2325525" h="7119136">
                <a:moveTo>
                  <a:pt x="0" y="0"/>
                </a:moveTo>
                <a:lnTo>
                  <a:pt x="2325525" y="0"/>
                </a:lnTo>
                <a:lnTo>
                  <a:pt x="2325525" y="7119136"/>
                </a:lnTo>
                <a:lnTo>
                  <a:pt x="0" y="7119136"/>
                </a:lnTo>
                <a:lnTo>
                  <a:pt x="0" y="0"/>
                </a:lnTo>
                <a:close/>
              </a:path>
            </a:pathLst>
          </a:custGeom>
          <a:blipFill>
            <a:blip r:embed="rId4">
              <a:extLst>
                <a:ext uri="{96DAC541-7B7A-43D3-8B79-37D633B846F1}">
                  <asvg:svgBlip xmlns:asvg="http://schemas.microsoft.com/office/drawing/2016/SVG/main" r:embed="rId5"/>
                </a:ext>
              </a:extLst>
            </a:blip>
            <a:stretch>
              <a:fillRect l="-213810" b="-1099"/>
            </a:stretch>
          </a:blipFill>
        </p:spPr>
        <p:txBody>
          <a:bodyPr/>
          <a:lstStyle/>
          <a:p>
            <a:endParaRPr lang="en-AU"/>
          </a:p>
        </p:txBody>
      </p:sp>
      <p:sp>
        <p:nvSpPr>
          <p:cNvPr id="8" name="Freeform 8"/>
          <p:cNvSpPr/>
          <p:nvPr/>
        </p:nvSpPr>
        <p:spPr>
          <a:xfrm rot="-5400000">
            <a:off x="9249688" y="5937397"/>
            <a:ext cx="2325525" cy="7119136"/>
          </a:xfrm>
          <a:custGeom>
            <a:avLst/>
            <a:gdLst/>
            <a:ahLst/>
            <a:cxnLst/>
            <a:rect l="l" t="t" r="r" b="b"/>
            <a:pathLst>
              <a:path w="2325525" h="7119136">
                <a:moveTo>
                  <a:pt x="0" y="0"/>
                </a:moveTo>
                <a:lnTo>
                  <a:pt x="2325525" y="0"/>
                </a:lnTo>
                <a:lnTo>
                  <a:pt x="2325525" y="7119136"/>
                </a:lnTo>
                <a:lnTo>
                  <a:pt x="0" y="7119136"/>
                </a:lnTo>
                <a:lnTo>
                  <a:pt x="0" y="0"/>
                </a:lnTo>
                <a:close/>
              </a:path>
            </a:pathLst>
          </a:custGeom>
          <a:blipFill>
            <a:blip r:embed="rId4">
              <a:extLst>
                <a:ext uri="{96DAC541-7B7A-43D3-8B79-37D633B846F1}">
                  <asvg:svgBlip xmlns:asvg="http://schemas.microsoft.com/office/drawing/2016/SVG/main" r:embed="rId5"/>
                </a:ext>
              </a:extLst>
            </a:blip>
            <a:stretch>
              <a:fillRect l="-213810" b="-1099"/>
            </a:stretch>
          </a:blipFill>
        </p:spPr>
        <p:txBody>
          <a:bodyPr/>
          <a:lstStyle/>
          <a:p>
            <a:endParaRPr lang="en-AU"/>
          </a:p>
        </p:txBody>
      </p:sp>
      <p:sp>
        <p:nvSpPr>
          <p:cNvPr id="9" name="Freeform 9"/>
          <p:cNvSpPr/>
          <p:nvPr/>
        </p:nvSpPr>
        <p:spPr>
          <a:xfrm rot="-5400000">
            <a:off x="15100374" y="7205848"/>
            <a:ext cx="2325525" cy="4582235"/>
          </a:xfrm>
          <a:custGeom>
            <a:avLst/>
            <a:gdLst/>
            <a:ahLst/>
            <a:cxnLst/>
            <a:rect l="l" t="t" r="r" b="b"/>
            <a:pathLst>
              <a:path w="2325525" h="4582235">
                <a:moveTo>
                  <a:pt x="0" y="0"/>
                </a:moveTo>
                <a:lnTo>
                  <a:pt x="2325525" y="0"/>
                </a:lnTo>
                <a:lnTo>
                  <a:pt x="2325525" y="4582234"/>
                </a:lnTo>
                <a:lnTo>
                  <a:pt x="0" y="4582234"/>
                </a:lnTo>
                <a:lnTo>
                  <a:pt x="0" y="0"/>
                </a:lnTo>
                <a:close/>
              </a:path>
            </a:pathLst>
          </a:custGeom>
          <a:blipFill>
            <a:blip r:embed="rId4">
              <a:extLst>
                <a:ext uri="{96DAC541-7B7A-43D3-8B79-37D633B846F1}">
                  <asvg:svgBlip xmlns:asvg="http://schemas.microsoft.com/office/drawing/2016/SVG/main" r:embed="rId5"/>
                </a:ext>
              </a:extLst>
            </a:blip>
            <a:stretch>
              <a:fillRect l="-213810" b="-57071"/>
            </a:stretch>
          </a:blipFill>
        </p:spPr>
        <p:txBody>
          <a:bodyPr/>
          <a:lstStyle/>
          <a:p>
            <a:endParaRPr lang="en-AU"/>
          </a:p>
        </p:txBody>
      </p:sp>
      <p:sp>
        <p:nvSpPr>
          <p:cNvPr id="10" name="Freeform 10"/>
          <p:cNvSpPr/>
          <p:nvPr/>
        </p:nvSpPr>
        <p:spPr>
          <a:xfrm>
            <a:off x="2022501" y="2712714"/>
            <a:ext cx="410331" cy="410331"/>
          </a:xfrm>
          <a:custGeom>
            <a:avLst/>
            <a:gdLst/>
            <a:ahLst/>
            <a:cxnLst/>
            <a:rect l="l" t="t" r="r" b="b"/>
            <a:pathLst>
              <a:path w="410331" h="410331">
                <a:moveTo>
                  <a:pt x="0" y="0"/>
                </a:moveTo>
                <a:lnTo>
                  <a:pt x="410331" y="0"/>
                </a:lnTo>
                <a:lnTo>
                  <a:pt x="410331" y="410331"/>
                </a:lnTo>
                <a:lnTo>
                  <a:pt x="0" y="4103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AU"/>
          </a:p>
        </p:txBody>
      </p:sp>
      <p:sp>
        <p:nvSpPr>
          <p:cNvPr id="11" name="Freeform 11"/>
          <p:cNvSpPr/>
          <p:nvPr/>
        </p:nvSpPr>
        <p:spPr>
          <a:xfrm>
            <a:off x="5330665" y="5507818"/>
            <a:ext cx="12810303" cy="2826384"/>
          </a:xfrm>
          <a:custGeom>
            <a:avLst/>
            <a:gdLst/>
            <a:ahLst/>
            <a:cxnLst/>
            <a:rect l="l" t="t" r="r" b="b"/>
            <a:pathLst>
              <a:path w="12810303" h="2826384">
                <a:moveTo>
                  <a:pt x="0" y="0"/>
                </a:moveTo>
                <a:lnTo>
                  <a:pt x="12810302" y="0"/>
                </a:lnTo>
                <a:lnTo>
                  <a:pt x="12810302" y="2826385"/>
                </a:lnTo>
                <a:lnTo>
                  <a:pt x="0" y="2826385"/>
                </a:lnTo>
                <a:lnTo>
                  <a:pt x="0" y="0"/>
                </a:lnTo>
                <a:close/>
              </a:path>
            </a:pathLst>
          </a:custGeom>
          <a:blipFill>
            <a:blip r:embed="rId8"/>
            <a:stretch>
              <a:fillRect t="-24949" b="-28407"/>
            </a:stretch>
          </a:blipFill>
        </p:spPr>
        <p:txBody>
          <a:bodyPr/>
          <a:lstStyle/>
          <a:p>
            <a:endParaRPr lang="en-AU"/>
          </a:p>
        </p:txBody>
      </p:sp>
      <p:sp>
        <p:nvSpPr>
          <p:cNvPr id="12" name="TextBox 12"/>
          <p:cNvSpPr txBox="1"/>
          <p:nvPr/>
        </p:nvSpPr>
        <p:spPr>
          <a:xfrm>
            <a:off x="1517329" y="1669182"/>
            <a:ext cx="7626671" cy="825754"/>
          </a:xfrm>
          <a:prstGeom prst="rect">
            <a:avLst/>
          </a:prstGeom>
        </p:spPr>
        <p:txBody>
          <a:bodyPr lIns="0" tIns="0" rIns="0" bIns="0" rtlCol="0" anchor="t">
            <a:spAutoFit/>
          </a:bodyPr>
          <a:lstStyle/>
          <a:p>
            <a:pPr algn="ctr">
              <a:lnSpc>
                <a:spcPts val="5768"/>
              </a:lnSpc>
            </a:pPr>
            <a:r>
              <a:rPr lang="en-US" sz="5600">
                <a:solidFill>
                  <a:srgbClr val="3C3C3C"/>
                </a:solidFill>
                <a:latin typeface="Posey"/>
                <a:ea typeface="Posey"/>
                <a:cs typeface="Posey"/>
                <a:sym typeface="Posey"/>
              </a:rPr>
              <a:t>Hypotheses</a:t>
            </a:r>
          </a:p>
        </p:txBody>
      </p:sp>
      <p:sp>
        <p:nvSpPr>
          <p:cNvPr id="13" name="TextBox 13"/>
          <p:cNvSpPr txBox="1"/>
          <p:nvPr/>
        </p:nvSpPr>
        <p:spPr>
          <a:xfrm>
            <a:off x="8342345" y="39455"/>
            <a:ext cx="1603309" cy="978365"/>
          </a:xfrm>
          <a:prstGeom prst="rect">
            <a:avLst/>
          </a:prstGeom>
        </p:spPr>
        <p:txBody>
          <a:bodyPr lIns="0" tIns="0" rIns="0" bIns="0" rtlCol="0" anchor="t">
            <a:spAutoFit/>
          </a:bodyPr>
          <a:lstStyle/>
          <a:p>
            <a:pPr algn="ctr">
              <a:lnSpc>
                <a:spcPts val="6834"/>
              </a:lnSpc>
            </a:pPr>
            <a:r>
              <a:rPr lang="en-US" sz="6635">
                <a:solidFill>
                  <a:srgbClr val="DEDEDE"/>
                </a:solidFill>
                <a:latin typeface="Posey"/>
                <a:ea typeface="Posey"/>
                <a:cs typeface="Posey"/>
                <a:sym typeface="Posey"/>
              </a:rPr>
              <a:t>03</a:t>
            </a:r>
          </a:p>
        </p:txBody>
      </p:sp>
      <p:sp>
        <p:nvSpPr>
          <p:cNvPr id="14" name="TextBox 14"/>
          <p:cNvSpPr txBox="1"/>
          <p:nvPr/>
        </p:nvSpPr>
        <p:spPr>
          <a:xfrm>
            <a:off x="670552" y="3472651"/>
            <a:ext cx="9320226" cy="1712332"/>
          </a:xfrm>
          <a:prstGeom prst="rect">
            <a:avLst/>
          </a:prstGeom>
        </p:spPr>
        <p:txBody>
          <a:bodyPr lIns="0" tIns="0" rIns="0" bIns="0" rtlCol="0" anchor="t">
            <a:spAutoFit/>
          </a:bodyPr>
          <a:lstStyle/>
          <a:p>
            <a:pPr algn="ctr">
              <a:lnSpc>
                <a:spcPts val="2744"/>
              </a:lnSpc>
              <a:spcBef>
                <a:spcPct val="0"/>
              </a:spcBef>
            </a:pPr>
            <a:endParaRPr/>
          </a:p>
          <a:p>
            <a:pPr algn="ctr">
              <a:lnSpc>
                <a:spcPts val="2744"/>
              </a:lnSpc>
              <a:spcBef>
                <a:spcPct val="0"/>
              </a:spcBef>
            </a:pPr>
            <a:r>
              <a:rPr lang="en-US" sz="1960">
                <a:solidFill>
                  <a:srgbClr val="000000"/>
                </a:solidFill>
                <a:latin typeface="Canva Sans"/>
                <a:ea typeface="Canva Sans"/>
                <a:cs typeface="Canva Sans"/>
                <a:sym typeface="Canva Sans"/>
              </a:rPr>
              <a:t> "The better the grid position (closer to pole position), the more points a driver will score and the higher their finishing position in the race."</a:t>
            </a:r>
          </a:p>
          <a:p>
            <a:pPr algn="ctr">
              <a:lnSpc>
                <a:spcPts val="2744"/>
              </a:lnSpc>
              <a:spcBef>
                <a:spcPct val="0"/>
              </a:spcBef>
            </a:pPr>
            <a:endParaRPr lang="en-US" sz="1960">
              <a:solidFill>
                <a:srgbClr val="000000"/>
              </a:solidFill>
              <a:latin typeface="Canva Sans"/>
              <a:ea typeface="Canva Sans"/>
              <a:cs typeface="Canva Sans"/>
              <a:sym typeface="Canva Sans"/>
            </a:endParaRPr>
          </a:p>
          <a:p>
            <a:pPr algn="ctr">
              <a:lnSpc>
                <a:spcPts val="2744"/>
              </a:lnSpc>
              <a:spcBef>
                <a:spcPct val="0"/>
              </a:spcBef>
            </a:pPr>
            <a:r>
              <a:rPr lang="en-US" sz="1960">
                <a:solidFill>
                  <a:srgbClr val="000000"/>
                </a:solidFill>
                <a:latin typeface="Canva Sans"/>
                <a:ea typeface="Canva Sans"/>
                <a:cs typeface="Canva Sans"/>
                <a:sym typeface="Canva Sans"/>
              </a:rPr>
              <a:t>What is the accuracy percentage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8808" y="0"/>
            <a:ext cx="18485616" cy="1028700"/>
            <a:chOff x="0" y="0"/>
            <a:chExt cx="4868640" cy="270933"/>
          </a:xfrm>
        </p:grpSpPr>
        <p:sp>
          <p:nvSpPr>
            <p:cNvPr id="3" name="Freeform 3"/>
            <p:cNvSpPr/>
            <p:nvPr/>
          </p:nvSpPr>
          <p:spPr>
            <a:xfrm>
              <a:off x="0" y="0"/>
              <a:ext cx="4868640" cy="270933"/>
            </a:xfrm>
            <a:custGeom>
              <a:avLst/>
              <a:gdLst/>
              <a:ahLst/>
              <a:cxnLst/>
              <a:rect l="l" t="t" r="r" b="b"/>
              <a:pathLst>
                <a:path w="4868640" h="270933">
                  <a:moveTo>
                    <a:pt x="0" y="0"/>
                  </a:moveTo>
                  <a:lnTo>
                    <a:pt x="4868640" y="0"/>
                  </a:lnTo>
                  <a:lnTo>
                    <a:pt x="4868640" y="270933"/>
                  </a:lnTo>
                  <a:lnTo>
                    <a:pt x="0" y="270933"/>
                  </a:lnTo>
                  <a:close/>
                </a:path>
              </a:pathLst>
            </a:custGeom>
            <a:solidFill>
              <a:srgbClr val="BD391F"/>
            </a:solidFill>
          </p:spPr>
          <p:txBody>
            <a:bodyPr/>
            <a:lstStyle/>
            <a:p>
              <a:endParaRPr lang="en-AU"/>
            </a:p>
          </p:txBody>
        </p:sp>
        <p:sp>
          <p:nvSpPr>
            <p:cNvPr id="4" name="TextBox 4"/>
            <p:cNvSpPr txBox="1"/>
            <p:nvPr/>
          </p:nvSpPr>
          <p:spPr>
            <a:xfrm>
              <a:off x="0" y="-38100"/>
              <a:ext cx="4868640" cy="3090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5400000">
            <a:off x="17290407" y="173455"/>
            <a:ext cx="619578" cy="681791"/>
          </a:xfrm>
          <a:custGeom>
            <a:avLst/>
            <a:gdLst/>
            <a:ahLst/>
            <a:cxnLst/>
            <a:rect l="l" t="t" r="r" b="b"/>
            <a:pathLst>
              <a:path w="619578" h="681791">
                <a:moveTo>
                  <a:pt x="0" y="0"/>
                </a:moveTo>
                <a:lnTo>
                  <a:pt x="619577" y="0"/>
                </a:lnTo>
                <a:lnTo>
                  <a:pt x="619577" y="681790"/>
                </a:lnTo>
                <a:lnTo>
                  <a:pt x="0" y="6817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6" name="Freeform 6"/>
          <p:cNvSpPr/>
          <p:nvPr/>
        </p:nvSpPr>
        <p:spPr>
          <a:xfrm rot="5400000" flipV="1">
            <a:off x="376461" y="173455"/>
            <a:ext cx="619578" cy="681791"/>
          </a:xfrm>
          <a:custGeom>
            <a:avLst/>
            <a:gdLst/>
            <a:ahLst/>
            <a:cxnLst/>
            <a:rect l="l" t="t" r="r" b="b"/>
            <a:pathLst>
              <a:path w="619578" h="681791">
                <a:moveTo>
                  <a:pt x="0" y="681790"/>
                </a:moveTo>
                <a:lnTo>
                  <a:pt x="619578" y="681790"/>
                </a:lnTo>
                <a:lnTo>
                  <a:pt x="619578" y="0"/>
                </a:lnTo>
                <a:lnTo>
                  <a:pt x="0" y="0"/>
                </a:lnTo>
                <a:lnTo>
                  <a:pt x="0" y="68179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7" name="Freeform 7"/>
          <p:cNvSpPr/>
          <p:nvPr/>
        </p:nvSpPr>
        <p:spPr>
          <a:xfrm rot="-5400000">
            <a:off x="2297998" y="5937397"/>
            <a:ext cx="2325525" cy="7119136"/>
          </a:xfrm>
          <a:custGeom>
            <a:avLst/>
            <a:gdLst/>
            <a:ahLst/>
            <a:cxnLst/>
            <a:rect l="l" t="t" r="r" b="b"/>
            <a:pathLst>
              <a:path w="2325525" h="7119136">
                <a:moveTo>
                  <a:pt x="0" y="0"/>
                </a:moveTo>
                <a:lnTo>
                  <a:pt x="2325525" y="0"/>
                </a:lnTo>
                <a:lnTo>
                  <a:pt x="2325525" y="7119136"/>
                </a:lnTo>
                <a:lnTo>
                  <a:pt x="0" y="7119136"/>
                </a:lnTo>
                <a:lnTo>
                  <a:pt x="0" y="0"/>
                </a:lnTo>
                <a:close/>
              </a:path>
            </a:pathLst>
          </a:custGeom>
          <a:blipFill>
            <a:blip r:embed="rId4">
              <a:extLst>
                <a:ext uri="{96DAC541-7B7A-43D3-8B79-37D633B846F1}">
                  <asvg:svgBlip xmlns:asvg="http://schemas.microsoft.com/office/drawing/2016/SVG/main" r:embed="rId5"/>
                </a:ext>
              </a:extLst>
            </a:blip>
            <a:stretch>
              <a:fillRect l="-213810" b="-1099"/>
            </a:stretch>
          </a:blipFill>
        </p:spPr>
        <p:txBody>
          <a:bodyPr/>
          <a:lstStyle/>
          <a:p>
            <a:endParaRPr lang="en-AU"/>
          </a:p>
        </p:txBody>
      </p:sp>
      <p:sp>
        <p:nvSpPr>
          <p:cNvPr id="8" name="Freeform 8"/>
          <p:cNvSpPr/>
          <p:nvPr/>
        </p:nvSpPr>
        <p:spPr>
          <a:xfrm rot="-5400000">
            <a:off x="9249688" y="5937397"/>
            <a:ext cx="2325525" cy="7119136"/>
          </a:xfrm>
          <a:custGeom>
            <a:avLst/>
            <a:gdLst/>
            <a:ahLst/>
            <a:cxnLst/>
            <a:rect l="l" t="t" r="r" b="b"/>
            <a:pathLst>
              <a:path w="2325525" h="7119136">
                <a:moveTo>
                  <a:pt x="0" y="0"/>
                </a:moveTo>
                <a:lnTo>
                  <a:pt x="2325525" y="0"/>
                </a:lnTo>
                <a:lnTo>
                  <a:pt x="2325525" y="7119136"/>
                </a:lnTo>
                <a:lnTo>
                  <a:pt x="0" y="7119136"/>
                </a:lnTo>
                <a:lnTo>
                  <a:pt x="0" y="0"/>
                </a:lnTo>
                <a:close/>
              </a:path>
            </a:pathLst>
          </a:custGeom>
          <a:blipFill>
            <a:blip r:embed="rId4">
              <a:extLst>
                <a:ext uri="{96DAC541-7B7A-43D3-8B79-37D633B846F1}">
                  <asvg:svgBlip xmlns:asvg="http://schemas.microsoft.com/office/drawing/2016/SVG/main" r:embed="rId5"/>
                </a:ext>
              </a:extLst>
            </a:blip>
            <a:stretch>
              <a:fillRect l="-213810" b="-1099"/>
            </a:stretch>
          </a:blipFill>
        </p:spPr>
        <p:txBody>
          <a:bodyPr/>
          <a:lstStyle/>
          <a:p>
            <a:endParaRPr lang="en-AU"/>
          </a:p>
        </p:txBody>
      </p:sp>
      <p:sp>
        <p:nvSpPr>
          <p:cNvPr id="9" name="Freeform 9"/>
          <p:cNvSpPr/>
          <p:nvPr/>
        </p:nvSpPr>
        <p:spPr>
          <a:xfrm rot="-5400000">
            <a:off x="15100374" y="7205848"/>
            <a:ext cx="2325525" cy="4582235"/>
          </a:xfrm>
          <a:custGeom>
            <a:avLst/>
            <a:gdLst/>
            <a:ahLst/>
            <a:cxnLst/>
            <a:rect l="l" t="t" r="r" b="b"/>
            <a:pathLst>
              <a:path w="2325525" h="4582235">
                <a:moveTo>
                  <a:pt x="0" y="0"/>
                </a:moveTo>
                <a:lnTo>
                  <a:pt x="2325525" y="0"/>
                </a:lnTo>
                <a:lnTo>
                  <a:pt x="2325525" y="4582234"/>
                </a:lnTo>
                <a:lnTo>
                  <a:pt x="0" y="4582234"/>
                </a:lnTo>
                <a:lnTo>
                  <a:pt x="0" y="0"/>
                </a:lnTo>
                <a:close/>
              </a:path>
            </a:pathLst>
          </a:custGeom>
          <a:blipFill>
            <a:blip r:embed="rId4">
              <a:extLst>
                <a:ext uri="{96DAC541-7B7A-43D3-8B79-37D633B846F1}">
                  <asvg:svgBlip xmlns:asvg="http://schemas.microsoft.com/office/drawing/2016/SVG/main" r:embed="rId5"/>
                </a:ext>
              </a:extLst>
            </a:blip>
            <a:stretch>
              <a:fillRect l="-213810" b="-57071"/>
            </a:stretch>
          </a:blipFill>
        </p:spPr>
        <p:txBody>
          <a:bodyPr/>
          <a:lstStyle/>
          <a:p>
            <a:endParaRPr lang="en-AU"/>
          </a:p>
        </p:txBody>
      </p:sp>
      <p:sp>
        <p:nvSpPr>
          <p:cNvPr id="10" name="Freeform 10"/>
          <p:cNvSpPr/>
          <p:nvPr/>
        </p:nvSpPr>
        <p:spPr>
          <a:xfrm>
            <a:off x="-98808" y="3743319"/>
            <a:ext cx="2845012" cy="5393387"/>
          </a:xfrm>
          <a:custGeom>
            <a:avLst/>
            <a:gdLst/>
            <a:ahLst/>
            <a:cxnLst/>
            <a:rect l="l" t="t" r="r" b="b"/>
            <a:pathLst>
              <a:path w="2845012" h="5393387">
                <a:moveTo>
                  <a:pt x="0" y="0"/>
                </a:moveTo>
                <a:lnTo>
                  <a:pt x="2845012" y="0"/>
                </a:lnTo>
                <a:lnTo>
                  <a:pt x="2845012" y="5393387"/>
                </a:lnTo>
                <a:lnTo>
                  <a:pt x="0" y="53933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AU"/>
          </a:p>
        </p:txBody>
      </p:sp>
      <p:sp>
        <p:nvSpPr>
          <p:cNvPr id="11" name="TextBox 11"/>
          <p:cNvSpPr txBox="1"/>
          <p:nvPr/>
        </p:nvSpPr>
        <p:spPr>
          <a:xfrm>
            <a:off x="8342345" y="39455"/>
            <a:ext cx="1603309" cy="978365"/>
          </a:xfrm>
          <a:prstGeom prst="rect">
            <a:avLst/>
          </a:prstGeom>
        </p:spPr>
        <p:txBody>
          <a:bodyPr lIns="0" tIns="0" rIns="0" bIns="0" rtlCol="0" anchor="t">
            <a:spAutoFit/>
          </a:bodyPr>
          <a:lstStyle/>
          <a:p>
            <a:pPr algn="ctr">
              <a:lnSpc>
                <a:spcPts val="6834"/>
              </a:lnSpc>
            </a:pPr>
            <a:r>
              <a:rPr lang="en-US" sz="6635">
                <a:solidFill>
                  <a:srgbClr val="DEDEDE"/>
                </a:solidFill>
                <a:latin typeface="Posey"/>
                <a:ea typeface="Posey"/>
                <a:cs typeface="Posey"/>
                <a:sym typeface="Posey"/>
              </a:rPr>
              <a:t>04</a:t>
            </a:r>
          </a:p>
        </p:txBody>
      </p:sp>
      <p:sp>
        <p:nvSpPr>
          <p:cNvPr id="12" name="TextBox 12"/>
          <p:cNvSpPr txBox="1"/>
          <p:nvPr/>
        </p:nvSpPr>
        <p:spPr>
          <a:xfrm>
            <a:off x="3060672" y="2333066"/>
            <a:ext cx="12780932" cy="5342382"/>
          </a:xfrm>
          <a:prstGeom prst="rect">
            <a:avLst/>
          </a:prstGeom>
        </p:spPr>
        <p:txBody>
          <a:bodyPr lIns="0" tIns="0" rIns="0" bIns="0" rtlCol="0" anchor="t">
            <a:spAutoFit/>
          </a:bodyPr>
          <a:lstStyle/>
          <a:p>
            <a:pPr algn="l">
              <a:lnSpc>
                <a:spcPts val="2664"/>
              </a:lnSpc>
            </a:pPr>
            <a:r>
              <a:rPr lang="en-US" sz="2400" b="1">
                <a:solidFill>
                  <a:srgbClr val="3C3C3C"/>
                </a:solidFill>
                <a:latin typeface="Nexa Slab Heavy"/>
                <a:ea typeface="Nexa Slab Heavy"/>
                <a:cs typeface="Nexa Slab Heavy"/>
                <a:sym typeface="Nexa Slab Heavy"/>
              </a:rPr>
              <a:t>Data Points:</a:t>
            </a:r>
          </a:p>
          <a:p>
            <a:pPr algn="l">
              <a:lnSpc>
                <a:spcPts val="2664"/>
              </a:lnSpc>
            </a:pPr>
            <a:endParaRPr lang="en-US" sz="2400" b="1">
              <a:solidFill>
                <a:srgbClr val="3C3C3C"/>
              </a:solidFill>
              <a:latin typeface="Nexa Slab Heavy"/>
              <a:ea typeface="Nexa Slab Heavy"/>
              <a:cs typeface="Nexa Slab Heavy"/>
              <a:sym typeface="Nexa Slab Heavy"/>
            </a:endParaRPr>
          </a:p>
          <a:p>
            <a:pPr algn="l">
              <a:lnSpc>
                <a:spcPts val="2664"/>
              </a:lnSpc>
            </a:pPr>
            <a:r>
              <a:rPr lang="en-US" sz="2400">
                <a:solidFill>
                  <a:srgbClr val="3C3C3C"/>
                </a:solidFill>
                <a:latin typeface="Nexa Slab"/>
                <a:ea typeface="Nexa Slab"/>
                <a:cs typeface="Nexa Slab"/>
                <a:sym typeface="Nexa Slab"/>
              </a:rPr>
              <a:t>We looked at the data of Oscar Piastri and Lando Norris in the past 3 years, across 136 races. Their race qualifying results and finishing position in the actual race.</a:t>
            </a:r>
          </a:p>
          <a:p>
            <a:pPr algn="l">
              <a:lnSpc>
                <a:spcPts val="2664"/>
              </a:lnSpc>
            </a:pPr>
            <a:endParaRPr lang="en-US" sz="2400">
              <a:solidFill>
                <a:srgbClr val="3C3C3C"/>
              </a:solidFill>
              <a:latin typeface="Nexa Slab"/>
              <a:ea typeface="Nexa Slab"/>
              <a:cs typeface="Nexa Slab"/>
              <a:sym typeface="Nexa Slab"/>
            </a:endParaRPr>
          </a:p>
          <a:p>
            <a:pPr algn="l">
              <a:lnSpc>
                <a:spcPts val="2664"/>
              </a:lnSpc>
            </a:pPr>
            <a:r>
              <a:rPr lang="en-US" sz="2400" b="1">
                <a:solidFill>
                  <a:srgbClr val="3C3C3C"/>
                </a:solidFill>
                <a:latin typeface="Nexa Slab Heavy"/>
                <a:ea typeface="Nexa Slab Heavy"/>
                <a:cs typeface="Nexa Slab Heavy"/>
                <a:sym typeface="Nexa Slab Heavy"/>
              </a:rPr>
              <a:t>Driver Names:</a:t>
            </a:r>
            <a:r>
              <a:rPr lang="en-US" sz="2400">
                <a:solidFill>
                  <a:srgbClr val="3C3C3C"/>
                </a:solidFill>
                <a:latin typeface="Nexa Slab"/>
                <a:ea typeface="Nexa Slab"/>
                <a:cs typeface="Nexa Slab"/>
                <a:sym typeface="Nexa Slab"/>
              </a:rPr>
              <a:t> Focus on Piastri and Norris.</a:t>
            </a:r>
          </a:p>
          <a:p>
            <a:pPr algn="l">
              <a:lnSpc>
                <a:spcPts val="2664"/>
              </a:lnSpc>
            </a:pPr>
            <a:r>
              <a:rPr lang="en-US" sz="2400" b="1">
                <a:solidFill>
                  <a:srgbClr val="3C3C3C"/>
                </a:solidFill>
                <a:latin typeface="Nexa Slab Heavy"/>
                <a:ea typeface="Nexa Slab Heavy"/>
                <a:cs typeface="Nexa Slab Heavy"/>
                <a:sym typeface="Nexa Slab Heavy"/>
              </a:rPr>
              <a:t>Grid Position: </a:t>
            </a:r>
            <a:r>
              <a:rPr lang="en-US" sz="2400">
                <a:solidFill>
                  <a:srgbClr val="3C3C3C"/>
                </a:solidFill>
                <a:latin typeface="Nexa Slab"/>
                <a:ea typeface="Nexa Slab"/>
                <a:cs typeface="Nexa Slab"/>
                <a:sym typeface="Nexa Slab"/>
              </a:rPr>
              <a:t>The position at the start of the race.</a:t>
            </a:r>
          </a:p>
          <a:p>
            <a:pPr algn="l">
              <a:lnSpc>
                <a:spcPts val="2664"/>
              </a:lnSpc>
            </a:pPr>
            <a:r>
              <a:rPr lang="en-US" sz="2400" b="1">
                <a:solidFill>
                  <a:srgbClr val="3C3C3C"/>
                </a:solidFill>
                <a:latin typeface="Nexa Slab Heavy"/>
                <a:ea typeface="Nexa Slab Heavy"/>
                <a:cs typeface="Nexa Slab Heavy"/>
                <a:sym typeface="Nexa Slab Heavy"/>
              </a:rPr>
              <a:t>Position Order:</a:t>
            </a:r>
            <a:r>
              <a:rPr lang="en-US" sz="2400">
                <a:solidFill>
                  <a:srgbClr val="3C3C3C"/>
                </a:solidFill>
                <a:latin typeface="Nexa Slab"/>
                <a:ea typeface="Nexa Slab"/>
                <a:cs typeface="Nexa Slab"/>
                <a:sym typeface="Nexa Slab"/>
              </a:rPr>
              <a:t> The position the driver finishes in.</a:t>
            </a:r>
          </a:p>
          <a:p>
            <a:pPr algn="l">
              <a:lnSpc>
                <a:spcPts val="2664"/>
              </a:lnSpc>
            </a:pPr>
            <a:r>
              <a:rPr lang="en-US" sz="2400" b="1">
                <a:solidFill>
                  <a:srgbClr val="3C3C3C"/>
                </a:solidFill>
                <a:latin typeface="Nexa Slab Heavy"/>
                <a:ea typeface="Nexa Slab Heavy"/>
                <a:cs typeface="Nexa Slab Heavy"/>
                <a:sym typeface="Nexa Slab Heavy"/>
              </a:rPr>
              <a:t>Points</a:t>
            </a:r>
            <a:r>
              <a:rPr lang="en-US" sz="2400">
                <a:solidFill>
                  <a:srgbClr val="3C3C3C"/>
                </a:solidFill>
                <a:latin typeface="Nexa Slab"/>
                <a:ea typeface="Nexa Slab"/>
                <a:cs typeface="Nexa Slab"/>
                <a:sym typeface="Nexa Slab"/>
              </a:rPr>
              <a:t>: Points scored based on finishing position</a:t>
            </a:r>
          </a:p>
          <a:p>
            <a:pPr algn="l">
              <a:lnSpc>
                <a:spcPts val="2664"/>
              </a:lnSpc>
            </a:pPr>
            <a:endParaRPr lang="en-US" sz="2400">
              <a:solidFill>
                <a:srgbClr val="3C3C3C"/>
              </a:solidFill>
              <a:latin typeface="Nexa Slab"/>
              <a:ea typeface="Nexa Slab"/>
              <a:cs typeface="Nexa Slab"/>
              <a:sym typeface="Nexa Slab"/>
            </a:endParaRPr>
          </a:p>
          <a:p>
            <a:pPr algn="l">
              <a:lnSpc>
                <a:spcPts val="2664"/>
              </a:lnSpc>
            </a:pPr>
            <a:r>
              <a:rPr lang="en-US" sz="2400" u="sng">
                <a:solidFill>
                  <a:srgbClr val="3C3C3C"/>
                </a:solidFill>
                <a:latin typeface="Nexa Slab"/>
                <a:ea typeface="Nexa Slab"/>
                <a:cs typeface="Nexa Slab"/>
                <a:sym typeface="Nexa Slab"/>
                <a:hlinkClick r:id="rId8" tooltip="https://www.kaggle.com/datasets/jtrotman/formula-1-race-data/data"/>
              </a:rPr>
              <a:t>The data is downloaded from http://ergast.com/mrd/ and refreshed after each Grand Prix weekend. The data was originally gathered and published to the public domain by Chris Newell.</a:t>
            </a:r>
          </a:p>
          <a:p>
            <a:pPr algn="l">
              <a:lnSpc>
                <a:spcPts val="2664"/>
              </a:lnSpc>
            </a:pPr>
            <a:endParaRPr lang="en-US" sz="2400" u="sng">
              <a:solidFill>
                <a:srgbClr val="3C3C3C"/>
              </a:solidFill>
              <a:latin typeface="Nexa Slab"/>
              <a:ea typeface="Nexa Slab"/>
              <a:cs typeface="Nexa Slab"/>
              <a:sym typeface="Nexa Slab"/>
              <a:hlinkClick r:id="rId8" tooltip="https://www.kaggle.com/datasets/jtrotman/formula-1-race-data/data"/>
            </a:endParaRPr>
          </a:p>
          <a:p>
            <a:pPr algn="ctr">
              <a:lnSpc>
                <a:spcPts val="2664"/>
              </a:lnSpc>
            </a:pPr>
            <a:r>
              <a:rPr lang="en-US" sz="2400">
                <a:solidFill>
                  <a:srgbClr val="3C3C3C"/>
                </a:solidFill>
                <a:latin typeface="Nexa Slab"/>
                <a:ea typeface="Nexa Slab"/>
                <a:cs typeface="Nexa Slab"/>
                <a:sym typeface="Nexa Slab"/>
              </a:rPr>
              <a:t>.</a:t>
            </a:r>
          </a:p>
        </p:txBody>
      </p:sp>
      <p:sp>
        <p:nvSpPr>
          <p:cNvPr id="13" name="TextBox 13"/>
          <p:cNvSpPr txBox="1"/>
          <p:nvPr/>
        </p:nvSpPr>
        <p:spPr>
          <a:xfrm>
            <a:off x="5043461" y="1488262"/>
            <a:ext cx="8201079" cy="825754"/>
          </a:xfrm>
          <a:prstGeom prst="rect">
            <a:avLst/>
          </a:prstGeom>
        </p:spPr>
        <p:txBody>
          <a:bodyPr lIns="0" tIns="0" rIns="0" bIns="0" rtlCol="0" anchor="t">
            <a:spAutoFit/>
          </a:bodyPr>
          <a:lstStyle/>
          <a:p>
            <a:pPr algn="ctr">
              <a:lnSpc>
                <a:spcPts val="5768"/>
              </a:lnSpc>
            </a:pPr>
            <a:r>
              <a:rPr lang="en-US" sz="5600">
                <a:solidFill>
                  <a:srgbClr val="3C3C3C"/>
                </a:solidFill>
                <a:latin typeface="Posey"/>
                <a:ea typeface="Posey"/>
                <a:cs typeface="Posey"/>
                <a:sym typeface="Posey"/>
              </a:rPr>
              <a:t>What we analyzed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a:off x="-98808" y="0"/>
            <a:ext cx="18485616" cy="1028700"/>
            <a:chOff x="0" y="0"/>
            <a:chExt cx="4868640" cy="270933"/>
          </a:xfrm>
        </p:grpSpPr>
        <p:sp>
          <p:nvSpPr>
            <p:cNvPr id="3" name="Freeform 3"/>
            <p:cNvSpPr/>
            <p:nvPr/>
          </p:nvSpPr>
          <p:spPr>
            <a:xfrm>
              <a:off x="0" y="0"/>
              <a:ext cx="4868640" cy="270933"/>
            </a:xfrm>
            <a:custGeom>
              <a:avLst/>
              <a:gdLst/>
              <a:ahLst/>
              <a:cxnLst/>
              <a:rect l="l" t="t" r="r" b="b"/>
              <a:pathLst>
                <a:path w="4868640" h="270933">
                  <a:moveTo>
                    <a:pt x="0" y="0"/>
                  </a:moveTo>
                  <a:lnTo>
                    <a:pt x="4868640" y="0"/>
                  </a:lnTo>
                  <a:lnTo>
                    <a:pt x="4868640" y="270933"/>
                  </a:lnTo>
                  <a:lnTo>
                    <a:pt x="0" y="270933"/>
                  </a:lnTo>
                  <a:close/>
                </a:path>
              </a:pathLst>
            </a:custGeom>
            <a:solidFill>
              <a:srgbClr val="BD391F"/>
            </a:solidFill>
          </p:spPr>
          <p:txBody>
            <a:bodyPr/>
            <a:lstStyle/>
            <a:p>
              <a:endParaRPr lang="en-AU"/>
            </a:p>
          </p:txBody>
        </p:sp>
        <p:sp>
          <p:nvSpPr>
            <p:cNvPr id="4" name="TextBox 4"/>
            <p:cNvSpPr txBox="1"/>
            <p:nvPr/>
          </p:nvSpPr>
          <p:spPr>
            <a:xfrm>
              <a:off x="0" y="-38100"/>
              <a:ext cx="4868640" cy="3090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5400000">
            <a:off x="17290407" y="173455"/>
            <a:ext cx="619578" cy="681791"/>
          </a:xfrm>
          <a:custGeom>
            <a:avLst/>
            <a:gdLst/>
            <a:ahLst/>
            <a:cxnLst/>
            <a:rect l="l" t="t" r="r" b="b"/>
            <a:pathLst>
              <a:path w="619578" h="681791">
                <a:moveTo>
                  <a:pt x="0" y="0"/>
                </a:moveTo>
                <a:lnTo>
                  <a:pt x="619577" y="0"/>
                </a:lnTo>
                <a:lnTo>
                  <a:pt x="619577" y="681790"/>
                </a:lnTo>
                <a:lnTo>
                  <a:pt x="0" y="6817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6" name="Freeform 6"/>
          <p:cNvSpPr/>
          <p:nvPr/>
        </p:nvSpPr>
        <p:spPr>
          <a:xfrm rot="5400000" flipV="1">
            <a:off x="376461" y="173455"/>
            <a:ext cx="619578" cy="681791"/>
          </a:xfrm>
          <a:custGeom>
            <a:avLst/>
            <a:gdLst/>
            <a:ahLst/>
            <a:cxnLst/>
            <a:rect l="l" t="t" r="r" b="b"/>
            <a:pathLst>
              <a:path w="619578" h="681791">
                <a:moveTo>
                  <a:pt x="0" y="681790"/>
                </a:moveTo>
                <a:lnTo>
                  <a:pt x="619578" y="681790"/>
                </a:lnTo>
                <a:lnTo>
                  <a:pt x="619578" y="0"/>
                </a:lnTo>
                <a:lnTo>
                  <a:pt x="0" y="0"/>
                </a:lnTo>
                <a:lnTo>
                  <a:pt x="0" y="68179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7" name="Freeform 7"/>
          <p:cNvSpPr/>
          <p:nvPr/>
        </p:nvSpPr>
        <p:spPr>
          <a:xfrm rot="-5400000">
            <a:off x="2297998" y="5937397"/>
            <a:ext cx="2325525" cy="7119136"/>
          </a:xfrm>
          <a:custGeom>
            <a:avLst/>
            <a:gdLst/>
            <a:ahLst/>
            <a:cxnLst/>
            <a:rect l="l" t="t" r="r" b="b"/>
            <a:pathLst>
              <a:path w="2325525" h="7119136">
                <a:moveTo>
                  <a:pt x="0" y="0"/>
                </a:moveTo>
                <a:lnTo>
                  <a:pt x="2325525" y="0"/>
                </a:lnTo>
                <a:lnTo>
                  <a:pt x="2325525" y="7119136"/>
                </a:lnTo>
                <a:lnTo>
                  <a:pt x="0" y="7119136"/>
                </a:lnTo>
                <a:lnTo>
                  <a:pt x="0" y="0"/>
                </a:lnTo>
                <a:close/>
              </a:path>
            </a:pathLst>
          </a:custGeom>
          <a:blipFill>
            <a:blip r:embed="rId4">
              <a:extLst>
                <a:ext uri="{96DAC541-7B7A-43D3-8B79-37D633B846F1}">
                  <asvg:svgBlip xmlns:asvg="http://schemas.microsoft.com/office/drawing/2016/SVG/main" r:embed="rId5"/>
                </a:ext>
              </a:extLst>
            </a:blip>
            <a:stretch>
              <a:fillRect l="-213810" b="-1099"/>
            </a:stretch>
          </a:blipFill>
        </p:spPr>
        <p:txBody>
          <a:bodyPr/>
          <a:lstStyle/>
          <a:p>
            <a:endParaRPr lang="en-AU"/>
          </a:p>
        </p:txBody>
      </p:sp>
      <p:sp>
        <p:nvSpPr>
          <p:cNvPr id="8" name="Freeform 8"/>
          <p:cNvSpPr/>
          <p:nvPr/>
        </p:nvSpPr>
        <p:spPr>
          <a:xfrm rot="-1726518">
            <a:off x="15805592" y="1185942"/>
            <a:ext cx="3303214" cy="3370626"/>
          </a:xfrm>
          <a:custGeom>
            <a:avLst/>
            <a:gdLst/>
            <a:ahLst/>
            <a:cxnLst/>
            <a:rect l="l" t="t" r="r" b="b"/>
            <a:pathLst>
              <a:path w="3303214" h="3370626">
                <a:moveTo>
                  <a:pt x="0" y="0"/>
                </a:moveTo>
                <a:lnTo>
                  <a:pt x="3303214" y="0"/>
                </a:lnTo>
                <a:lnTo>
                  <a:pt x="3303214" y="3370626"/>
                </a:lnTo>
                <a:lnTo>
                  <a:pt x="0" y="33706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AU"/>
          </a:p>
        </p:txBody>
      </p:sp>
      <p:sp>
        <p:nvSpPr>
          <p:cNvPr id="9" name="Freeform 9"/>
          <p:cNvSpPr/>
          <p:nvPr/>
        </p:nvSpPr>
        <p:spPr>
          <a:xfrm>
            <a:off x="6542405" y="1028700"/>
            <a:ext cx="11398686" cy="9121624"/>
          </a:xfrm>
          <a:custGeom>
            <a:avLst/>
            <a:gdLst/>
            <a:ahLst/>
            <a:cxnLst/>
            <a:rect l="l" t="t" r="r" b="b"/>
            <a:pathLst>
              <a:path w="11398686" h="9121624">
                <a:moveTo>
                  <a:pt x="0" y="0"/>
                </a:moveTo>
                <a:lnTo>
                  <a:pt x="11398686" y="0"/>
                </a:lnTo>
                <a:lnTo>
                  <a:pt x="11398686" y="9121624"/>
                </a:lnTo>
                <a:lnTo>
                  <a:pt x="0" y="9121624"/>
                </a:lnTo>
                <a:lnTo>
                  <a:pt x="0" y="0"/>
                </a:lnTo>
                <a:close/>
              </a:path>
            </a:pathLst>
          </a:custGeom>
          <a:blipFill>
            <a:blip r:embed="rId8"/>
            <a:stretch>
              <a:fillRect l="-1348" r="-1348" b="-3441"/>
            </a:stretch>
          </a:blipFill>
        </p:spPr>
        <p:txBody>
          <a:bodyPr/>
          <a:lstStyle/>
          <a:p>
            <a:endParaRPr lang="en-AU"/>
          </a:p>
        </p:txBody>
      </p:sp>
      <p:sp>
        <p:nvSpPr>
          <p:cNvPr id="10" name="TextBox 10"/>
          <p:cNvSpPr txBox="1"/>
          <p:nvPr/>
        </p:nvSpPr>
        <p:spPr>
          <a:xfrm>
            <a:off x="8342345" y="39455"/>
            <a:ext cx="1603309" cy="978365"/>
          </a:xfrm>
          <a:prstGeom prst="rect">
            <a:avLst/>
          </a:prstGeom>
        </p:spPr>
        <p:txBody>
          <a:bodyPr lIns="0" tIns="0" rIns="0" bIns="0" rtlCol="0" anchor="t">
            <a:spAutoFit/>
          </a:bodyPr>
          <a:lstStyle/>
          <a:p>
            <a:pPr algn="ctr">
              <a:lnSpc>
                <a:spcPts val="6834"/>
              </a:lnSpc>
            </a:pPr>
            <a:r>
              <a:rPr lang="en-US" sz="6635">
                <a:solidFill>
                  <a:srgbClr val="DEDEDE"/>
                </a:solidFill>
                <a:latin typeface="Posey"/>
                <a:ea typeface="Posey"/>
                <a:cs typeface="Posey"/>
                <a:sym typeface="Posey"/>
              </a:rPr>
              <a:t>05</a:t>
            </a:r>
          </a:p>
        </p:txBody>
      </p:sp>
      <p:sp>
        <p:nvSpPr>
          <p:cNvPr id="11" name="TextBox 11"/>
          <p:cNvSpPr txBox="1"/>
          <p:nvPr/>
        </p:nvSpPr>
        <p:spPr>
          <a:xfrm>
            <a:off x="248666" y="1335146"/>
            <a:ext cx="5698402" cy="4657090"/>
          </a:xfrm>
          <a:prstGeom prst="rect">
            <a:avLst/>
          </a:prstGeom>
        </p:spPr>
        <p:txBody>
          <a:bodyPr lIns="0" tIns="0" rIns="0" bIns="0" rtlCol="0" anchor="t">
            <a:spAutoFit/>
          </a:bodyPr>
          <a:lstStyle/>
          <a:p>
            <a:pPr algn="l">
              <a:lnSpc>
                <a:spcPts val="2659"/>
              </a:lnSpc>
              <a:spcBef>
                <a:spcPct val="0"/>
              </a:spcBef>
            </a:pPr>
            <a:r>
              <a:rPr lang="en-US" sz="1899" b="1">
                <a:solidFill>
                  <a:srgbClr val="000000"/>
                </a:solidFill>
                <a:latin typeface="Canva Sans Bold"/>
                <a:ea typeface="Canva Sans Bold"/>
                <a:cs typeface="Canva Sans Bold"/>
                <a:sym typeface="Canva Sans Bold"/>
              </a:rPr>
              <a:t>Statistical Findings:</a:t>
            </a:r>
          </a:p>
          <a:p>
            <a:pPr algn="l">
              <a:lnSpc>
                <a:spcPts val="2659"/>
              </a:lnSpc>
              <a:spcBef>
                <a:spcPct val="0"/>
              </a:spcBef>
            </a:pPr>
            <a:r>
              <a:rPr lang="en-US" sz="1899" b="1">
                <a:solidFill>
                  <a:srgbClr val="000000"/>
                </a:solidFill>
                <a:latin typeface="Canva Sans Bold"/>
                <a:ea typeface="Canva Sans Bold"/>
                <a:cs typeface="Canva Sans Bold"/>
                <a:sym typeface="Canva Sans Bold"/>
              </a:rPr>
              <a:t>Grid Position:</a:t>
            </a:r>
          </a:p>
          <a:p>
            <a:pPr algn="l">
              <a:lnSpc>
                <a:spcPts val="2659"/>
              </a:lnSpc>
              <a:spcBef>
                <a:spcPct val="0"/>
              </a:spcBef>
            </a:pPr>
            <a:r>
              <a:rPr lang="en-US" sz="1899">
                <a:solidFill>
                  <a:srgbClr val="000000"/>
                </a:solidFill>
                <a:latin typeface="Canva Sans"/>
                <a:ea typeface="Canva Sans"/>
                <a:cs typeface="Canva Sans"/>
                <a:sym typeface="Canva Sans"/>
              </a:rPr>
              <a:t> The analysis showed that drivers starting in better grid positions (closer to the front) tend to finish higher up and score more points. However, starting further down the grid leads to a decrease in points.</a:t>
            </a:r>
          </a:p>
          <a:p>
            <a:pPr algn="l">
              <a:lnSpc>
                <a:spcPts val="2659"/>
              </a:lnSpc>
              <a:spcBef>
                <a:spcPct val="0"/>
              </a:spcBef>
            </a:pPr>
            <a:endParaRPr lang="en-US" sz="1899">
              <a:solidFill>
                <a:srgbClr val="000000"/>
              </a:solidFill>
              <a:latin typeface="Canva Sans"/>
              <a:ea typeface="Canva Sans"/>
              <a:cs typeface="Canva Sans"/>
              <a:sym typeface="Canva Sans"/>
            </a:endParaRPr>
          </a:p>
          <a:p>
            <a:pPr algn="l">
              <a:lnSpc>
                <a:spcPts val="2659"/>
              </a:lnSpc>
              <a:spcBef>
                <a:spcPct val="0"/>
              </a:spcBef>
            </a:pPr>
            <a:r>
              <a:rPr lang="en-US" sz="1899">
                <a:solidFill>
                  <a:srgbClr val="000000"/>
                </a:solidFill>
                <a:latin typeface="Canva Sans"/>
                <a:ea typeface="Canva Sans"/>
                <a:cs typeface="Canva Sans"/>
                <a:sym typeface="Canva Sans"/>
              </a:rPr>
              <a:t>We can also see in this chart that the Mclaren Drivers Oscar Piastri and Lando Norris continious Grid Position Improvement in a trajectory of the past few years is upwards</a:t>
            </a:r>
          </a:p>
          <a:p>
            <a:pPr algn="l">
              <a:lnSpc>
                <a:spcPts val="2659"/>
              </a:lnSpc>
              <a:spcBef>
                <a:spcPct val="0"/>
              </a:spcBef>
            </a:pPr>
            <a:endParaRPr lang="en-US" sz="1899">
              <a:solidFill>
                <a:srgbClr val="000000"/>
              </a:solidFill>
              <a:latin typeface="Canva Sans"/>
              <a:ea typeface="Canva Sans"/>
              <a:cs typeface="Canva Sans"/>
              <a:sym typeface="Canva Sans"/>
            </a:endParaRPr>
          </a:p>
          <a:p>
            <a:pPr algn="l">
              <a:lnSpc>
                <a:spcPts val="2659"/>
              </a:lnSpc>
              <a:spcBef>
                <a:spcPct val="0"/>
              </a:spcBef>
            </a:pPr>
            <a:endParaRPr lang="en-US" sz="1899">
              <a:solidFill>
                <a:srgbClr val="000000"/>
              </a:solidFill>
              <a:latin typeface="Canva Sans"/>
              <a:ea typeface="Canva Sans"/>
              <a:cs typeface="Canva Sans"/>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a:off x="-98808" y="0"/>
            <a:ext cx="18485616" cy="1028700"/>
            <a:chOff x="0" y="0"/>
            <a:chExt cx="4868640" cy="270933"/>
          </a:xfrm>
        </p:grpSpPr>
        <p:sp>
          <p:nvSpPr>
            <p:cNvPr id="3" name="Freeform 3"/>
            <p:cNvSpPr/>
            <p:nvPr/>
          </p:nvSpPr>
          <p:spPr>
            <a:xfrm>
              <a:off x="0" y="0"/>
              <a:ext cx="4868640" cy="270933"/>
            </a:xfrm>
            <a:custGeom>
              <a:avLst/>
              <a:gdLst/>
              <a:ahLst/>
              <a:cxnLst/>
              <a:rect l="l" t="t" r="r" b="b"/>
              <a:pathLst>
                <a:path w="4868640" h="270933">
                  <a:moveTo>
                    <a:pt x="0" y="0"/>
                  </a:moveTo>
                  <a:lnTo>
                    <a:pt x="4868640" y="0"/>
                  </a:lnTo>
                  <a:lnTo>
                    <a:pt x="4868640" y="270933"/>
                  </a:lnTo>
                  <a:lnTo>
                    <a:pt x="0" y="270933"/>
                  </a:lnTo>
                  <a:close/>
                </a:path>
              </a:pathLst>
            </a:custGeom>
            <a:solidFill>
              <a:srgbClr val="BD391F"/>
            </a:solidFill>
          </p:spPr>
          <p:txBody>
            <a:bodyPr/>
            <a:lstStyle/>
            <a:p>
              <a:endParaRPr lang="en-AU"/>
            </a:p>
          </p:txBody>
        </p:sp>
        <p:sp>
          <p:nvSpPr>
            <p:cNvPr id="4" name="TextBox 4"/>
            <p:cNvSpPr txBox="1"/>
            <p:nvPr/>
          </p:nvSpPr>
          <p:spPr>
            <a:xfrm>
              <a:off x="0" y="-38100"/>
              <a:ext cx="4868640" cy="3090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5400000">
            <a:off x="17290407" y="173455"/>
            <a:ext cx="619578" cy="681791"/>
          </a:xfrm>
          <a:custGeom>
            <a:avLst/>
            <a:gdLst/>
            <a:ahLst/>
            <a:cxnLst/>
            <a:rect l="l" t="t" r="r" b="b"/>
            <a:pathLst>
              <a:path w="619578" h="681791">
                <a:moveTo>
                  <a:pt x="0" y="0"/>
                </a:moveTo>
                <a:lnTo>
                  <a:pt x="619577" y="0"/>
                </a:lnTo>
                <a:lnTo>
                  <a:pt x="619577" y="681790"/>
                </a:lnTo>
                <a:lnTo>
                  <a:pt x="0" y="6817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6" name="Freeform 6"/>
          <p:cNvSpPr/>
          <p:nvPr/>
        </p:nvSpPr>
        <p:spPr>
          <a:xfrm rot="5400000" flipV="1">
            <a:off x="376461" y="173455"/>
            <a:ext cx="619578" cy="681791"/>
          </a:xfrm>
          <a:custGeom>
            <a:avLst/>
            <a:gdLst/>
            <a:ahLst/>
            <a:cxnLst/>
            <a:rect l="l" t="t" r="r" b="b"/>
            <a:pathLst>
              <a:path w="619578" h="681791">
                <a:moveTo>
                  <a:pt x="0" y="681790"/>
                </a:moveTo>
                <a:lnTo>
                  <a:pt x="619578" y="681790"/>
                </a:lnTo>
                <a:lnTo>
                  <a:pt x="619578" y="0"/>
                </a:lnTo>
                <a:lnTo>
                  <a:pt x="0" y="0"/>
                </a:lnTo>
                <a:lnTo>
                  <a:pt x="0" y="68179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7" name="Freeform 7"/>
          <p:cNvSpPr/>
          <p:nvPr/>
        </p:nvSpPr>
        <p:spPr>
          <a:xfrm rot="-5400000">
            <a:off x="2297998" y="5937397"/>
            <a:ext cx="2325525" cy="7119136"/>
          </a:xfrm>
          <a:custGeom>
            <a:avLst/>
            <a:gdLst/>
            <a:ahLst/>
            <a:cxnLst/>
            <a:rect l="l" t="t" r="r" b="b"/>
            <a:pathLst>
              <a:path w="2325525" h="7119136">
                <a:moveTo>
                  <a:pt x="0" y="0"/>
                </a:moveTo>
                <a:lnTo>
                  <a:pt x="2325525" y="0"/>
                </a:lnTo>
                <a:lnTo>
                  <a:pt x="2325525" y="7119136"/>
                </a:lnTo>
                <a:lnTo>
                  <a:pt x="0" y="7119136"/>
                </a:lnTo>
                <a:lnTo>
                  <a:pt x="0" y="0"/>
                </a:lnTo>
                <a:close/>
              </a:path>
            </a:pathLst>
          </a:custGeom>
          <a:blipFill>
            <a:blip r:embed="rId4">
              <a:extLst>
                <a:ext uri="{96DAC541-7B7A-43D3-8B79-37D633B846F1}">
                  <asvg:svgBlip xmlns:asvg="http://schemas.microsoft.com/office/drawing/2016/SVG/main" r:embed="rId5"/>
                </a:ext>
              </a:extLst>
            </a:blip>
            <a:stretch>
              <a:fillRect l="-213810" b="-1099"/>
            </a:stretch>
          </a:blipFill>
        </p:spPr>
        <p:txBody>
          <a:bodyPr/>
          <a:lstStyle/>
          <a:p>
            <a:endParaRPr lang="en-AU"/>
          </a:p>
        </p:txBody>
      </p:sp>
      <p:sp>
        <p:nvSpPr>
          <p:cNvPr id="8" name="Freeform 8"/>
          <p:cNvSpPr/>
          <p:nvPr/>
        </p:nvSpPr>
        <p:spPr>
          <a:xfrm rot="-1726518">
            <a:off x="15805592" y="1185942"/>
            <a:ext cx="3303214" cy="3370626"/>
          </a:xfrm>
          <a:custGeom>
            <a:avLst/>
            <a:gdLst/>
            <a:ahLst/>
            <a:cxnLst/>
            <a:rect l="l" t="t" r="r" b="b"/>
            <a:pathLst>
              <a:path w="3303214" h="3370626">
                <a:moveTo>
                  <a:pt x="0" y="0"/>
                </a:moveTo>
                <a:lnTo>
                  <a:pt x="3303214" y="0"/>
                </a:lnTo>
                <a:lnTo>
                  <a:pt x="3303214" y="3370626"/>
                </a:lnTo>
                <a:lnTo>
                  <a:pt x="0" y="33706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AU"/>
          </a:p>
        </p:txBody>
      </p:sp>
      <p:sp>
        <p:nvSpPr>
          <p:cNvPr id="9" name="Freeform 9"/>
          <p:cNvSpPr/>
          <p:nvPr/>
        </p:nvSpPr>
        <p:spPr>
          <a:xfrm>
            <a:off x="150352" y="2494027"/>
            <a:ext cx="17987297" cy="6056136"/>
          </a:xfrm>
          <a:custGeom>
            <a:avLst/>
            <a:gdLst/>
            <a:ahLst/>
            <a:cxnLst/>
            <a:rect l="l" t="t" r="r" b="b"/>
            <a:pathLst>
              <a:path w="17987297" h="6056136">
                <a:moveTo>
                  <a:pt x="0" y="0"/>
                </a:moveTo>
                <a:lnTo>
                  <a:pt x="17987296" y="0"/>
                </a:lnTo>
                <a:lnTo>
                  <a:pt x="17987296" y="6056136"/>
                </a:lnTo>
                <a:lnTo>
                  <a:pt x="0" y="6056136"/>
                </a:lnTo>
                <a:lnTo>
                  <a:pt x="0" y="0"/>
                </a:lnTo>
                <a:close/>
              </a:path>
            </a:pathLst>
          </a:custGeom>
          <a:blipFill>
            <a:blip r:embed="rId8"/>
            <a:stretch>
              <a:fillRect l="-1144" r="-1144"/>
            </a:stretch>
          </a:blipFill>
        </p:spPr>
        <p:txBody>
          <a:bodyPr/>
          <a:lstStyle/>
          <a:p>
            <a:endParaRPr lang="en-AU"/>
          </a:p>
        </p:txBody>
      </p:sp>
      <p:sp>
        <p:nvSpPr>
          <p:cNvPr id="10" name="TextBox 10"/>
          <p:cNvSpPr txBox="1"/>
          <p:nvPr/>
        </p:nvSpPr>
        <p:spPr>
          <a:xfrm>
            <a:off x="8342345" y="39455"/>
            <a:ext cx="1603309" cy="978365"/>
          </a:xfrm>
          <a:prstGeom prst="rect">
            <a:avLst/>
          </a:prstGeom>
        </p:spPr>
        <p:txBody>
          <a:bodyPr lIns="0" tIns="0" rIns="0" bIns="0" rtlCol="0" anchor="t">
            <a:spAutoFit/>
          </a:bodyPr>
          <a:lstStyle/>
          <a:p>
            <a:pPr algn="ctr">
              <a:lnSpc>
                <a:spcPts val="6834"/>
              </a:lnSpc>
            </a:pPr>
            <a:r>
              <a:rPr lang="en-US" sz="6635">
                <a:solidFill>
                  <a:srgbClr val="DEDEDE"/>
                </a:solidFill>
                <a:latin typeface="Posey"/>
                <a:ea typeface="Posey"/>
                <a:cs typeface="Posey"/>
                <a:sym typeface="Posey"/>
              </a:rPr>
              <a:t>05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8808" y="0"/>
            <a:ext cx="18485616" cy="1028700"/>
            <a:chOff x="0" y="0"/>
            <a:chExt cx="4868640" cy="270933"/>
          </a:xfrm>
        </p:grpSpPr>
        <p:sp>
          <p:nvSpPr>
            <p:cNvPr id="3" name="Freeform 3"/>
            <p:cNvSpPr/>
            <p:nvPr/>
          </p:nvSpPr>
          <p:spPr>
            <a:xfrm>
              <a:off x="0" y="0"/>
              <a:ext cx="4868640" cy="270933"/>
            </a:xfrm>
            <a:custGeom>
              <a:avLst/>
              <a:gdLst/>
              <a:ahLst/>
              <a:cxnLst/>
              <a:rect l="l" t="t" r="r" b="b"/>
              <a:pathLst>
                <a:path w="4868640" h="270933">
                  <a:moveTo>
                    <a:pt x="0" y="0"/>
                  </a:moveTo>
                  <a:lnTo>
                    <a:pt x="4868640" y="0"/>
                  </a:lnTo>
                  <a:lnTo>
                    <a:pt x="4868640" y="270933"/>
                  </a:lnTo>
                  <a:lnTo>
                    <a:pt x="0" y="270933"/>
                  </a:lnTo>
                  <a:close/>
                </a:path>
              </a:pathLst>
            </a:custGeom>
            <a:solidFill>
              <a:srgbClr val="BD391F"/>
            </a:solidFill>
          </p:spPr>
          <p:txBody>
            <a:bodyPr/>
            <a:lstStyle/>
            <a:p>
              <a:endParaRPr lang="en-AU"/>
            </a:p>
          </p:txBody>
        </p:sp>
        <p:sp>
          <p:nvSpPr>
            <p:cNvPr id="4" name="TextBox 4"/>
            <p:cNvSpPr txBox="1"/>
            <p:nvPr/>
          </p:nvSpPr>
          <p:spPr>
            <a:xfrm>
              <a:off x="0" y="-38100"/>
              <a:ext cx="4868640" cy="3090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5400000">
            <a:off x="17290407" y="173455"/>
            <a:ext cx="619578" cy="681791"/>
          </a:xfrm>
          <a:custGeom>
            <a:avLst/>
            <a:gdLst/>
            <a:ahLst/>
            <a:cxnLst/>
            <a:rect l="l" t="t" r="r" b="b"/>
            <a:pathLst>
              <a:path w="619578" h="681791">
                <a:moveTo>
                  <a:pt x="0" y="0"/>
                </a:moveTo>
                <a:lnTo>
                  <a:pt x="619577" y="0"/>
                </a:lnTo>
                <a:lnTo>
                  <a:pt x="619577" y="681790"/>
                </a:lnTo>
                <a:lnTo>
                  <a:pt x="0" y="6817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6" name="Freeform 6"/>
          <p:cNvSpPr/>
          <p:nvPr/>
        </p:nvSpPr>
        <p:spPr>
          <a:xfrm rot="5400000" flipV="1">
            <a:off x="376461" y="173455"/>
            <a:ext cx="619578" cy="681791"/>
          </a:xfrm>
          <a:custGeom>
            <a:avLst/>
            <a:gdLst/>
            <a:ahLst/>
            <a:cxnLst/>
            <a:rect l="l" t="t" r="r" b="b"/>
            <a:pathLst>
              <a:path w="619578" h="681791">
                <a:moveTo>
                  <a:pt x="0" y="681790"/>
                </a:moveTo>
                <a:lnTo>
                  <a:pt x="619578" y="681790"/>
                </a:lnTo>
                <a:lnTo>
                  <a:pt x="619578" y="0"/>
                </a:lnTo>
                <a:lnTo>
                  <a:pt x="0" y="0"/>
                </a:lnTo>
                <a:lnTo>
                  <a:pt x="0" y="68179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7" name="Freeform 7"/>
          <p:cNvSpPr/>
          <p:nvPr/>
        </p:nvSpPr>
        <p:spPr>
          <a:xfrm rot="-5400000">
            <a:off x="2297998" y="5937397"/>
            <a:ext cx="2325525" cy="7119136"/>
          </a:xfrm>
          <a:custGeom>
            <a:avLst/>
            <a:gdLst/>
            <a:ahLst/>
            <a:cxnLst/>
            <a:rect l="l" t="t" r="r" b="b"/>
            <a:pathLst>
              <a:path w="2325525" h="7119136">
                <a:moveTo>
                  <a:pt x="0" y="0"/>
                </a:moveTo>
                <a:lnTo>
                  <a:pt x="2325525" y="0"/>
                </a:lnTo>
                <a:lnTo>
                  <a:pt x="2325525" y="7119136"/>
                </a:lnTo>
                <a:lnTo>
                  <a:pt x="0" y="7119136"/>
                </a:lnTo>
                <a:lnTo>
                  <a:pt x="0" y="0"/>
                </a:lnTo>
                <a:close/>
              </a:path>
            </a:pathLst>
          </a:custGeom>
          <a:blipFill>
            <a:blip r:embed="rId4">
              <a:extLst>
                <a:ext uri="{96DAC541-7B7A-43D3-8B79-37D633B846F1}">
                  <asvg:svgBlip xmlns:asvg="http://schemas.microsoft.com/office/drawing/2016/SVG/main" r:embed="rId5"/>
                </a:ext>
              </a:extLst>
            </a:blip>
            <a:stretch>
              <a:fillRect l="-213810" b="-1099"/>
            </a:stretch>
          </a:blipFill>
        </p:spPr>
        <p:txBody>
          <a:bodyPr/>
          <a:lstStyle/>
          <a:p>
            <a:endParaRPr lang="en-AU"/>
          </a:p>
        </p:txBody>
      </p:sp>
      <p:sp>
        <p:nvSpPr>
          <p:cNvPr id="8" name="Freeform 8"/>
          <p:cNvSpPr/>
          <p:nvPr/>
        </p:nvSpPr>
        <p:spPr>
          <a:xfrm>
            <a:off x="685800" y="3162300"/>
            <a:ext cx="7422103" cy="4805336"/>
          </a:xfrm>
          <a:custGeom>
            <a:avLst/>
            <a:gdLst/>
            <a:ahLst/>
            <a:cxnLst/>
            <a:rect l="l" t="t" r="r" b="b"/>
            <a:pathLst>
              <a:path w="7422103" h="4805336">
                <a:moveTo>
                  <a:pt x="0" y="0"/>
                </a:moveTo>
                <a:lnTo>
                  <a:pt x="7422103" y="0"/>
                </a:lnTo>
                <a:lnTo>
                  <a:pt x="7422103" y="4805336"/>
                </a:lnTo>
                <a:lnTo>
                  <a:pt x="0" y="4805336"/>
                </a:lnTo>
                <a:lnTo>
                  <a:pt x="0" y="0"/>
                </a:lnTo>
                <a:close/>
              </a:path>
            </a:pathLst>
          </a:custGeom>
          <a:blipFill>
            <a:blip r:embed="rId6"/>
            <a:stretch>
              <a:fillRect/>
            </a:stretch>
          </a:blipFill>
        </p:spPr>
        <p:txBody>
          <a:bodyPr/>
          <a:lstStyle/>
          <a:p>
            <a:endParaRPr lang="en-AU"/>
          </a:p>
        </p:txBody>
      </p:sp>
      <p:sp>
        <p:nvSpPr>
          <p:cNvPr id="9" name="TextBox 9"/>
          <p:cNvSpPr txBox="1"/>
          <p:nvPr/>
        </p:nvSpPr>
        <p:spPr>
          <a:xfrm>
            <a:off x="9574339" y="1047750"/>
            <a:ext cx="6958984" cy="1312066"/>
          </a:xfrm>
          <a:prstGeom prst="rect">
            <a:avLst/>
          </a:prstGeom>
        </p:spPr>
        <p:txBody>
          <a:bodyPr lIns="0" tIns="0" rIns="0" bIns="0" rtlCol="0" anchor="t">
            <a:spAutoFit/>
          </a:bodyPr>
          <a:lstStyle/>
          <a:p>
            <a:pPr algn="ctr">
              <a:lnSpc>
                <a:spcPts val="4894"/>
              </a:lnSpc>
            </a:pPr>
            <a:r>
              <a:rPr lang="en-US" sz="4751">
                <a:solidFill>
                  <a:srgbClr val="3C3C3C"/>
                </a:solidFill>
                <a:latin typeface="Posey"/>
                <a:ea typeface="Posey"/>
                <a:cs typeface="Posey"/>
                <a:sym typeface="Posey"/>
              </a:rPr>
              <a:t>Correleation &amp; Linear REgression</a:t>
            </a:r>
          </a:p>
        </p:txBody>
      </p:sp>
      <p:sp>
        <p:nvSpPr>
          <p:cNvPr id="10" name="TextBox 10"/>
          <p:cNvSpPr txBox="1"/>
          <p:nvPr/>
        </p:nvSpPr>
        <p:spPr>
          <a:xfrm>
            <a:off x="8342345" y="39455"/>
            <a:ext cx="1603309" cy="978365"/>
          </a:xfrm>
          <a:prstGeom prst="rect">
            <a:avLst/>
          </a:prstGeom>
        </p:spPr>
        <p:txBody>
          <a:bodyPr lIns="0" tIns="0" rIns="0" bIns="0" rtlCol="0" anchor="t">
            <a:spAutoFit/>
          </a:bodyPr>
          <a:lstStyle/>
          <a:p>
            <a:pPr algn="ctr">
              <a:lnSpc>
                <a:spcPts val="6834"/>
              </a:lnSpc>
            </a:pPr>
            <a:r>
              <a:rPr lang="en-US" sz="6635">
                <a:solidFill>
                  <a:srgbClr val="DEDEDE"/>
                </a:solidFill>
                <a:latin typeface="Posey"/>
                <a:ea typeface="Posey"/>
                <a:cs typeface="Posey"/>
                <a:sym typeface="Posey"/>
              </a:rPr>
              <a:t>06</a:t>
            </a:r>
          </a:p>
        </p:txBody>
      </p:sp>
      <p:sp>
        <p:nvSpPr>
          <p:cNvPr id="11" name="TextBox 11"/>
          <p:cNvSpPr txBox="1"/>
          <p:nvPr/>
        </p:nvSpPr>
        <p:spPr>
          <a:xfrm>
            <a:off x="9704229" y="2275916"/>
            <a:ext cx="6983617" cy="8283037"/>
          </a:xfrm>
          <a:prstGeom prst="rect">
            <a:avLst/>
          </a:prstGeom>
        </p:spPr>
        <p:txBody>
          <a:bodyPr lIns="0" tIns="0" rIns="0" bIns="0" rtlCol="0" anchor="t">
            <a:spAutoFit/>
          </a:bodyPr>
          <a:lstStyle/>
          <a:p>
            <a:pPr algn="l">
              <a:lnSpc>
                <a:spcPts val="2659"/>
              </a:lnSpc>
            </a:pPr>
            <a:endParaRPr sz="1600" dirty="0"/>
          </a:p>
          <a:p>
            <a:pPr algn="l">
              <a:lnSpc>
                <a:spcPts val="2659"/>
              </a:lnSpc>
              <a:spcBef>
                <a:spcPct val="0"/>
              </a:spcBef>
            </a:pPr>
            <a:r>
              <a:rPr lang="en-US" b="1" dirty="0">
                <a:solidFill>
                  <a:srgbClr val="000000"/>
                </a:solidFill>
                <a:latin typeface="Canva Sans Bold"/>
                <a:ea typeface="Canva Sans Bold"/>
                <a:cs typeface="Canva Sans Bold"/>
                <a:sym typeface="Canva Sans Bold"/>
              </a:rPr>
              <a:t>Coefficient Correlation (Pearson's correlation)</a:t>
            </a:r>
          </a:p>
          <a:p>
            <a:pPr algn="l">
              <a:lnSpc>
                <a:spcPts val="2659"/>
              </a:lnSpc>
              <a:spcBef>
                <a:spcPct val="0"/>
              </a:spcBef>
            </a:pPr>
            <a:endParaRPr lang="en-US" b="1" dirty="0">
              <a:solidFill>
                <a:srgbClr val="000000"/>
              </a:solidFill>
              <a:latin typeface="Canva Sans Bold"/>
              <a:ea typeface="Canva Sans Bold"/>
              <a:cs typeface="Canva Sans Bold"/>
              <a:sym typeface="Canva Sans Bold"/>
            </a:endParaRPr>
          </a:p>
          <a:p>
            <a:pPr algn="l">
              <a:lnSpc>
                <a:spcPts val="2659"/>
              </a:lnSpc>
              <a:spcBef>
                <a:spcPct val="0"/>
              </a:spcBef>
            </a:pPr>
            <a:r>
              <a:rPr lang="en-US" dirty="0">
                <a:solidFill>
                  <a:srgbClr val="000000"/>
                </a:solidFill>
                <a:latin typeface="Canva Sans"/>
                <a:ea typeface="Canva Sans"/>
                <a:cs typeface="Canva Sans"/>
                <a:sym typeface="Canva Sans"/>
              </a:rPr>
              <a:t>0.65 is the correlation coefficient between grid and </a:t>
            </a:r>
            <a:r>
              <a:rPr lang="en-US" dirty="0" err="1">
                <a:solidFill>
                  <a:srgbClr val="000000"/>
                </a:solidFill>
                <a:latin typeface="Canva Sans"/>
                <a:ea typeface="Canva Sans"/>
                <a:cs typeface="Canva Sans"/>
                <a:sym typeface="Canva Sans"/>
              </a:rPr>
              <a:t>positionOrder</a:t>
            </a:r>
            <a:r>
              <a:rPr lang="en-US" dirty="0">
                <a:solidFill>
                  <a:srgbClr val="000000"/>
                </a:solidFill>
                <a:latin typeface="Canva Sans"/>
                <a:ea typeface="Canva Sans"/>
                <a:cs typeface="Canva Sans"/>
                <a:sym typeface="Canva Sans"/>
              </a:rPr>
              <a:t>.</a:t>
            </a:r>
          </a:p>
          <a:p>
            <a:pPr algn="l">
              <a:lnSpc>
                <a:spcPts val="2659"/>
              </a:lnSpc>
              <a:spcBef>
                <a:spcPct val="0"/>
              </a:spcBef>
            </a:pPr>
            <a:endParaRPr lang="en-US" dirty="0">
              <a:solidFill>
                <a:srgbClr val="000000"/>
              </a:solidFill>
              <a:latin typeface="Canva Sans"/>
              <a:ea typeface="Canva Sans"/>
              <a:cs typeface="Canva Sans"/>
              <a:sym typeface="Canva Sans"/>
            </a:endParaRPr>
          </a:p>
          <a:p>
            <a:pPr algn="l">
              <a:lnSpc>
                <a:spcPts val="2659"/>
              </a:lnSpc>
              <a:spcBef>
                <a:spcPct val="0"/>
              </a:spcBef>
            </a:pPr>
            <a:r>
              <a:rPr lang="en-US" dirty="0">
                <a:solidFill>
                  <a:srgbClr val="000000"/>
                </a:solidFill>
                <a:latin typeface="Canva Sans"/>
                <a:ea typeface="Canva Sans"/>
                <a:cs typeface="Canva Sans"/>
                <a:sym typeface="Canva Sans"/>
              </a:rPr>
              <a:t>This is a moderate positive correlation, meaning that the further back a driver starts (higher grid number), the worse they tend to finish.</a:t>
            </a:r>
          </a:p>
          <a:p>
            <a:pPr algn="l">
              <a:lnSpc>
                <a:spcPts val="2659"/>
              </a:lnSpc>
              <a:spcBef>
                <a:spcPct val="0"/>
              </a:spcBef>
            </a:pPr>
            <a:endParaRPr lang="en-US" dirty="0">
              <a:solidFill>
                <a:srgbClr val="000000"/>
              </a:solidFill>
              <a:latin typeface="Canva Sans"/>
              <a:ea typeface="Canva Sans"/>
              <a:cs typeface="Canva Sans"/>
              <a:sym typeface="Canva Sans"/>
            </a:endParaRPr>
          </a:p>
          <a:p>
            <a:pPr algn="l">
              <a:lnSpc>
                <a:spcPts val="2659"/>
              </a:lnSpc>
              <a:spcBef>
                <a:spcPct val="0"/>
              </a:spcBef>
            </a:pPr>
            <a:r>
              <a:rPr lang="en-US" dirty="0">
                <a:solidFill>
                  <a:srgbClr val="000000"/>
                </a:solidFill>
                <a:latin typeface="Canva Sans"/>
                <a:ea typeface="Canva Sans"/>
                <a:cs typeface="Canva Sans"/>
                <a:sym typeface="Canva Sans"/>
              </a:rPr>
              <a:t>A perfect positive correlation would be 1.0, and no correlation would be 0</a:t>
            </a:r>
          </a:p>
          <a:p>
            <a:pPr algn="l">
              <a:lnSpc>
                <a:spcPts val="2659"/>
              </a:lnSpc>
              <a:spcBef>
                <a:spcPct val="0"/>
              </a:spcBef>
            </a:pPr>
            <a:endParaRPr lang="en-US" dirty="0">
              <a:solidFill>
                <a:srgbClr val="000000"/>
              </a:solidFill>
              <a:latin typeface="Canva Sans"/>
              <a:ea typeface="Canva Sans"/>
              <a:cs typeface="Canva Sans"/>
              <a:sym typeface="Canva Sans"/>
            </a:endParaRPr>
          </a:p>
          <a:p>
            <a:pPr algn="l">
              <a:lnSpc>
                <a:spcPts val="2659"/>
              </a:lnSpc>
              <a:spcBef>
                <a:spcPct val="0"/>
              </a:spcBef>
            </a:pPr>
            <a:r>
              <a:rPr lang="en-US" b="1" dirty="0">
                <a:solidFill>
                  <a:srgbClr val="000000"/>
                </a:solidFill>
                <a:latin typeface="Canva Sans Bold"/>
                <a:ea typeface="Canva Sans Bold"/>
                <a:cs typeface="Canva Sans Bold"/>
                <a:sym typeface="Canva Sans Bold"/>
              </a:rPr>
              <a:t>Model Insights:</a:t>
            </a:r>
          </a:p>
          <a:p>
            <a:pPr algn="l">
              <a:lnSpc>
                <a:spcPts val="2659"/>
              </a:lnSpc>
              <a:spcBef>
                <a:spcPct val="0"/>
              </a:spcBef>
            </a:pPr>
            <a:r>
              <a:rPr lang="en-US" dirty="0">
                <a:solidFill>
                  <a:srgbClr val="000000"/>
                </a:solidFill>
                <a:latin typeface="Canva Sans"/>
                <a:ea typeface="Canva Sans"/>
                <a:cs typeface="Canva Sans"/>
                <a:sym typeface="Canva Sans"/>
              </a:rPr>
              <a:t>R-Squared Value (0.77): Our model explains about 77.2% of the variability in points based on the grid position and finishing position. This is fairly good however The residuals indicate some minor non-normality, but overall, the model seems to fit well. This may improve in adding more </a:t>
            </a:r>
            <a:r>
              <a:rPr lang="en-US" dirty="0" err="1">
                <a:solidFill>
                  <a:srgbClr val="000000"/>
                </a:solidFill>
                <a:latin typeface="Canva Sans"/>
                <a:ea typeface="Canva Sans"/>
                <a:cs typeface="Canva Sans"/>
                <a:sym typeface="Canva Sans"/>
              </a:rPr>
              <a:t>feautures</a:t>
            </a:r>
            <a:endParaRPr lang="en-US" dirty="0">
              <a:solidFill>
                <a:srgbClr val="000000"/>
              </a:solidFill>
              <a:latin typeface="Canva Sans"/>
              <a:ea typeface="Canva Sans"/>
              <a:cs typeface="Canva Sans"/>
              <a:sym typeface="Canva Sans"/>
            </a:endParaRPr>
          </a:p>
          <a:p>
            <a:pPr algn="l">
              <a:lnSpc>
                <a:spcPts val="2659"/>
              </a:lnSpc>
              <a:spcBef>
                <a:spcPct val="0"/>
              </a:spcBef>
            </a:pPr>
            <a:endParaRPr lang="en-US" dirty="0">
              <a:solidFill>
                <a:srgbClr val="000000"/>
              </a:solidFill>
              <a:latin typeface="Canva Sans"/>
              <a:ea typeface="Canva Sans"/>
              <a:cs typeface="Canva Sans"/>
              <a:sym typeface="Canva Sans"/>
            </a:endParaRPr>
          </a:p>
          <a:p>
            <a:pPr algn="l">
              <a:lnSpc>
                <a:spcPts val="2659"/>
              </a:lnSpc>
              <a:spcBef>
                <a:spcPct val="0"/>
              </a:spcBef>
            </a:pPr>
            <a:r>
              <a:rPr lang="en-US" b="1" dirty="0">
                <a:solidFill>
                  <a:srgbClr val="000000"/>
                </a:solidFill>
                <a:latin typeface="Canva Sans Bold"/>
                <a:ea typeface="Canva Sans Bold"/>
                <a:cs typeface="Canva Sans Bold"/>
                <a:sym typeface="Canva Sans Bold"/>
              </a:rPr>
              <a:t>Significant Predictors:</a:t>
            </a:r>
          </a:p>
          <a:p>
            <a:pPr algn="l">
              <a:lnSpc>
                <a:spcPts val="2659"/>
              </a:lnSpc>
              <a:spcBef>
                <a:spcPct val="0"/>
              </a:spcBef>
            </a:pPr>
            <a:r>
              <a:rPr lang="en-US" dirty="0">
                <a:solidFill>
                  <a:srgbClr val="000000"/>
                </a:solidFill>
                <a:latin typeface="Canva Sans"/>
                <a:ea typeface="Canva Sans"/>
                <a:cs typeface="Canva Sans"/>
                <a:sym typeface="Canva Sans"/>
              </a:rPr>
              <a:t>Grid Position is significant—starting in a better position does matter</a:t>
            </a:r>
          </a:p>
          <a:p>
            <a:pPr algn="l">
              <a:lnSpc>
                <a:spcPts val="2659"/>
              </a:lnSpc>
              <a:spcBef>
                <a:spcPct val="0"/>
              </a:spcBef>
            </a:pPr>
            <a:endParaRPr lang="en-US" dirty="0">
              <a:solidFill>
                <a:srgbClr val="000000"/>
              </a:solidFill>
              <a:latin typeface="Canva Sans"/>
              <a:ea typeface="Canva Sans"/>
              <a:cs typeface="Canva Sans"/>
              <a:sym typeface="Canva Sans"/>
            </a:endParaRPr>
          </a:p>
        </p:txBody>
      </p:sp>
      <p:sp>
        <p:nvSpPr>
          <p:cNvPr id="12" name="TextBox 12"/>
          <p:cNvSpPr txBox="1"/>
          <p:nvPr/>
        </p:nvSpPr>
        <p:spPr>
          <a:xfrm>
            <a:off x="1028700" y="1625114"/>
            <a:ext cx="6189166" cy="1146123"/>
          </a:xfrm>
          <a:prstGeom prst="rect">
            <a:avLst/>
          </a:prstGeom>
        </p:spPr>
        <p:txBody>
          <a:bodyPr lIns="0" tIns="0" rIns="0" bIns="0" rtlCol="0" anchor="t">
            <a:spAutoFit/>
          </a:bodyPr>
          <a:lstStyle/>
          <a:p>
            <a:pPr algn="ctr">
              <a:lnSpc>
                <a:spcPts val="2875"/>
              </a:lnSpc>
              <a:spcBef>
                <a:spcPct val="0"/>
              </a:spcBef>
            </a:pPr>
            <a:r>
              <a:rPr lang="en-US" sz="2791">
                <a:solidFill>
                  <a:srgbClr val="000000"/>
                </a:solidFill>
                <a:latin typeface="Posey"/>
                <a:ea typeface="Posey"/>
                <a:cs typeface="Posey"/>
                <a:sym typeface="Posey"/>
              </a:rPr>
              <a:t>                        grid  positionOrder</a:t>
            </a:r>
          </a:p>
          <a:p>
            <a:pPr algn="ctr">
              <a:lnSpc>
                <a:spcPts val="2875"/>
              </a:lnSpc>
              <a:spcBef>
                <a:spcPct val="0"/>
              </a:spcBef>
            </a:pPr>
            <a:r>
              <a:rPr lang="en-US" sz="2791">
                <a:solidFill>
                  <a:srgbClr val="000000"/>
                </a:solidFill>
                <a:latin typeface="Posey"/>
                <a:ea typeface="Posey"/>
                <a:cs typeface="Posey"/>
                <a:sym typeface="Posey"/>
              </a:rPr>
              <a:t>grid                1.00           0.65</a:t>
            </a:r>
          </a:p>
          <a:p>
            <a:pPr algn="ctr">
              <a:lnSpc>
                <a:spcPts val="2875"/>
              </a:lnSpc>
              <a:spcBef>
                <a:spcPct val="0"/>
              </a:spcBef>
            </a:pPr>
            <a:r>
              <a:rPr lang="en-US" sz="2791">
                <a:solidFill>
                  <a:srgbClr val="000000"/>
                </a:solidFill>
                <a:latin typeface="Posey"/>
                <a:ea typeface="Posey"/>
                <a:cs typeface="Posey"/>
                <a:sym typeface="Posey"/>
              </a:rPr>
              <a:t>positionOrder  0.65           1.00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a:off x="-98808" y="0"/>
            <a:ext cx="18485616" cy="1028700"/>
            <a:chOff x="0" y="0"/>
            <a:chExt cx="4868640" cy="270933"/>
          </a:xfrm>
        </p:grpSpPr>
        <p:sp>
          <p:nvSpPr>
            <p:cNvPr id="3" name="Freeform 3"/>
            <p:cNvSpPr/>
            <p:nvPr/>
          </p:nvSpPr>
          <p:spPr>
            <a:xfrm>
              <a:off x="0" y="0"/>
              <a:ext cx="4868640" cy="270933"/>
            </a:xfrm>
            <a:custGeom>
              <a:avLst/>
              <a:gdLst/>
              <a:ahLst/>
              <a:cxnLst/>
              <a:rect l="l" t="t" r="r" b="b"/>
              <a:pathLst>
                <a:path w="4868640" h="270933">
                  <a:moveTo>
                    <a:pt x="0" y="0"/>
                  </a:moveTo>
                  <a:lnTo>
                    <a:pt x="4868640" y="0"/>
                  </a:lnTo>
                  <a:lnTo>
                    <a:pt x="4868640" y="270933"/>
                  </a:lnTo>
                  <a:lnTo>
                    <a:pt x="0" y="270933"/>
                  </a:lnTo>
                  <a:close/>
                </a:path>
              </a:pathLst>
            </a:custGeom>
            <a:solidFill>
              <a:srgbClr val="BD391F"/>
            </a:solidFill>
          </p:spPr>
          <p:txBody>
            <a:bodyPr/>
            <a:lstStyle/>
            <a:p>
              <a:endParaRPr lang="en-AU"/>
            </a:p>
          </p:txBody>
        </p:sp>
        <p:sp>
          <p:nvSpPr>
            <p:cNvPr id="4" name="TextBox 4"/>
            <p:cNvSpPr txBox="1"/>
            <p:nvPr/>
          </p:nvSpPr>
          <p:spPr>
            <a:xfrm>
              <a:off x="0" y="-38100"/>
              <a:ext cx="4868640" cy="3090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5400000">
            <a:off x="17290407" y="173455"/>
            <a:ext cx="619578" cy="681791"/>
          </a:xfrm>
          <a:custGeom>
            <a:avLst/>
            <a:gdLst/>
            <a:ahLst/>
            <a:cxnLst/>
            <a:rect l="l" t="t" r="r" b="b"/>
            <a:pathLst>
              <a:path w="619578" h="681791">
                <a:moveTo>
                  <a:pt x="0" y="0"/>
                </a:moveTo>
                <a:lnTo>
                  <a:pt x="619577" y="0"/>
                </a:lnTo>
                <a:lnTo>
                  <a:pt x="619577" y="681790"/>
                </a:lnTo>
                <a:lnTo>
                  <a:pt x="0" y="6817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6" name="Freeform 6"/>
          <p:cNvSpPr/>
          <p:nvPr/>
        </p:nvSpPr>
        <p:spPr>
          <a:xfrm rot="5400000" flipV="1">
            <a:off x="376461" y="173455"/>
            <a:ext cx="619578" cy="681791"/>
          </a:xfrm>
          <a:custGeom>
            <a:avLst/>
            <a:gdLst/>
            <a:ahLst/>
            <a:cxnLst/>
            <a:rect l="l" t="t" r="r" b="b"/>
            <a:pathLst>
              <a:path w="619578" h="681791">
                <a:moveTo>
                  <a:pt x="0" y="681790"/>
                </a:moveTo>
                <a:lnTo>
                  <a:pt x="619578" y="681790"/>
                </a:lnTo>
                <a:lnTo>
                  <a:pt x="619578" y="0"/>
                </a:lnTo>
                <a:lnTo>
                  <a:pt x="0" y="0"/>
                </a:lnTo>
                <a:lnTo>
                  <a:pt x="0" y="68179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7" name="Freeform 7"/>
          <p:cNvSpPr/>
          <p:nvPr/>
        </p:nvSpPr>
        <p:spPr>
          <a:xfrm rot="-5400000">
            <a:off x="2297998" y="5937397"/>
            <a:ext cx="2325525" cy="7119136"/>
          </a:xfrm>
          <a:custGeom>
            <a:avLst/>
            <a:gdLst/>
            <a:ahLst/>
            <a:cxnLst/>
            <a:rect l="l" t="t" r="r" b="b"/>
            <a:pathLst>
              <a:path w="2325525" h="7119136">
                <a:moveTo>
                  <a:pt x="0" y="0"/>
                </a:moveTo>
                <a:lnTo>
                  <a:pt x="2325525" y="0"/>
                </a:lnTo>
                <a:lnTo>
                  <a:pt x="2325525" y="7119136"/>
                </a:lnTo>
                <a:lnTo>
                  <a:pt x="0" y="7119136"/>
                </a:lnTo>
                <a:lnTo>
                  <a:pt x="0" y="0"/>
                </a:lnTo>
                <a:close/>
              </a:path>
            </a:pathLst>
          </a:custGeom>
          <a:blipFill>
            <a:blip r:embed="rId4">
              <a:extLst>
                <a:ext uri="{96DAC541-7B7A-43D3-8B79-37D633B846F1}">
                  <asvg:svgBlip xmlns:asvg="http://schemas.microsoft.com/office/drawing/2016/SVG/main" r:embed="rId5"/>
                </a:ext>
              </a:extLst>
            </a:blip>
            <a:stretch>
              <a:fillRect l="-213810" b="-1099"/>
            </a:stretch>
          </a:blipFill>
        </p:spPr>
        <p:txBody>
          <a:bodyPr/>
          <a:lstStyle/>
          <a:p>
            <a:endParaRPr lang="en-AU"/>
          </a:p>
        </p:txBody>
      </p:sp>
      <p:sp>
        <p:nvSpPr>
          <p:cNvPr id="8" name="Freeform 8"/>
          <p:cNvSpPr/>
          <p:nvPr/>
        </p:nvSpPr>
        <p:spPr>
          <a:xfrm rot="-5400000">
            <a:off x="9249688" y="5937397"/>
            <a:ext cx="2325525" cy="7119136"/>
          </a:xfrm>
          <a:custGeom>
            <a:avLst/>
            <a:gdLst/>
            <a:ahLst/>
            <a:cxnLst/>
            <a:rect l="l" t="t" r="r" b="b"/>
            <a:pathLst>
              <a:path w="2325525" h="7119136">
                <a:moveTo>
                  <a:pt x="0" y="0"/>
                </a:moveTo>
                <a:lnTo>
                  <a:pt x="2325525" y="0"/>
                </a:lnTo>
                <a:lnTo>
                  <a:pt x="2325525" y="7119136"/>
                </a:lnTo>
                <a:lnTo>
                  <a:pt x="0" y="7119136"/>
                </a:lnTo>
                <a:lnTo>
                  <a:pt x="0" y="0"/>
                </a:lnTo>
                <a:close/>
              </a:path>
            </a:pathLst>
          </a:custGeom>
          <a:blipFill>
            <a:blip r:embed="rId4">
              <a:extLst>
                <a:ext uri="{96DAC541-7B7A-43D3-8B79-37D633B846F1}">
                  <asvg:svgBlip xmlns:asvg="http://schemas.microsoft.com/office/drawing/2016/SVG/main" r:embed="rId5"/>
                </a:ext>
              </a:extLst>
            </a:blip>
            <a:stretch>
              <a:fillRect l="-213810" b="-1099"/>
            </a:stretch>
          </a:blipFill>
        </p:spPr>
        <p:txBody>
          <a:bodyPr/>
          <a:lstStyle/>
          <a:p>
            <a:endParaRPr lang="en-AU"/>
          </a:p>
        </p:txBody>
      </p:sp>
      <p:sp>
        <p:nvSpPr>
          <p:cNvPr id="9" name="Freeform 9"/>
          <p:cNvSpPr/>
          <p:nvPr/>
        </p:nvSpPr>
        <p:spPr>
          <a:xfrm rot="-5400000">
            <a:off x="15100374" y="7205848"/>
            <a:ext cx="2325525" cy="4582235"/>
          </a:xfrm>
          <a:custGeom>
            <a:avLst/>
            <a:gdLst/>
            <a:ahLst/>
            <a:cxnLst/>
            <a:rect l="l" t="t" r="r" b="b"/>
            <a:pathLst>
              <a:path w="2325525" h="4582235">
                <a:moveTo>
                  <a:pt x="0" y="0"/>
                </a:moveTo>
                <a:lnTo>
                  <a:pt x="2325525" y="0"/>
                </a:lnTo>
                <a:lnTo>
                  <a:pt x="2325525" y="4582234"/>
                </a:lnTo>
                <a:lnTo>
                  <a:pt x="0" y="4582234"/>
                </a:lnTo>
                <a:lnTo>
                  <a:pt x="0" y="0"/>
                </a:lnTo>
                <a:close/>
              </a:path>
            </a:pathLst>
          </a:custGeom>
          <a:blipFill>
            <a:blip r:embed="rId4">
              <a:extLst>
                <a:ext uri="{96DAC541-7B7A-43D3-8B79-37D633B846F1}">
                  <asvg:svgBlip xmlns:asvg="http://schemas.microsoft.com/office/drawing/2016/SVG/main" r:embed="rId5"/>
                </a:ext>
              </a:extLst>
            </a:blip>
            <a:stretch>
              <a:fillRect l="-213810" b="-57071"/>
            </a:stretch>
          </a:blipFill>
        </p:spPr>
        <p:txBody>
          <a:bodyPr/>
          <a:lstStyle/>
          <a:p>
            <a:endParaRPr lang="en-AU"/>
          </a:p>
        </p:txBody>
      </p:sp>
      <p:sp>
        <p:nvSpPr>
          <p:cNvPr id="10" name="TextBox 10"/>
          <p:cNvSpPr txBox="1"/>
          <p:nvPr/>
        </p:nvSpPr>
        <p:spPr>
          <a:xfrm>
            <a:off x="8342345" y="39455"/>
            <a:ext cx="1603309" cy="978365"/>
          </a:xfrm>
          <a:prstGeom prst="rect">
            <a:avLst/>
          </a:prstGeom>
        </p:spPr>
        <p:txBody>
          <a:bodyPr lIns="0" tIns="0" rIns="0" bIns="0" rtlCol="0" anchor="t">
            <a:spAutoFit/>
          </a:bodyPr>
          <a:lstStyle/>
          <a:p>
            <a:pPr algn="ctr">
              <a:lnSpc>
                <a:spcPts val="6834"/>
              </a:lnSpc>
            </a:pPr>
            <a:r>
              <a:rPr lang="en-US" sz="6635">
                <a:solidFill>
                  <a:srgbClr val="DEDEDE"/>
                </a:solidFill>
                <a:latin typeface="Posey"/>
                <a:ea typeface="Posey"/>
                <a:cs typeface="Posey"/>
                <a:sym typeface="Posey"/>
              </a:rPr>
              <a:t>07</a:t>
            </a:r>
          </a:p>
        </p:txBody>
      </p:sp>
      <p:sp>
        <p:nvSpPr>
          <p:cNvPr id="11" name="TextBox 11"/>
          <p:cNvSpPr txBox="1"/>
          <p:nvPr/>
        </p:nvSpPr>
        <p:spPr>
          <a:xfrm>
            <a:off x="686250" y="2252564"/>
            <a:ext cx="16975248" cy="3549015"/>
          </a:xfrm>
          <a:prstGeom prst="rect">
            <a:avLst/>
          </a:prstGeom>
        </p:spPr>
        <p:txBody>
          <a:bodyPr lIns="0" tIns="0" rIns="0" bIns="0" rtlCol="0" anchor="t">
            <a:spAutoFit/>
          </a:bodyPr>
          <a:lstStyle/>
          <a:p>
            <a:pPr algn="ctr">
              <a:lnSpc>
                <a:spcPts val="3779"/>
              </a:lnSpc>
              <a:spcBef>
                <a:spcPct val="0"/>
              </a:spcBef>
            </a:pPr>
            <a:r>
              <a:rPr lang="en-US" sz="2699" b="1" dirty="0">
                <a:solidFill>
                  <a:srgbClr val="000000"/>
                </a:solidFill>
                <a:latin typeface="Canva Sans Bold"/>
                <a:ea typeface="Canva Sans Bold"/>
                <a:cs typeface="Canva Sans Bold"/>
                <a:sym typeface="Canva Sans Bold"/>
              </a:rPr>
              <a:t>Summary of Results:</a:t>
            </a:r>
          </a:p>
          <a:p>
            <a:pPr algn="ctr">
              <a:lnSpc>
                <a:spcPts val="2939"/>
              </a:lnSpc>
              <a:spcBef>
                <a:spcPct val="0"/>
              </a:spcBef>
            </a:pPr>
            <a:r>
              <a:rPr lang="en-US" sz="2099" dirty="0">
                <a:solidFill>
                  <a:srgbClr val="000000"/>
                </a:solidFill>
                <a:latin typeface="Canva Sans"/>
                <a:ea typeface="Canva Sans"/>
                <a:cs typeface="Canva Sans"/>
                <a:sym typeface="Canva Sans"/>
              </a:rPr>
              <a:t>My analysis supports the hypothesis that better grid positions lead to higher finishing positions and more points for both </a:t>
            </a:r>
            <a:r>
              <a:rPr lang="en-US" sz="2099" dirty="0" err="1">
                <a:solidFill>
                  <a:srgbClr val="000000"/>
                </a:solidFill>
                <a:latin typeface="Canva Sans"/>
                <a:ea typeface="Canva Sans"/>
                <a:cs typeface="Canva Sans"/>
                <a:sym typeface="Canva Sans"/>
              </a:rPr>
              <a:t>Piastri</a:t>
            </a:r>
            <a:r>
              <a:rPr lang="en-US" sz="2099" dirty="0">
                <a:solidFill>
                  <a:srgbClr val="000000"/>
                </a:solidFill>
                <a:latin typeface="Canva Sans"/>
                <a:ea typeface="Canva Sans"/>
                <a:cs typeface="Canva Sans"/>
                <a:sym typeface="Canva Sans"/>
              </a:rPr>
              <a:t> and Norris.</a:t>
            </a:r>
          </a:p>
          <a:p>
            <a:pPr algn="ctr">
              <a:lnSpc>
                <a:spcPts val="2939"/>
              </a:lnSpc>
              <a:spcBef>
                <a:spcPct val="0"/>
              </a:spcBef>
            </a:pPr>
            <a:r>
              <a:rPr lang="en-US" sz="2099" dirty="0">
                <a:solidFill>
                  <a:srgbClr val="000000"/>
                </a:solidFill>
                <a:latin typeface="Canva Sans"/>
                <a:ea typeface="Canva Sans"/>
                <a:cs typeface="Canva Sans"/>
                <a:sym typeface="Canva Sans"/>
              </a:rPr>
              <a:t>Better grid positions mean higher chances of finishing in the top spots and scoring more points.</a:t>
            </a:r>
          </a:p>
          <a:p>
            <a:pPr algn="ctr">
              <a:lnSpc>
                <a:spcPts val="2939"/>
              </a:lnSpc>
              <a:spcBef>
                <a:spcPct val="0"/>
              </a:spcBef>
            </a:pPr>
            <a:endParaRPr lang="en-US" sz="2099" dirty="0">
              <a:solidFill>
                <a:srgbClr val="000000"/>
              </a:solidFill>
              <a:latin typeface="Canva Sans"/>
              <a:ea typeface="Canva Sans"/>
              <a:cs typeface="Canva Sans"/>
              <a:sym typeface="Canva Sans"/>
            </a:endParaRPr>
          </a:p>
          <a:p>
            <a:pPr algn="ctr">
              <a:lnSpc>
                <a:spcPts val="3779"/>
              </a:lnSpc>
              <a:spcBef>
                <a:spcPct val="0"/>
              </a:spcBef>
            </a:pPr>
            <a:r>
              <a:rPr lang="en-US" sz="2699" b="1" dirty="0">
                <a:solidFill>
                  <a:srgbClr val="000000"/>
                </a:solidFill>
                <a:latin typeface="Canva Sans Bold"/>
                <a:ea typeface="Canva Sans Bold"/>
                <a:cs typeface="Canva Sans Bold"/>
                <a:sym typeface="Canva Sans Bold"/>
              </a:rPr>
              <a:t>Takeaways</a:t>
            </a:r>
            <a:r>
              <a:rPr lang="en-US" sz="2699" dirty="0">
                <a:solidFill>
                  <a:srgbClr val="000000"/>
                </a:solidFill>
                <a:latin typeface="Canva Sans"/>
                <a:ea typeface="Canva Sans"/>
                <a:cs typeface="Canva Sans"/>
                <a:sym typeface="Canva Sans"/>
              </a:rPr>
              <a:t>:</a:t>
            </a:r>
          </a:p>
          <a:p>
            <a:pPr algn="ctr">
              <a:lnSpc>
                <a:spcPts val="2939"/>
              </a:lnSpc>
              <a:spcBef>
                <a:spcPct val="0"/>
              </a:spcBef>
            </a:pPr>
            <a:r>
              <a:rPr lang="en-US" sz="2099" dirty="0">
                <a:solidFill>
                  <a:srgbClr val="000000"/>
                </a:solidFill>
                <a:latin typeface="Canva Sans"/>
                <a:ea typeface="Canva Sans"/>
                <a:cs typeface="Canva Sans"/>
                <a:sym typeface="Canva Sans"/>
              </a:rPr>
              <a:t> The performance of McLaren’s drivers is heavily influenced by where they start. Improving grid positions can help McLaren increase their points and race results, which is crucial for their standing in the championship and there is upward trajectory in their years of performance</a:t>
            </a:r>
          </a:p>
        </p:txBody>
      </p:sp>
      <p:sp>
        <p:nvSpPr>
          <p:cNvPr id="12" name="TextBox 12"/>
          <p:cNvSpPr txBox="1"/>
          <p:nvPr/>
        </p:nvSpPr>
        <p:spPr>
          <a:xfrm>
            <a:off x="839993" y="5942036"/>
            <a:ext cx="17448007" cy="2579809"/>
          </a:xfrm>
          <a:prstGeom prst="rect">
            <a:avLst/>
          </a:prstGeom>
        </p:spPr>
        <p:txBody>
          <a:bodyPr lIns="0" tIns="0" rIns="0" bIns="0" rtlCol="0" anchor="t">
            <a:spAutoFit/>
          </a:bodyPr>
          <a:lstStyle/>
          <a:p>
            <a:pPr algn="ctr">
              <a:lnSpc>
                <a:spcPts val="2939"/>
              </a:lnSpc>
              <a:spcBef>
                <a:spcPct val="0"/>
              </a:spcBef>
            </a:pPr>
            <a:endParaRPr dirty="0"/>
          </a:p>
          <a:p>
            <a:pPr algn="ctr">
              <a:lnSpc>
                <a:spcPts val="2939"/>
              </a:lnSpc>
              <a:spcBef>
                <a:spcPct val="0"/>
              </a:spcBef>
            </a:pPr>
            <a:r>
              <a:rPr lang="en-US" sz="2099" b="1" u="sng" dirty="0">
                <a:solidFill>
                  <a:srgbClr val="000000"/>
                </a:solidFill>
                <a:latin typeface="Canva Sans Bold"/>
                <a:ea typeface="Canva Sans Bold"/>
                <a:cs typeface="Canva Sans Bold"/>
                <a:sym typeface="Canva Sans Bold"/>
              </a:rPr>
              <a:t>What could of we improved in this research (maybe Mini Project 2)</a:t>
            </a:r>
          </a:p>
          <a:p>
            <a:pPr marL="453388" lvl="1" indent="-226694" algn="l">
              <a:lnSpc>
                <a:spcPts val="2939"/>
              </a:lnSpc>
              <a:buFont typeface="Arial"/>
              <a:buChar char="•"/>
            </a:pPr>
            <a:r>
              <a:rPr lang="en-US" sz="2099" dirty="0">
                <a:solidFill>
                  <a:srgbClr val="000000"/>
                </a:solidFill>
                <a:latin typeface="Canva Sans"/>
                <a:ea typeface="Canva Sans"/>
                <a:cs typeface="Canva Sans"/>
                <a:sym typeface="Canva Sans"/>
              </a:rPr>
              <a:t> Investigate more into Lando Norris and Oscar </a:t>
            </a:r>
            <a:r>
              <a:rPr lang="en-US" sz="2099" dirty="0" err="1">
                <a:solidFill>
                  <a:srgbClr val="000000"/>
                </a:solidFill>
                <a:latin typeface="Canva Sans"/>
                <a:ea typeface="Canva Sans"/>
                <a:cs typeface="Canva Sans"/>
                <a:sym typeface="Canva Sans"/>
              </a:rPr>
              <a:t>Piastri’s</a:t>
            </a:r>
            <a:r>
              <a:rPr lang="en-US" sz="2099" dirty="0">
                <a:solidFill>
                  <a:srgbClr val="000000"/>
                </a:solidFill>
                <a:latin typeface="Canva Sans"/>
                <a:ea typeface="Canva Sans"/>
                <a:cs typeface="Canva Sans"/>
                <a:sym typeface="Canva Sans"/>
              </a:rPr>
              <a:t> </a:t>
            </a:r>
            <a:r>
              <a:rPr lang="en-US" sz="2099" dirty="0" err="1">
                <a:solidFill>
                  <a:srgbClr val="000000"/>
                </a:solidFill>
                <a:latin typeface="Canva Sans"/>
                <a:ea typeface="Canva Sans"/>
                <a:cs typeface="Canva Sans"/>
                <a:sym typeface="Canva Sans"/>
              </a:rPr>
              <a:t>Laptime</a:t>
            </a:r>
            <a:r>
              <a:rPr lang="en-US" sz="2099" dirty="0">
                <a:solidFill>
                  <a:srgbClr val="000000"/>
                </a:solidFill>
                <a:latin typeface="Canva Sans"/>
                <a:ea typeface="Canva Sans"/>
                <a:cs typeface="Canva Sans"/>
                <a:sym typeface="Canva Sans"/>
              </a:rPr>
              <a:t> per Race Track and maybe add weather conditions to see which driver does better.</a:t>
            </a:r>
          </a:p>
          <a:p>
            <a:pPr marL="453388" lvl="1" indent="-226694" algn="l">
              <a:lnSpc>
                <a:spcPts val="2939"/>
              </a:lnSpc>
              <a:buFont typeface="Arial"/>
              <a:buChar char="•"/>
            </a:pPr>
            <a:r>
              <a:rPr lang="en-US" sz="2099" dirty="0">
                <a:solidFill>
                  <a:srgbClr val="000000"/>
                </a:solidFill>
                <a:latin typeface="Canva Sans"/>
                <a:ea typeface="Canva Sans"/>
                <a:cs typeface="Canva Sans"/>
                <a:sym typeface="Canva Sans"/>
              </a:rPr>
              <a:t>Add more features to see if we still get the same results</a:t>
            </a:r>
          </a:p>
          <a:p>
            <a:pPr marL="453388" lvl="1" indent="-226694" algn="l">
              <a:lnSpc>
                <a:spcPts val="2939"/>
              </a:lnSpc>
              <a:buFont typeface="Arial"/>
              <a:buChar char="•"/>
            </a:pPr>
            <a:r>
              <a:rPr lang="en-US" sz="2099" dirty="0">
                <a:solidFill>
                  <a:srgbClr val="000000"/>
                </a:solidFill>
                <a:latin typeface="Canva Sans"/>
                <a:ea typeface="Canva Sans"/>
                <a:cs typeface="Canva Sans"/>
                <a:sym typeface="Canva Sans"/>
              </a:rPr>
              <a:t>If I apply the same methods in other teams will I still get 77% accuracy?</a:t>
            </a:r>
          </a:p>
          <a:p>
            <a:pPr algn="ctr">
              <a:lnSpc>
                <a:spcPts val="2939"/>
              </a:lnSpc>
              <a:spcBef>
                <a:spcPct val="0"/>
              </a:spcBef>
            </a:pPr>
            <a:endParaRPr lang="en-US" sz="2099" dirty="0">
              <a:solidFill>
                <a:srgbClr val="000000"/>
              </a:solidFill>
              <a:latin typeface="Canva Sans"/>
              <a:ea typeface="Canva Sans"/>
              <a:cs typeface="Canva Sans"/>
              <a:sym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a:off x="-98808" y="0"/>
            <a:ext cx="18485616" cy="1028700"/>
            <a:chOff x="0" y="0"/>
            <a:chExt cx="4868640" cy="270933"/>
          </a:xfrm>
        </p:grpSpPr>
        <p:sp>
          <p:nvSpPr>
            <p:cNvPr id="3" name="Freeform 3"/>
            <p:cNvSpPr/>
            <p:nvPr/>
          </p:nvSpPr>
          <p:spPr>
            <a:xfrm>
              <a:off x="0" y="0"/>
              <a:ext cx="4868640" cy="270933"/>
            </a:xfrm>
            <a:custGeom>
              <a:avLst/>
              <a:gdLst/>
              <a:ahLst/>
              <a:cxnLst/>
              <a:rect l="l" t="t" r="r" b="b"/>
              <a:pathLst>
                <a:path w="4868640" h="270933">
                  <a:moveTo>
                    <a:pt x="0" y="0"/>
                  </a:moveTo>
                  <a:lnTo>
                    <a:pt x="4868640" y="0"/>
                  </a:lnTo>
                  <a:lnTo>
                    <a:pt x="4868640" y="270933"/>
                  </a:lnTo>
                  <a:lnTo>
                    <a:pt x="0" y="270933"/>
                  </a:lnTo>
                  <a:close/>
                </a:path>
              </a:pathLst>
            </a:custGeom>
            <a:solidFill>
              <a:srgbClr val="BD391F"/>
            </a:solidFill>
          </p:spPr>
          <p:txBody>
            <a:bodyPr/>
            <a:lstStyle/>
            <a:p>
              <a:endParaRPr lang="en-AU"/>
            </a:p>
          </p:txBody>
        </p:sp>
        <p:sp>
          <p:nvSpPr>
            <p:cNvPr id="4" name="TextBox 4"/>
            <p:cNvSpPr txBox="1"/>
            <p:nvPr/>
          </p:nvSpPr>
          <p:spPr>
            <a:xfrm>
              <a:off x="0" y="-38100"/>
              <a:ext cx="4868640" cy="3090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5400000">
            <a:off x="17290407" y="173455"/>
            <a:ext cx="619578" cy="681791"/>
          </a:xfrm>
          <a:custGeom>
            <a:avLst/>
            <a:gdLst/>
            <a:ahLst/>
            <a:cxnLst/>
            <a:rect l="l" t="t" r="r" b="b"/>
            <a:pathLst>
              <a:path w="619578" h="681791">
                <a:moveTo>
                  <a:pt x="0" y="0"/>
                </a:moveTo>
                <a:lnTo>
                  <a:pt x="619577" y="0"/>
                </a:lnTo>
                <a:lnTo>
                  <a:pt x="619577" y="681790"/>
                </a:lnTo>
                <a:lnTo>
                  <a:pt x="0" y="6817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6" name="Freeform 6"/>
          <p:cNvSpPr/>
          <p:nvPr/>
        </p:nvSpPr>
        <p:spPr>
          <a:xfrm rot="5400000" flipV="1">
            <a:off x="376461" y="173455"/>
            <a:ext cx="619578" cy="681791"/>
          </a:xfrm>
          <a:custGeom>
            <a:avLst/>
            <a:gdLst/>
            <a:ahLst/>
            <a:cxnLst/>
            <a:rect l="l" t="t" r="r" b="b"/>
            <a:pathLst>
              <a:path w="619578" h="681791">
                <a:moveTo>
                  <a:pt x="0" y="681790"/>
                </a:moveTo>
                <a:lnTo>
                  <a:pt x="619578" y="681790"/>
                </a:lnTo>
                <a:lnTo>
                  <a:pt x="619578" y="0"/>
                </a:lnTo>
                <a:lnTo>
                  <a:pt x="0" y="0"/>
                </a:lnTo>
                <a:lnTo>
                  <a:pt x="0" y="68179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7" name="TextBox 7"/>
          <p:cNvSpPr txBox="1"/>
          <p:nvPr/>
        </p:nvSpPr>
        <p:spPr>
          <a:xfrm>
            <a:off x="5043461" y="1488262"/>
            <a:ext cx="8201079" cy="1549654"/>
          </a:xfrm>
          <a:prstGeom prst="rect">
            <a:avLst/>
          </a:prstGeom>
        </p:spPr>
        <p:txBody>
          <a:bodyPr lIns="0" tIns="0" rIns="0" bIns="0" rtlCol="0" anchor="t">
            <a:spAutoFit/>
          </a:bodyPr>
          <a:lstStyle/>
          <a:p>
            <a:pPr algn="ctr">
              <a:lnSpc>
                <a:spcPts val="5768"/>
              </a:lnSpc>
            </a:pPr>
            <a:r>
              <a:rPr lang="en-US" sz="5600">
                <a:solidFill>
                  <a:srgbClr val="3C3C3C"/>
                </a:solidFill>
                <a:latin typeface="Posey"/>
                <a:ea typeface="Posey"/>
                <a:cs typeface="Posey"/>
                <a:sym typeface="Posey"/>
              </a:rPr>
              <a:t>Lessons Learnt WHile DOing mini Project 1</a:t>
            </a:r>
          </a:p>
        </p:txBody>
      </p:sp>
      <p:sp>
        <p:nvSpPr>
          <p:cNvPr id="8" name="TextBox 8"/>
          <p:cNvSpPr txBox="1"/>
          <p:nvPr/>
        </p:nvSpPr>
        <p:spPr>
          <a:xfrm>
            <a:off x="8342345" y="39455"/>
            <a:ext cx="1603309" cy="978365"/>
          </a:xfrm>
          <a:prstGeom prst="rect">
            <a:avLst/>
          </a:prstGeom>
        </p:spPr>
        <p:txBody>
          <a:bodyPr lIns="0" tIns="0" rIns="0" bIns="0" rtlCol="0" anchor="t">
            <a:spAutoFit/>
          </a:bodyPr>
          <a:lstStyle/>
          <a:p>
            <a:pPr algn="ctr">
              <a:lnSpc>
                <a:spcPts val="6834"/>
              </a:lnSpc>
            </a:pPr>
            <a:r>
              <a:rPr lang="en-US" sz="6635">
                <a:solidFill>
                  <a:srgbClr val="DEDEDE"/>
                </a:solidFill>
                <a:latin typeface="Posey"/>
                <a:ea typeface="Posey"/>
                <a:cs typeface="Posey"/>
                <a:sym typeface="Posey"/>
              </a:rPr>
              <a:t>08</a:t>
            </a:r>
          </a:p>
        </p:txBody>
      </p:sp>
      <p:sp>
        <p:nvSpPr>
          <p:cNvPr id="9" name="Freeform 9"/>
          <p:cNvSpPr/>
          <p:nvPr/>
        </p:nvSpPr>
        <p:spPr>
          <a:xfrm>
            <a:off x="-825552" y="6588452"/>
            <a:ext cx="3448896" cy="3698548"/>
          </a:xfrm>
          <a:custGeom>
            <a:avLst/>
            <a:gdLst/>
            <a:ahLst/>
            <a:cxnLst/>
            <a:rect l="l" t="t" r="r" b="b"/>
            <a:pathLst>
              <a:path w="3448896" h="3698548">
                <a:moveTo>
                  <a:pt x="0" y="0"/>
                </a:moveTo>
                <a:lnTo>
                  <a:pt x="3448896" y="0"/>
                </a:lnTo>
                <a:lnTo>
                  <a:pt x="3448896" y="3698548"/>
                </a:lnTo>
                <a:lnTo>
                  <a:pt x="0" y="36985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AU"/>
          </a:p>
        </p:txBody>
      </p:sp>
      <p:sp>
        <p:nvSpPr>
          <p:cNvPr id="10" name="Freeform 10"/>
          <p:cNvSpPr/>
          <p:nvPr/>
        </p:nvSpPr>
        <p:spPr>
          <a:xfrm flipH="1">
            <a:off x="14319988" y="1132521"/>
            <a:ext cx="4776814" cy="3809509"/>
          </a:xfrm>
          <a:custGeom>
            <a:avLst/>
            <a:gdLst/>
            <a:ahLst/>
            <a:cxnLst/>
            <a:rect l="l" t="t" r="r" b="b"/>
            <a:pathLst>
              <a:path w="4776814" h="3809509">
                <a:moveTo>
                  <a:pt x="4776814" y="0"/>
                </a:moveTo>
                <a:lnTo>
                  <a:pt x="0" y="0"/>
                </a:lnTo>
                <a:lnTo>
                  <a:pt x="0" y="3809509"/>
                </a:lnTo>
                <a:lnTo>
                  <a:pt x="4776814" y="3809509"/>
                </a:lnTo>
                <a:lnTo>
                  <a:pt x="4776814"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AU"/>
          </a:p>
        </p:txBody>
      </p:sp>
      <p:sp>
        <p:nvSpPr>
          <p:cNvPr id="11" name="TextBox 11"/>
          <p:cNvSpPr txBox="1"/>
          <p:nvPr/>
        </p:nvSpPr>
        <p:spPr>
          <a:xfrm>
            <a:off x="686250" y="3754000"/>
            <a:ext cx="16241486" cy="2555241"/>
          </a:xfrm>
          <a:prstGeom prst="rect">
            <a:avLst/>
          </a:prstGeom>
        </p:spPr>
        <p:txBody>
          <a:bodyPr lIns="0" tIns="0" rIns="0" bIns="0" rtlCol="0" anchor="t">
            <a:spAutoFit/>
          </a:bodyPr>
          <a:lstStyle/>
          <a:p>
            <a:pPr marL="626104" lvl="1" indent="-313052" algn="l">
              <a:lnSpc>
                <a:spcPts val="4059"/>
              </a:lnSpc>
              <a:buAutoNum type="arabicPeriod"/>
            </a:pPr>
            <a:r>
              <a:rPr lang="en-US" sz="2899">
                <a:solidFill>
                  <a:srgbClr val="000000"/>
                </a:solidFill>
                <a:latin typeface="Canva Sans"/>
                <a:ea typeface="Canva Sans"/>
                <a:cs typeface="Canva Sans"/>
                <a:sym typeface="Canva Sans"/>
              </a:rPr>
              <a:t>The Business Problem you start with, is not what you end with as you do EDA. </a:t>
            </a:r>
          </a:p>
          <a:p>
            <a:pPr marL="626104" lvl="1" indent="-313052" algn="l">
              <a:lnSpc>
                <a:spcPts val="4059"/>
              </a:lnSpc>
              <a:buAutoNum type="arabicPeriod"/>
            </a:pPr>
            <a:r>
              <a:rPr lang="en-US" sz="2899">
                <a:solidFill>
                  <a:srgbClr val="000000"/>
                </a:solidFill>
                <a:latin typeface="Canva Sans"/>
                <a:ea typeface="Canva Sans"/>
                <a:cs typeface="Canva Sans"/>
                <a:sym typeface="Canva Sans"/>
              </a:rPr>
              <a:t>I think I have done 7 revisions, trying out various merging techniques in  EDA. I found dropping some columns helped in my heatmap and scatter plot</a:t>
            </a:r>
          </a:p>
          <a:p>
            <a:pPr marL="626104" lvl="1" indent="-313052" algn="l">
              <a:lnSpc>
                <a:spcPts val="4059"/>
              </a:lnSpc>
              <a:spcBef>
                <a:spcPct val="0"/>
              </a:spcBef>
              <a:buAutoNum type="arabicPeriod"/>
            </a:pPr>
            <a:r>
              <a:rPr lang="en-US" sz="2899">
                <a:solidFill>
                  <a:srgbClr val="000000"/>
                </a:solidFill>
                <a:latin typeface="Canva Sans"/>
                <a:ea typeface="Canva Sans"/>
                <a:cs typeface="Canva Sans"/>
                <a:sym typeface="Canva Sans"/>
              </a:rPr>
              <a:t>I feel I simplied it too much that in my next project I will add more variables to the model now that I feel abit more confident after going through so much EDA.</a:t>
            </a:r>
          </a:p>
        </p:txBody>
      </p:sp>
      <p:sp>
        <p:nvSpPr>
          <p:cNvPr id="12" name="Freeform 12"/>
          <p:cNvSpPr/>
          <p:nvPr/>
        </p:nvSpPr>
        <p:spPr>
          <a:xfrm rot="-5400000">
            <a:off x="2297998" y="5937397"/>
            <a:ext cx="2325525" cy="7119136"/>
          </a:xfrm>
          <a:custGeom>
            <a:avLst/>
            <a:gdLst/>
            <a:ahLst/>
            <a:cxnLst/>
            <a:rect l="l" t="t" r="r" b="b"/>
            <a:pathLst>
              <a:path w="2325525" h="7119136">
                <a:moveTo>
                  <a:pt x="0" y="0"/>
                </a:moveTo>
                <a:lnTo>
                  <a:pt x="2325525" y="0"/>
                </a:lnTo>
                <a:lnTo>
                  <a:pt x="2325525" y="7119136"/>
                </a:lnTo>
                <a:lnTo>
                  <a:pt x="0" y="7119136"/>
                </a:lnTo>
                <a:lnTo>
                  <a:pt x="0" y="0"/>
                </a:lnTo>
                <a:close/>
              </a:path>
            </a:pathLst>
          </a:custGeom>
          <a:blipFill>
            <a:blip r:embed="rId8">
              <a:extLst>
                <a:ext uri="{96DAC541-7B7A-43D3-8B79-37D633B846F1}">
                  <asvg:svgBlip xmlns:asvg="http://schemas.microsoft.com/office/drawing/2016/SVG/main" r:embed="rId9"/>
                </a:ext>
              </a:extLst>
            </a:blip>
            <a:stretch>
              <a:fillRect l="-213810" b="-1099"/>
            </a:stretch>
          </a:blipFill>
        </p:spPr>
        <p:txBody>
          <a:bodyPr/>
          <a:lstStyle/>
          <a:p>
            <a:endParaRPr lang="en-AU"/>
          </a:p>
        </p:txBody>
      </p:sp>
      <p:sp>
        <p:nvSpPr>
          <p:cNvPr id="13" name="Freeform 13"/>
          <p:cNvSpPr/>
          <p:nvPr/>
        </p:nvSpPr>
        <p:spPr>
          <a:xfrm rot="-5400000">
            <a:off x="9249688" y="5937397"/>
            <a:ext cx="2325525" cy="7119136"/>
          </a:xfrm>
          <a:custGeom>
            <a:avLst/>
            <a:gdLst/>
            <a:ahLst/>
            <a:cxnLst/>
            <a:rect l="l" t="t" r="r" b="b"/>
            <a:pathLst>
              <a:path w="2325525" h="7119136">
                <a:moveTo>
                  <a:pt x="0" y="0"/>
                </a:moveTo>
                <a:lnTo>
                  <a:pt x="2325525" y="0"/>
                </a:lnTo>
                <a:lnTo>
                  <a:pt x="2325525" y="7119136"/>
                </a:lnTo>
                <a:lnTo>
                  <a:pt x="0" y="7119136"/>
                </a:lnTo>
                <a:lnTo>
                  <a:pt x="0" y="0"/>
                </a:lnTo>
                <a:close/>
              </a:path>
            </a:pathLst>
          </a:custGeom>
          <a:blipFill>
            <a:blip r:embed="rId8">
              <a:extLst>
                <a:ext uri="{96DAC541-7B7A-43D3-8B79-37D633B846F1}">
                  <asvg:svgBlip xmlns:asvg="http://schemas.microsoft.com/office/drawing/2016/SVG/main" r:embed="rId9"/>
                </a:ext>
              </a:extLst>
            </a:blip>
            <a:stretch>
              <a:fillRect l="-213810" b="-1099"/>
            </a:stretch>
          </a:blipFill>
        </p:spPr>
        <p:txBody>
          <a:bodyPr/>
          <a:lstStyle/>
          <a:p>
            <a:endParaRPr lang="en-AU"/>
          </a:p>
        </p:txBody>
      </p:sp>
      <p:sp>
        <p:nvSpPr>
          <p:cNvPr id="14" name="Freeform 14"/>
          <p:cNvSpPr/>
          <p:nvPr/>
        </p:nvSpPr>
        <p:spPr>
          <a:xfrm rot="-5400000">
            <a:off x="15100374" y="7205848"/>
            <a:ext cx="2325525" cy="4582235"/>
          </a:xfrm>
          <a:custGeom>
            <a:avLst/>
            <a:gdLst/>
            <a:ahLst/>
            <a:cxnLst/>
            <a:rect l="l" t="t" r="r" b="b"/>
            <a:pathLst>
              <a:path w="2325525" h="4582235">
                <a:moveTo>
                  <a:pt x="0" y="0"/>
                </a:moveTo>
                <a:lnTo>
                  <a:pt x="2325525" y="0"/>
                </a:lnTo>
                <a:lnTo>
                  <a:pt x="2325525" y="4582234"/>
                </a:lnTo>
                <a:lnTo>
                  <a:pt x="0" y="4582234"/>
                </a:lnTo>
                <a:lnTo>
                  <a:pt x="0" y="0"/>
                </a:lnTo>
                <a:close/>
              </a:path>
            </a:pathLst>
          </a:custGeom>
          <a:blipFill>
            <a:blip r:embed="rId8">
              <a:extLst>
                <a:ext uri="{96DAC541-7B7A-43D3-8B79-37D633B846F1}">
                  <asvg:svgBlip xmlns:asvg="http://schemas.microsoft.com/office/drawing/2016/SVG/main" r:embed="rId9"/>
                </a:ext>
              </a:extLst>
            </a:blip>
            <a:stretch>
              <a:fillRect l="-213810" b="-57071"/>
            </a:stretch>
          </a:blipFill>
        </p:spPr>
        <p:txBody>
          <a:bodyPr/>
          <a:lstStyle/>
          <a:p>
            <a:endParaRPr lang="en-AU"/>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772</Words>
  <Application>Microsoft Office PowerPoint</Application>
  <PresentationFormat>Custom</PresentationFormat>
  <Paragraphs>80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Canva Sans</vt:lpstr>
      <vt:lpstr>Canva Sans Bold</vt:lpstr>
      <vt:lpstr>Posey</vt:lpstr>
      <vt:lpstr>Calibri</vt:lpstr>
      <vt:lpstr>Arial</vt:lpstr>
      <vt:lpstr>Nexa Slab</vt:lpstr>
      <vt:lpstr>Nexa Slab Heavy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1_RSUDA_17FEB-IOD-COHORT</dc:title>
  <cp:lastModifiedBy>Ryo Suda</cp:lastModifiedBy>
  <cp:revision>2</cp:revision>
  <dcterms:created xsi:type="dcterms:W3CDTF">2006-08-16T00:00:00Z</dcterms:created>
  <dcterms:modified xsi:type="dcterms:W3CDTF">2025-05-07T10:43:18Z</dcterms:modified>
  <dc:identifier>DAGmrKABbb8</dc:identifier>
</cp:coreProperties>
</file>