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83" r:id="rId4"/>
    <p:sldId id="278" r:id="rId5"/>
    <p:sldId id="284" r:id="rId6"/>
    <p:sldId id="285" r:id="rId7"/>
    <p:sldId id="287" r:id="rId8"/>
    <p:sldId id="289" r:id="rId9"/>
    <p:sldId id="290" r:id="rId10"/>
    <p:sldId id="291" r:id="rId11"/>
    <p:sldId id="292" r:id="rId12"/>
    <p:sldId id="29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22" autoAdjust="0"/>
  </p:normalViewPr>
  <p:slideViewPr>
    <p:cSldViewPr>
      <p:cViewPr>
        <p:scale>
          <a:sx n="100" d="100"/>
          <a:sy n="100" d="100"/>
        </p:scale>
        <p:origin x="-36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F341-8573-4288-B472-152DBA7489EE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244DC-3C3C-480B-871A-9D3A21AEF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3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244DC-3C3C-480B-871A-9D3A21AEF1F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5400000">
            <a:off x="3992330" y="3639028"/>
            <a:ext cx="6288088" cy="14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-19394" y="-1980"/>
            <a:ext cx="946886" cy="428996"/>
            <a:chOff x="1538418" y="-1980"/>
            <a:chExt cx="928694" cy="428996"/>
          </a:xfrm>
        </p:grpSpPr>
        <p:sp>
          <p:nvSpPr>
            <p:cNvPr id="12" name="직사각형 11"/>
            <p:cNvSpPr/>
            <p:nvPr/>
          </p:nvSpPr>
          <p:spPr>
            <a:xfrm>
              <a:off x="1547789" y="0"/>
              <a:ext cx="773912" cy="427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538418" y="-1980"/>
              <a:ext cx="928694" cy="410516"/>
              <a:chOff x="1379586" y="-16260"/>
              <a:chExt cx="857256" cy="410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388269" y="-16260"/>
                <a:ext cx="6157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Project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79586" y="163424"/>
                <a:ext cx="8572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</a:rPr>
                  <a:t>Navigation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>
            <a:off x="4434789" y="-258"/>
            <a:ext cx="789072" cy="428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2"/>
          <p:cNvGrpSpPr/>
          <p:nvPr/>
        </p:nvGrpSpPr>
        <p:grpSpPr>
          <a:xfrm>
            <a:off x="4418940" y="1"/>
            <a:ext cx="946886" cy="410516"/>
            <a:chOff x="1414461" y="-16260"/>
            <a:chExt cx="857256" cy="410516"/>
          </a:xfrm>
        </p:grpSpPr>
        <p:sp>
          <p:nvSpPr>
            <p:cNvPr id="20" name="TextBox 19"/>
            <p:cNvSpPr txBox="1"/>
            <p:nvPr/>
          </p:nvSpPr>
          <p:spPr>
            <a:xfrm>
              <a:off x="1423144" y="-16260"/>
              <a:ext cx="7378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dirty="0" smtClean="0">
                  <a:solidFill>
                    <a:schemeClr val="bg1"/>
                  </a:solidFill>
                </a:rPr>
                <a:t>Writer</a:t>
              </a:r>
              <a:endParaRPr lang="ko-KR" altLang="en-US" sz="9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14461" y="163424"/>
              <a:ext cx="8572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</a:rPr>
                <a:t>Date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0" y="427016"/>
            <a:ext cx="9144000" cy="1588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23861" y="-9500"/>
            <a:ext cx="154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플랫폼비즈니스팀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조선영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32799" y="203770"/>
            <a:ext cx="154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2013-05-13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0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68055" y="151002"/>
            <a:ext cx="7223314" cy="494673"/>
          </a:xfrm>
          <a:prstGeom prst="rect">
            <a:avLst/>
          </a:prstGeom>
        </p:spPr>
        <p:txBody>
          <a:bodyPr anchor="b"/>
          <a:lstStyle>
            <a:lvl1pPr marL="360363" indent="-360363">
              <a:buClr>
                <a:srgbClr val="FF0000"/>
              </a:buClr>
              <a:buFont typeface="+mj-lt"/>
              <a:buAutoNum type="arabicPeriod"/>
              <a:tabLst>
                <a:tab pos="360363" algn="l"/>
              </a:tabLst>
              <a:defRPr sz="2000"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Line 239"/>
          <p:cNvSpPr>
            <a:spLocks noChangeShapeType="1"/>
          </p:cNvSpPr>
          <p:nvPr/>
        </p:nvSpPr>
        <p:spPr bwMode="auto">
          <a:xfrm>
            <a:off x="275492" y="710556"/>
            <a:ext cx="8569569" cy="0"/>
          </a:xfrm>
          <a:prstGeom prst="line">
            <a:avLst/>
          </a:prstGeom>
          <a:noFill/>
          <a:ln w="57150" cmpd="thinThick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7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4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9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90775" y="2717800"/>
            <a:ext cx="2868613" cy="1039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85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3649430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182688" y="1912690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70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376015" y="1700808"/>
            <a:ext cx="8511608" cy="589660"/>
            <a:chOff x="376015" y="3649430"/>
            <a:chExt cx="8511608" cy="589660"/>
          </a:xfrm>
        </p:grpSpPr>
        <p:grpSp>
          <p:nvGrpSpPr>
            <p:cNvPr id="3" name="그룹 10"/>
            <p:cNvGrpSpPr/>
            <p:nvPr/>
          </p:nvGrpSpPr>
          <p:grpSpPr>
            <a:xfrm>
              <a:off x="376015" y="3919692"/>
              <a:ext cx="8511608" cy="66070"/>
              <a:chOff x="174475" y="677855"/>
              <a:chExt cx="8793624" cy="5698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4475" y="681096"/>
                <a:ext cx="7730385" cy="464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605757" y="681450"/>
                <a:ext cx="1362342" cy="4571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081159" y="677855"/>
                <a:ext cx="779764" cy="56981"/>
              </a:xfrm>
              <a:prstGeom prst="rect">
                <a:avLst/>
              </a:prstGeom>
              <a:solidFill>
                <a:srgbClr val="DA2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 rot="5400000">
              <a:off x="678807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7503315" y="3915024"/>
              <a:ext cx="589660" cy="5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263361" y="459954"/>
            <a:ext cx="6946244" cy="1744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791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D61AA-29A0-4C37-B234-B0D2D19F94CD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40B590-B75C-4C0D-90D3-FE0755C0A2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4811" y="2743200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100" dirty="0" smtClean="0">
                <a:solidFill>
                  <a:schemeClr val="bg1"/>
                </a:solidFill>
              </a:rPr>
              <a:t>:  </a:t>
            </a:r>
            <a:r>
              <a:rPr lang="ko-KR" altLang="en-US" sz="1100" dirty="0" smtClean="0">
                <a:solidFill>
                  <a:schemeClr val="bg1"/>
                </a:solidFill>
              </a:rPr>
              <a:t>조선영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80251" y="2780928"/>
            <a:ext cx="7951118" cy="8766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4400" b="1" dirty="0">
                <a:solidFill>
                  <a:srgbClr val="FF0000"/>
                </a:solidFill>
              </a:rPr>
              <a:t>Final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Project - </a:t>
            </a:r>
            <a:r>
              <a:rPr lang="en-US" altLang="ko-KR" b="1" dirty="0" smtClean="0">
                <a:solidFill>
                  <a:srgbClr val="FF0000"/>
                </a:solidFill>
              </a:rPr>
              <a:t>&lt;</a:t>
            </a:r>
            <a:r>
              <a:rPr lang="ko-KR" altLang="en-US" b="1" dirty="0" smtClean="0">
                <a:solidFill>
                  <a:srgbClr val="FF0000"/>
                </a:solidFill>
              </a:rPr>
              <a:t>가계부 만들기</a:t>
            </a:r>
            <a:r>
              <a:rPr lang="en-US" altLang="ko-KR" b="1" dirty="0" smtClean="0">
                <a:solidFill>
                  <a:srgbClr val="FF0000"/>
                </a:solidFill>
              </a:rPr>
              <a:t>&gt;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6635" y="4396870"/>
            <a:ext cx="6656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전영민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73195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</a:t>
            </a:r>
            <a:r>
              <a:rPr lang="en-US" altLang="ko-KR" dirty="0"/>
              <a:t>EXPENSES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1520" y="980728"/>
            <a:ext cx="4572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400" b="1" dirty="0" smtClean="0"/>
              <a:t>지출관리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lvl="1"/>
            <a:r>
              <a:rPr lang="en-US" altLang="ko-KR" sz="1400" dirty="0"/>
              <a:t>CREATE TABLE EXPENSES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EXP_SQ NUMBER,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AMOUNTS NUMBER,</a:t>
            </a:r>
          </a:p>
          <a:p>
            <a:pPr lvl="1"/>
            <a:r>
              <a:rPr lang="en-US" altLang="ko-KR" sz="1400" dirty="0"/>
              <a:t>MEMO VARCHAR2(50),</a:t>
            </a:r>
          </a:p>
          <a:p>
            <a:pPr lvl="1"/>
            <a:r>
              <a:rPr lang="en-US" altLang="ko-KR" sz="1400" dirty="0"/>
              <a:t>EXP_DATE DATE,</a:t>
            </a:r>
          </a:p>
          <a:p>
            <a:pPr lvl="1"/>
            <a:r>
              <a:rPr lang="en-US" altLang="ko-KR" sz="1400" dirty="0"/>
              <a:t>ACCOUNTNO NUMBER,</a:t>
            </a:r>
          </a:p>
          <a:p>
            <a:pPr lvl="1"/>
            <a:r>
              <a:rPr lang="en-US" altLang="ko-KR" sz="1400" dirty="0"/>
              <a:t>CATEGORYNO NUMBER,</a:t>
            </a:r>
          </a:p>
          <a:p>
            <a:pPr lvl="1"/>
            <a:r>
              <a:rPr lang="en-US" altLang="ko-KR" sz="1400" dirty="0"/>
              <a:t>PRIMARY KEY(EXP_SQ)</a:t>
            </a:r>
          </a:p>
          <a:p>
            <a:pPr lvl="1"/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980728"/>
            <a:ext cx="4572000" cy="47397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/>
              <a:t>ALTER TABLE EXPENSES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USRNO_EXP_FK FOREIGN KEY(USER_NO) REFERENCES REGISTER(USER_NO)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EXPENSES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ACTNO_EXP_FK FOREIGN KEY(ACCOUNTNO) REFERENCES ACCOUNTMGR(ACCOUNTNO)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EXPENSES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CATNO_EXP_FK FOREIGN KEY(CATEGORYNO) REFERENCES CATEGORYMGR(CATEGORYNO)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41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</a:t>
            </a:r>
            <a:r>
              <a:rPr lang="en-US" altLang="ko-KR" dirty="0"/>
              <a:t>CATEGORYMGR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1520" y="98072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카테고리 관리</a:t>
            </a:r>
            <a:endParaRPr lang="en-US" altLang="ko-KR" sz="1400" b="1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lvl="1"/>
            <a:r>
              <a:rPr lang="en-US" altLang="ko-KR" sz="1400" dirty="0" smtClean="0"/>
              <a:t>CREATE </a:t>
            </a:r>
            <a:r>
              <a:rPr lang="en-US" altLang="ko-KR" sz="1400" dirty="0"/>
              <a:t>TABLE CATEGORYMGR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CATEGORYNO VARCHAR2(15),</a:t>
            </a:r>
          </a:p>
          <a:p>
            <a:pPr lvl="1"/>
            <a:r>
              <a:rPr lang="en-US" altLang="ko-KR" sz="1400" dirty="0"/>
              <a:t>CATEGORY VARCHAR2(20),</a:t>
            </a:r>
          </a:p>
          <a:p>
            <a:pPr lvl="1"/>
            <a:r>
              <a:rPr lang="en-US" altLang="ko-KR" sz="1400" dirty="0"/>
              <a:t>CATTYPE VARCHAR2(20),</a:t>
            </a:r>
          </a:p>
          <a:p>
            <a:pPr lvl="1"/>
            <a:r>
              <a:rPr lang="en-US" altLang="ko-KR" sz="1400" dirty="0"/>
              <a:t>BUDGET NUMBER,</a:t>
            </a:r>
          </a:p>
          <a:p>
            <a:pPr lvl="1"/>
            <a:r>
              <a:rPr lang="en-US" altLang="ko-KR" sz="1400" dirty="0"/>
              <a:t>BALANCE NUMBER,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PRIMARY KEY(CATEGORYNO)</a:t>
            </a:r>
          </a:p>
          <a:p>
            <a:pPr lvl="1"/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98072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 smtClean="0"/>
              <a:t>ALTER </a:t>
            </a:r>
            <a:r>
              <a:rPr lang="en-US" altLang="ko-KR" sz="1400" dirty="0"/>
              <a:t>TABLE CATEGORYMGR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</a:t>
            </a:r>
            <a:r>
              <a:rPr lang="en-US" altLang="ko-KR" sz="1400" dirty="0" smtClean="0"/>
              <a:t>USRNO_CAT_FK </a:t>
            </a:r>
            <a:r>
              <a:rPr lang="en-US" altLang="ko-KR" sz="1400" dirty="0"/>
              <a:t>FOREIGN </a:t>
            </a:r>
            <a:r>
              <a:rPr lang="en-US" altLang="ko-KR" sz="1400" dirty="0" smtClean="0"/>
              <a:t>KEY(</a:t>
            </a:r>
            <a:r>
              <a:rPr lang="en-US" altLang="ko-KR" sz="1400" dirty="0"/>
              <a:t>USER_NO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REFERENCES </a:t>
            </a:r>
            <a:r>
              <a:rPr lang="en-US" altLang="ko-KR" sz="1400" dirty="0" smtClean="0"/>
              <a:t>REGISTER(</a:t>
            </a:r>
            <a:r>
              <a:rPr lang="en-US" altLang="ko-KR" sz="1400" dirty="0"/>
              <a:t>USER_NO</a:t>
            </a:r>
            <a:r>
              <a:rPr lang="en-US" altLang="ko-KR" sz="1400" dirty="0" smtClean="0"/>
              <a:t>)</a:t>
            </a:r>
          </a:p>
          <a:p>
            <a:pPr lvl="1"/>
            <a:endParaRPr lang="ko-KR" altLang="en-US" sz="1400" dirty="0" smtClean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414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3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1950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altLang="ko-KR" b="1" dirty="0">
                <a:latin typeface="+mn-ea"/>
              </a:rPr>
              <a:t> Contents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555134" y="1340768"/>
            <a:ext cx="350857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ko-KR" altLang="en-US" sz="2000" b="1" dirty="0" smtClean="0">
                <a:latin typeface="+mn-ea"/>
              </a:rPr>
              <a:t>목차를 작성하세요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337287" y="1556792"/>
            <a:ext cx="0" cy="521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5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7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달력형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가계부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입력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자산관리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잔고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이율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주식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종목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단가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3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슬라이드 번호 개체 틀 27"/>
          <p:cNvSpPr txBox="1">
            <a:spLocks/>
          </p:cNvSpPr>
          <p:nvPr/>
        </p:nvSpPr>
        <p:spPr>
          <a:xfrm>
            <a:off x="8858250" y="0"/>
            <a:ext cx="285750" cy="1428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64EA2-1858-4D68-951A-1B6B070700D4}" type="slidenum">
              <a:rPr kumimoji="0" lang="ko-KR" altLang="en-US" sz="7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텍스트 개체 틀 5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2. 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필요기능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45067" y="1054358"/>
            <a:ext cx="7577666" cy="49859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342900" indent="-342900" defTabSz="363538">
              <a:buAutoNum type="arabicParenR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GUI 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 만들기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날짜 클릭하면 해당 날짜의 수입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정산금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2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계좌등록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계좌번호 저장 및 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2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3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연동 기능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저장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계좌별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수입</a:t>
            </a:r>
            <a:r>
              <a:rPr kumimoji="0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지출 저장 및 표시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AutoNum type="arabicParenR" startAt="3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4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리포트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능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현재 수익률 그래프 표시</a:t>
            </a:r>
          </a:p>
          <a:p>
            <a:pPr marL="527050" indent="-171450" defTabSz="363538" fontAlgn="auto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목표 </a:t>
            </a:r>
            <a:r>
              <a:rPr kumimoji="0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수익률 </a:t>
            </a:r>
            <a:r>
              <a:rPr kumimoji="0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그래프 표시</a:t>
            </a:r>
            <a:r>
              <a:rPr kumimoji="0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Tx/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defTabSz="363538">
              <a:buFont typeface="+mj-lt"/>
              <a:buAutoNum type="arabicParenR" startAt="5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결산</a:t>
            </a:r>
          </a:p>
          <a:p>
            <a:pPr marL="342900" indent="-342900" defTabSz="363538">
              <a:buAutoNum type="arabicParenR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5436096" y="-243408"/>
            <a:ext cx="288032" cy="4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2. 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GUI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예제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978"/>
            <a:ext cx="9144000" cy="40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06284"/>
              </p:ext>
            </p:extLst>
          </p:nvPr>
        </p:nvGraphicFramePr>
        <p:xfrm>
          <a:off x="683568" y="2428338"/>
          <a:ext cx="1440160" cy="22322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REGISTER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ACCID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PASSWORD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NAME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AGE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GENDER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EMAIL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REGDATE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RESIGN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09129"/>
              </p:ext>
            </p:extLst>
          </p:nvPr>
        </p:nvGraphicFramePr>
        <p:xfrm>
          <a:off x="2741562" y="1346181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INCOMES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AMOUNTS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INC_DATE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ACCOUNTNO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CATEGORYNO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" name="꺾인 연결선 4"/>
          <p:cNvCxnSpPr/>
          <p:nvPr/>
        </p:nvCxnSpPr>
        <p:spPr>
          <a:xfrm rot="5400000" flipH="1" flipV="1">
            <a:off x="1733062" y="2019468"/>
            <a:ext cx="1080120" cy="442803"/>
          </a:xfrm>
          <a:prstGeom prst="bentConnector3">
            <a:avLst>
              <a:gd name="adj1" fmla="val 61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6094" y="242640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96078"/>
              </p:ext>
            </p:extLst>
          </p:nvPr>
        </p:nvGraphicFramePr>
        <p:xfrm>
          <a:off x="2749574" y="4005064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EXPENSES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SPEND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024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MEMO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ACCOUNTNO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CATEGORYNO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 rot="16200000" flipV="1">
            <a:off x="1555799" y="3343641"/>
            <a:ext cx="1434644" cy="44280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06094" y="288699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13125"/>
              </p:ext>
            </p:extLst>
          </p:nvPr>
        </p:nvGraphicFramePr>
        <p:xfrm>
          <a:off x="6264186" y="1811173"/>
          <a:ext cx="1440160" cy="1800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ACCOUNTMGR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cs typeface="Times New Roman"/>
                        </a:rPr>
                        <a:t>ACCOUNTNO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ACCOUNT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ACCTYPE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INTEREST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BALANCE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USAGE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4150280" y="2426405"/>
            <a:ext cx="2113906" cy="1384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0684" y="201718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83968" y="232626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150280" y="2433464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175601" y="2833137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175954" y="4143864"/>
            <a:ext cx="2088232" cy="13733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8204" y="285293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4175601" y="5365352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175601" y="5517232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4726" y="43706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94726" y="142381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2494524" y="1764104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494522" y="1582818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94524" y="1749661"/>
            <a:ext cx="21602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94524" y="4282364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494522" y="4101078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494524" y="4267921"/>
            <a:ext cx="21602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30684" y="382407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0312"/>
              </p:ext>
            </p:extLst>
          </p:nvPr>
        </p:nvGraphicFramePr>
        <p:xfrm>
          <a:off x="6218716" y="3733920"/>
          <a:ext cx="1440160" cy="158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CATEGORYMGR</a:t>
                      </a:r>
                      <a:endParaRPr lang="ko-KR" altLang="en-US" sz="1200" dirty="0"/>
                    </a:p>
                  </a:txBody>
                  <a:tcPr/>
                </a:tc>
              </a:tr>
              <a:tr h="2297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CATEGORYNO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/>
                        <a:t>CATEGORY 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CATTYPE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BUDGET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BALANCE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USER_NO</a:t>
                      </a:r>
                      <a:endParaRPr lang="ko-KR" altLang="ko-KR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46" name="꺾인 연결선 45"/>
          <p:cNvCxnSpPr/>
          <p:nvPr/>
        </p:nvCxnSpPr>
        <p:spPr>
          <a:xfrm>
            <a:off x="4150280" y="2821474"/>
            <a:ext cx="2066651" cy="123832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175954" y="2681257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150280" y="2569096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30684" y="417308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951495" y="247207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52" name="꺾인 연결선 51"/>
          <p:cNvCxnSpPr/>
          <p:nvPr/>
        </p:nvCxnSpPr>
        <p:spPr>
          <a:xfrm rot="5400000" flipH="1" flipV="1">
            <a:off x="4087534" y="2988396"/>
            <a:ext cx="2877153" cy="1476168"/>
          </a:xfrm>
          <a:prstGeom prst="bentConnector3">
            <a:avLst>
              <a:gd name="adj1" fmla="val 9965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175601" y="5013176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4175601" y="5165056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150280" y="5148808"/>
            <a:ext cx="637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28204" y="485595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299274" y="552836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cxnSp>
        <p:nvCxnSpPr>
          <p:cNvPr id="71" name="꺾인 연결선 70"/>
          <p:cNvCxnSpPr>
            <a:stCxn id="3" idx="0"/>
            <a:endCxn id="19" idx="0"/>
          </p:cNvCxnSpPr>
          <p:nvPr/>
        </p:nvCxnSpPr>
        <p:spPr>
          <a:xfrm rot="5400000" flipH="1" flipV="1">
            <a:off x="3885375" y="-670553"/>
            <a:ext cx="617165" cy="5580618"/>
          </a:xfrm>
          <a:prstGeom prst="bentConnector3">
            <a:avLst>
              <a:gd name="adj1" fmla="val 20031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403650" y="2258446"/>
            <a:ext cx="216024" cy="135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187624" y="2240869"/>
            <a:ext cx="216024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43608" y="204046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6984267" y="1495817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86" name="꺾인 연결선 85"/>
          <p:cNvCxnSpPr>
            <a:stCxn id="3" idx="2"/>
          </p:cNvCxnSpPr>
          <p:nvPr/>
        </p:nvCxnSpPr>
        <p:spPr>
          <a:xfrm rot="16200000" flipH="1">
            <a:off x="3592766" y="2471468"/>
            <a:ext cx="1163513" cy="554174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43" idx="2"/>
          </p:cNvCxnSpPr>
          <p:nvPr/>
        </p:nvCxnSpPr>
        <p:spPr>
          <a:xfrm>
            <a:off x="6938796" y="5318096"/>
            <a:ext cx="6601" cy="5060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4267" y="5312633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439044" y="46642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670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- REGISTER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4336" y="980728"/>
            <a:ext cx="426806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회원가입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lvl="1"/>
            <a:r>
              <a:rPr lang="en-US" altLang="ko-KR" sz="1400" dirty="0" smtClean="0"/>
              <a:t>CREATE </a:t>
            </a:r>
            <a:r>
              <a:rPr lang="en-US" altLang="ko-KR" sz="1400" dirty="0"/>
              <a:t>TABLE REGISTER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ACCID VARCHAR2(15),</a:t>
            </a:r>
          </a:p>
          <a:p>
            <a:pPr lvl="1"/>
            <a:r>
              <a:rPr lang="en-US" altLang="ko-KR" sz="1400" dirty="0"/>
              <a:t>PASSWORD VARCHAR2(20), </a:t>
            </a:r>
          </a:p>
          <a:p>
            <a:pPr lvl="1"/>
            <a:r>
              <a:rPr lang="en-US" altLang="ko-KR" sz="1400" dirty="0"/>
              <a:t>NAME VARCHAR2(15),</a:t>
            </a:r>
          </a:p>
          <a:p>
            <a:pPr lvl="1"/>
            <a:r>
              <a:rPr lang="en-US" altLang="ko-KR" sz="1400" dirty="0"/>
              <a:t>AGE NUMBER,</a:t>
            </a:r>
          </a:p>
          <a:p>
            <a:pPr lvl="1"/>
            <a:r>
              <a:rPr lang="en-US" altLang="ko-KR" sz="1400" dirty="0"/>
              <a:t>GENDER VARCHAR2(5),</a:t>
            </a:r>
          </a:p>
          <a:p>
            <a:pPr lvl="1"/>
            <a:r>
              <a:rPr lang="en-US" altLang="ko-KR" sz="1400" dirty="0"/>
              <a:t>EMAIL VARCHAR2(30),</a:t>
            </a:r>
          </a:p>
          <a:p>
            <a:pPr lvl="1"/>
            <a:r>
              <a:rPr lang="en-US" altLang="ko-KR" sz="1400" dirty="0"/>
              <a:t>REGDATE DATE,</a:t>
            </a:r>
          </a:p>
          <a:p>
            <a:pPr lvl="1"/>
            <a:r>
              <a:rPr lang="en-US" altLang="ko-KR" sz="1400" dirty="0"/>
              <a:t>PRIMARY KEY(USER_NO)</a:t>
            </a:r>
          </a:p>
          <a:p>
            <a:pPr lvl="1"/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572000" y="98072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/>
              <a:t>ALTER TABLE REGISTER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GENDER_CK_CHECK CHECK (GENDER IN ('MALE','FEMALE'))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98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51520" y="980728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계좌관리</a:t>
            </a:r>
            <a:endParaRPr lang="en-US" altLang="ko-KR" sz="1400" b="1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400" b="1" dirty="0" smtClean="0"/>
          </a:p>
          <a:p>
            <a:pPr lvl="1"/>
            <a:r>
              <a:rPr lang="en-US" altLang="ko-KR" sz="1400" dirty="0" smtClean="0"/>
              <a:t>CREATE </a:t>
            </a:r>
            <a:r>
              <a:rPr lang="en-US" altLang="ko-KR" sz="1400" dirty="0"/>
              <a:t>TABLE ACCOUNTMGR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ACCOUNTNO NUMBER,</a:t>
            </a:r>
          </a:p>
          <a:p>
            <a:pPr lvl="1"/>
            <a:r>
              <a:rPr lang="en-US" altLang="ko-KR" sz="1400" dirty="0"/>
              <a:t>ACCOUNT VARCHAR2(20),</a:t>
            </a:r>
          </a:p>
          <a:p>
            <a:pPr lvl="1"/>
            <a:r>
              <a:rPr lang="en-US" altLang="ko-KR" sz="1400" dirty="0"/>
              <a:t>ACCTYPE VARCHAR2(20),</a:t>
            </a:r>
          </a:p>
          <a:p>
            <a:pPr lvl="1"/>
            <a:r>
              <a:rPr lang="en-US" altLang="ko-KR" sz="1400" dirty="0"/>
              <a:t>INTEREST NUMBER,</a:t>
            </a:r>
          </a:p>
          <a:p>
            <a:pPr lvl="1"/>
            <a:r>
              <a:rPr lang="en-US" altLang="ko-KR" sz="1400" dirty="0"/>
              <a:t>BALANCE NUMBER,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USAGE VARCHAR2(5),</a:t>
            </a:r>
          </a:p>
          <a:p>
            <a:pPr lvl="1"/>
            <a:r>
              <a:rPr lang="en-US" altLang="ko-KR" sz="1400" dirty="0"/>
              <a:t>PRIMARY KEY(ACCOUNTNO)</a:t>
            </a:r>
          </a:p>
          <a:p>
            <a:pPr lvl="1"/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/>
              <a:t>- ACCOUNTMGR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72000" y="98072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 smtClean="0"/>
              <a:t>ALTER </a:t>
            </a:r>
            <a:r>
              <a:rPr lang="en-US" altLang="ko-KR" sz="1400" dirty="0"/>
              <a:t>TABLE ACCOUNTMGR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USER_NO </a:t>
            </a:r>
            <a:r>
              <a:rPr lang="en-US" altLang="ko-KR" sz="1400" dirty="0" smtClean="0"/>
              <a:t>_</a:t>
            </a:r>
            <a:r>
              <a:rPr lang="en-US" altLang="ko-KR" sz="1400" dirty="0"/>
              <a:t>FK FOREIGN </a:t>
            </a:r>
            <a:r>
              <a:rPr lang="en-US" altLang="ko-KR" sz="1400" dirty="0" smtClean="0"/>
              <a:t>KEY(</a:t>
            </a:r>
            <a:r>
              <a:rPr lang="en-US" altLang="ko-KR" sz="1400" dirty="0"/>
              <a:t>USER_NO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REFERENCES </a:t>
            </a:r>
            <a:r>
              <a:rPr lang="en-US" altLang="ko-KR" sz="1400" dirty="0" smtClean="0"/>
              <a:t>REGISTER(</a:t>
            </a:r>
            <a:r>
              <a:rPr lang="en-US" altLang="ko-KR" sz="1400" dirty="0"/>
              <a:t>USER_NO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endParaRPr lang="ko-KR" altLang="en-US" sz="1400" dirty="0" smtClean="0"/>
          </a:p>
          <a:p>
            <a:pPr lvl="1"/>
            <a:r>
              <a:rPr lang="en-US" altLang="ko-KR" sz="1400" dirty="0" smtClean="0"/>
              <a:t>ALTER TABLE ACCOUNTMGR</a:t>
            </a:r>
          </a:p>
          <a:p>
            <a:pPr lvl="1"/>
            <a:r>
              <a:rPr lang="en-US" altLang="ko-KR" sz="1400" dirty="0" smtClean="0"/>
              <a:t>ADD</a:t>
            </a:r>
          </a:p>
          <a:p>
            <a:pPr lvl="1"/>
            <a:r>
              <a:rPr lang="en-US" altLang="ko-KR" sz="1400" dirty="0" smtClean="0"/>
              <a:t>CONSTRAINT </a:t>
            </a:r>
            <a:r>
              <a:rPr lang="en-US" altLang="ko-KR" sz="1400" dirty="0"/>
              <a:t>USAGE_CK_CHECK CHECK (USAGE IN ('TRUE','FALSE'))</a:t>
            </a:r>
          </a:p>
          <a:p>
            <a:pPr lvl="1"/>
            <a:endParaRPr lang="ko-KR" altLang="en-US" sz="1400" dirty="0" smtClean="0"/>
          </a:p>
          <a:p>
            <a:pPr lvl="1"/>
            <a:r>
              <a:rPr lang="en-US" altLang="ko-KR" sz="1400" dirty="0" smtClean="0"/>
              <a:t>ALTER TABLE ACCOUNTMGR</a:t>
            </a:r>
          </a:p>
          <a:p>
            <a:pPr lvl="1"/>
            <a:r>
              <a:rPr lang="en-US" altLang="ko-KR" sz="1400" dirty="0" smtClean="0"/>
              <a:t>ADD</a:t>
            </a:r>
          </a:p>
          <a:p>
            <a:pPr lvl="1"/>
            <a:r>
              <a:rPr lang="en-US" altLang="ko-KR" sz="1400" dirty="0" smtClean="0"/>
              <a:t>CONSTRAINT </a:t>
            </a:r>
            <a:r>
              <a:rPr lang="en-US" altLang="ko-KR" sz="1400" dirty="0"/>
              <a:t>ACCTYPE_CK_CHECK CHECK (ACCTYPE IN ('CREDIT','CASH','ACC', 'STOCK', 'DEBIT'))</a:t>
            </a:r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414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 smtClean="0"/>
              <a:t>DB </a:t>
            </a:r>
            <a:r>
              <a:rPr lang="ko-KR" altLang="en-US" dirty="0" smtClean="0"/>
              <a:t>구성 </a:t>
            </a:r>
            <a:r>
              <a:rPr lang="en-US" altLang="ko-KR" dirty="0"/>
              <a:t>- INCOME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1520" y="980728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수입관리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pPr lvl="1"/>
            <a:r>
              <a:rPr lang="en-US" altLang="ko-KR" sz="1400" dirty="0"/>
              <a:t>CREATE TABLE INCOME</a:t>
            </a:r>
          </a:p>
          <a:p>
            <a:pPr lvl="1"/>
            <a:r>
              <a:rPr lang="en-US" altLang="ko-KR" sz="1400" dirty="0"/>
              <a:t>(</a:t>
            </a:r>
          </a:p>
          <a:p>
            <a:pPr lvl="1"/>
            <a:r>
              <a:rPr lang="en-US" altLang="ko-KR" sz="1400" dirty="0"/>
              <a:t>INC_SQ NUMBER,</a:t>
            </a:r>
          </a:p>
          <a:p>
            <a:pPr lvl="1"/>
            <a:r>
              <a:rPr lang="en-US" altLang="ko-KR" sz="1400" dirty="0"/>
              <a:t>USER_NO NUMBER,</a:t>
            </a:r>
          </a:p>
          <a:p>
            <a:pPr lvl="1"/>
            <a:r>
              <a:rPr lang="en-US" altLang="ko-KR" sz="1400" dirty="0"/>
              <a:t>AMOUNTS NUMBER,</a:t>
            </a:r>
          </a:p>
          <a:p>
            <a:pPr lvl="1"/>
            <a:r>
              <a:rPr lang="en-US" altLang="ko-KR" sz="1400" dirty="0"/>
              <a:t>MEMO VARCHAR2(50),</a:t>
            </a:r>
          </a:p>
          <a:p>
            <a:pPr lvl="1"/>
            <a:r>
              <a:rPr lang="en-US" altLang="ko-KR" sz="1400" dirty="0"/>
              <a:t>INC_DATE DATE,</a:t>
            </a:r>
          </a:p>
          <a:p>
            <a:pPr lvl="1"/>
            <a:r>
              <a:rPr lang="en-US" altLang="ko-KR" sz="1400" dirty="0"/>
              <a:t>ACCOUNTNO NUMBER,</a:t>
            </a:r>
          </a:p>
          <a:p>
            <a:pPr lvl="1"/>
            <a:r>
              <a:rPr lang="en-US" altLang="ko-KR" sz="1400" dirty="0"/>
              <a:t>CATEGORYNO NUMBER,</a:t>
            </a:r>
          </a:p>
          <a:p>
            <a:pPr lvl="1"/>
            <a:r>
              <a:rPr lang="en-US" altLang="ko-KR" sz="1400" dirty="0"/>
              <a:t>PRIMARY KEY(USER_NO)</a:t>
            </a:r>
          </a:p>
          <a:p>
            <a:pPr lvl="1"/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980728"/>
            <a:ext cx="4572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/>
              <a:t>제약조건 추가</a:t>
            </a:r>
            <a:endParaRPr lang="en-US" altLang="ko-KR" sz="1400" b="1" dirty="0"/>
          </a:p>
          <a:p>
            <a:endParaRPr lang="en-US" altLang="ko-KR" sz="1400" dirty="0"/>
          </a:p>
          <a:p>
            <a:pPr lvl="1"/>
            <a:r>
              <a:rPr lang="en-US" altLang="ko-KR" sz="1400" dirty="0"/>
              <a:t>ALTER TABLE INCOME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USRNO_INC_FK FOREIGN KEY(USER_NO) REFERENCES REGISTER(USER_NO)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INCOME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ACTNO_FK FOREIGN KEY(ACCOUNTNO) REFERENCES ACCOUNTMGR(ACCOUNTNO)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ALTER TABLE INCOME</a:t>
            </a:r>
          </a:p>
          <a:p>
            <a:pPr lvl="1"/>
            <a:r>
              <a:rPr lang="en-US" altLang="ko-KR" sz="1400" dirty="0"/>
              <a:t>ADD</a:t>
            </a:r>
          </a:p>
          <a:p>
            <a:pPr lvl="1"/>
            <a:r>
              <a:rPr lang="en-US" altLang="ko-KR" sz="1400" dirty="0"/>
              <a:t>CONSTRAINT CATNO_INC_FK FOREIGN KEY(CATEGORYNO) REFERENCES CATEGORYMGR(CATEGORYNO)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4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4199</TotalTime>
  <Words>514</Words>
  <Application>Microsoft Office PowerPoint</Application>
  <PresentationFormat>화면 슬라이드 쇼(4:3)</PresentationFormat>
  <Paragraphs>221</Paragraphs>
  <Slides>12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조선영</dc:creator>
  <cp:lastModifiedBy>SEC</cp:lastModifiedBy>
  <cp:revision>228</cp:revision>
  <dcterms:created xsi:type="dcterms:W3CDTF">2013-04-29T09:42:31Z</dcterms:created>
  <dcterms:modified xsi:type="dcterms:W3CDTF">2016-12-27T02:11:05Z</dcterms:modified>
</cp:coreProperties>
</file>