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70" r:id="rId4"/>
    <p:sldId id="265" r:id="rId5"/>
    <p:sldId id="272" r:id="rId6"/>
    <p:sldId id="264" r:id="rId7"/>
    <p:sldId id="273" r:id="rId8"/>
    <p:sldId id="263" r:id="rId9"/>
    <p:sldId id="274" r:id="rId10"/>
    <p:sldId id="268" r:id="rId11"/>
    <p:sldId id="275" r:id="rId12"/>
    <p:sldId id="260" r:id="rId13"/>
    <p:sldId id="280" r:id="rId14"/>
    <p:sldId id="269" r:id="rId15"/>
    <p:sldId id="276" r:id="rId16"/>
    <p:sldId id="262" r:id="rId17"/>
    <p:sldId id="277" r:id="rId18"/>
    <p:sldId id="261" r:id="rId19"/>
    <p:sldId id="27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BA367-FCB5-4496-89CF-F2ECA47DBC17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F5EE0-923C-4B5E-85B3-AA3BBAFB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4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FBD7-D546-4D24-ABDA-301B00B66BFE}" type="datetime1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8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FD08-6255-48D1-97F5-7FF75024F1F5}" type="datetime1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7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A29E-D76D-4C5D-A439-46AFE1D6AAC8}" type="datetime1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7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7721-F258-4B10-852F-A821F9816B38}" type="datetime1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DE5E-2F3F-4ECD-8B49-78467A5A42EA}" type="datetime1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E70E-D3B2-4865-A1AB-B4DD144D4B25}" type="datetime1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6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506-5373-4F49-A6D7-16855703406C}" type="datetime1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0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7ADC-E0C2-4337-B1D1-AFAFB1D1393C}" type="datetime1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3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6BEC-EFF4-4B7C-A2A9-15EE9814415D}" type="datetime1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4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E1EA-A838-414A-BD44-1643FE553734}" type="datetime1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8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A7D2-4A8C-47B9-AC3F-B5E3759D075C}" type="datetime1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2CE71-FC11-49B1-B004-4E30431B285D}" type="datetime1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2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34074"/>
              </p:ext>
            </p:extLst>
          </p:nvPr>
        </p:nvGraphicFramePr>
        <p:xfrm>
          <a:off x="971600" y="1052736"/>
          <a:ext cx="1440160" cy="1368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KAKAO</a:t>
                      </a:r>
                      <a:r>
                        <a:rPr lang="en-US" altLang="ko-KR" sz="1200" baseline="0" dirty="0" smtClean="0"/>
                        <a:t>TALK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_NO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PW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LOGIN_DATE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RESIGN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74949"/>
              </p:ext>
            </p:extLst>
          </p:nvPr>
        </p:nvGraphicFramePr>
        <p:xfrm>
          <a:off x="123678" y="148997"/>
          <a:ext cx="1063951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951"/>
              </a:tblGrid>
              <a:tr h="25526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PRIMARY KEY</a:t>
                      </a:r>
                      <a:endParaRPr lang="ko-KR" altLang="en-US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5526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FOREIGN KEY</a:t>
                      </a:r>
                      <a:endParaRPr lang="ko-KR" altLang="en-US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51267"/>
              </p:ext>
            </p:extLst>
          </p:nvPr>
        </p:nvGraphicFramePr>
        <p:xfrm>
          <a:off x="124287" y="150920"/>
          <a:ext cx="1056443" cy="532661"/>
        </p:xfrm>
        <a:graphic>
          <a:graphicData uri="http://schemas.openxmlformats.org/drawingml/2006/table">
            <a:tbl>
              <a:tblPr/>
              <a:tblGrid>
                <a:gridCol w="1056443"/>
              </a:tblGrid>
              <a:tr h="532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55749"/>
              </p:ext>
            </p:extLst>
          </p:nvPr>
        </p:nvGraphicFramePr>
        <p:xfrm>
          <a:off x="3099287" y="1052736"/>
          <a:ext cx="1440160" cy="30963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LOBBY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_NO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GAME_ID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GAME_LEVEL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ACC_SKILL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cs typeface="Times New Roman"/>
                        </a:rPr>
                        <a:t>SEL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</a:t>
                      </a: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CHAR1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cs typeface="Times New Roman"/>
                        </a:rPr>
                        <a:t>SEL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</a:t>
                      </a: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CHAR2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cs typeface="Times New Roman"/>
                        </a:rPr>
                        <a:t>SEL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</a:t>
                      </a: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CHAR3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cs typeface="Times New Roman"/>
                        </a:rPr>
                        <a:t>SEL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</a:t>
                      </a: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CHAR4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cs typeface="Times New Roman"/>
                        </a:rPr>
                        <a:t>SEL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</a:t>
                      </a: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CHAR5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</a:rPr>
                        <a:t>LOBBYIN (DATE)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</a:rPr>
                        <a:t>LOBBYOUT (DATE)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LEADER_CHAR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PET_NO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90310"/>
              </p:ext>
            </p:extLst>
          </p:nvPr>
        </p:nvGraphicFramePr>
        <p:xfrm>
          <a:off x="5292080" y="1052736"/>
          <a:ext cx="1440160" cy="266429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130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OWN_CHAR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OWN_CHAR_NO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OWN_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CHAR_TEAM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OWN_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CHAR_LEVEL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OWN_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CHAR_EQUIP1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OWN_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CHAR_EQUIP2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OWN_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CHAR_EQUIP3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OWN_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CHAR_EQUIP4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OWN_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CHAR_EQUIP5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OWN_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CHAR_EQUIP6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OWN_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CHAR_EQUIP7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OWN_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CHAR_EQUIP8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11361"/>
              </p:ext>
            </p:extLst>
          </p:nvPr>
        </p:nvGraphicFramePr>
        <p:xfrm>
          <a:off x="971600" y="2708920"/>
          <a:ext cx="1440160" cy="15841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PET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PET_NO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PET_TYPE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PET_NAME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PET_PROMO</a:t>
                      </a: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PET_AWAKEN</a:t>
                      </a:r>
                      <a:endParaRPr lang="en-US" altLang="ko-KR" sz="10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PET_FUNCT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08687"/>
              </p:ext>
            </p:extLst>
          </p:nvPr>
        </p:nvGraphicFramePr>
        <p:xfrm>
          <a:off x="5292080" y="4149080"/>
          <a:ext cx="1440160" cy="15841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EQUIP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EQUIP_NO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EQUIP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_TYPE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EQUIP</a:t>
                      </a: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_NAME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EQUIP_GRADE</a:t>
                      </a:r>
                      <a:endParaRPr lang="en-US" altLang="ko-KR" sz="10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EQUIP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_LEVEL</a:t>
                      </a: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EQUIP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_FUNCT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79079"/>
              </p:ext>
            </p:extLst>
          </p:nvPr>
        </p:nvGraphicFramePr>
        <p:xfrm>
          <a:off x="1300060" y="4869160"/>
          <a:ext cx="1440160" cy="1368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FUNCT 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FUNC_NO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_NAME</a:t>
                      </a:r>
                      <a:endParaRPr lang="ko-KR" altLang="ko-KR" sz="10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_TYPE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FUNC_GRADE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FUNC_LEVEL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594041"/>
              </p:ext>
            </p:extLst>
          </p:nvPr>
        </p:nvGraphicFramePr>
        <p:xfrm>
          <a:off x="7452320" y="4149080"/>
          <a:ext cx="1440160" cy="1152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SKILL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SKILL_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SKILL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_NAME</a:t>
                      </a:r>
                      <a:endParaRPr lang="ko-KR" altLang="ko-KR" sz="10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SKILL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_TYPE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SKILL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_GRADE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65881"/>
              </p:ext>
            </p:extLst>
          </p:nvPr>
        </p:nvGraphicFramePr>
        <p:xfrm>
          <a:off x="7452320" y="1052736"/>
          <a:ext cx="1440160" cy="24482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130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CHARACTER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CHAR_NO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CHAR_TYPE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CHAR_NAME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CHAR_OVERLEVEL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CHAR_PROMO</a:t>
                      </a: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CHAR</a:t>
                      </a: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_AWAKEN</a:t>
                      </a:r>
                      <a:endParaRPr lang="en-US" altLang="ko-KR" sz="10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SKILL1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SKILL2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SKILL3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SKILL4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14957"/>
              </p:ext>
            </p:extLst>
          </p:nvPr>
        </p:nvGraphicFramePr>
        <p:xfrm>
          <a:off x="3311860" y="4594571"/>
          <a:ext cx="1440160" cy="1152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ACC_SKILL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SKILL_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SKILL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_NAME</a:t>
                      </a:r>
                      <a:endParaRPr lang="ko-KR" altLang="ko-KR" sz="10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SKILL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_TYPE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SKILL</a:t>
                      </a: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_GRADE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16" name="꺾인 연결선 15"/>
          <p:cNvCxnSpPr/>
          <p:nvPr/>
        </p:nvCxnSpPr>
        <p:spPr>
          <a:xfrm flipV="1">
            <a:off x="2330863" y="1412776"/>
            <a:ext cx="800977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rot="10800000">
            <a:off x="1763687" y="3068963"/>
            <a:ext cx="1368155" cy="936106"/>
          </a:xfrm>
          <a:prstGeom prst="bentConnector3">
            <a:avLst>
              <a:gd name="adj1" fmla="val 2858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 rot="16200000" flipH="1">
            <a:off x="1870274" y="4368121"/>
            <a:ext cx="1088498" cy="633660"/>
          </a:xfrm>
          <a:prstGeom prst="bentConnector3">
            <a:avLst>
              <a:gd name="adj1" fmla="val 10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97693" y="4033211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2097693" y="4185091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49102" y="495220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385725" y="416884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392625" y="279196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731351" y="372752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401009" y="141863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843810" y="114246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51" name="꺾인 연결선 50"/>
          <p:cNvCxnSpPr/>
          <p:nvPr/>
        </p:nvCxnSpPr>
        <p:spPr>
          <a:xfrm rot="16200000" flipH="1">
            <a:off x="2910298" y="3074477"/>
            <a:ext cx="2891360" cy="864096"/>
          </a:xfrm>
          <a:prstGeom prst="bentConnector3">
            <a:avLst>
              <a:gd name="adj1" fmla="val 25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923928" y="1926202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3917020" y="2054436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72002" y="178770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793946" y="476830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2878320" y="3872731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878320" y="4005070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꺾인 연결선 62"/>
          <p:cNvCxnSpPr/>
          <p:nvPr/>
        </p:nvCxnSpPr>
        <p:spPr>
          <a:xfrm>
            <a:off x="6588224" y="1419464"/>
            <a:ext cx="864096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221509" y="117909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729288" y="138249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72" name="꺾인 연결선 71"/>
          <p:cNvCxnSpPr>
            <a:stCxn id="9" idx="3"/>
          </p:cNvCxnSpPr>
          <p:nvPr/>
        </p:nvCxnSpPr>
        <p:spPr>
          <a:xfrm flipH="1">
            <a:off x="6729290" y="2384884"/>
            <a:ext cx="2950" cy="2180214"/>
          </a:xfrm>
          <a:prstGeom prst="bentConnector4">
            <a:avLst>
              <a:gd name="adj1" fmla="val -7749153"/>
              <a:gd name="adj2" fmla="val 9846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714490" y="2078602"/>
            <a:ext cx="233774" cy="3062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6714490" y="2384884"/>
            <a:ext cx="238701" cy="12601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809175" y="200264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6689824" y="454814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89" name="꺾인 연결선 88"/>
          <p:cNvCxnSpPr>
            <a:endCxn id="11" idx="2"/>
          </p:cNvCxnSpPr>
          <p:nvPr/>
        </p:nvCxnSpPr>
        <p:spPr>
          <a:xfrm>
            <a:off x="2689041" y="5229200"/>
            <a:ext cx="3323119" cy="504056"/>
          </a:xfrm>
          <a:prstGeom prst="bentConnector4">
            <a:avLst>
              <a:gd name="adj1" fmla="val 14855"/>
              <a:gd name="adj2" fmla="val 14535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806312" y="523342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084168" y="594928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cxnSp>
        <p:nvCxnSpPr>
          <p:cNvPr id="97" name="꺾인 연결선 96"/>
          <p:cNvCxnSpPr/>
          <p:nvPr/>
        </p:nvCxnSpPr>
        <p:spPr>
          <a:xfrm rot="16200000" flipH="1">
            <a:off x="6545992" y="3605980"/>
            <a:ext cx="1562624" cy="211590"/>
          </a:xfrm>
          <a:prstGeom prst="bentConnector3">
            <a:avLst>
              <a:gd name="adj1" fmla="val 9999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106615" y="251957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cxnSp>
        <p:nvCxnSpPr>
          <p:cNvPr id="108" name="직선 연결선 107"/>
          <p:cNvCxnSpPr/>
          <p:nvPr/>
        </p:nvCxnSpPr>
        <p:spPr>
          <a:xfrm flipH="1">
            <a:off x="7221509" y="2636912"/>
            <a:ext cx="211590" cy="2935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H="1" flipV="1">
            <a:off x="7221509" y="2930462"/>
            <a:ext cx="211590" cy="4985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 flipV="1">
            <a:off x="7221509" y="2930462"/>
            <a:ext cx="21159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184033" y="449638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8" name="바닥글 개체 틀 1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 flipH="1" flipV="1">
            <a:off x="4569067" y="4945634"/>
            <a:ext cx="21159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463990" y="2279641"/>
            <a:ext cx="252028" cy="3212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4437494" y="2600908"/>
            <a:ext cx="278524" cy="612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8" idx="3"/>
          </p:cNvCxnSpPr>
          <p:nvPr/>
        </p:nvCxnSpPr>
        <p:spPr>
          <a:xfrm flipV="1">
            <a:off x="4539447" y="1412776"/>
            <a:ext cx="398515" cy="1188132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2"/>
          <p:cNvCxnSpPr/>
          <p:nvPr/>
        </p:nvCxnSpPr>
        <p:spPr>
          <a:xfrm flipV="1">
            <a:off x="4937962" y="1418632"/>
            <a:ext cx="354118" cy="832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05914" y="232390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004048" y="117919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358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803588"/>
            <a:ext cx="8640959" cy="2179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CREATE TABLE EQUIP </a:t>
            </a:r>
            <a:r>
              <a:rPr lang="en-US" altLang="ko-KR" sz="1200" dirty="0" smtClean="0"/>
              <a:t>(</a:t>
            </a:r>
          </a:p>
          <a:p>
            <a:r>
              <a:rPr lang="en-US" altLang="ko-KR" sz="1200" kern="100" dirty="0" smtClean="0">
                <a:solidFill>
                  <a:schemeClr val="tx1"/>
                </a:solidFill>
              </a:rPr>
              <a:t>           EQUIP_NO </a:t>
            </a:r>
            <a:r>
              <a:rPr lang="en-US" altLang="ko-KR" sz="1200" dirty="0"/>
              <a:t>NUMBER(15),</a:t>
            </a:r>
            <a:endParaRPr lang="ko-KR" altLang="ko-KR" sz="2800" dirty="0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en-US" altLang="ko-KR" sz="1200" kern="100" dirty="0">
                <a:solidFill>
                  <a:srgbClr val="000000"/>
                </a:solidFill>
                <a:cs typeface="Times New Roman"/>
              </a:rPr>
              <a:t>           EQUIP_TYPE VARCHAR2(10),</a:t>
            </a:r>
            <a:endParaRPr lang="ko-KR" altLang="ko-KR" sz="1200" kern="100" dirty="0">
              <a:solidFill>
                <a:srgbClr val="000000"/>
              </a:solidFill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n-US" altLang="ko-KR" sz="1200" kern="100" dirty="0">
                <a:solidFill>
                  <a:srgbClr val="000000"/>
                </a:solidFill>
                <a:cs typeface="Times New Roman"/>
              </a:rPr>
              <a:t>           EQUIP_NAME VARCHAR2(10),</a:t>
            </a:r>
            <a:endParaRPr lang="ko-KR" altLang="ko-KR" sz="1200" kern="100" dirty="0">
              <a:solidFill>
                <a:srgbClr val="000000"/>
              </a:solidFill>
              <a:cs typeface="Times New Roman"/>
            </a:endParaRPr>
          </a:p>
          <a:p>
            <a:pPr algn="just"/>
            <a:r>
              <a:rPr lang="en-US" altLang="ko-KR" sz="1200" kern="100" dirty="0">
                <a:solidFill>
                  <a:srgbClr val="000000"/>
                </a:solidFill>
                <a:cs typeface="Times New Roman"/>
              </a:rPr>
              <a:t>           EQUIP_GRADE </a:t>
            </a:r>
            <a:r>
              <a:rPr lang="en-US" altLang="ko-KR" sz="1200" kern="100" dirty="0" smtClean="0">
                <a:solidFill>
                  <a:srgbClr val="000000"/>
                </a:solidFill>
                <a:cs typeface="Times New Roman"/>
              </a:rPr>
              <a:t>VARCHAR2(2),</a:t>
            </a:r>
            <a:endParaRPr lang="ko-KR" altLang="ko-KR" sz="2800" dirty="0">
              <a:latin typeface="Arial"/>
            </a:endParaRPr>
          </a:p>
          <a:p>
            <a:pPr algn="just"/>
            <a:r>
              <a:rPr lang="en-US" altLang="ko-KR" sz="1200" kern="100" dirty="0" smtClean="0">
                <a:solidFill>
                  <a:srgbClr val="000000"/>
                </a:solidFill>
                <a:cs typeface="Times New Roman"/>
              </a:rPr>
              <a:t>           </a:t>
            </a:r>
            <a:r>
              <a:rPr lang="en-US" altLang="ko-KR" sz="1200" kern="100" dirty="0">
                <a:solidFill>
                  <a:srgbClr val="000000"/>
                </a:solidFill>
                <a:cs typeface="Times New Roman"/>
              </a:rPr>
              <a:t>EQUIP_LEVEL VARCHAR2(3),</a:t>
            </a:r>
            <a:endParaRPr lang="ko-KR" altLang="ko-KR" sz="2800" dirty="0">
              <a:latin typeface="Arial"/>
            </a:endParaRPr>
          </a:p>
          <a:p>
            <a:pPr algn="just"/>
            <a:r>
              <a:rPr lang="en-US" altLang="ko-KR" sz="1200" kern="100" dirty="0" smtClean="0">
                <a:solidFill>
                  <a:srgbClr val="000000"/>
                </a:solidFill>
                <a:cs typeface="Times New Roman"/>
              </a:rPr>
              <a:t>           EQUIP_FUNCT </a:t>
            </a:r>
            <a:r>
              <a:rPr lang="en-US" altLang="ko-KR" sz="1200" kern="100" dirty="0">
                <a:solidFill>
                  <a:srgbClr val="000000"/>
                </a:solidFill>
                <a:cs typeface="Times New Roman"/>
              </a:rPr>
              <a:t>NUMBER(15),</a:t>
            </a:r>
            <a:endParaRPr lang="ko-KR" altLang="ko-KR" sz="1200" kern="100" dirty="0">
              <a:solidFill>
                <a:srgbClr val="000000"/>
              </a:solidFill>
              <a:cs typeface="Times New Roman"/>
            </a:endParaRPr>
          </a:p>
          <a:p>
            <a:endParaRPr lang="en-US" altLang="ko-KR" sz="1200" kern="100" dirty="0">
              <a:solidFill>
                <a:srgbClr val="000000"/>
              </a:solidFill>
              <a:cs typeface="Times New Roman"/>
            </a:endParaRPr>
          </a:p>
          <a:p>
            <a:r>
              <a:rPr lang="en-US" altLang="ko-KR" sz="1200" kern="100" dirty="0">
                <a:solidFill>
                  <a:srgbClr val="000000"/>
                </a:solidFill>
                <a:cs typeface="Times New Roman"/>
              </a:rPr>
              <a:t>           CONSTRAINT </a:t>
            </a:r>
            <a:r>
              <a:rPr lang="en-US" altLang="ko-KR" sz="1200" kern="100" dirty="0" smtClean="0">
                <a:solidFill>
                  <a:srgbClr val="000000"/>
                </a:solidFill>
                <a:cs typeface="Times New Roman"/>
              </a:rPr>
              <a:t>EQ_</a:t>
            </a:r>
            <a:r>
              <a:rPr lang="en-US" altLang="ko-KR" sz="1200" kern="100" dirty="0" smtClean="0">
                <a:solidFill>
                  <a:schemeClr val="tx1"/>
                </a:solidFill>
              </a:rPr>
              <a:t>NO_PK</a:t>
            </a:r>
            <a:r>
              <a:rPr lang="en-US" altLang="ko-KR" sz="1200" kern="1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ko-KR" sz="1200" kern="100" dirty="0">
                <a:solidFill>
                  <a:srgbClr val="000000"/>
                </a:solidFill>
                <a:cs typeface="Times New Roman"/>
              </a:rPr>
              <a:t>PRIMARY KEY (EQUIP_NO),</a:t>
            </a:r>
          </a:p>
          <a:p>
            <a:r>
              <a:rPr lang="en-US" altLang="ko-KR" sz="1200" kern="100" dirty="0" smtClean="0">
                <a:solidFill>
                  <a:srgbClr val="000000"/>
                </a:solidFill>
                <a:cs typeface="Times New Roman"/>
              </a:rPr>
              <a:t>           CONSTRAINT EQ_</a:t>
            </a:r>
            <a:r>
              <a:rPr lang="en-US" altLang="ko-KR" sz="1200" dirty="0" smtClean="0"/>
              <a:t>FUNC_FK </a:t>
            </a:r>
            <a:r>
              <a:rPr lang="en-US" altLang="ko-KR" sz="1200" dirty="0"/>
              <a:t>FOREIGN KEY (</a:t>
            </a:r>
            <a:r>
              <a:rPr lang="en-US" altLang="ko-KR" sz="1200" dirty="0" smtClean="0"/>
              <a:t>EQUIP_FUNCT) </a:t>
            </a:r>
            <a:r>
              <a:rPr lang="en-US" altLang="ko-KR" sz="1200" dirty="0"/>
              <a:t>REFERENCES </a:t>
            </a:r>
            <a:r>
              <a:rPr lang="en-US" altLang="ko-KR" sz="1200" dirty="0" smtClean="0"/>
              <a:t>FUNCT(FUNC_NO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251521" y="188641"/>
            <a:ext cx="7056784" cy="2462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dirty="0" smtClean="0"/>
              <a:t>EQUIP </a:t>
            </a:r>
            <a:r>
              <a:rPr lang="ko-KR" altLang="en-US" sz="1000" dirty="0" smtClean="0"/>
              <a:t>테이블생성</a:t>
            </a:r>
            <a:endParaRPr lang="en-US" altLang="ko-KR" sz="10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3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181701"/>
            <a:ext cx="2895600" cy="365125"/>
          </a:xfrm>
        </p:spPr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54"/>
          <a:stretch/>
        </p:blipFill>
        <p:spPr>
          <a:xfrm>
            <a:off x="271509" y="2636912"/>
            <a:ext cx="8595557" cy="21202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1" y="1052736"/>
            <a:ext cx="8640959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/>
              <a:t>INSERT INTO EQUIP (EQUIP_NO, EQUIP_TYPE, EQUIP_NAME, EQUIP_GRADE</a:t>
            </a:r>
            <a:r>
              <a:rPr lang="en-US" altLang="ko-KR" sz="1100" dirty="0" smtClean="0"/>
              <a:t>, EQUIP_LEVEL</a:t>
            </a:r>
            <a:r>
              <a:rPr lang="en-US" altLang="ko-KR" sz="1100" dirty="0"/>
              <a:t>, EQUIP_FUNCT)</a:t>
            </a:r>
          </a:p>
          <a:p>
            <a:r>
              <a:rPr lang="en-US" altLang="ko-KR" sz="1100" dirty="0"/>
              <a:t>VALUES (400000000000001, '</a:t>
            </a:r>
            <a:r>
              <a:rPr lang="ko-KR" altLang="en-US" sz="1100" dirty="0" err="1"/>
              <a:t>세븐나이츠</a:t>
            </a:r>
            <a:r>
              <a:rPr lang="en-US" altLang="ko-KR" sz="1100" dirty="0"/>
              <a:t>', '</a:t>
            </a:r>
            <a:r>
              <a:rPr lang="ko-KR" altLang="en-US" sz="1100" dirty="0" err="1"/>
              <a:t>아일린의창</a:t>
            </a:r>
            <a:r>
              <a:rPr lang="en-US" altLang="ko-KR" sz="1100" dirty="0"/>
              <a:t>','S','4',210000000000001)</a:t>
            </a:r>
            <a:endParaRPr lang="en-US" altLang="ko-KR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764704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데이터 삽입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6813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803588"/>
            <a:ext cx="8640959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CREATE TABLE LOBBY (</a:t>
            </a:r>
          </a:p>
          <a:p>
            <a:r>
              <a:rPr lang="en-US" altLang="ko-KR" sz="1200" dirty="0"/>
              <a:t>           LOGIN_NO NUMBER(17),</a:t>
            </a:r>
          </a:p>
          <a:p>
            <a:r>
              <a:rPr lang="en-US" altLang="ko-KR" sz="1200" dirty="0"/>
              <a:t>           GAME_ID VARCHAR2(20) NOT NULL,</a:t>
            </a:r>
          </a:p>
          <a:p>
            <a:r>
              <a:rPr lang="en-US" altLang="ko-KR" sz="1200" dirty="0"/>
              <a:t>           GAME_LEVEL NUMBER(3) DEFAULT 1 NOT NULL,</a:t>
            </a:r>
          </a:p>
          <a:p>
            <a:r>
              <a:rPr lang="en-US" altLang="ko-KR" sz="1200" dirty="0"/>
              <a:t>           ACC_SKILL NUMBER(15) NOT NULL,</a:t>
            </a:r>
          </a:p>
          <a:p>
            <a:r>
              <a:rPr lang="en-US" altLang="ko-KR" sz="1200" dirty="0"/>
              <a:t>           SEL_CHAR1 NUMBER (15) NOT NULL,</a:t>
            </a:r>
          </a:p>
          <a:p>
            <a:r>
              <a:rPr lang="en-US" altLang="ko-KR" sz="1200" dirty="0"/>
              <a:t>           SEL_CHAR2 NUMBER (15), </a:t>
            </a:r>
          </a:p>
          <a:p>
            <a:r>
              <a:rPr lang="en-US" altLang="ko-KR" sz="1200" dirty="0"/>
              <a:t>           SEL_CHAR3 NUMBER (15), </a:t>
            </a:r>
          </a:p>
          <a:p>
            <a:r>
              <a:rPr lang="en-US" altLang="ko-KR" sz="1200" dirty="0"/>
              <a:t>           SEL_CHAR4 NUMBER (15), </a:t>
            </a:r>
          </a:p>
          <a:p>
            <a:r>
              <a:rPr lang="en-US" altLang="ko-KR" sz="1200" dirty="0"/>
              <a:t>           SEL_CHAR5 NUMBER (15), </a:t>
            </a:r>
          </a:p>
          <a:p>
            <a:r>
              <a:rPr lang="en-US" altLang="ko-KR" sz="1200" dirty="0"/>
              <a:t>           LOBBYIN DATE NOT NULL,</a:t>
            </a:r>
          </a:p>
          <a:p>
            <a:r>
              <a:rPr lang="en-US" altLang="ko-KR" sz="1200" dirty="0"/>
              <a:t>           LOBBYOUT DATE,</a:t>
            </a:r>
          </a:p>
          <a:p>
            <a:r>
              <a:rPr lang="en-US" altLang="ko-KR" sz="1200" dirty="0"/>
              <a:t>           LEADER_CHAR NUMBER (15) NOT NULL,</a:t>
            </a:r>
          </a:p>
          <a:p>
            <a:r>
              <a:rPr lang="en-US" altLang="ko-KR" sz="1200" dirty="0"/>
              <a:t>           PET_NO NUMBER (15), 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   CONSTRAINT LBY_LONINNO_PK PRIMARY KEY (LOGIN_NO),</a:t>
            </a:r>
          </a:p>
          <a:p>
            <a:r>
              <a:rPr lang="en-US" altLang="ko-KR" sz="1200" dirty="0"/>
              <a:t>           CONSTRAINT LBY_ACCSKILL_FK FOREIGN KEY (ACC_SKILL) REFERENCES ACC_SKILL(SKILL_NO</a:t>
            </a:r>
            <a:r>
              <a:rPr lang="en-US" altLang="ko-KR" sz="1200" dirty="0" smtClean="0"/>
              <a:t>),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CONSTRAINT LNY_SELCHAR1_FK FOREIGN KEY (SEL_CHAR1) REFERENCES OWN_CHAR(OWN_CHAR_NO)       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CONSTRAINT LNY_SELCHAR2_FK </a:t>
            </a:r>
            <a:r>
              <a:rPr lang="en-US" altLang="ko-KR" sz="1200" dirty="0"/>
              <a:t>FOREIGN KEY (</a:t>
            </a:r>
            <a:r>
              <a:rPr lang="en-US" altLang="ko-KR" sz="1200" dirty="0" smtClean="0"/>
              <a:t>SEL_CHAR2) </a:t>
            </a:r>
            <a:r>
              <a:rPr lang="en-US" altLang="ko-KR" sz="1200" dirty="0"/>
              <a:t>REFERENCES OWN_CHAR(OWN_CHAR_NO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         </a:t>
            </a:r>
            <a:r>
              <a:rPr lang="en-US" altLang="ko-KR" sz="1200" dirty="0"/>
              <a:t>CONSTRAINT </a:t>
            </a:r>
            <a:r>
              <a:rPr lang="en-US" altLang="ko-KR" sz="1200" dirty="0" smtClean="0"/>
              <a:t>LNY_SELCHAR3_FK </a:t>
            </a:r>
            <a:r>
              <a:rPr lang="en-US" altLang="ko-KR" sz="1200" dirty="0"/>
              <a:t>FOREIGN KEY (</a:t>
            </a:r>
            <a:r>
              <a:rPr lang="en-US" altLang="ko-KR" sz="1200" dirty="0" smtClean="0"/>
              <a:t>SEL_CHAR3) </a:t>
            </a:r>
            <a:r>
              <a:rPr lang="en-US" altLang="ko-KR" sz="1200" dirty="0"/>
              <a:t>REFERENCES OWN_CHAR(OWN_CHAR_NO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         </a:t>
            </a:r>
            <a:r>
              <a:rPr lang="en-US" altLang="ko-KR" sz="1200" dirty="0"/>
              <a:t>CONSTRAINT </a:t>
            </a:r>
            <a:r>
              <a:rPr lang="en-US" altLang="ko-KR" sz="1200" dirty="0" smtClean="0"/>
              <a:t>LNY_SELCHAR4_FK </a:t>
            </a:r>
            <a:r>
              <a:rPr lang="en-US" altLang="ko-KR" sz="1200" dirty="0"/>
              <a:t>FOREIGN KEY (</a:t>
            </a:r>
            <a:r>
              <a:rPr lang="en-US" altLang="ko-KR" sz="1200" dirty="0" smtClean="0"/>
              <a:t>SEL_CHAR4) </a:t>
            </a:r>
            <a:r>
              <a:rPr lang="en-US" altLang="ko-KR" sz="1200" dirty="0"/>
              <a:t>REFERENCES OWN_CHAR(OWN_CHAR_NO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         </a:t>
            </a:r>
            <a:r>
              <a:rPr lang="en-US" altLang="ko-KR" sz="1200" dirty="0"/>
              <a:t>CONSTRAINT </a:t>
            </a:r>
            <a:r>
              <a:rPr lang="en-US" altLang="ko-KR" sz="1200" dirty="0" smtClean="0"/>
              <a:t>LNY_SELCHAR5_FK </a:t>
            </a:r>
            <a:r>
              <a:rPr lang="en-US" altLang="ko-KR" sz="1200" dirty="0"/>
              <a:t>FOREIGN KEY (</a:t>
            </a:r>
            <a:r>
              <a:rPr lang="en-US" altLang="ko-KR" sz="1200" dirty="0" smtClean="0"/>
              <a:t>SEL_CHAR5) </a:t>
            </a:r>
            <a:r>
              <a:rPr lang="en-US" altLang="ko-KR" sz="1200" dirty="0"/>
              <a:t>REFERENCES OWN_CHAR(OWN_CHAR_NO)</a:t>
            </a:r>
            <a:endParaRPr lang="en-US" altLang="ko-KR" sz="1200" dirty="0"/>
          </a:p>
          <a:p>
            <a:r>
              <a:rPr lang="en-US" altLang="ko-KR" sz="1200" dirty="0"/>
              <a:t>           CONSTRAINT LBY_PETNO_FK FOREIGN KEY (PET_NO) REFERENCES PET(PET_NO)</a:t>
            </a:r>
          </a:p>
          <a:p>
            <a:r>
              <a:rPr lang="en-US" altLang="ko-KR" sz="1200" dirty="0"/>
              <a:t>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1" y="188641"/>
            <a:ext cx="7056784" cy="2462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dirty="0" smtClean="0"/>
              <a:t>LOBBY </a:t>
            </a:r>
            <a:r>
              <a:rPr lang="ko-KR" altLang="en-US" sz="1000" dirty="0" smtClean="0"/>
              <a:t>테이블생성</a:t>
            </a:r>
            <a:endParaRPr lang="en-US" altLang="ko-KR" sz="10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8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181701"/>
            <a:ext cx="2895600" cy="365125"/>
          </a:xfrm>
        </p:spPr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8449842" cy="21482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1" y="1021085"/>
            <a:ext cx="86409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900" dirty="0"/>
              <a:t>INSERT INTO LOBBY</a:t>
            </a:r>
          </a:p>
          <a:p>
            <a:r>
              <a:rPr lang="en-US" altLang="ko-KR" sz="900" dirty="0"/>
              <a:t>VALUES (8809246125534336, '</a:t>
            </a:r>
            <a:r>
              <a:rPr lang="ko-KR" altLang="en-US" sz="900" dirty="0" err="1"/>
              <a:t>다프낸</a:t>
            </a:r>
            <a:r>
              <a:rPr lang="en-US" altLang="ko-KR" sz="900" dirty="0"/>
              <a:t>', 62, 100000000000010, 600000000000001,NULL,NULL,NULL,NULL,SYSDATE,NULL,600000000000001,300000000000001)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733053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데이터 삽입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5105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803588"/>
            <a:ext cx="8640959" cy="1680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CREATE TABLE SKILL (</a:t>
            </a:r>
          </a:p>
          <a:p>
            <a:pPr algn="just">
              <a:lnSpc>
                <a:spcPct val="115000"/>
              </a:lnSpc>
            </a:pPr>
            <a:r>
              <a:rPr lang="en-US" altLang="ko-KR" sz="1200" kern="100" dirty="0" smtClean="0">
                <a:solidFill>
                  <a:srgbClr val="000000"/>
                </a:solidFill>
                <a:cs typeface="Times New Roman"/>
              </a:rPr>
              <a:t>           SKILL_NO </a:t>
            </a:r>
            <a:r>
              <a:rPr lang="en-US" altLang="ko-KR" sz="1200" kern="100" dirty="0">
                <a:solidFill>
                  <a:srgbClr val="000000"/>
                </a:solidFill>
              </a:rPr>
              <a:t>NUMBER(15),</a:t>
            </a:r>
          </a:p>
          <a:p>
            <a:pPr algn="just">
              <a:lnSpc>
                <a:spcPct val="115000"/>
              </a:lnSpc>
            </a:pPr>
            <a:r>
              <a:rPr lang="en-US" altLang="ko-KR" sz="1200" kern="100" dirty="0" smtClean="0">
                <a:solidFill>
                  <a:srgbClr val="000000"/>
                </a:solidFill>
                <a:cs typeface="Times New Roman"/>
              </a:rPr>
              <a:t>           SKILL_NAME </a:t>
            </a:r>
            <a:r>
              <a:rPr lang="en-US" altLang="ko-KR" sz="1200" kern="100" dirty="0" smtClean="0">
                <a:solidFill>
                  <a:srgbClr val="000000"/>
                </a:solidFill>
                <a:cs typeface="Times New Roman"/>
              </a:rPr>
              <a:t>VARCHAR2(20</a:t>
            </a:r>
            <a:r>
              <a:rPr lang="en-US" altLang="ko-KR" sz="1200" kern="100" dirty="0">
                <a:solidFill>
                  <a:srgbClr val="000000"/>
                </a:solidFill>
                <a:cs typeface="Times New Roman"/>
              </a:rPr>
              <a:t>),</a:t>
            </a:r>
            <a:endParaRPr lang="ko-KR" altLang="ko-KR" sz="1200" kern="100" dirty="0">
              <a:solidFill>
                <a:srgbClr val="000000"/>
              </a:solidFill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n-US" altLang="ko-KR" sz="1200" kern="100" dirty="0" smtClean="0">
                <a:solidFill>
                  <a:srgbClr val="000000"/>
                </a:solidFill>
                <a:cs typeface="Times New Roman"/>
              </a:rPr>
              <a:t>           SKILL_TYPE VARCHAR2(10),</a:t>
            </a:r>
            <a:endParaRPr lang="ko-KR" altLang="ko-KR" sz="1200" kern="100" dirty="0">
              <a:solidFill>
                <a:srgbClr val="000000"/>
              </a:solidFill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n-US" altLang="ko-KR" sz="1200" kern="100" dirty="0" smtClean="0">
                <a:solidFill>
                  <a:srgbClr val="000000"/>
                </a:solidFill>
                <a:cs typeface="Times New Roman"/>
              </a:rPr>
              <a:t>           SKILL_GRADE VARCHAR2(2),</a:t>
            </a:r>
            <a:endParaRPr lang="ko-KR" altLang="ko-KR" sz="1200" kern="100" dirty="0">
              <a:solidFill>
                <a:srgbClr val="000000"/>
              </a:solidFill>
              <a:cs typeface="Times New Roman"/>
            </a:endParaRPr>
          </a:p>
          <a:p>
            <a:r>
              <a:rPr lang="en-US" altLang="ko-KR" sz="1200" kern="100" dirty="0" smtClean="0">
                <a:solidFill>
                  <a:srgbClr val="000000"/>
                </a:solidFill>
                <a:cs typeface="Times New Roman"/>
              </a:rPr>
              <a:t>          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CONSTRAINT SKL_NO_PK </a:t>
            </a:r>
            <a:r>
              <a:rPr lang="en-US" altLang="ko-KR" sz="1200" dirty="0"/>
              <a:t>PRIMARY KEY </a:t>
            </a:r>
            <a:r>
              <a:rPr lang="en-US" altLang="ko-KR" sz="1200" dirty="0" smtClean="0"/>
              <a:t>(</a:t>
            </a:r>
            <a:r>
              <a:rPr lang="en-US" altLang="ko-KR" sz="1200" kern="100" dirty="0">
                <a:solidFill>
                  <a:srgbClr val="000000"/>
                </a:solidFill>
                <a:cs typeface="Times New Roman"/>
              </a:rPr>
              <a:t>SKILL_NO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251521" y="188641"/>
            <a:ext cx="7056784" cy="2462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dirty="0"/>
              <a:t>SKILL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테이블생성</a:t>
            </a:r>
            <a:endParaRPr lang="en-US" altLang="ko-KR" sz="10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3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181701"/>
            <a:ext cx="2895600" cy="365125"/>
          </a:xfrm>
        </p:spPr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22"/>
          <a:stretch/>
        </p:blipFill>
        <p:spPr>
          <a:xfrm>
            <a:off x="316391" y="3080935"/>
            <a:ext cx="8505793" cy="21482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1" y="1021085"/>
            <a:ext cx="8640959" cy="1615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/>
              <a:t>INSERT INTO SKILL (SKILL_NO, SKILL_NAME, SKILL_TYPE, SKILL_GRADE)</a:t>
            </a:r>
          </a:p>
          <a:p>
            <a:r>
              <a:rPr lang="en-US" altLang="ko-KR" sz="1100" dirty="0"/>
              <a:t>VALUES (500000000000001, '</a:t>
            </a:r>
            <a:r>
              <a:rPr lang="ko-KR" altLang="en-US" sz="1100" dirty="0" err="1"/>
              <a:t>포디나의</a:t>
            </a:r>
            <a:r>
              <a:rPr lang="ko-KR" altLang="en-US" sz="1100" dirty="0"/>
              <a:t> 분노</a:t>
            </a:r>
            <a:r>
              <a:rPr lang="en-US" altLang="ko-KR" sz="1100" dirty="0"/>
              <a:t>', '</a:t>
            </a:r>
            <a:r>
              <a:rPr lang="ko-KR" altLang="en-US" sz="1100" dirty="0"/>
              <a:t>지속</a:t>
            </a:r>
            <a:r>
              <a:rPr lang="en-US" altLang="ko-KR" sz="1100" dirty="0"/>
              <a:t>','S</a:t>
            </a:r>
            <a:r>
              <a:rPr lang="en-US" altLang="ko-KR" sz="1100" dirty="0" smtClean="0"/>
              <a:t>')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INSERT </a:t>
            </a:r>
            <a:r>
              <a:rPr lang="en-US" altLang="ko-KR" sz="1100" dirty="0"/>
              <a:t>INTO SKILL (SKILL_NO, SKILL_NAME, SKILL_TYPE, SKILL_GRADE)</a:t>
            </a:r>
          </a:p>
          <a:p>
            <a:r>
              <a:rPr lang="en-US" altLang="ko-KR" sz="1100" dirty="0"/>
              <a:t>VALUES (</a:t>
            </a:r>
            <a:r>
              <a:rPr lang="en-US" altLang="ko-KR" sz="1100" dirty="0" smtClean="0"/>
              <a:t>510000000000001, ’</a:t>
            </a:r>
            <a:r>
              <a:rPr lang="ko-KR" altLang="en-US" sz="1100" dirty="0" err="1" smtClean="0"/>
              <a:t>뇌제의</a:t>
            </a:r>
            <a:r>
              <a:rPr lang="ko-KR" altLang="en-US" sz="1100" dirty="0" smtClean="0"/>
              <a:t> 분노</a:t>
            </a:r>
            <a:r>
              <a:rPr lang="en-US" altLang="ko-KR" sz="1100" dirty="0"/>
              <a:t>', ‘</a:t>
            </a:r>
            <a:r>
              <a:rPr lang="ko-KR" altLang="en-US" sz="1100" dirty="0"/>
              <a:t>사용</a:t>
            </a:r>
            <a:r>
              <a:rPr lang="en-US" altLang="ko-KR" sz="1100" dirty="0"/>
              <a:t>', </a:t>
            </a:r>
            <a:r>
              <a:rPr lang="en-US" altLang="ko-KR" sz="1100" dirty="0" smtClean="0"/>
              <a:t>'S</a:t>
            </a:r>
            <a:r>
              <a:rPr lang="en-US" altLang="ko-KR" sz="1100" dirty="0"/>
              <a:t>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INSERT INTO SKILL (SKILL_NO, SKILL_NAME, SKILL_TYPE, SKILL_GRADE)</a:t>
            </a:r>
          </a:p>
          <a:p>
            <a:r>
              <a:rPr lang="en-US" altLang="ko-KR" sz="1100" dirty="0"/>
              <a:t>VALUES (</a:t>
            </a:r>
            <a:r>
              <a:rPr lang="en-US" altLang="ko-KR" sz="1100" dirty="0" smtClean="0"/>
              <a:t>510000000000002, ‘</a:t>
            </a:r>
            <a:r>
              <a:rPr lang="ko-KR" altLang="en-US" sz="1100" dirty="0" smtClean="0"/>
              <a:t>청천벽력</a:t>
            </a:r>
            <a:r>
              <a:rPr lang="en-US" altLang="ko-KR" sz="1100" dirty="0" smtClean="0"/>
              <a:t>', ‘</a:t>
            </a:r>
            <a:r>
              <a:rPr lang="ko-KR" altLang="en-US" sz="1100" dirty="0"/>
              <a:t>사</a:t>
            </a:r>
            <a:r>
              <a:rPr lang="ko-KR" altLang="en-US" sz="1100" dirty="0" smtClean="0"/>
              <a:t>용</a:t>
            </a:r>
            <a:r>
              <a:rPr lang="en-US" altLang="ko-KR" sz="1100" dirty="0" smtClean="0"/>
              <a:t>',</a:t>
            </a:r>
            <a:r>
              <a:rPr lang="en-US" altLang="ko-KR" sz="1100" dirty="0"/>
              <a:t>'S')</a:t>
            </a:r>
          </a:p>
          <a:p>
            <a:endParaRPr lang="en-US" altLang="ko-KR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733053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데이터 삽입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73327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803588"/>
            <a:ext cx="8640959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CREATE TABLE CHARACTER (</a:t>
            </a:r>
          </a:p>
          <a:p>
            <a:r>
              <a:rPr lang="en-US" altLang="ko-KR" sz="1200" dirty="0"/>
              <a:t>           CHAR_NO NUMBER(15),</a:t>
            </a:r>
          </a:p>
          <a:p>
            <a:r>
              <a:rPr lang="en-US" altLang="ko-KR" sz="1200" dirty="0"/>
              <a:t>           CHAR_TYPE VARCHAR2(10),</a:t>
            </a:r>
          </a:p>
          <a:p>
            <a:r>
              <a:rPr lang="en-US" altLang="ko-KR" sz="1200" dirty="0"/>
              <a:t>           CHAR_NAME VARCHAR2(10),</a:t>
            </a:r>
          </a:p>
          <a:p>
            <a:r>
              <a:rPr lang="en-US" altLang="ko-KR" sz="1200" dirty="0"/>
              <a:t>           CHAR_OVERLEVEL VARCHAR2(3),</a:t>
            </a:r>
          </a:p>
          <a:p>
            <a:r>
              <a:rPr lang="en-US" altLang="ko-KR" sz="1200" dirty="0"/>
              <a:t>           CHAR_PROMO VARCHAR2(3),</a:t>
            </a:r>
          </a:p>
          <a:p>
            <a:r>
              <a:rPr lang="en-US" altLang="ko-KR" sz="1200" dirty="0"/>
              <a:t>           CHAR_AWAKEN VARCHAR2(3),</a:t>
            </a:r>
          </a:p>
          <a:p>
            <a:r>
              <a:rPr lang="en-US" altLang="ko-KR" sz="1200" dirty="0"/>
              <a:t>           SKILL1 NUMBER(15) NOT NULL,</a:t>
            </a:r>
          </a:p>
          <a:p>
            <a:r>
              <a:rPr lang="en-US" altLang="ko-KR" sz="1200" dirty="0"/>
              <a:t>           SKILL2 NUMBER(15) NOT NULL,</a:t>
            </a:r>
          </a:p>
          <a:p>
            <a:r>
              <a:rPr lang="en-US" altLang="ko-KR" sz="1200" dirty="0"/>
              <a:t>           SKILL3 NUMBER(15) NOT NULL,</a:t>
            </a:r>
          </a:p>
          <a:p>
            <a:r>
              <a:rPr lang="en-US" altLang="ko-KR" sz="1200" dirty="0"/>
              <a:t>           SKILL4 NUMBER(15),</a:t>
            </a:r>
          </a:p>
          <a:p>
            <a:r>
              <a:rPr lang="en-US" altLang="ko-KR" sz="1200" dirty="0"/>
              <a:t>          </a:t>
            </a:r>
          </a:p>
          <a:p>
            <a:r>
              <a:rPr lang="en-US" altLang="ko-KR" sz="1200" dirty="0"/>
              <a:t>           CONSTRAINT CHR_CHRNO_PK PRIMARY KEY (CHAR_NO),</a:t>
            </a:r>
          </a:p>
          <a:p>
            <a:r>
              <a:rPr lang="en-US" altLang="ko-KR" sz="1200" dirty="0"/>
              <a:t>           CONSTRAINT CHR_CHROL_CK CHECK (CHAR_OVERLEVEL </a:t>
            </a:r>
            <a:r>
              <a:rPr lang="en-US" altLang="ko-KR" sz="1200" dirty="0" smtClean="0"/>
              <a:t>IN ('YES‘, 'NO')),</a:t>
            </a:r>
            <a:endParaRPr lang="en-US" altLang="ko-KR" sz="1200" dirty="0"/>
          </a:p>
          <a:p>
            <a:r>
              <a:rPr lang="en-US" altLang="ko-KR" sz="1200" dirty="0"/>
              <a:t>           CONSTRAINT CHR_CHRPM_CK CHECK (CHAR_PROMO </a:t>
            </a:r>
            <a:r>
              <a:rPr lang="en-US" altLang="ko-KR" sz="1200" dirty="0" smtClean="0"/>
              <a:t>IN ('YES‘, </a:t>
            </a:r>
            <a:r>
              <a:rPr lang="en-US" altLang="ko-KR" sz="1200" dirty="0"/>
              <a:t>'NO</a:t>
            </a:r>
            <a:r>
              <a:rPr lang="en-US" altLang="ko-KR" sz="1200" dirty="0" smtClean="0"/>
              <a:t>')),</a:t>
            </a:r>
            <a:endParaRPr lang="en-US" altLang="ko-KR" sz="1200" dirty="0"/>
          </a:p>
          <a:p>
            <a:r>
              <a:rPr lang="en-US" altLang="ko-KR" sz="1200" dirty="0"/>
              <a:t>           CONSTRAINT CHR_CHRAK_CK CHECK (CHAR_AWAKEN </a:t>
            </a:r>
            <a:r>
              <a:rPr lang="en-US" altLang="ko-KR" sz="1200" dirty="0" smtClean="0"/>
              <a:t>IN ('YES‘, 'NO')),</a:t>
            </a:r>
            <a:endParaRPr lang="en-US" altLang="ko-KR" sz="1200" dirty="0"/>
          </a:p>
          <a:p>
            <a:r>
              <a:rPr lang="en-US" altLang="ko-KR" sz="1200" dirty="0"/>
              <a:t>           CONSTRAINT CHR_SKILL1_FK FOREIGN KEY (SKILL1) REFERENCES SKILL(SKILL_NO),</a:t>
            </a:r>
          </a:p>
          <a:p>
            <a:r>
              <a:rPr lang="en-US" altLang="ko-KR" sz="1200" dirty="0"/>
              <a:t>           CONSTRAINT CHR_SKILL2_FK FOREIGN KEY (SKILL2) REFERENCES SKILL(SKILL_NO),</a:t>
            </a:r>
          </a:p>
          <a:p>
            <a:r>
              <a:rPr lang="en-US" altLang="ko-KR" sz="1200" dirty="0"/>
              <a:t>           CONSTRAINT CHR_SKILL3_FK FOREIGN KEY (SKILL3) REFERENCES SKILL(SKILL_NO),</a:t>
            </a:r>
          </a:p>
          <a:p>
            <a:r>
              <a:rPr lang="en-US" altLang="ko-KR" sz="1200" dirty="0"/>
              <a:t>           CONSTRAINT CHR_SKILL4_FK FOREIGN KEY (SKILL4) REFERENCES SKILL(SKILL_NO)</a:t>
            </a:r>
          </a:p>
          <a:p>
            <a:r>
              <a:rPr lang="en-US" altLang="ko-KR" sz="1200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1" y="188641"/>
            <a:ext cx="7056784" cy="2462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dirty="0" smtClean="0"/>
              <a:t>CHARACTER </a:t>
            </a:r>
            <a:r>
              <a:rPr lang="ko-KR" altLang="en-US" sz="1000" dirty="0" smtClean="0"/>
              <a:t>테이블생성</a:t>
            </a:r>
            <a:endParaRPr lang="en-US" altLang="ko-KR" sz="10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8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181701"/>
            <a:ext cx="2895600" cy="365125"/>
          </a:xfrm>
        </p:spPr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8457003" cy="21482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1" y="1021085"/>
            <a:ext cx="8640959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/>
              <a:t>INSERT INTO CHARACTER (CHAR_NO, CHAR_TYPE, CHAR_NAME, CHAR_OVERLEVEL, CHAR_PROMO, CHAR_AWAKEN, SKILL1, SKILL2, SKILL3, SKILL4)</a:t>
            </a:r>
          </a:p>
          <a:p>
            <a:r>
              <a:rPr lang="en-US" altLang="ko-KR" sz="1100" dirty="0"/>
              <a:t>VALUES (600000000000001, '</a:t>
            </a:r>
            <a:r>
              <a:rPr lang="ko-KR" altLang="en-US" sz="1100" dirty="0" err="1"/>
              <a:t>세븐나이츠</a:t>
            </a:r>
            <a:r>
              <a:rPr lang="en-US" altLang="ko-KR" sz="1100" dirty="0"/>
              <a:t>','</a:t>
            </a:r>
            <a:r>
              <a:rPr lang="ko-KR" altLang="en-US" sz="1100" dirty="0" err="1"/>
              <a:t>아일린</a:t>
            </a:r>
            <a:r>
              <a:rPr lang="en-US" altLang="ko-KR" sz="1100" dirty="0"/>
              <a:t>', 'NO','NO','NO',500000000000001, 510000000000001,510000000000002,NULL)</a:t>
            </a:r>
            <a:endParaRPr lang="en-US" altLang="ko-KR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733053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데이터 삽입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7707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268760"/>
            <a:ext cx="8640959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CREATE TABLE OWN_CHAR (</a:t>
            </a:r>
          </a:p>
          <a:p>
            <a:r>
              <a:rPr lang="en-US" altLang="ko-KR" sz="1200" dirty="0"/>
              <a:t>           OWN_CHAR_NO NUMBER(15),</a:t>
            </a:r>
          </a:p>
          <a:p>
            <a:r>
              <a:rPr lang="en-US" altLang="ko-KR" sz="1200" dirty="0"/>
              <a:t>           OWN_CHAR_TEAM VARCHAR2(3) DEFAULT 'NO',</a:t>
            </a:r>
          </a:p>
          <a:p>
            <a:r>
              <a:rPr lang="en-US" altLang="ko-KR" sz="1200" dirty="0"/>
              <a:t>           OWN_CHAR_LEVEL VARCHAR2(2) DEFAULT 1 NOT NULL,</a:t>
            </a:r>
          </a:p>
          <a:p>
            <a:r>
              <a:rPr lang="en-US" altLang="ko-KR" sz="1200" dirty="0"/>
              <a:t>           OWN_CHAR_EQUIP1 NUMBER(15),</a:t>
            </a:r>
          </a:p>
          <a:p>
            <a:r>
              <a:rPr lang="en-US" altLang="ko-KR" sz="1200" dirty="0"/>
              <a:t>           OWN_CHAR_EQUIP2 NUMBER(15),</a:t>
            </a:r>
          </a:p>
          <a:p>
            <a:r>
              <a:rPr lang="en-US" altLang="ko-KR" sz="1200" dirty="0"/>
              <a:t>           OWN_CHAR_EQUIP3 NUMBER(15),</a:t>
            </a:r>
          </a:p>
          <a:p>
            <a:r>
              <a:rPr lang="en-US" altLang="ko-KR" sz="1200" dirty="0"/>
              <a:t>           OWN_CHAR_EQUIP4 NUMBER(15),</a:t>
            </a:r>
          </a:p>
          <a:p>
            <a:r>
              <a:rPr lang="en-US" altLang="ko-KR" sz="1200" dirty="0"/>
              <a:t>           OWN_CHAR_EQUIP5 NUMBER(15),</a:t>
            </a:r>
          </a:p>
          <a:p>
            <a:r>
              <a:rPr lang="en-US" altLang="ko-KR" sz="1200" dirty="0"/>
              <a:t>           OWN_CHAR_EQUIP6 NUMBER(15),</a:t>
            </a:r>
          </a:p>
          <a:p>
            <a:r>
              <a:rPr lang="en-US" altLang="ko-KR" sz="1200" dirty="0"/>
              <a:t>           OWN_CHAR_EQUIP7 NUMBER(15),</a:t>
            </a:r>
          </a:p>
          <a:p>
            <a:r>
              <a:rPr lang="en-US" altLang="ko-KR" sz="1200" dirty="0"/>
              <a:t>           OWN_CHAR_EQUIP8 NUMBER(15),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   CONSTRAINT OCHR_NO_PK PRIMARY KEY (OWN_CHAR_NO),</a:t>
            </a:r>
          </a:p>
          <a:p>
            <a:r>
              <a:rPr lang="en-US" altLang="ko-KR" sz="1200" dirty="0"/>
              <a:t>           CONSTRAINT OCHR_TEAM_CK CHECK (OWN_CHAR_TEAM IN ('YES','NO')),</a:t>
            </a:r>
          </a:p>
          <a:p>
            <a:r>
              <a:rPr lang="en-US" altLang="ko-KR" sz="1200" dirty="0"/>
              <a:t>           CONSTRAINT OCHR_EQ1_FK FOREIGN KEY (OWN_CHAR_EQUIP1) REFERENCES EQUIP(EQUIP_NO),</a:t>
            </a:r>
          </a:p>
          <a:p>
            <a:r>
              <a:rPr lang="en-US" altLang="ko-KR" sz="1200" dirty="0"/>
              <a:t>           CONSTRAINT OCHR_EQ2_FK FOREIGN KEY (OWN_CHAR_EQUIP2) REFERENCES EQUIP(EQUIP_NO),</a:t>
            </a:r>
          </a:p>
          <a:p>
            <a:r>
              <a:rPr lang="en-US" altLang="ko-KR" sz="1200" dirty="0"/>
              <a:t>           CONSTRAINT OCHR_EQ3_FK FOREIGN KEY (OWN_CHAR_EQUIP3) REFERENCES EQUIP(EQUIP_NO),</a:t>
            </a:r>
          </a:p>
          <a:p>
            <a:r>
              <a:rPr lang="en-US" altLang="ko-KR" sz="1200" dirty="0"/>
              <a:t>           CONSTRAINT OCHR_EQ4_FK FOREIGN KEY (OWN_CHAR_EQUIP4) REFERENCES EQUIP(EQUIP_NO),</a:t>
            </a:r>
          </a:p>
          <a:p>
            <a:r>
              <a:rPr lang="en-US" altLang="ko-KR" sz="1200" dirty="0"/>
              <a:t>           CONSTRAINT OCHR_EQ5_FK FOREIGN KEY (OWN_CHAR_EQUIP5) REFERENCES EQUIP(EQUIP_NO),</a:t>
            </a:r>
          </a:p>
          <a:p>
            <a:r>
              <a:rPr lang="en-US" altLang="ko-KR" sz="1200" dirty="0"/>
              <a:t>           CONSTRAINT OCHR_EQ6_FK FOREIGN KEY (OWN_CHAR_EQUIP6) REFERENCES EQUIP(EQUIP_NO),</a:t>
            </a:r>
          </a:p>
          <a:p>
            <a:r>
              <a:rPr lang="en-US" altLang="ko-KR" sz="1200" dirty="0"/>
              <a:t>           CONSTRAINT OCHR_EQ7_FK FOREIGN KEY (OWN_CHAR_EQUIP7) REFERENCES EQUIP(EQUIP_NO),</a:t>
            </a:r>
          </a:p>
          <a:p>
            <a:r>
              <a:rPr lang="en-US" altLang="ko-KR" sz="1200" dirty="0"/>
              <a:t>           CONSTRAINT OCHR_EQ8_FK FOREIGN KEY (OWN_CHAR_EQUIP8) REFERENCES EQUIP(EQUIP_NO)</a:t>
            </a:r>
          </a:p>
          <a:p>
            <a:r>
              <a:rPr lang="en-US" altLang="ko-KR" sz="1200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1" y="188641"/>
            <a:ext cx="7056784" cy="2462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dirty="0" smtClean="0"/>
              <a:t>OWN_CHAR </a:t>
            </a:r>
            <a:r>
              <a:rPr lang="ko-KR" altLang="en-US" sz="1000" dirty="0" smtClean="0"/>
              <a:t>테이블생성</a:t>
            </a:r>
            <a:endParaRPr lang="en-US" altLang="ko-KR" sz="10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8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181701"/>
            <a:ext cx="2895600" cy="365125"/>
          </a:xfrm>
        </p:spPr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7577"/>
            <a:ext cx="8457003" cy="21429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1" y="1021085"/>
            <a:ext cx="8640959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/>
              <a:t>INSERT INTO OWN_CHAR </a:t>
            </a:r>
          </a:p>
          <a:p>
            <a:r>
              <a:rPr lang="en-US" altLang="ko-KR" sz="1100" dirty="0"/>
              <a:t>VALUES (600000000000001,'NO',1,400000000000001,400000000000001,NULL,NULL,NULL,NULL,NULL,NULL)</a:t>
            </a:r>
            <a:endParaRPr lang="en-US" altLang="ko-KR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733053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데이터 삽입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015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803588"/>
            <a:ext cx="8640959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CREATE TABLE KAKAOTALK(</a:t>
            </a:r>
          </a:p>
          <a:p>
            <a:r>
              <a:rPr lang="en-US" altLang="ko-KR" sz="1200" dirty="0"/>
              <a:t>           LOGIN_NO NUMBER(17),</a:t>
            </a:r>
          </a:p>
          <a:p>
            <a:r>
              <a:rPr lang="en-US" altLang="ko-KR" sz="1200" dirty="0"/>
              <a:t>           LOGIN_ID VARCHAR2(50),</a:t>
            </a:r>
          </a:p>
          <a:p>
            <a:r>
              <a:rPr lang="en-US" altLang="ko-KR" sz="1200" dirty="0"/>
              <a:t>           LOGIN_PW VARCHAR2(20),</a:t>
            </a:r>
          </a:p>
          <a:p>
            <a:r>
              <a:rPr lang="en-US" altLang="ko-KR" sz="1200" dirty="0"/>
              <a:t>           LOGIN_DATE DATE DEFAULT SYSDATE,</a:t>
            </a:r>
          </a:p>
          <a:p>
            <a:r>
              <a:rPr lang="en-US" altLang="ko-KR" sz="1200" dirty="0"/>
              <a:t>           RESIGN VARCHAR2(3) DEFAULT 'NO',</a:t>
            </a:r>
          </a:p>
          <a:p>
            <a:r>
              <a:rPr lang="en-US" altLang="ko-KR" sz="1200" dirty="0"/>
              <a:t>   </a:t>
            </a:r>
          </a:p>
          <a:p>
            <a:r>
              <a:rPr lang="en-US" altLang="ko-KR" sz="1200" dirty="0"/>
              <a:t>           CONSTRAINT KTT_LOGIN_PK PRIMARY KEY (LOGIN_NO),</a:t>
            </a:r>
          </a:p>
          <a:p>
            <a:r>
              <a:rPr lang="en-US" altLang="ko-KR" sz="1200" dirty="0"/>
              <a:t>           CONSTRAINT KTT_EMAIL_UK UNIQUE (LOGIN_ID),</a:t>
            </a:r>
          </a:p>
          <a:p>
            <a:r>
              <a:rPr lang="en-US" altLang="ko-KR" sz="1200" dirty="0"/>
              <a:t>           CONSTRAINT KTT_RESIGN_CK CHECK (RESIGN IN ('YES','NO'))</a:t>
            </a:r>
          </a:p>
          <a:p>
            <a:r>
              <a:rPr lang="en-US" altLang="ko-KR" sz="1200" dirty="0"/>
              <a:t>);</a:t>
            </a:r>
            <a:endParaRPr lang="en-US" altLang="ko-KR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1" y="188641"/>
            <a:ext cx="7056784" cy="2462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dirty="0" smtClean="0"/>
              <a:t>KAKAOTALK </a:t>
            </a:r>
            <a:r>
              <a:rPr lang="ko-KR" altLang="en-US" sz="1000" dirty="0" smtClean="0"/>
              <a:t>테이블생성</a:t>
            </a:r>
            <a:endParaRPr lang="en-US" altLang="ko-KR" sz="10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2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71"/>
          <a:stretch/>
        </p:blipFill>
        <p:spPr>
          <a:xfrm>
            <a:off x="246872" y="2348880"/>
            <a:ext cx="8650257" cy="21306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1" y="1023119"/>
            <a:ext cx="864095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insert into </a:t>
            </a:r>
            <a:r>
              <a:rPr lang="en-US" altLang="ko-KR" sz="1200" dirty="0" err="1"/>
              <a:t>kakaotalk</a:t>
            </a:r>
            <a:r>
              <a:rPr lang="en-US" altLang="ko-KR" sz="1200" dirty="0"/>
              <a:t> (LOGIN_NO, LOGIN_ID, LOGIN_PW)</a:t>
            </a:r>
          </a:p>
          <a:p>
            <a:r>
              <a:rPr lang="en-US" altLang="ko-KR" sz="1200" dirty="0"/>
              <a:t>values (8809246125534336, 'RYON81@GMAIL.COM', '123456789');</a:t>
            </a: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735087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데이터 삽입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8458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803588"/>
            <a:ext cx="8640959" cy="1865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CREATE TABLE ACC_SKILL(</a:t>
            </a:r>
          </a:p>
          <a:p>
            <a:pPr algn="just">
              <a:lnSpc>
                <a:spcPct val="115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    SKILL_NO NUMBER(15),</a:t>
            </a:r>
          </a:p>
          <a:p>
            <a:pPr algn="just">
              <a:lnSpc>
                <a:spcPct val="115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          SKILL</a:t>
            </a:r>
            <a:r>
              <a:rPr lang="en-US" altLang="ko-KR" sz="1200" kern="100" dirty="0" smtClean="0">
                <a:solidFill>
                  <a:srgbClr val="000000"/>
                </a:solidFill>
                <a:cs typeface="Times New Roman"/>
              </a:rPr>
              <a:t>_NAME VARCHAR2(10),</a:t>
            </a:r>
            <a:endParaRPr lang="ko-KR" altLang="ko-KR" sz="2800" dirty="0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    SKILL</a:t>
            </a:r>
            <a:r>
              <a:rPr lang="en-US" altLang="ko-KR" sz="1200" kern="100" dirty="0" smtClean="0">
                <a:solidFill>
                  <a:srgbClr val="000000"/>
                </a:solidFill>
                <a:cs typeface="Times New Roman"/>
              </a:rPr>
              <a:t>_TYPE VARCHAR2(10),</a:t>
            </a:r>
            <a:endParaRPr lang="ko-KR" altLang="ko-KR" sz="2800" dirty="0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    SKILL</a:t>
            </a:r>
            <a:r>
              <a:rPr lang="en-US" altLang="ko-KR" sz="1200" kern="100" dirty="0" smtClean="0">
                <a:solidFill>
                  <a:srgbClr val="000000"/>
                </a:solidFill>
              </a:rPr>
              <a:t>_GRADE VARCHAR2(2)</a:t>
            </a:r>
            <a:r>
              <a:rPr lang="en-US" altLang="ko-KR" sz="1200" dirty="0" smtClean="0"/>
              <a:t>,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       CONSTRAINT ACCSKL_NO_PK </a:t>
            </a:r>
            <a:r>
              <a:rPr lang="en-US" altLang="ko-KR" sz="1200" dirty="0"/>
              <a:t>PRIMARY KEY </a:t>
            </a:r>
            <a:r>
              <a:rPr lang="en-US" altLang="ko-KR" sz="1200" dirty="0" smtClean="0"/>
              <a:t>(SKILL_NO)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1" y="188641"/>
            <a:ext cx="7056784" cy="2462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dirty="0" smtClean="0"/>
              <a:t>ACC_SKILL </a:t>
            </a:r>
            <a:r>
              <a:rPr lang="ko-KR" altLang="en-US" sz="1000" dirty="0" smtClean="0"/>
              <a:t>테이블생성</a:t>
            </a:r>
            <a:endParaRPr lang="en-US" altLang="ko-KR" sz="10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8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20"/>
          <a:stretch/>
        </p:blipFill>
        <p:spPr>
          <a:xfrm>
            <a:off x="254233" y="2636912"/>
            <a:ext cx="8635534" cy="21492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1" y="1023119"/>
            <a:ext cx="864095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INSERT INTO ACC_SKILL (SKILL_NO, SKILL_NAME, SKILL_TYPE, SKILL_GRADE)</a:t>
            </a:r>
          </a:p>
          <a:p>
            <a:r>
              <a:rPr lang="en-US" altLang="ko-KR" sz="1200" dirty="0"/>
              <a:t>VALUES (100000000000010, '</a:t>
            </a:r>
            <a:r>
              <a:rPr lang="ko-KR" altLang="en-US" sz="1200" dirty="0"/>
              <a:t>절제된 힘</a:t>
            </a:r>
            <a:r>
              <a:rPr lang="en-US" altLang="ko-KR" sz="1200" dirty="0"/>
              <a:t>', 'ATTACK', 10);</a:t>
            </a: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735087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데이터 삽입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3206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803588"/>
            <a:ext cx="864095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CREATE TABLE FUNCT (</a:t>
            </a:r>
          </a:p>
          <a:p>
            <a:r>
              <a:rPr lang="en-US" altLang="ko-KR" sz="1200" dirty="0"/>
              <a:t>           FUNC_NO NUMBER(15),</a:t>
            </a:r>
          </a:p>
          <a:p>
            <a:r>
              <a:rPr lang="en-US" altLang="ko-KR" sz="1200" dirty="0"/>
              <a:t>           FUNC_NAME VARCHAR2(10), </a:t>
            </a:r>
          </a:p>
          <a:p>
            <a:r>
              <a:rPr lang="en-US" altLang="ko-KR" sz="1200" dirty="0"/>
              <a:t>           FUNC_TYPE VARCHAR2(10),</a:t>
            </a:r>
          </a:p>
          <a:p>
            <a:r>
              <a:rPr lang="en-US" altLang="ko-KR" sz="1200" dirty="0"/>
              <a:t>           FUNC_GRADE VARCHAR2(2),</a:t>
            </a:r>
          </a:p>
          <a:p>
            <a:r>
              <a:rPr lang="en-US" altLang="ko-KR" sz="1200" dirty="0"/>
              <a:t>           FUNC_LEVEL NUMBER(2),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   CONSTRAINT FUNC_NO_PK PRIMARY KEY (FUNC_NO)</a:t>
            </a:r>
          </a:p>
          <a:p>
            <a:r>
              <a:rPr lang="en-US" altLang="ko-KR" sz="1200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1" y="188641"/>
            <a:ext cx="7056784" cy="2462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dirty="0" smtClean="0"/>
              <a:t>FUNCTION </a:t>
            </a:r>
            <a:r>
              <a:rPr lang="ko-KR" altLang="en-US" sz="1000" dirty="0" smtClean="0"/>
              <a:t>테이블생성</a:t>
            </a:r>
            <a:endParaRPr lang="en-US" altLang="ko-KR" sz="10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8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181701"/>
            <a:ext cx="2895600" cy="365125"/>
          </a:xfrm>
        </p:spPr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02"/>
          <a:stretch/>
        </p:blipFill>
        <p:spPr>
          <a:xfrm>
            <a:off x="254233" y="2924944"/>
            <a:ext cx="8635534" cy="22025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1" y="1052736"/>
            <a:ext cx="8640959" cy="938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 smtClean="0"/>
              <a:t>INSERT </a:t>
            </a:r>
            <a:r>
              <a:rPr lang="en-US" altLang="ko-KR" sz="1100" dirty="0"/>
              <a:t>INTO FUNCT (FUNC_NO, FUNC_NAME, FUNC_TYPE, FUNC_GRADE, FUNC_LEVEL)</a:t>
            </a:r>
          </a:p>
          <a:p>
            <a:r>
              <a:rPr lang="en-US" altLang="ko-KR" sz="1100" dirty="0"/>
              <a:t>VALUES (200000000000001,'</a:t>
            </a:r>
            <a:r>
              <a:rPr lang="ko-KR" altLang="en-US" sz="1100" dirty="0" err="1"/>
              <a:t>펫의</a:t>
            </a:r>
            <a:r>
              <a:rPr lang="ko-KR" altLang="en-US" sz="1100" dirty="0"/>
              <a:t> 응원</a:t>
            </a:r>
            <a:r>
              <a:rPr lang="en-US" altLang="ko-KR" sz="1100" dirty="0"/>
              <a:t>','SUPPORT','D','1</a:t>
            </a:r>
            <a:r>
              <a:rPr lang="en-US" altLang="ko-KR" sz="1100" dirty="0" smtClean="0"/>
              <a:t>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INSERT INTO FUNCT (FUNC_NO, FUNC_NAME, FUNC_TYPE, FUNC_GRADE, FUNC_LEVEL)</a:t>
            </a:r>
          </a:p>
          <a:p>
            <a:r>
              <a:rPr lang="en-US" altLang="ko-KR" sz="1100" dirty="0"/>
              <a:t>VALUES (210000000000001,'</a:t>
            </a:r>
            <a:r>
              <a:rPr lang="ko-KR" altLang="en-US" sz="1100" dirty="0"/>
              <a:t>공격력</a:t>
            </a:r>
            <a:r>
              <a:rPr lang="en-US" altLang="ko-KR" sz="1100" dirty="0"/>
              <a:t>','ATTACK','S','1')</a:t>
            </a:r>
            <a:endParaRPr lang="en-US" altLang="ko-KR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764704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데이터 삽입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4237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803588"/>
            <a:ext cx="8640959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CREATE TABLE PET (</a:t>
            </a:r>
          </a:p>
          <a:p>
            <a:r>
              <a:rPr lang="en-US" altLang="ko-KR" sz="1200" dirty="0"/>
              <a:t>           PET_NO NUMBER(15),</a:t>
            </a:r>
          </a:p>
          <a:p>
            <a:r>
              <a:rPr lang="en-US" altLang="ko-KR" sz="1200" dirty="0"/>
              <a:t>           PET_TYPE VARCHAR2(10),</a:t>
            </a:r>
          </a:p>
          <a:p>
            <a:r>
              <a:rPr lang="en-US" altLang="ko-KR" sz="1200" dirty="0"/>
              <a:t>           PET_NAME </a:t>
            </a:r>
            <a:r>
              <a:rPr lang="en-US" altLang="ko-KR" sz="1200" dirty="0" smtClean="0"/>
              <a:t>VARCHAR2(20</a:t>
            </a:r>
            <a:r>
              <a:rPr lang="en-US" altLang="ko-KR" sz="1200" dirty="0"/>
              <a:t>),</a:t>
            </a:r>
          </a:p>
          <a:p>
            <a:r>
              <a:rPr lang="en-US" altLang="ko-KR" sz="1200" dirty="0"/>
              <a:t>           PET_PROMO VARCHAR2(3</a:t>
            </a:r>
            <a:r>
              <a:rPr lang="en-US" altLang="ko-KR" sz="1200" dirty="0" smtClean="0"/>
              <a:t>) DEFAULT </a:t>
            </a:r>
            <a:r>
              <a:rPr lang="en-US" altLang="ko-KR" sz="1200" dirty="0"/>
              <a:t>'NO</a:t>
            </a:r>
            <a:r>
              <a:rPr lang="en-US" altLang="ko-KR" sz="1200" dirty="0" smtClean="0"/>
              <a:t>',</a:t>
            </a:r>
          </a:p>
          <a:p>
            <a:r>
              <a:rPr lang="en-US" altLang="ko-KR" sz="1200" dirty="0" smtClean="0"/>
              <a:t>           </a:t>
            </a:r>
            <a:r>
              <a:rPr lang="en-US" altLang="ko-KR" sz="1200" dirty="0"/>
              <a:t>PET_AWAKEN VARCHAR2(3</a:t>
            </a:r>
            <a:r>
              <a:rPr lang="en-US" altLang="ko-KR" sz="1200" dirty="0" smtClean="0"/>
              <a:t>) DEFAULT </a:t>
            </a:r>
            <a:r>
              <a:rPr lang="en-US" altLang="ko-KR" sz="1200" dirty="0"/>
              <a:t>'NO</a:t>
            </a:r>
            <a:r>
              <a:rPr lang="en-US" altLang="ko-KR" sz="1200" dirty="0" smtClean="0"/>
              <a:t>',</a:t>
            </a:r>
          </a:p>
          <a:p>
            <a:r>
              <a:rPr lang="en-US" altLang="ko-KR" sz="1200" dirty="0" smtClean="0"/>
              <a:t>           PET_FUNCT </a:t>
            </a:r>
            <a:r>
              <a:rPr lang="en-US" altLang="ko-KR" sz="1200" dirty="0"/>
              <a:t>NUMBER(15),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   CONSTRAINT PET_NO_PK PRIMARY KEY (PET_NO),</a:t>
            </a:r>
          </a:p>
          <a:p>
            <a:r>
              <a:rPr lang="en-US" altLang="ko-KR" sz="1200" dirty="0"/>
              <a:t>           CONSTRAINT PET_PROMO_CK CHECK (PET_PROMO </a:t>
            </a:r>
            <a:r>
              <a:rPr lang="en-US" altLang="ko-KR" sz="1200" dirty="0" smtClean="0"/>
              <a:t>IN ('YES‘, </a:t>
            </a:r>
            <a:r>
              <a:rPr lang="en-US" altLang="ko-KR" sz="1200" dirty="0"/>
              <a:t>'NO</a:t>
            </a:r>
            <a:r>
              <a:rPr lang="en-US" altLang="ko-KR" sz="1200" dirty="0" smtClean="0"/>
              <a:t>')),</a:t>
            </a:r>
            <a:endParaRPr lang="en-US" altLang="ko-KR" sz="1200" dirty="0"/>
          </a:p>
          <a:p>
            <a:r>
              <a:rPr lang="en-US" altLang="ko-KR" sz="1200" dirty="0"/>
              <a:t>           CONSTRAINT PET_AWAKEN_CK CHECK (PET_AWAKEN </a:t>
            </a:r>
            <a:r>
              <a:rPr lang="en-US" altLang="ko-KR" sz="1200" dirty="0" smtClean="0"/>
              <a:t>IN ('YES‘, 'NO</a:t>
            </a:r>
            <a:r>
              <a:rPr lang="en-US" altLang="ko-KR" sz="1200" dirty="0"/>
              <a:t>'),</a:t>
            </a:r>
          </a:p>
          <a:p>
            <a:r>
              <a:rPr lang="en-US" altLang="ko-KR" sz="1200" dirty="0"/>
              <a:t>           CONSTRAINT PET_FUNC_FK FOREIGN KEY (</a:t>
            </a:r>
            <a:r>
              <a:rPr lang="en-US" altLang="ko-KR" sz="1200" dirty="0" smtClean="0"/>
              <a:t>PET_FUNCT) </a:t>
            </a:r>
            <a:r>
              <a:rPr lang="en-US" altLang="ko-KR" sz="1200" dirty="0"/>
              <a:t>REFERENCES FUNCT(FUNC_NO)</a:t>
            </a:r>
          </a:p>
          <a:p>
            <a:r>
              <a:rPr lang="en-US" altLang="ko-KR" sz="1200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1" y="188641"/>
            <a:ext cx="7056784" cy="2462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dirty="0" smtClean="0"/>
              <a:t>PET </a:t>
            </a:r>
            <a:r>
              <a:rPr lang="ko-KR" altLang="en-US" sz="1000" dirty="0" smtClean="0"/>
              <a:t>테이블생성</a:t>
            </a:r>
            <a:endParaRPr lang="en-US" altLang="ko-KR" sz="10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8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181701"/>
            <a:ext cx="2895600" cy="365125"/>
          </a:xfrm>
        </p:spPr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31"/>
          <a:stretch/>
        </p:blipFill>
        <p:spPr>
          <a:xfrm>
            <a:off x="271509" y="2420888"/>
            <a:ext cx="8595557" cy="22116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1" y="1052736"/>
            <a:ext cx="8640959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/>
              <a:t>INSERT INTO PET (PET_NO, PET_TYPE, PET_NAME, PET_FUNCT)</a:t>
            </a:r>
          </a:p>
          <a:p>
            <a:r>
              <a:rPr lang="en-US" altLang="ko-KR" sz="1100" dirty="0"/>
              <a:t>VALUES (300000000000001, 'SUPPORT', '</a:t>
            </a:r>
            <a:r>
              <a:rPr lang="ko-KR" altLang="en-US" sz="1100" dirty="0" err="1"/>
              <a:t>아기여우유우</a:t>
            </a:r>
            <a:r>
              <a:rPr lang="en-US" altLang="ko-KR" sz="1100" dirty="0"/>
              <a:t>',200000000000001)</a:t>
            </a:r>
            <a:endParaRPr lang="en-US" altLang="ko-KR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764704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데이터 삽입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2036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1246</Words>
  <Application>Microsoft Office PowerPoint</Application>
  <PresentationFormat>화면 슬라이드 쇼(4:3)</PresentationFormat>
  <Paragraphs>287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SEC</cp:lastModifiedBy>
  <cp:revision>99</cp:revision>
  <dcterms:created xsi:type="dcterms:W3CDTF">2016-08-18T20:18:44Z</dcterms:created>
  <dcterms:modified xsi:type="dcterms:W3CDTF">2016-09-02T02:46:07Z</dcterms:modified>
</cp:coreProperties>
</file>