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8" r:id="rId5"/>
    <p:sldId id="263" r:id="rId6"/>
    <p:sldId id="261" r:id="rId7"/>
    <p:sldId id="262" r:id="rId8"/>
    <p:sldId id="264" r:id="rId9"/>
    <p:sldId id="265" r:id="rId10"/>
    <p:sldId id="269" r:id="rId11"/>
    <p:sldId id="266"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55" autoAdjust="0"/>
    <p:restoredTop sz="94660"/>
  </p:normalViewPr>
  <p:slideViewPr>
    <p:cSldViewPr snapToGrid="0">
      <p:cViewPr>
        <p:scale>
          <a:sx n="50" d="100"/>
          <a:sy n="50" d="100"/>
        </p:scale>
        <p:origin x="95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9E26AE-2FF5-F37E-D3FE-15CB3C73DB2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8F53534-B2FE-3158-D247-7914C59D0D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B55DF3D-9300-C88D-E8AA-E244DD211C30}"/>
              </a:ext>
            </a:extLst>
          </p:cNvPr>
          <p:cNvSpPr>
            <a:spLocks noGrp="1"/>
          </p:cNvSpPr>
          <p:nvPr>
            <p:ph type="dt" sz="half" idx="10"/>
          </p:nvPr>
        </p:nvSpPr>
        <p:spPr/>
        <p:txBody>
          <a:bodyPr/>
          <a:lstStyle/>
          <a:p>
            <a:fld id="{6AB11F73-1013-4B28-8372-50CE5C32DA44}" type="datetimeFigureOut">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E4E94E36-9446-CDAB-F623-A41AB7A3ECA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6859AFF-CEC3-F02B-09DD-9A93848E1E49}"/>
              </a:ext>
            </a:extLst>
          </p:cNvPr>
          <p:cNvSpPr>
            <a:spLocks noGrp="1"/>
          </p:cNvSpPr>
          <p:nvPr>
            <p:ph type="sldNum" sz="quarter" idx="12"/>
          </p:nvPr>
        </p:nvSpPr>
        <p:spPr/>
        <p:txBody>
          <a:bodyPr/>
          <a:lstStyle/>
          <a:p>
            <a:fld id="{371B8449-DA9E-446A-80C6-127E7D6E86CF}" type="slidenum">
              <a:rPr kumimoji="1" lang="ja-JP" altLang="en-US" smtClean="0"/>
              <a:t>‹#›</a:t>
            </a:fld>
            <a:endParaRPr kumimoji="1" lang="ja-JP" altLang="en-US"/>
          </a:p>
        </p:txBody>
      </p:sp>
    </p:spTree>
    <p:extLst>
      <p:ext uri="{BB962C8B-B14F-4D97-AF65-F5344CB8AC3E}">
        <p14:creationId xmlns:p14="http://schemas.microsoft.com/office/powerpoint/2010/main" val="513438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C8C3F-7867-9D4E-3340-B0F03D29477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A5620A-5104-EC3E-12E4-3BF75606257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8B6B9E3-1E82-761E-458F-F021D316E052}"/>
              </a:ext>
            </a:extLst>
          </p:cNvPr>
          <p:cNvSpPr>
            <a:spLocks noGrp="1"/>
          </p:cNvSpPr>
          <p:nvPr>
            <p:ph type="dt" sz="half" idx="10"/>
          </p:nvPr>
        </p:nvSpPr>
        <p:spPr/>
        <p:txBody>
          <a:bodyPr/>
          <a:lstStyle/>
          <a:p>
            <a:fld id="{6AB11F73-1013-4B28-8372-50CE5C32DA44}" type="datetimeFigureOut">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0E79602C-2035-03F8-4A60-F1B6742F2B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717090-2A2E-8C06-5FBA-54F268E2BAF3}"/>
              </a:ext>
            </a:extLst>
          </p:cNvPr>
          <p:cNvSpPr>
            <a:spLocks noGrp="1"/>
          </p:cNvSpPr>
          <p:nvPr>
            <p:ph type="sldNum" sz="quarter" idx="12"/>
          </p:nvPr>
        </p:nvSpPr>
        <p:spPr/>
        <p:txBody>
          <a:bodyPr/>
          <a:lstStyle/>
          <a:p>
            <a:fld id="{371B8449-DA9E-446A-80C6-127E7D6E86CF}" type="slidenum">
              <a:rPr kumimoji="1" lang="ja-JP" altLang="en-US" smtClean="0"/>
              <a:t>‹#›</a:t>
            </a:fld>
            <a:endParaRPr kumimoji="1" lang="ja-JP" altLang="en-US"/>
          </a:p>
        </p:txBody>
      </p:sp>
    </p:spTree>
    <p:extLst>
      <p:ext uri="{BB962C8B-B14F-4D97-AF65-F5344CB8AC3E}">
        <p14:creationId xmlns:p14="http://schemas.microsoft.com/office/powerpoint/2010/main" val="1817995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4FF9C15-CD60-02EC-5AE3-67268D06EAA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1E7A83E-495C-A110-7E15-A06663DC7D9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CFD77DF-2918-A7F1-79E2-39BF4778C6DB}"/>
              </a:ext>
            </a:extLst>
          </p:cNvPr>
          <p:cNvSpPr>
            <a:spLocks noGrp="1"/>
          </p:cNvSpPr>
          <p:nvPr>
            <p:ph type="dt" sz="half" idx="10"/>
          </p:nvPr>
        </p:nvSpPr>
        <p:spPr/>
        <p:txBody>
          <a:bodyPr/>
          <a:lstStyle/>
          <a:p>
            <a:fld id="{6AB11F73-1013-4B28-8372-50CE5C32DA44}" type="datetimeFigureOut">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9C87374F-E88B-9945-464C-4D1E7D6E7D9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44986EA-C619-D05D-95B4-143905A59E66}"/>
              </a:ext>
            </a:extLst>
          </p:cNvPr>
          <p:cNvSpPr>
            <a:spLocks noGrp="1"/>
          </p:cNvSpPr>
          <p:nvPr>
            <p:ph type="sldNum" sz="quarter" idx="12"/>
          </p:nvPr>
        </p:nvSpPr>
        <p:spPr/>
        <p:txBody>
          <a:bodyPr/>
          <a:lstStyle/>
          <a:p>
            <a:fld id="{371B8449-DA9E-446A-80C6-127E7D6E86CF}" type="slidenum">
              <a:rPr kumimoji="1" lang="ja-JP" altLang="en-US" smtClean="0"/>
              <a:t>‹#›</a:t>
            </a:fld>
            <a:endParaRPr kumimoji="1" lang="ja-JP" altLang="en-US"/>
          </a:p>
        </p:txBody>
      </p:sp>
    </p:spTree>
    <p:extLst>
      <p:ext uri="{BB962C8B-B14F-4D97-AF65-F5344CB8AC3E}">
        <p14:creationId xmlns:p14="http://schemas.microsoft.com/office/powerpoint/2010/main" val="2822669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2A9419-D3DE-020A-63A1-2AA207D4D35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153EFAC-FEC9-17A5-36AB-9CB83299DE1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2F9F73F-AE01-D1CB-55C2-0C40A3D9166B}"/>
              </a:ext>
            </a:extLst>
          </p:cNvPr>
          <p:cNvSpPr>
            <a:spLocks noGrp="1"/>
          </p:cNvSpPr>
          <p:nvPr>
            <p:ph type="dt" sz="half" idx="10"/>
          </p:nvPr>
        </p:nvSpPr>
        <p:spPr/>
        <p:txBody>
          <a:bodyPr/>
          <a:lstStyle/>
          <a:p>
            <a:fld id="{6AB11F73-1013-4B28-8372-50CE5C32DA44}" type="datetimeFigureOut">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480FDAB8-D758-9491-8C2B-4B47129015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9F0B6BD-6F2C-C9FA-FC92-2DC8690F7124}"/>
              </a:ext>
            </a:extLst>
          </p:cNvPr>
          <p:cNvSpPr>
            <a:spLocks noGrp="1"/>
          </p:cNvSpPr>
          <p:nvPr>
            <p:ph type="sldNum" sz="quarter" idx="12"/>
          </p:nvPr>
        </p:nvSpPr>
        <p:spPr/>
        <p:txBody>
          <a:bodyPr/>
          <a:lstStyle/>
          <a:p>
            <a:fld id="{371B8449-DA9E-446A-80C6-127E7D6E86CF}" type="slidenum">
              <a:rPr kumimoji="1" lang="ja-JP" altLang="en-US" smtClean="0"/>
              <a:t>‹#›</a:t>
            </a:fld>
            <a:endParaRPr kumimoji="1" lang="ja-JP" altLang="en-US"/>
          </a:p>
        </p:txBody>
      </p:sp>
    </p:spTree>
    <p:extLst>
      <p:ext uri="{BB962C8B-B14F-4D97-AF65-F5344CB8AC3E}">
        <p14:creationId xmlns:p14="http://schemas.microsoft.com/office/powerpoint/2010/main" val="3752738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F4533-1ABE-1AC6-8A95-1F2FF823F8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1C87B1-427D-61BF-85C3-9D2E1EF922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CC8B876-F812-EDF6-4632-52D0F14C29FE}"/>
              </a:ext>
            </a:extLst>
          </p:cNvPr>
          <p:cNvSpPr>
            <a:spLocks noGrp="1"/>
          </p:cNvSpPr>
          <p:nvPr>
            <p:ph type="dt" sz="half" idx="10"/>
          </p:nvPr>
        </p:nvSpPr>
        <p:spPr/>
        <p:txBody>
          <a:bodyPr/>
          <a:lstStyle/>
          <a:p>
            <a:fld id="{6AB11F73-1013-4B28-8372-50CE5C32DA44}" type="datetimeFigureOut">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80658EE4-D9C0-A69E-D92B-9691C96B2B1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E986D8-C10E-B1AA-9324-86E74FDC5005}"/>
              </a:ext>
            </a:extLst>
          </p:cNvPr>
          <p:cNvSpPr>
            <a:spLocks noGrp="1"/>
          </p:cNvSpPr>
          <p:nvPr>
            <p:ph type="sldNum" sz="quarter" idx="12"/>
          </p:nvPr>
        </p:nvSpPr>
        <p:spPr/>
        <p:txBody>
          <a:bodyPr/>
          <a:lstStyle/>
          <a:p>
            <a:fld id="{371B8449-DA9E-446A-80C6-127E7D6E86CF}" type="slidenum">
              <a:rPr kumimoji="1" lang="ja-JP" altLang="en-US" smtClean="0"/>
              <a:t>‹#›</a:t>
            </a:fld>
            <a:endParaRPr kumimoji="1" lang="ja-JP" altLang="en-US"/>
          </a:p>
        </p:txBody>
      </p:sp>
    </p:spTree>
    <p:extLst>
      <p:ext uri="{BB962C8B-B14F-4D97-AF65-F5344CB8AC3E}">
        <p14:creationId xmlns:p14="http://schemas.microsoft.com/office/powerpoint/2010/main" val="380275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D11CF6-3034-EDA3-886E-A40D4791B9A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69DDD5C-DA99-F740-7BF7-FA0DFEB6EF1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C9DE097-098C-C7B9-703C-FEFCCD4D8E0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F6FD44E-745D-0016-3052-CCF8CB72A9F4}"/>
              </a:ext>
            </a:extLst>
          </p:cNvPr>
          <p:cNvSpPr>
            <a:spLocks noGrp="1"/>
          </p:cNvSpPr>
          <p:nvPr>
            <p:ph type="dt" sz="half" idx="10"/>
          </p:nvPr>
        </p:nvSpPr>
        <p:spPr/>
        <p:txBody>
          <a:bodyPr/>
          <a:lstStyle/>
          <a:p>
            <a:fld id="{6AB11F73-1013-4B28-8372-50CE5C32DA44}" type="datetimeFigureOut">
              <a:rPr kumimoji="1" lang="ja-JP" altLang="en-US" smtClean="0"/>
              <a:t>2025/1/15</a:t>
            </a:fld>
            <a:endParaRPr kumimoji="1" lang="ja-JP" altLang="en-US"/>
          </a:p>
        </p:txBody>
      </p:sp>
      <p:sp>
        <p:nvSpPr>
          <p:cNvPr id="6" name="フッター プレースホルダー 5">
            <a:extLst>
              <a:ext uri="{FF2B5EF4-FFF2-40B4-BE49-F238E27FC236}">
                <a16:creationId xmlns:a16="http://schemas.microsoft.com/office/drawing/2014/main" id="{DD9123FE-E197-190B-434A-3B44C4F8F57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4199E16-BC80-7D56-CB5B-850A7D3C4A34}"/>
              </a:ext>
            </a:extLst>
          </p:cNvPr>
          <p:cNvSpPr>
            <a:spLocks noGrp="1"/>
          </p:cNvSpPr>
          <p:nvPr>
            <p:ph type="sldNum" sz="quarter" idx="12"/>
          </p:nvPr>
        </p:nvSpPr>
        <p:spPr/>
        <p:txBody>
          <a:bodyPr/>
          <a:lstStyle/>
          <a:p>
            <a:fld id="{371B8449-DA9E-446A-80C6-127E7D6E86CF}" type="slidenum">
              <a:rPr kumimoji="1" lang="ja-JP" altLang="en-US" smtClean="0"/>
              <a:t>‹#›</a:t>
            </a:fld>
            <a:endParaRPr kumimoji="1" lang="ja-JP" altLang="en-US"/>
          </a:p>
        </p:txBody>
      </p:sp>
    </p:spTree>
    <p:extLst>
      <p:ext uri="{BB962C8B-B14F-4D97-AF65-F5344CB8AC3E}">
        <p14:creationId xmlns:p14="http://schemas.microsoft.com/office/powerpoint/2010/main" val="893813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06F429-D0A4-AFCD-B272-7EFE2D72B94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2D4F085-362F-A449-CC37-AAFDEFD813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5AB1ACF-FAD9-E682-BCC2-B33FE824397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E0D087E-FF3B-A7F0-A8D9-F27D02F7A5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A865AAE-CAF6-DF35-8FD2-44F08C60F63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557E67E-1961-367B-FCA0-D3432EDD3329}"/>
              </a:ext>
            </a:extLst>
          </p:cNvPr>
          <p:cNvSpPr>
            <a:spLocks noGrp="1"/>
          </p:cNvSpPr>
          <p:nvPr>
            <p:ph type="dt" sz="half" idx="10"/>
          </p:nvPr>
        </p:nvSpPr>
        <p:spPr/>
        <p:txBody>
          <a:bodyPr/>
          <a:lstStyle/>
          <a:p>
            <a:fld id="{6AB11F73-1013-4B28-8372-50CE5C32DA44}" type="datetimeFigureOut">
              <a:rPr kumimoji="1" lang="ja-JP" altLang="en-US" smtClean="0"/>
              <a:t>2025/1/15</a:t>
            </a:fld>
            <a:endParaRPr kumimoji="1" lang="ja-JP" altLang="en-US"/>
          </a:p>
        </p:txBody>
      </p:sp>
      <p:sp>
        <p:nvSpPr>
          <p:cNvPr id="8" name="フッター プレースホルダー 7">
            <a:extLst>
              <a:ext uri="{FF2B5EF4-FFF2-40B4-BE49-F238E27FC236}">
                <a16:creationId xmlns:a16="http://schemas.microsoft.com/office/drawing/2014/main" id="{7D0001AE-8BE4-365E-ABF7-26079E5BD43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D1D75A4-0438-75E4-7CA8-264D3E4C88CB}"/>
              </a:ext>
            </a:extLst>
          </p:cNvPr>
          <p:cNvSpPr>
            <a:spLocks noGrp="1"/>
          </p:cNvSpPr>
          <p:nvPr>
            <p:ph type="sldNum" sz="quarter" idx="12"/>
          </p:nvPr>
        </p:nvSpPr>
        <p:spPr/>
        <p:txBody>
          <a:bodyPr/>
          <a:lstStyle/>
          <a:p>
            <a:fld id="{371B8449-DA9E-446A-80C6-127E7D6E86CF}" type="slidenum">
              <a:rPr kumimoji="1" lang="ja-JP" altLang="en-US" smtClean="0"/>
              <a:t>‹#›</a:t>
            </a:fld>
            <a:endParaRPr kumimoji="1" lang="ja-JP" altLang="en-US"/>
          </a:p>
        </p:txBody>
      </p:sp>
    </p:spTree>
    <p:extLst>
      <p:ext uri="{BB962C8B-B14F-4D97-AF65-F5344CB8AC3E}">
        <p14:creationId xmlns:p14="http://schemas.microsoft.com/office/powerpoint/2010/main" val="3921275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B90B14-01D9-75E8-D0E9-39A9B501B10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A85F2CE-447F-2A45-B8B0-BF97B3220BA5}"/>
              </a:ext>
            </a:extLst>
          </p:cNvPr>
          <p:cNvSpPr>
            <a:spLocks noGrp="1"/>
          </p:cNvSpPr>
          <p:nvPr>
            <p:ph type="dt" sz="half" idx="10"/>
          </p:nvPr>
        </p:nvSpPr>
        <p:spPr/>
        <p:txBody>
          <a:bodyPr/>
          <a:lstStyle/>
          <a:p>
            <a:fld id="{6AB11F73-1013-4B28-8372-50CE5C32DA44}" type="datetimeFigureOut">
              <a:rPr kumimoji="1" lang="ja-JP" altLang="en-US" smtClean="0"/>
              <a:t>2025/1/15</a:t>
            </a:fld>
            <a:endParaRPr kumimoji="1" lang="ja-JP" altLang="en-US"/>
          </a:p>
        </p:txBody>
      </p:sp>
      <p:sp>
        <p:nvSpPr>
          <p:cNvPr id="4" name="フッター プレースホルダー 3">
            <a:extLst>
              <a:ext uri="{FF2B5EF4-FFF2-40B4-BE49-F238E27FC236}">
                <a16:creationId xmlns:a16="http://schemas.microsoft.com/office/drawing/2014/main" id="{1ABC1653-37B1-E9EE-0E4B-9B051034E20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4E2FC2A-37A1-C6C2-3E0F-439E59BCAF48}"/>
              </a:ext>
            </a:extLst>
          </p:cNvPr>
          <p:cNvSpPr>
            <a:spLocks noGrp="1"/>
          </p:cNvSpPr>
          <p:nvPr>
            <p:ph type="sldNum" sz="quarter" idx="12"/>
          </p:nvPr>
        </p:nvSpPr>
        <p:spPr/>
        <p:txBody>
          <a:bodyPr/>
          <a:lstStyle/>
          <a:p>
            <a:fld id="{371B8449-DA9E-446A-80C6-127E7D6E86CF}" type="slidenum">
              <a:rPr kumimoji="1" lang="ja-JP" altLang="en-US" smtClean="0"/>
              <a:t>‹#›</a:t>
            </a:fld>
            <a:endParaRPr kumimoji="1" lang="ja-JP" altLang="en-US"/>
          </a:p>
        </p:txBody>
      </p:sp>
    </p:spTree>
    <p:extLst>
      <p:ext uri="{BB962C8B-B14F-4D97-AF65-F5344CB8AC3E}">
        <p14:creationId xmlns:p14="http://schemas.microsoft.com/office/powerpoint/2010/main" val="2003890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3E71C2D-FE65-FAD7-496E-99216FE2967F}"/>
              </a:ext>
            </a:extLst>
          </p:cNvPr>
          <p:cNvSpPr>
            <a:spLocks noGrp="1"/>
          </p:cNvSpPr>
          <p:nvPr>
            <p:ph type="dt" sz="half" idx="10"/>
          </p:nvPr>
        </p:nvSpPr>
        <p:spPr/>
        <p:txBody>
          <a:bodyPr/>
          <a:lstStyle/>
          <a:p>
            <a:fld id="{6AB11F73-1013-4B28-8372-50CE5C32DA44}" type="datetimeFigureOut">
              <a:rPr kumimoji="1" lang="ja-JP" altLang="en-US" smtClean="0"/>
              <a:t>2025/1/15</a:t>
            </a:fld>
            <a:endParaRPr kumimoji="1" lang="ja-JP" altLang="en-US"/>
          </a:p>
        </p:txBody>
      </p:sp>
      <p:sp>
        <p:nvSpPr>
          <p:cNvPr id="3" name="フッター プレースホルダー 2">
            <a:extLst>
              <a:ext uri="{FF2B5EF4-FFF2-40B4-BE49-F238E27FC236}">
                <a16:creationId xmlns:a16="http://schemas.microsoft.com/office/drawing/2014/main" id="{808C2092-E247-EB34-0DCD-D9A12DC6C16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8DA00DA-5ACB-B702-E261-2905B5E37E99}"/>
              </a:ext>
            </a:extLst>
          </p:cNvPr>
          <p:cNvSpPr>
            <a:spLocks noGrp="1"/>
          </p:cNvSpPr>
          <p:nvPr>
            <p:ph type="sldNum" sz="quarter" idx="12"/>
          </p:nvPr>
        </p:nvSpPr>
        <p:spPr/>
        <p:txBody>
          <a:bodyPr/>
          <a:lstStyle/>
          <a:p>
            <a:fld id="{371B8449-DA9E-446A-80C6-127E7D6E86CF}" type="slidenum">
              <a:rPr kumimoji="1" lang="ja-JP" altLang="en-US" smtClean="0"/>
              <a:t>‹#›</a:t>
            </a:fld>
            <a:endParaRPr kumimoji="1" lang="ja-JP" altLang="en-US"/>
          </a:p>
        </p:txBody>
      </p:sp>
    </p:spTree>
    <p:extLst>
      <p:ext uri="{BB962C8B-B14F-4D97-AF65-F5344CB8AC3E}">
        <p14:creationId xmlns:p14="http://schemas.microsoft.com/office/powerpoint/2010/main" val="3815271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AEA30B-E670-0883-20B2-A0A076327AA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012C6A-0C06-0E46-E3C1-3993157A06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265D1D3-DB14-A359-6F4A-9A05B7ACA6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EB548A6-355A-CF2E-D9DA-27E8FA2D5B4F}"/>
              </a:ext>
            </a:extLst>
          </p:cNvPr>
          <p:cNvSpPr>
            <a:spLocks noGrp="1"/>
          </p:cNvSpPr>
          <p:nvPr>
            <p:ph type="dt" sz="half" idx="10"/>
          </p:nvPr>
        </p:nvSpPr>
        <p:spPr/>
        <p:txBody>
          <a:bodyPr/>
          <a:lstStyle/>
          <a:p>
            <a:fld id="{6AB11F73-1013-4B28-8372-50CE5C32DA44}" type="datetimeFigureOut">
              <a:rPr kumimoji="1" lang="ja-JP" altLang="en-US" smtClean="0"/>
              <a:t>2025/1/15</a:t>
            </a:fld>
            <a:endParaRPr kumimoji="1" lang="ja-JP" altLang="en-US"/>
          </a:p>
        </p:txBody>
      </p:sp>
      <p:sp>
        <p:nvSpPr>
          <p:cNvPr id="6" name="フッター プレースホルダー 5">
            <a:extLst>
              <a:ext uri="{FF2B5EF4-FFF2-40B4-BE49-F238E27FC236}">
                <a16:creationId xmlns:a16="http://schemas.microsoft.com/office/drawing/2014/main" id="{54CB528F-8E62-116A-CFA6-25D8BC29AA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2195E60-1741-639D-2CA5-6B591C46F9A3}"/>
              </a:ext>
            </a:extLst>
          </p:cNvPr>
          <p:cNvSpPr>
            <a:spLocks noGrp="1"/>
          </p:cNvSpPr>
          <p:nvPr>
            <p:ph type="sldNum" sz="quarter" idx="12"/>
          </p:nvPr>
        </p:nvSpPr>
        <p:spPr/>
        <p:txBody>
          <a:bodyPr/>
          <a:lstStyle/>
          <a:p>
            <a:fld id="{371B8449-DA9E-446A-80C6-127E7D6E86CF}" type="slidenum">
              <a:rPr kumimoji="1" lang="ja-JP" altLang="en-US" smtClean="0"/>
              <a:t>‹#›</a:t>
            </a:fld>
            <a:endParaRPr kumimoji="1" lang="ja-JP" altLang="en-US"/>
          </a:p>
        </p:txBody>
      </p:sp>
    </p:spTree>
    <p:extLst>
      <p:ext uri="{BB962C8B-B14F-4D97-AF65-F5344CB8AC3E}">
        <p14:creationId xmlns:p14="http://schemas.microsoft.com/office/powerpoint/2010/main" val="1823616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EA2AD7-B96D-C3D6-F551-5850AC66DFB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A31BD7E-C2F9-E67D-F248-F862F9B61F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0016B04-1F2B-D329-FFC7-F0198BE011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62B83CC-C8A2-7C6A-2816-E20CCD2E4213}"/>
              </a:ext>
            </a:extLst>
          </p:cNvPr>
          <p:cNvSpPr>
            <a:spLocks noGrp="1"/>
          </p:cNvSpPr>
          <p:nvPr>
            <p:ph type="dt" sz="half" idx="10"/>
          </p:nvPr>
        </p:nvSpPr>
        <p:spPr/>
        <p:txBody>
          <a:bodyPr/>
          <a:lstStyle/>
          <a:p>
            <a:fld id="{6AB11F73-1013-4B28-8372-50CE5C32DA44}" type="datetimeFigureOut">
              <a:rPr kumimoji="1" lang="ja-JP" altLang="en-US" smtClean="0"/>
              <a:t>2025/1/15</a:t>
            </a:fld>
            <a:endParaRPr kumimoji="1" lang="ja-JP" altLang="en-US"/>
          </a:p>
        </p:txBody>
      </p:sp>
      <p:sp>
        <p:nvSpPr>
          <p:cNvPr id="6" name="フッター プレースホルダー 5">
            <a:extLst>
              <a:ext uri="{FF2B5EF4-FFF2-40B4-BE49-F238E27FC236}">
                <a16:creationId xmlns:a16="http://schemas.microsoft.com/office/drawing/2014/main" id="{320FB177-F52E-DCC8-D764-AF94F541CDC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2EDA23A-BAD9-461E-06BD-0337598539FE}"/>
              </a:ext>
            </a:extLst>
          </p:cNvPr>
          <p:cNvSpPr>
            <a:spLocks noGrp="1"/>
          </p:cNvSpPr>
          <p:nvPr>
            <p:ph type="sldNum" sz="quarter" idx="12"/>
          </p:nvPr>
        </p:nvSpPr>
        <p:spPr/>
        <p:txBody>
          <a:bodyPr/>
          <a:lstStyle/>
          <a:p>
            <a:fld id="{371B8449-DA9E-446A-80C6-127E7D6E86CF}" type="slidenum">
              <a:rPr kumimoji="1" lang="ja-JP" altLang="en-US" smtClean="0"/>
              <a:t>‹#›</a:t>
            </a:fld>
            <a:endParaRPr kumimoji="1" lang="ja-JP" altLang="en-US"/>
          </a:p>
        </p:txBody>
      </p:sp>
    </p:spTree>
    <p:extLst>
      <p:ext uri="{BB962C8B-B14F-4D97-AF65-F5344CB8AC3E}">
        <p14:creationId xmlns:p14="http://schemas.microsoft.com/office/powerpoint/2010/main" val="1012764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3EE5076-86C4-2A08-CD6C-F0EB6ACCDF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EFB52C7-55FC-DB66-CBA7-7CCF74A006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354ADA3-7F4F-DDD7-CBA6-967127E78F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B11F73-1013-4B28-8372-50CE5C32DA44}" type="datetimeFigureOut">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B3E0291C-1AAC-2452-FFD5-606BD9EF2A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D7830B4-1900-3F99-27E7-2B962DA1E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1B8449-DA9E-446A-80C6-127E7D6E86CF}" type="slidenum">
              <a:rPr kumimoji="1" lang="ja-JP" altLang="en-US" smtClean="0"/>
              <a:t>‹#›</a:t>
            </a:fld>
            <a:endParaRPr kumimoji="1" lang="ja-JP" altLang="en-US"/>
          </a:p>
        </p:txBody>
      </p:sp>
    </p:spTree>
    <p:extLst>
      <p:ext uri="{BB962C8B-B14F-4D97-AF65-F5344CB8AC3E}">
        <p14:creationId xmlns:p14="http://schemas.microsoft.com/office/powerpoint/2010/main" val="3131891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563E00-CE2E-75B5-EB43-62AA2C3FA04B}"/>
              </a:ext>
            </a:extLst>
          </p:cNvPr>
          <p:cNvSpPr>
            <a:spLocks noGrp="1"/>
          </p:cNvSpPr>
          <p:nvPr>
            <p:ph type="ctrTitle"/>
          </p:nvPr>
        </p:nvSpPr>
        <p:spPr/>
        <p:txBody>
          <a:bodyPr/>
          <a:lstStyle/>
          <a:p>
            <a:r>
              <a:rPr kumimoji="1" lang="ja-JP" altLang="en-US" dirty="0"/>
              <a:t>品質・管理会計論</a:t>
            </a:r>
          </a:p>
        </p:txBody>
      </p:sp>
      <p:sp>
        <p:nvSpPr>
          <p:cNvPr id="3" name="字幕 2">
            <a:extLst>
              <a:ext uri="{FF2B5EF4-FFF2-40B4-BE49-F238E27FC236}">
                <a16:creationId xmlns:a16="http://schemas.microsoft.com/office/drawing/2014/main" id="{A12B96C9-7ABB-C35D-52B9-1F0EBB63AA19}"/>
              </a:ext>
            </a:extLst>
          </p:cNvPr>
          <p:cNvSpPr>
            <a:spLocks noGrp="1"/>
          </p:cNvSpPr>
          <p:nvPr>
            <p:ph type="subTitle" idx="1"/>
          </p:nvPr>
        </p:nvSpPr>
        <p:spPr>
          <a:xfrm>
            <a:off x="1524000" y="3832947"/>
            <a:ext cx="9144000" cy="1655762"/>
          </a:xfrm>
        </p:spPr>
        <p:txBody>
          <a:bodyPr>
            <a:normAutofit fontScale="92500" lnSpcReduction="10000"/>
          </a:bodyPr>
          <a:lstStyle/>
          <a:p>
            <a:r>
              <a:rPr kumimoji="1" lang="en-US" altLang="ja-JP" sz="3000" dirty="0"/>
              <a:t>~</a:t>
            </a:r>
            <a:r>
              <a:rPr kumimoji="1" lang="ja-JP" altLang="en-US" sz="3000" dirty="0"/>
              <a:t>なぜ私たちの品質活動は評価されないのか</a:t>
            </a:r>
            <a:r>
              <a:rPr kumimoji="1" lang="en-US" altLang="ja-JP" sz="3000" dirty="0"/>
              <a:t>~</a:t>
            </a:r>
          </a:p>
          <a:p>
            <a:pPr algn="r"/>
            <a:endParaRPr lang="en-US" altLang="ja-JP" dirty="0"/>
          </a:p>
          <a:p>
            <a:pPr algn="r"/>
            <a:r>
              <a:rPr lang="en-US" altLang="ja-JP" dirty="0"/>
              <a:t>1/16 </a:t>
            </a:r>
            <a:r>
              <a:rPr lang="ja-JP" altLang="en-US" dirty="0"/>
              <a:t>品質技術昼礼資料</a:t>
            </a:r>
            <a:endParaRPr lang="en-US" altLang="ja-JP" dirty="0"/>
          </a:p>
          <a:p>
            <a:pPr algn="r"/>
            <a:r>
              <a:rPr kumimoji="1" lang="ja-JP" altLang="en-US" dirty="0"/>
              <a:t>小野</a:t>
            </a:r>
          </a:p>
        </p:txBody>
      </p:sp>
    </p:spTree>
    <p:extLst>
      <p:ext uri="{BB962C8B-B14F-4D97-AF65-F5344CB8AC3E}">
        <p14:creationId xmlns:p14="http://schemas.microsoft.com/office/powerpoint/2010/main" val="3323654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2CFDC-14AB-AEF2-9245-095517E78224}"/>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34862977-E96E-82F7-9D8C-4E8888D83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760" y="2762508"/>
            <a:ext cx="5384800" cy="444093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D92DA745-48E1-6D41-1F13-58FCCE1D4B4D}"/>
              </a:ext>
            </a:extLst>
          </p:cNvPr>
          <p:cNvSpPr>
            <a:spLocks noGrp="1"/>
          </p:cNvSpPr>
          <p:nvPr>
            <p:ph type="title"/>
          </p:nvPr>
        </p:nvSpPr>
        <p:spPr>
          <a:xfrm>
            <a:off x="838200" y="365126"/>
            <a:ext cx="10515600" cy="438440"/>
          </a:xfrm>
        </p:spPr>
        <p:txBody>
          <a:bodyPr>
            <a:noAutofit/>
          </a:bodyPr>
          <a:lstStyle/>
          <a:p>
            <a:r>
              <a:rPr lang="en-US" altLang="ja-JP" sz="2400" dirty="0"/>
              <a:t>[</a:t>
            </a:r>
            <a:r>
              <a:rPr lang="ja-JP" altLang="en-US" sz="2400" dirty="0"/>
              <a:t>コラム</a:t>
            </a:r>
            <a:r>
              <a:rPr lang="en-US" altLang="ja-JP" sz="2400" dirty="0"/>
              <a:t>]</a:t>
            </a:r>
            <a:r>
              <a:rPr lang="ja-JP" altLang="en-US" sz="3200" dirty="0"/>
              <a:t>米フォード・ピントの品質判断について</a:t>
            </a:r>
            <a:endParaRPr kumimoji="1" lang="ja-JP" altLang="en-US" sz="3200" dirty="0"/>
          </a:p>
        </p:txBody>
      </p:sp>
      <p:cxnSp>
        <p:nvCxnSpPr>
          <p:cNvPr id="5" name="直線コネクタ 4">
            <a:extLst>
              <a:ext uri="{FF2B5EF4-FFF2-40B4-BE49-F238E27FC236}">
                <a16:creationId xmlns:a16="http://schemas.microsoft.com/office/drawing/2014/main" id="{80A10E3B-7009-63F1-E0FB-5A98CF233A37}"/>
              </a:ext>
            </a:extLst>
          </p:cNvPr>
          <p:cNvCxnSpPr/>
          <p:nvPr/>
        </p:nvCxnSpPr>
        <p:spPr>
          <a:xfrm>
            <a:off x="838200" y="822040"/>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DC53C91B-75C0-52A8-3FF8-7548B1C762BD}"/>
              </a:ext>
            </a:extLst>
          </p:cNvPr>
          <p:cNvSpPr/>
          <p:nvPr/>
        </p:nvSpPr>
        <p:spPr>
          <a:xfrm>
            <a:off x="6682740" y="3040605"/>
            <a:ext cx="3566160" cy="1026160"/>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2241DEAA-56A2-A603-4DE7-1EBE708DDF83}"/>
              </a:ext>
            </a:extLst>
          </p:cNvPr>
          <p:cNvSpPr>
            <a:spLocks noGrp="1"/>
          </p:cNvSpPr>
          <p:nvPr>
            <p:ph idx="1"/>
          </p:nvPr>
        </p:nvSpPr>
        <p:spPr>
          <a:xfrm>
            <a:off x="838200" y="895926"/>
            <a:ext cx="10515600" cy="5962073"/>
          </a:xfrm>
        </p:spPr>
        <p:txBody>
          <a:bodyPr>
            <a:normAutofit/>
          </a:bodyPr>
          <a:lstStyle/>
          <a:p>
            <a:endParaRPr kumimoji="1" lang="en-US" altLang="ja-JP" sz="2400" dirty="0"/>
          </a:p>
          <a:p>
            <a:r>
              <a:rPr lang="ja-JP" altLang="en-US" sz="2400" u="sng" dirty="0"/>
              <a:t>概要</a:t>
            </a:r>
            <a:endParaRPr lang="en-US" altLang="ja-JP" sz="2400" u="sng" dirty="0"/>
          </a:p>
          <a:p>
            <a:pPr marL="0" indent="0">
              <a:buNone/>
            </a:pPr>
            <a:r>
              <a:rPr kumimoji="1" lang="ja-JP" altLang="en-US" sz="2400" dirty="0"/>
              <a:t>ピントは燃料タンクの位置が悪く、衝突事故をするとガソリンに引火して火災事故に発展することが多かった</a:t>
            </a:r>
            <a:endParaRPr lang="en-US" altLang="ja-JP" sz="2400" dirty="0"/>
          </a:p>
          <a:p>
            <a:pPr marL="0" indent="0">
              <a:buNone/>
            </a:pPr>
            <a:endParaRPr kumimoji="1" lang="en-US" altLang="ja-JP" sz="800" dirty="0"/>
          </a:p>
          <a:p>
            <a:r>
              <a:rPr lang="ja-JP" altLang="en-US" sz="2400" u="sng" dirty="0"/>
              <a:t>対応方法</a:t>
            </a:r>
            <a:endParaRPr lang="en-US" altLang="ja-JP" sz="2400" u="sng" dirty="0"/>
          </a:p>
          <a:p>
            <a:pPr marL="0" indent="0">
              <a:buNone/>
            </a:pPr>
            <a:r>
              <a:rPr lang="ja-JP" altLang="en-US" sz="2400" dirty="0"/>
              <a:t>改良の金額</a:t>
            </a:r>
            <a:r>
              <a:rPr kumimoji="1" lang="ja-JP" altLang="en-US" sz="2400" dirty="0"/>
              <a:t>と事故の賠償金を「コストベネフィット分析」した結果</a:t>
            </a:r>
            <a:endParaRPr kumimoji="1" lang="en-US" altLang="ja-JP" sz="2400" dirty="0"/>
          </a:p>
          <a:p>
            <a:pPr marL="0" indent="0">
              <a:buNone/>
            </a:pPr>
            <a:r>
              <a:rPr kumimoji="1" lang="ja-JP" altLang="en-US" sz="2400" dirty="0"/>
              <a:t>　</a:t>
            </a:r>
            <a:r>
              <a:rPr kumimoji="1" lang="ja-JP" altLang="en-US" sz="2400" b="1" dirty="0"/>
              <a:t>車両数 </a:t>
            </a:r>
            <a:r>
              <a:rPr kumimoji="1" lang="en-US" altLang="ja-JP" sz="2400" b="1" dirty="0"/>
              <a:t>* </a:t>
            </a:r>
            <a:r>
              <a:rPr kumimoji="1" lang="ja-JP" altLang="en-US" sz="2400" b="1" dirty="0"/>
              <a:t>燃料タンクの修理費 </a:t>
            </a:r>
            <a:r>
              <a:rPr kumimoji="1" lang="en-US" altLang="ja-JP" sz="2400" b="1" dirty="0"/>
              <a:t>&gt; </a:t>
            </a:r>
            <a:r>
              <a:rPr lang="ja-JP" altLang="en-US" sz="2400" b="1" dirty="0"/>
              <a:t>予想事故数 </a:t>
            </a:r>
            <a:r>
              <a:rPr lang="en-US" altLang="ja-JP" sz="2400" b="1" dirty="0"/>
              <a:t>* </a:t>
            </a:r>
            <a:r>
              <a:rPr lang="ja-JP" altLang="en-US" sz="2400" b="1" dirty="0"/>
              <a:t>事故時の賠償金</a:t>
            </a:r>
            <a:endParaRPr lang="en-US" altLang="ja-JP" sz="2400" b="1" dirty="0"/>
          </a:p>
          <a:p>
            <a:pPr marL="0" indent="0">
              <a:buNone/>
            </a:pPr>
            <a:r>
              <a:rPr kumimoji="1" lang="ja-JP" altLang="en-US" sz="2400" dirty="0"/>
              <a:t>　→上記より対応せず</a:t>
            </a:r>
            <a:endParaRPr kumimoji="1" lang="en-US" altLang="ja-JP" sz="2400" dirty="0"/>
          </a:p>
          <a:p>
            <a:pPr marL="0" indent="0">
              <a:buNone/>
            </a:pPr>
            <a:endParaRPr kumimoji="1" lang="en-US" altLang="ja-JP" sz="800" dirty="0"/>
          </a:p>
          <a:p>
            <a:r>
              <a:rPr lang="ja-JP" altLang="en-US" sz="2400" u="sng" dirty="0"/>
              <a:t>結果</a:t>
            </a:r>
            <a:endParaRPr lang="en-US" altLang="ja-JP" sz="2400" u="sng" dirty="0"/>
          </a:p>
          <a:p>
            <a:pPr marL="0" indent="0">
              <a:buNone/>
            </a:pPr>
            <a:r>
              <a:rPr kumimoji="1" lang="ja-JP" altLang="en-US" sz="2400" dirty="0"/>
              <a:t>企業のイメージダウンによる大きな損失</a:t>
            </a:r>
            <a:endParaRPr lang="en-US" altLang="ja-JP" sz="2400" dirty="0"/>
          </a:p>
          <a:p>
            <a:pPr marL="0" indent="0">
              <a:buNone/>
            </a:pPr>
            <a:r>
              <a:rPr kumimoji="1" lang="ja-JP" altLang="en-US" sz="2400" dirty="0"/>
              <a:t>→</a:t>
            </a:r>
            <a:r>
              <a:rPr kumimoji="1" lang="ja-JP" altLang="en-US" sz="2400" b="1" dirty="0"/>
              <a:t>短期的な評価だけでなく、長期的な評価を</a:t>
            </a:r>
            <a:endParaRPr kumimoji="1" lang="en-US" altLang="ja-JP" sz="2400" b="1" dirty="0"/>
          </a:p>
        </p:txBody>
      </p:sp>
    </p:spTree>
    <p:extLst>
      <p:ext uri="{BB962C8B-B14F-4D97-AF65-F5344CB8AC3E}">
        <p14:creationId xmlns:p14="http://schemas.microsoft.com/office/powerpoint/2010/main" val="1999793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D4371-74F2-D7E0-6C33-88F6E77A960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F4A4EE5-7586-32F2-3E40-712D3668CB01}"/>
              </a:ext>
            </a:extLst>
          </p:cNvPr>
          <p:cNvSpPr>
            <a:spLocks noGrp="1"/>
          </p:cNvSpPr>
          <p:nvPr>
            <p:ph type="title"/>
          </p:nvPr>
        </p:nvSpPr>
        <p:spPr>
          <a:xfrm>
            <a:off x="838200" y="365126"/>
            <a:ext cx="10515600" cy="438440"/>
          </a:xfrm>
        </p:spPr>
        <p:txBody>
          <a:bodyPr>
            <a:noAutofit/>
          </a:bodyPr>
          <a:lstStyle/>
          <a:p>
            <a:r>
              <a:rPr lang="ja-JP" altLang="en-US" sz="3200" dirty="0"/>
              <a:t>レレバンス・ロスト</a:t>
            </a:r>
            <a:r>
              <a:rPr lang="en-US" altLang="ja-JP" sz="3200" dirty="0"/>
              <a:t>(</a:t>
            </a:r>
            <a:r>
              <a:rPr lang="ja-JP" altLang="en-US" sz="3200" dirty="0"/>
              <a:t>適合性の喪失</a:t>
            </a:r>
            <a:r>
              <a:rPr lang="en-US" altLang="ja-JP" sz="3200" dirty="0"/>
              <a:t>)</a:t>
            </a:r>
            <a:r>
              <a:rPr lang="ja-JP" altLang="en-US" sz="3200" dirty="0"/>
              <a:t>について</a:t>
            </a:r>
            <a:endParaRPr kumimoji="1" lang="ja-JP" altLang="en-US" sz="3200" dirty="0"/>
          </a:p>
        </p:txBody>
      </p:sp>
      <p:sp>
        <p:nvSpPr>
          <p:cNvPr id="3" name="コンテンツ プレースホルダー 2">
            <a:extLst>
              <a:ext uri="{FF2B5EF4-FFF2-40B4-BE49-F238E27FC236}">
                <a16:creationId xmlns:a16="http://schemas.microsoft.com/office/drawing/2014/main" id="{8E1EEA9E-4DFD-3A30-011B-97D367F4E011}"/>
              </a:ext>
            </a:extLst>
          </p:cNvPr>
          <p:cNvSpPr>
            <a:spLocks noGrp="1"/>
          </p:cNvSpPr>
          <p:nvPr>
            <p:ph idx="1"/>
          </p:nvPr>
        </p:nvSpPr>
        <p:spPr>
          <a:xfrm>
            <a:off x="838200" y="895926"/>
            <a:ext cx="10515600" cy="5962073"/>
          </a:xfrm>
        </p:spPr>
        <p:txBody>
          <a:bodyPr>
            <a:normAutofit/>
          </a:bodyPr>
          <a:lstStyle/>
          <a:p>
            <a:endParaRPr kumimoji="1" lang="en-US" altLang="ja-JP" sz="2400" dirty="0"/>
          </a:p>
          <a:p>
            <a:r>
              <a:rPr kumimoji="1" lang="ja-JP" altLang="en-US" sz="2400" u="sng" dirty="0"/>
              <a:t>伝統的な管理会計手法は正しいのか、という疑問</a:t>
            </a:r>
            <a:endParaRPr kumimoji="1" lang="en-US" altLang="ja-JP" sz="2400" u="sng" dirty="0"/>
          </a:p>
          <a:p>
            <a:pPr marL="0" indent="0">
              <a:buNone/>
            </a:pPr>
            <a:r>
              <a:rPr lang="ja-JP" altLang="en-US" sz="2400" dirty="0"/>
              <a:t>　</a:t>
            </a:r>
            <a:r>
              <a:rPr kumimoji="1" lang="ja-JP" altLang="en-US" sz="2400" dirty="0"/>
              <a:t>伝統的な間会計手法が、現代の企業経営環境に一致しておらず</a:t>
            </a:r>
            <a:br>
              <a:rPr lang="en-US" altLang="ja-JP" sz="2400" dirty="0"/>
            </a:br>
            <a:r>
              <a:rPr lang="ja-JP" altLang="en-US" sz="2400" dirty="0"/>
              <a:t>　意思決定の役に立たなくなってきている</a:t>
            </a:r>
            <a:endParaRPr lang="en-US" altLang="ja-JP" sz="2400" dirty="0"/>
          </a:p>
          <a:p>
            <a:pPr marL="0" indent="0">
              <a:buNone/>
            </a:pPr>
            <a:endParaRPr kumimoji="1" lang="en-US" altLang="ja-JP" sz="800" dirty="0"/>
          </a:p>
          <a:p>
            <a:r>
              <a:rPr kumimoji="1" lang="ja-JP" altLang="en-US" sz="2400" u="sng" dirty="0"/>
              <a:t>背景</a:t>
            </a:r>
            <a:endParaRPr kumimoji="1" lang="en-US" altLang="ja-JP" sz="2400" u="sng" dirty="0"/>
          </a:p>
          <a:p>
            <a:pPr marL="0" indent="0">
              <a:buNone/>
            </a:pPr>
            <a:r>
              <a:rPr lang="ja-JP" altLang="en-US" sz="2400" dirty="0"/>
              <a:t>　市場の競争激化、技術革新、顧客価値重視な営業、</a:t>
            </a:r>
            <a:r>
              <a:rPr lang="en-US" altLang="ja-JP" sz="2400" dirty="0" err="1"/>
              <a:t>etc</a:t>
            </a:r>
            <a:r>
              <a:rPr lang="en-US" altLang="ja-JP" sz="2400" dirty="0"/>
              <a:t>…</a:t>
            </a:r>
            <a:endParaRPr kumimoji="1" lang="en-US" altLang="ja-JP" sz="2400" dirty="0"/>
          </a:p>
          <a:p>
            <a:pPr marL="0" indent="0">
              <a:buNone/>
            </a:pPr>
            <a:endParaRPr lang="en-US" altLang="ja-JP" sz="800" dirty="0"/>
          </a:p>
          <a:p>
            <a:r>
              <a:rPr kumimoji="1" lang="ja-JP" altLang="en-US" sz="2400" u="sng" dirty="0"/>
              <a:t>問題</a:t>
            </a:r>
            <a:endParaRPr kumimoji="1" lang="en-US" altLang="ja-JP" sz="2400" u="sng" dirty="0"/>
          </a:p>
          <a:p>
            <a:pPr marL="0" indent="0">
              <a:buNone/>
            </a:pPr>
            <a:r>
              <a:rPr kumimoji="1" lang="ja-JP" altLang="en-US" sz="2400" dirty="0"/>
              <a:t>　革新的な活動やプロセス改善のコストを適切に評価できない</a:t>
            </a:r>
            <a:br>
              <a:rPr lang="en-US" altLang="ja-JP" sz="2400" dirty="0"/>
            </a:br>
            <a:r>
              <a:rPr lang="ja-JP" altLang="en-US" sz="2400" dirty="0"/>
              <a:t>　長期的な戦略判断よりも短期的なコスト削減に寄ってしまう</a:t>
            </a:r>
            <a:endParaRPr lang="en-US" altLang="ja-JP" sz="2400" dirty="0"/>
          </a:p>
          <a:p>
            <a:pPr marL="0" indent="0">
              <a:buNone/>
            </a:pPr>
            <a:r>
              <a:rPr kumimoji="1" lang="ja-JP" altLang="en-US" sz="2400" dirty="0"/>
              <a:t>　→</a:t>
            </a:r>
            <a:r>
              <a:rPr kumimoji="1" lang="ja-JP" altLang="en-US" sz="2400" b="1" dirty="0"/>
              <a:t>たまには常識を疑ってみることも重要</a:t>
            </a:r>
            <a:endParaRPr kumimoji="1" lang="en-US" altLang="ja-JP" sz="2400" b="1" dirty="0"/>
          </a:p>
        </p:txBody>
      </p:sp>
      <p:cxnSp>
        <p:nvCxnSpPr>
          <p:cNvPr id="5" name="直線コネクタ 4">
            <a:extLst>
              <a:ext uri="{FF2B5EF4-FFF2-40B4-BE49-F238E27FC236}">
                <a16:creationId xmlns:a16="http://schemas.microsoft.com/office/drawing/2014/main" id="{35F06479-16A5-E0E0-87FB-58DD64B81A1F}"/>
              </a:ext>
            </a:extLst>
          </p:cNvPr>
          <p:cNvCxnSpPr/>
          <p:nvPr/>
        </p:nvCxnSpPr>
        <p:spPr>
          <a:xfrm>
            <a:off x="838200" y="822040"/>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500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B097B8-6456-DF0A-4D44-DC581EF6650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0F50DD-D365-9CA7-9B51-580A8D9E102F}"/>
              </a:ext>
            </a:extLst>
          </p:cNvPr>
          <p:cNvSpPr>
            <a:spLocks noGrp="1"/>
          </p:cNvSpPr>
          <p:nvPr>
            <p:ph type="title"/>
          </p:nvPr>
        </p:nvSpPr>
        <p:spPr>
          <a:xfrm>
            <a:off x="838200" y="365126"/>
            <a:ext cx="10515600" cy="438440"/>
          </a:xfrm>
        </p:spPr>
        <p:txBody>
          <a:bodyPr>
            <a:noAutofit/>
          </a:bodyPr>
          <a:lstStyle/>
          <a:p>
            <a:r>
              <a:rPr lang="ja-JP" altLang="en-US" sz="3200" dirty="0"/>
              <a:t>まとめ</a:t>
            </a:r>
            <a:endParaRPr kumimoji="1" lang="ja-JP" altLang="en-US" sz="3200" dirty="0"/>
          </a:p>
        </p:txBody>
      </p:sp>
      <p:sp>
        <p:nvSpPr>
          <p:cNvPr id="3" name="コンテンツ プレースホルダー 2">
            <a:extLst>
              <a:ext uri="{FF2B5EF4-FFF2-40B4-BE49-F238E27FC236}">
                <a16:creationId xmlns:a16="http://schemas.microsoft.com/office/drawing/2014/main" id="{FC67D56E-2B03-7790-90BA-4E256C992613}"/>
              </a:ext>
            </a:extLst>
          </p:cNvPr>
          <p:cNvSpPr>
            <a:spLocks noGrp="1"/>
          </p:cNvSpPr>
          <p:nvPr>
            <p:ph idx="1"/>
          </p:nvPr>
        </p:nvSpPr>
        <p:spPr>
          <a:xfrm>
            <a:off x="838200" y="895926"/>
            <a:ext cx="10515600" cy="5962073"/>
          </a:xfrm>
        </p:spPr>
        <p:txBody>
          <a:bodyPr>
            <a:normAutofit/>
          </a:bodyPr>
          <a:lstStyle/>
          <a:p>
            <a:pPr marL="0" indent="0">
              <a:buNone/>
            </a:pPr>
            <a:endParaRPr kumimoji="1" lang="en-US" altLang="ja-JP" sz="2400" dirty="0"/>
          </a:p>
          <a:p>
            <a:pPr marL="0" indent="0">
              <a:buNone/>
            </a:pPr>
            <a:endParaRPr kumimoji="1" lang="en-US" altLang="ja-JP" sz="2400" dirty="0"/>
          </a:p>
        </p:txBody>
      </p:sp>
      <p:cxnSp>
        <p:nvCxnSpPr>
          <p:cNvPr id="5" name="直線コネクタ 4">
            <a:extLst>
              <a:ext uri="{FF2B5EF4-FFF2-40B4-BE49-F238E27FC236}">
                <a16:creationId xmlns:a16="http://schemas.microsoft.com/office/drawing/2014/main" id="{63FAF444-BA99-02F1-2523-9711FA6ABBE4}"/>
              </a:ext>
            </a:extLst>
          </p:cNvPr>
          <p:cNvCxnSpPr/>
          <p:nvPr/>
        </p:nvCxnSpPr>
        <p:spPr>
          <a:xfrm>
            <a:off x="838200" y="822040"/>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21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F6D72-45D6-7BCB-421B-C868017563A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188745E-6982-C19D-EF3A-8C2DC8956CC7}"/>
              </a:ext>
            </a:extLst>
          </p:cNvPr>
          <p:cNvSpPr>
            <a:spLocks noGrp="1"/>
          </p:cNvSpPr>
          <p:nvPr>
            <p:ph type="title"/>
          </p:nvPr>
        </p:nvSpPr>
        <p:spPr>
          <a:xfrm>
            <a:off x="838200" y="365126"/>
            <a:ext cx="10515600" cy="438440"/>
          </a:xfrm>
        </p:spPr>
        <p:txBody>
          <a:bodyPr>
            <a:noAutofit/>
          </a:bodyPr>
          <a:lstStyle/>
          <a:p>
            <a:r>
              <a:rPr lang="en-US" altLang="ja-JP" sz="3600" dirty="0"/>
              <a:t>QC</a:t>
            </a:r>
            <a:r>
              <a:rPr lang="ja-JP" altLang="en-US" sz="3600" dirty="0"/>
              <a:t>で</a:t>
            </a:r>
            <a:r>
              <a:rPr kumimoji="1" lang="ja-JP" altLang="en-US" sz="3600" dirty="0"/>
              <a:t>よく見る風景</a:t>
            </a:r>
          </a:p>
        </p:txBody>
      </p:sp>
      <p:cxnSp>
        <p:nvCxnSpPr>
          <p:cNvPr id="5" name="直線コネクタ 4">
            <a:extLst>
              <a:ext uri="{FF2B5EF4-FFF2-40B4-BE49-F238E27FC236}">
                <a16:creationId xmlns:a16="http://schemas.microsoft.com/office/drawing/2014/main" id="{FD681357-6294-B237-52F8-B1923441824B}"/>
              </a:ext>
            </a:extLst>
          </p:cNvPr>
          <p:cNvCxnSpPr/>
          <p:nvPr/>
        </p:nvCxnSpPr>
        <p:spPr>
          <a:xfrm>
            <a:off x="838200" y="822040"/>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B5FDB09A-F2E6-F817-0AAD-7B1B0BFC64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9325" y="3153822"/>
            <a:ext cx="3433349" cy="333905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角を丸めた四角形 3">
            <a:extLst>
              <a:ext uri="{FF2B5EF4-FFF2-40B4-BE49-F238E27FC236}">
                <a16:creationId xmlns:a16="http://schemas.microsoft.com/office/drawing/2014/main" id="{38D54C41-4AAF-B828-15B8-EC1DB655649E}"/>
              </a:ext>
            </a:extLst>
          </p:cNvPr>
          <p:cNvSpPr/>
          <p:nvPr/>
        </p:nvSpPr>
        <p:spPr>
          <a:xfrm>
            <a:off x="393701" y="1272786"/>
            <a:ext cx="4378324" cy="464447"/>
          </a:xfrm>
          <a:prstGeom prst="wedgeRoundRectCallout">
            <a:avLst>
              <a:gd name="adj1" fmla="val 54145"/>
              <a:gd name="adj2" fmla="val 40625"/>
              <a:gd name="adj3" fmla="val 16667"/>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品質活動のツールが完成しました！</a:t>
            </a:r>
          </a:p>
        </p:txBody>
      </p:sp>
      <p:sp>
        <p:nvSpPr>
          <p:cNvPr id="6" name="吹き出し: 角を丸めた四角形 5">
            <a:extLst>
              <a:ext uri="{FF2B5EF4-FFF2-40B4-BE49-F238E27FC236}">
                <a16:creationId xmlns:a16="http://schemas.microsoft.com/office/drawing/2014/main" id="{DA72DC29-3DAB-743F-C5CD-47E8B736E960}"/>
              </a:ext>
            </a:extLst>
          </p:cNvPr>
          <p:cNvSpPr/>
          <p:nvPr/>
        </p:nvSpPr>
        <p:spPr>
          <a:xfrm>
            <a:off x="6975476" y="1481164"/>
            <a:ext cx="4378324" cy="464447"/>
          </a:xfrm>
          <a:prstGeom prst="wedgeRoundRectCallout">
            <a:avLst>
              <a:gd name="adj1" fmla="val -53977"/>
              <a:gd name="adj2" fmla="val 48828"/>
              <a:gd name="adj3" fmla="val 16667"/>
            </a:avLst>
          </a:prstGeom>
          <a:solidFill>
            <a:schemeClr val="accent6">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ん～</a:t>
            </a:r>
            <a:r>
              <a:rPr kumimoji="1" lang="en-US" altLang="ja-JP" sz="2000" dirty="0">
                <a:solidFill>
                  <a:schemeClr val="tx1"/>
                </a:solidFill>
              </a:rPr>
              <a:t>…</a:t>
            </a:r>
            <a:endParaRPr kumimoji="1" lang="ja-JP" altLang="en-US" sz="2000" dirty="0">
              <a:solidFill>
                <a:schemeClr val="tx1"/>
              </a:solidFill>
            </a:endParaRPr>
          </a:p>
        </p:txBody>
      </p:sp>
      <p:sp>
        <p:nvSpPr>
          <p:cNvPr id="7" name="吹き出し: 角を丸めた四角形 6">
            <a:extLst>
              <a:ext uri="{FF2B5EF4-FFF2-40B4-BE49-F238E27FC236}">
                <a16:creationId xmlns:a16="http://schemas.microsoft.com/office/drawing/2014/main" id="{38663C33-3E74-89CE-B4ED-2BA2126C3EB6}"/>
              </a:ext>
            </a:extLst>
          </p:cNvPr>
          <p:cNvSpPr/>
          <p:nvPr/>
        </p:nvSpPr>
        <p:spPr>
          <a:xfrm>
            <a:off x="6975476" y="2076267"/>
            <a:ext cx="4378324" cy="1041077"/>
          </a:xfrm>
          <a:prstGeom prst="wedgeRoundRectCallout">
            <a:avLst>
              <a:gd name="adj1" fmla="val -54195"/>
              <a:gd name="adj2" fmla="val 42424"/>
              <a:gd name="adj3" fmla="val 16667"/>
            </a:avLst>
          </a:prstGeom>
          <a:solidFill>
            <a:schemeClr val="accent6">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活動ありき</a:t>
            </a:r>
            <a:r>
              <a:rPr lang="ja-JP" altLang="en-US" sz="2000" dirty="0">
                <a:solidFill>
                  <a:schemeClr val="tx1"/>
                </a:solidFill>
              </a:rPr>
              <a:t>だね</a:t>
            </a:r>
            <a:endParaRPr lang="en-US" altLang="ja-JP" sz="2000" dirty="0">
              <a:solidFill>
                <a:schemeClr val="tx1"/>
              </a:solidFill>
            </a:endParaRPr>
          </a:p>
          <a:p>
            <a:pPr algn="ctr"/>
            <a:r>
              <a:rPr kumimoji="1" lang="ja-JP" altLang="en-US" sz="2000" b="1" dirty="0">
                <a:solidFill>
                  <a:schemeClr val="tx1"/>
                </a:solidFill>
              </a:rPr>
              <a:t>分析が甘い</a:t>
            </a:r>
            <a:r>
              <a:rPr kumimoji="1" lang="ja-JP" altLang="en-US" sz="2000" dirty="0">
                <a:solidFill>
                  <a:schemeClr val="tx1"/>
                </a:solidFill>
              </a:rPr>
              <a:t>んじゃない？</a:t>
            </a:r>
            <a:endParaRPr kumimoji="1" lang="en-US" altLang="ja-JP" sz="2000" dirty="0">
              <a:solidFill>
                <a:schemeClr val="tx1"/>
              </a:solidFill>
            </a:endParaRPr>
          </a:p>
          <a:p>
            <a:pPr algn="ctr"/>
            <a:r>
              <a:rPr lang="ja-JP" altLang="en-US" sz="2000" b="1" dirty="0">
                <a:solidFill>
                  <a:schemeClr val="tx1"/>
                </a:solidFill>
              </a:rPr>
              <a:t>効果が薄い</a:t>
            </a:r>
            <a:r>
              <a:rPr lang="ja-JP" altLang="en-US" sz="2000" dirty="0">
                <a:solidFill>
                  <a:schemeClr val="tx1"/>
                </a:solidFill>
              </a:rPr>
              <a:t>な</a:t>
            </a:r>
            <a:endParaRPr kumimoji="1" lang="ja-JP" altLang="en-US" sz="2000" dirty="0">
              <a:solidFill>
                <a:schemeClr val="tx1"/>
              </a:solidFill>
            </a:endParaRPr>
          </a:p>
        </p:txBody>
      </p:sp>
      <p:sp>
        <p:nvSpPr>
          <p:cNvPr id="8" name="吹き出し: 角を丸めた四角形 7">
            <a:extLst>
              <a:ext uri="{FF2B5EF4-FFF2-40B4-BE49-F238E27FC236}">
                <a16:creationId xmlns:a16="http://schemas.microsoft.com/office/drawing/2014/main" id="{CC3FD2A9-4277-DD2A-67DE-E34E832FCE3D}"/>
              </a:ext>
            </a:extLst>
          </p:cNvPr>
          <p:cNvSpPr/>
          <p:nvPr/>
        </p:nvSpPr>
        <p:spPr>
          <a:xfrm>
            <a:off x="393701" y="2964553"/>
            <a:ext cx="4378324" cy="464447"/>
          </a:xfrm>
          <a:prstGeom prst="wedgeRoundRectCallout">
            <a:avLst>
              <a:gd name="adj1" fmla="val 54145"/>
              <a:gd name="adj2" fmla="val 40625"/>
              <a:gd name="adj3" fmla="val 16667"/>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わ</a:t>
            </a:r>
            <a:r>
              <a:rPr kumimoji="1" lang="ja-JP" altLang="en-US" sz="2000" dirty="0">
                <a:solidFill>
                  <a:schemeClr val="tx1"/>
                </a:solidFill>
              </a:rPr>
              <a:t>ァ</a:t>
            </a:r>
            <a:r>
              <a:rPr kumimoji="1" lang="en-US" altLang="ja-JP" sz="2000" dirty="0">
                <a:solidFill>
                  <a:schemeClr val="tx1"/>
                </a:solidFill>
              </a:rPr>
              <a:t>………</a:t>
            </a:r>
            <a:r>
              <a:rPr kumimoji="1" lang="ja-JP" altLang="en-US" sz="2000" dirty="0">
                <a:solidFill>
                  <a:schemeClr val="tx1"/>
                </a:solidFill>
              </a:rPr>
              <a:t>ぁ</a:t>
            </a:r>
            <a:r>
              <a:rPr kumimoji="1" lang="en-US" altLang="ja-JP" sz="2000" dirty="0">
                <a:solidFill>
                  <a:schemeClr val="tx1"/>
                </a:solidFill>
              </a:rPr>
              <a:t>…(</a:t>
            </a:r>
            <a:r>
              <a:rPr kumimoji="1" lang="ja-JP" altLang="en-US" sz="2000" dirty="0">
                <a:solidFill>
                  <a:schemeClr val="tx1"/>
                </a:solidFill>
              </a:rPr>
              <a:t>ちいかわ</a:t>
            </a:r>
            <a:r>
              <a:rPr kumimoji="1" lang="en-US" altLang="ja-JP" sz="2000" dirty="0">
                <a:solidFill>
                  <a:schemeClr val="tx1"/>
                </a:solidFill>
              </a:rPr>
              <a:t>)</a:t>
            </a:r>
            <a:endParaRPr kumimoji="1" lang="ja-JP" altLang="en-US" sz="2000" dirty="0">
              <a:solidFill>
                <a:schemeClr val="tx1"/>
              </a:solidFill>
            </a:endParaRPr>
          </a:p>
        </p:txBody>
      </p:sp>
      <p:sp>
        <p:nvSpPr>
          <p:cNvPr id="9" name="テキスト ボックス 8">
            <a:extLst>
              <a:ext uri="{FF2B5EF4-FFF2-40B4-BE49-F238E27FC236}">
                <a16:creationId xmlns:a16="http://schemas.microsoft.com/office/drawing/2014/main" id="{0F26DEA0-7182-87B4-EBD1-CD7A7B10AED5}"/>
              </a:ext>
            </a:extLst>
          </p:cNvPr>
          <p:cNvSpPr txBox="1"/>
          <p:nvPr/>
        </p:nvSpPr>
        <p:spPr>
          <a:xfrm>
            <a:off x="1916431" y="5032898"/>
            <a:ext cx="2026919" cy="369332"/>
          </a:xfrm>
          <a:prstGeom prst="rect">
            <a:avLst/>
          </a:prstGeom>
          <a:noFill/>
        </p:spPr>
        <p:txBody>
          <a:bodyPr wrap="square" rtlCol="0">
            <a:spAutoFit/>
          </a:bodyPr>
          <a:lstStyle/>
          <a:p>
            <a:r>
              <a:rPr kumimoji="1" lang="ja-JP" altLang="en-US" b="1" dirty="0"/>
              <a:t>シンプルにつらい</a:t>
            </a:r>
          </a:p>
        </p:txBody>
      </p:sp>
      <p:cxnSp>
        <p:nvCxnSpPr>
          <p:cNvPr id="11" name="直線矢印コネクタ 10">
            <a:extLst>
              <a:ext uri="{FF2B5EF4-FFF2-40B4-BE49-F238E27FC236}">
                <a16:creationId xmlns:a16="http://schemas.microsoft.com/office/drawing/2014/main" id="{7B288075-8619-2D5B-6F80-029F25744267}"/>
              </a:ext>
            </a:extLst>
          </p:cNvPr>
          <p:cNvCxnSpPr>
            <a:cxnSpLocks/>
            <a:stCxn id="9" idx="3"/>
          </p:cNvCxnSpPr>
          <p:nvPr/>
        </p:nvCxnSpPr>
        <p:spPr>
          <a:xfrm>
            <a:off x="3943350" y="5217564"/>
            <a:ext cx="435975" cy="2136"/>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12650C6C-F2AA-9A16-82A4-90D2578F5640}"/>
              </a:ext>
            </a:extLst>
          </p:cNvPr>
          <p:cNvSpPr txBox="1"/>
          <p:nvPr/>
        </p:nvSpPr>
        <p:spPr>
          <a:xfrm>
            <a:off x="4772025" y="6344686"/>
            <a:ext cx="702944" cy="369332"/>
          </a:xfrm>
          <a:prstGeom prst="rect">
            <a:avLst/>
          </a:prstGeom>
          <a:noFill/>
        </p:spPr>
        <p:txBody>
          <a:bodyPr wrap="square" rtlCol="0">
            <a:spAutoFit/>
          </a:bodyPr>
          <a:lstStyle/>
          <a:p>
            <a:r>
              <a:rPr kumimoji="1" lang="ja-JP" altLang="en-US" b="1" dirty="0"/>
              <a:t>下名</a:t>
            </a:r>
          </a:p>
        </p:txBody>
      </p:sp>
      <p:sp>
        <p:nvSpPr>
          <p:cNvPr id="14" name="テキスト ボックス 13">
            <a:extLst>
              <a:ext uri="{FF2B5EF4-FFF2-40B4-BE49-F238E27FC236}">
                <a16:creationId xmlns:a16="http://schemas.microsoft.com/office/drawing/2014/main" id="{AB0839D8-9115-6E83-AC78-EFF267F07381}"/>
              </a:ext>
            </a:extLst>
          </p:cNvPr>
          <p:cNvSpPr txBox="1"/>
          <p:nvPr/>
        </p:nvSpPr>
        <p:spPr>
          <a:xfrm>
            <a:off x="6381141" y="6344686"/>
            <a:ext cx="1188670" cy="369332"/>
          </a:xfrm>
          <a:prstGeom prst="rect">
            <a:avLst/>
          </a:prstGeom>
          <a:noFill/>
        </p:spPr>
        <p:txBody>
          <a:bodyPr wrap="square" rtlCol="0">
            <a:spAutoFit/>
          </a:bodyPr>
          <a:lstStyle/>
          <a:p>
            <a:r>
              <a:rPr kumimoji="1" lang="ja-JP" altLang="en-US" b="1" dirty="0"/>
              <a:t>上司など</a:t>
            </a:r>
          </a:p>
        </p:txBody>
      </p:sp>
    </p:spTree>
    <p:extLst>
      <p:ext uri="{BB962C8B-B14F-4D97-AF65-F5344CB8AC3E}">
        <p14:creationId xmlns:p14="http://schemas.microsoft.com/office/powerpoint/2010/main" val="2422800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D1AED2-9A6F-8DD9-0463-22EC59AF246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0055B5A-BCED-403B-173D-49AB14108573}"/>
              </a:ext>
            </a:extLst>
          </p:cNvPr>
          <p:cNvSpPr>
            <a:spLocks noGrp="1"/>
          </p:cNvSpPr>
          <p:nvPr>
            <p:ph type="title"/>
          </p:nvPr>
        </p:nvSpPr>
        <p:spPr>
          <a:xfrm>
            <a:off x="838200" y="365126"/>
            <a:ext cx="10515600" cy="438440"/>
          </a:xfrm>
        </p:spPr>
        <p:txBody>
          <a:bodyPr>
            <a:noAutofit/>
          </a:bodyPr>
          <a:lstStyle/>
          <a:p>
            <a:r>
              <a:rPr kumimoji="1" lang="ja-JP" altLang="en-US" sz="3600" dirty="0"/>
              <a:t>本日の目的</a:t>
            </a:r>
          </a:p>
        </p:txBody>
      </p:sp>
      <p:sp>
        <p:nvSpPr>
          <p:cNvPr id="3" name="コンテンツ プレースホルダー 2">
            <a:extLst>
              <a:ext uri="{FF2B5EF4-FFF2-40B4-BE49-F238E27FC236}">
                <a16:creationId xmlns:a16="http://schemas.microsoft.com/office/drawing/2014/main" id="{BC0E849B-D802-69E8-36A0-0A22422260E6}"/>
              </a:ext>
            </a:extLst>
          </p:cNvPr>
          <p:cNvSpPr>
            <a:spLocks noGrp="1"/>
          </p:cNvSpPr>
          <p:nvPr>
            <p:ph idx="1"/>
          </p:nvPr>
        </p:nvSpPr>
        <p:spPr>
          <a:xfrm>
            <a:off x="838200" y="895926"/>
            <a:ext cx="10515600" cy="5962073"/>
          </a:xfrm>
        </p:spPr>
        <p:txBody>
          <a:bodyPr>
            <a:normAutofit/>
          </a:bodyPr>
          <a:lstStyle/>
          <a:p>
            <a:pPr marL="0" indent="0">
              <a:buNone/>
            </a:pPr>
            <a:endParaRPr kumimoji="1" lang="en-US" altLang="ja-JP" sz="2400" dirty="0"/>
          </a:p>
          <a:p>
            <a:pPr marL="0" indent="0">
              <a:buNone/>
            </a:pPr>
            <a:r>
              <a:rPr kumimoji="1" lang="ja-JP" altLang="en-US" sz="2400" dirty="0"/>
              <a:t>「</a:t>
            </a:r>
            <a:r>
              <a:rPr kumimoji="1" lang="ja-JP" altLang="en-US" sz="2400" b="1" dirty="0"/>
              <a:t>なぜ私たちの品質活動は評価されないのか</a:t>
            </a:r>
            <a:r>
              <a:rPr kumimoji="1" lang="ja-JP" altLang="en-US" sz="2400" dirty="0"/>
              <a:t>」を考える</a:t>
            </a:r>
            <a:endParaRPr kumimoji="1" lang="en-US" altLang="ja-JP" sz="2400" dirty="0"/>
          </a:p>
          <a:p>
            <a:pPr marL="0" indent="0">
              <a:buNone/>
            </a:pPr>
            <a:r>
              <a:rPr lang="en-US" altLang="ja-JP" sz="1800" dirty="0"/>
              <a:t>※</a:t>
            </a:r>
            <a:r>
              <a:rPr lang="ja-JP" altLang="en-US" sz="1800" dirty="0"/>
              <a:t>昇降機の将来として品質はどうあるべきか、ではなく</a:t>
            </a:r>
            <a:endParaRPr lang="en-US" altLang="ja-JP" sz="1800" dirty="0"/>
          </a:p>
          <a:p>
            <a:pPr marL="0" indent="0">
              <a:buNone/>
            </a:pPr>
            <a:r>
              <a:rPr kumimoji="1" lang="ja-JP" altLang="en-US" sz="1800" dirty="0"/>
              <a:t>　上司や上層部から評価されるにはどうするべきか、を観点にしています</a:t>
            </a:r>
            <a:endParaRPr kumimoji="1" lang="en-US" altLang="ja-JP" sz="1800" dirty="0"/>
          </a:p>
          <a:p>
            <a:pPr marL="0" indent="0">
              <a:buNone/>
            </a:pPr>
            <a:endParaRPr kumimoji="1" lang="en-US" altLang="ja-JP" sz="2400" dirty="0"/>
          </a:p>
          <a:p>
            <a:pPr marL="0" indent="0">
              <a:buNone/>
            </a:pPr>
            <a:r>
              <a:rPr lang="ja-JP" altLang="en-US" sz="2400" dirty="0"/>
              <a:t>→</a:t>
            </a:r>
            <a:r>
              <a:rPr lang="ja-JP" altLang="en-US" sz="2400" b="1" dirty="0"/>
              <a:t>評価する側</a:t>
            </a:r>
            <a:r>
              <a:rPr lang="en-US" altLang="ja-JP" sz="2400" b="1" dirty="0"/>
              <a:t>(</a:t>
            </a:r>
            <a:r>
              <a:rPr lang="ja-JP" altLang="en-US" sz="2400" b="1" dirty="0"/>
              <a:t>経営者</a:t>
            </a:r>
            <a:r>
              <a:rPr lang="en-US" altLang="ja-JP" sz="2400" b="1" dirty="0"/>
              <a:t>)</a:t>
            </a:r>
            <a:r>
              <a:rPr lang="ja-JP" altLang="en-US" sz="2400" b="1" dirty="0"/>
              <a:t>の視点</a:t>
            </a:r>
            <a:r>
              <a:rPr lang="ja-JP" altLang="en-US" sz="2400" dirty="0"/>
              <a:t>から考える</a:t>
            </a:r>
            <a:endParaRPr lang="en-US" altLang="ja-JP" sz="2400" dirty="0"/>
          </a:p>
          <a:p>
            <a:pPr marL="0" indent="0">
              <a:buNone/>
            </a:pPr>
            <a:r>
              <a:rPr lang="ja-JP" altLang="en-US" sz="2400" dirty="0"/>
              <a:t>　→</a:t>
            </a:r>
            <a:r>
              <a:rPr lang="ja-JP" altLang="en-US" sz="2400" u="sng" dirty="0"/>
              <a:t>会計学に関して知る</a:t>
            </a:r>
            <a:endParaRPr lang="en-US" altLang="ja-JP" sz="2400" u="sng" dirty="0"/>
          </a:p>
          <a:p>
            <a:pPr marL="0" indent="0">
              <a:buNone/>
            </a:pPr>
            <a:endParaRPr kumimoji="1" lang="en-US" altLang="ja-JP" sz="2400" dirty="0"/>
          </a:p>
          <a:p>
            <a:pPr marL="0" indent="0">
              <a:buNone/>
            </a:pPr>
            <a:r>
              <a:rPr lang="ja-JP" altLang="en-US" sz="2400" dirty="0"/>
              <a:t>→</a:t>
            </a:r>
            <a:r>
              <a:rPr lang="ja-JP" altLang="en-US" sz="2400" b="1" dirty="0"/>
              <a:t>品質活動の歴史</a:t>
            </a:r>
            <a:r>
              <a:rPr lang="ja-JP" altLang="en-US" sz="2400" dirty="0"/>
              <a:t>から考える</a:t>
            </a:r>
            <a:endParaRPr lang="en-US" altLang="ja-JP" sz="2400" dirty="0"/>
          </a:p>
          <a:p>
            <a:pPr marL="0" indent="0">
              <a:buNone/>
            </a:pPr>
            <a:r>
              <a:rPr kumimoji="1" lang="ja-JP" altLang="en-US" sz="2400" dirty="0"/>
              <a:t>　→</a:t>
            </a:r>
            <a:r>
              <a:rPr kumimoji="1" lang="ja-JP" altLang="en-US" sz="2400" u="sng" dirty="0"/>
              <a:t>品質の評価基準を知る</a:t>
            </a:r>
            <a:endParaRPr kumimoji="1" lang="en-US" altLang="ja-JP" sz="2400" u="sng" dirty="0"/>
          </a:p>
          <a:p>
            <a:pPr marL="0" indent="0">
              <a:buNone/>
            </a:pPr>
            <a:r>
              <a:rPr lang="ja-JP" altLang="en-US" sz="2400" dirty="0"/>
              <a:t>　→</a:t>
            </a:r>
            <a:r>
              <a:rPr lang="ja-JP" altLang="en-US" sz="2400" u="sng" dirty="0"/>
              <a:t>適合性の喪失を知る</a:t>
            </a:r>
            <a:endParaRPr kumimoji="1" lang="en-US" altLang="ja-JP" sz="2400" u="sng" dirty="0"/>
          </a:p>
        </p:txBody>
      </p:sp>
      <p:cxnSp>
        <p:nvCxnSpPr>
          <p:cNvPr id="5" name="直線コネクタ 4">
            <a:extLst>
              <a:ext uri="{FF2B5EF4-FFF2-40B4-BE49-F238E27FC236}">
                <a16:creationId xmlns:a16="http://schemas.microsoft.com/office/drawing/2014/main" id="{E9007D20-904C-BA0D-8BD2-66308D993BB7}"/>
              </a:ext>
            </a:extLst>
          </p:cNvPr>
          <p:cNvCxnSpPr/>
          <p:nvPr/>
        </p:nvCxnSpPr>
        <p:spPr>
          <a:xfrm>
            <a:off x="838200" y="822040"/>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992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2E815-D0A9-7107-4CE9-547B81AB4E74}"/>
            </a:ext>
          </a:extLst>
        </p:cNvPr>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5BB3AFDC-9B0D-3A32-57F2-9740F935E49B}"/>
              </a:ext>
            </a:extLst>
          </p:cNvPr>
          <p:cNvSpPr/>
          <p:nvPr/>
        </p:nvSpPr>
        <p:spPr>
          <a:xfrm>
            <a:off x="8610600" y="5759131"/>
            <a:ext cx="2809875" cy="819150"/>
          </a:xfrm>
          <a:prstGeom prst="rect">
            <a:avLst/>
          </a:prstGeom>
          <a:solidFill>
            <a:schemeClr val="accent6">
              <a:lumMod val="60000"/>
              <a:lumOff val="40000"/>
            </a:schemeClr>
          </a:solidFill>
          <a:ln>
            <a:noFill/>
          </a:ln>
          <a:effectLst>
            <a:softEdge rad="508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endParaRPr>
          </a:p>
        </p:txBody>
      </p:sp>
      <p:sp>
        <p:nvSpPr>
          <p:cNvPr id="12" name="正方形/長方形 11">
            <a:extLst>
              <a:ext uri="{FF2B5EF4-FFF2-40B4-BE49-F238E27FC236}">
                <a16:creationId xmlns:a16="http://schemas.microsoft.com/office/drawing/2014/main" id="{CBC4A412-BE46-6111-7C4A-32CB8EA614F3}"/>
              </a:ext>
            </a:extLst>
          </p:cNvPr>
          <p:cNvSpPr/>
          <p:nvPr/>
        </p:nvSpPr>
        <p:spPr>
          <a:xfrm>
            <a:off x="561974" y="5762625"/>
            <a:ext cx="2809875" cy="819150"/>
          </a:xfrm>
          <a:prstGeom prst="rect">
            <a:avLst/>
          </a:prstGeom>
          <a:solidFill>
            <a:schemeClr val="accent1">
              <a:lumMod val="60000"/>
              <a:lumOff val="40000"/>
            </a:schemeClr>
          </a:solidFill>
          <a:ln>
            <a:noFill/>
          </a:ln>
          <a:effectLst>
            <a:softEdge rad="508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chemeClr val="tx1"/>
                </a:solidFill>
              </a:ln>
              <a:noFill/>
            </a:endParaRPr>
          </a:p>
        </p:txBody>
      </p:sp>
      <p:sp>
        <p:nvSpPr>
          <p:cNvPr id="2" name="タイトル 1">
            <a:extLst>
              <a:ext uri="{FF2B5EF4-FFF2-40B4-BE49-F238E27FC236}">
                <a16:creationId xmlns:a16="http://schemas.microsoft.com/office/drawing/2014/main" id="{43A71852-0B55-16AE-2FEE-56E32804D143}"/>
              </a:ext>
            </a:extLst>
          </p:cNvPr>
          <p:cNvSpPr>
            <a:spLocks noGrp="1"/>
          </p:cNvSpPr>
          <p:nvPr>
            <p:ph type="title"/>
          </p:nvPr>
        </p:nvSpPr>
        <p:spPr>
          <a:xfrm>
            <a:off x="838200" y="365126"/>
            <a:ext cx="10515600" cy="438440"/>
          </a:xfrm>
        </p:spPr>
        <p:txBody>
          <a:bodyPr>
            <a:noAutofit/>
          </a:bodyPr>
          <a:lstStyle/>
          <a:p>
            <a:r>
              <a:rPr lang="en-US" altLang="ja-JP" sz="3600" dirty="0"/>
              <a:t>QC</a:t>
            </a:r>
            <a:r>
              <a:rPr lang="ja-JP" altLang="en-US" sz="3600" dirty="0"/>
              <a:t>で</a:t>
            </a:r>
            <a:r>
              <a:rPr kumimoji="1" lang="ja-JP" altLang="en-US" sz="3600" dirty="0"/>
              <a:t>よく見る風景の</a:t>
            </a:r>
            <a:r>
              <a:rPr kumimoji="1" lang="ja-JP" altLang="en-US" sz="3600" dirty="0">
                <a:solidFill>
                  <a:srgbClr val="FF0000"/>
                </a:solidFill>
              </a:rPr>
              <a:t>裏側</a:t>
            </a:r>
            <a:endParaRPr kumimoji="1" lang="ja-JP" altLang="en-US" sz="3600" dirty="0"/>
          </a:p>
        </p:txBody>
      </p:sp>
      <p:cxnSp>
        <p:nvCxnSpPr>
          <p:cNvPr id="5" name="直線コネクタ 4">
            <a:extLst>
              <a:ext uri="{FF2B5EF4-FFF2-40B4-BE49-F238E27FC236}">
                <a16:creationId xmlns:a16="http://schemas.microsoft.com/office/drawing/2014/main" id="{60D68217-AC83-7BEC-1420-1608FD74FC97}"/>
              </a:ext>
            </a:extLst>
          </p:cNvPr>
          <p:cNvCxnSpPr/>
          <p:nvPr/>
        </p:nvCxnSpPr>
        <p:spPr>
          <a:xfrm>
            <a:off x="838200" y="822040"/>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76F7DBCD-2FCD-160E-DFE3-D9F0E1F5D3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9325" y="3153822"/>
            <a:ext cx="3433349" cy="3339052"/>
          </a:xfrm>
          <a:prstGeom prst="rect">
            <a:avLst/>
          </a:prstGeom>
          <a:noFill/>
          <a:extLst>
            <a:ext uri="{909E8E84-426E-40DD-AFC4-6F175D3DCCD1}">
              <a14:hiddenFill xmlns:a14="http://schemas.microsoft.com/office/drawing/2010/main">
                <a:solidFill>
                  <a:srgbClr val="FFFFFF"/>
                </a:solidFill>
              </a14:hiddenFill>
            </a:ext>
          </a:extLst>
        </p:spPr>
      </p:pic>
      <p:sp>
        <p:nvSpPr>
          <p:cNvPr id="4" name="吹き出し: 角を丸めた四角形 3">
            <a:extLst>
              <a:ext uri="{FF2B5EF4-FFF2-40B4-BE49-F238E27FC236}">
                <a16:creationId xmlns:a16="http://schemas.microsoft.com/office/drawing/2014/main" id="{1DBDB8AB-0262-5DA2-3F29-7B0E73B3E134}"/>
              </a:ext>
            </a:extLst>
          </p:cNvPr>
          <p:cNvSpPr/>
          <p:nvPr/>
        </p:nvSpPr>
        <p:spPr>
          <a:xfrm>
            <a:off x="393701" y="1272786"/>
            <a:ext cx="4378324" cy="464447"/>
          </a:xfrm>
          <a:prstGeom prst="wedgeRoundRectCallout">
            <a:avLst>
              <a:gd name="adj1" fmla="val 54145"/>
              <a:gd name="adj2" fmla="val 40625"/>
              <a:gd name="adj3" fmla="val 16667"/>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品質活動のツールが完成しました！</a:t>
            </a:r>
          </a:p>
        </p:txBody>
      </p:sp>
      <p:sp>
        <p:nvSpPr>
          <p:cNvPr id="6" name="吹き出し: 角を丸めた四角形 5">
            <a:extLst>
              <a:ext uri="{FF2B5EF4-FFF2-40B4-BE49-F238E27FC236}">
                <a16:creationId xmlns:a16="http://schemas.microsoft.com/office/drawing/2014/main" id="{91F3EDA9-BBD9-C029-4CFE-EA2D34E4665F}"/>
              </a:ext>
            </a:extLst>
          </p:cNvPr>
          <p:cNvSpPr/>
          <p:nvPr/>
        </p:nvSpPr>
        <p:spPr>
          <a:xfrm>
            <a:off x="6975476" y="1481164"/>
            <a:ext cx="4378324" cy="464447"/>
          </a:xfrm>
          <a:prstGeom prst="wedgeRoundRectCallout">
            <a:avLst>
              <a:gd name="adj1" fmla="val -53977"/>
              <a:gd name="adj2" fmla="val 48828"/>
              <a:gd name="adj3" fmla="val 16667"/>
            </a:avLst>
          </a:prstGeom>
          <a:solidFill>
            <a:schemeClr val="accent6">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ん～</a:t>
            </a:r>
            <a:r>
              <a:rPr kumimoji="1" lang="en-US" altLang="ja-JP" sz="2000" dirty="0">
                <a:solidFill>
                  <a:schemeClr val="tx1"/>
                </a:solidFill>
              </a:rPr>
              <a:t>…</a:t>
            </a:r>
            <a:endParaRPr kumimoji="1" lang="ja-JP" altLang="en-US" sz="2000" dirty="0">
              <a:solidFill>
                <a:schemeClr val="tx1"/>
              </a:solidFill>
            </a:endParaRPr>
          </a:p>
        </p:txBody>
      </p:sp>
      <p:sp>
        <p:nvSpPr>
          <p:cNvPr id="7" name="吹き出し: 角を丸めた四角形 6">
            <a:extLst>
              <a:ext uri="{FF2B5EF4-FFF2-40B4-BE49-F238E27FC236}">
                <a16:creationId xmlns:a16="http://schemas.microsoft.com/office/drawing/2014/main" id="{1E89227E-B7D0-39DC-7CFB-C45E06715590}"/>
              </a:ext>
            </a:extLst>
          </p:cNvPr>
          <p:cNvSpPr/>
          <p:nvPr/>
        </p:nvSpPr>
        <p:spPr>
          <a:xfrm>
            <a:off x="6975476" y="2076267"/>
            <a:ext cx="4378324" cy="1041077"/>
          </a:xfrm>
          <a:prstGeom prst="wedgeRoundRectCallout">
            <a:avLst>
              <a:gd name="adj1" fmla="val -54195"/>
              <a:gd name="adj2" fmla="val 42424"/>
              <a:gd name="adj3" fmla="val 16667"/>
            </a:avLst>
          </a:prstGeom>
          <a:solidFill>
            <a:schemeClr val="accent6">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solidFill>
                  <a:schemeClr val="tx1"/>
                </a:solidFill>
              </a:rPr>
              <a:t>活動ありき</a:t>
            </a:r>
            <a:r>
              <a:rPr lang="ja-JP" altLang="en-US" sz="2000" dirty="0">
                <a:solidFill>
                  <a:schemeClr val="tx1"/>
                </a:solidFill>
              </a:rPr>
              <a:t>だね</a:t>
            </a:r>
            <a:endParaRPr lang="en-US" altLang="ja-JP" sz="2000" dirty="0">
              <a:solidFill>
                <a:schemeClr val="tx1"/>
              </a:solidFill>
            </a:endParaRPr>
          </a:p>
          <a:p>
            <a:pPr algn="ctr"/>
            <a:r>
              <a:rPr kumimoji="1" lang="ja-JP" altLang="en-US" sz="2000" b="1" dirty="0">
                <a:solidFill>
                  <a:schemeClr val="tx1"/>
                </a:solidFill>
              </a:rPr>
              <a:t>分析が甘い</a:t>
            </a:r>
            <a:r>
              <a:rPr kumimoji="1" lang="ja-JP" altLang="en-US" sz="2000" dirty="0">
                <a:solidFill>
                  <a:schemeClr val="tx1"/>
                </a:solidFill>
              </a:rPr>
              <a:t>んじゃない？</a:t>
            </a:r>
            <a:endParaRPr kumimoji="1" lang="en-US" altLang="ja-JP" sz="2000" dirty="0">
              <a:solidFill>
                <a:schemeClr val="tx1"/>
              </a:solidFill>
            </a:endParaRPr>
          </a:p>
          <a:p>
            <a:pPr algn="ctr"/>
            <a:r>
              <a:rPr lang="ja-JP" altLang="en-US" sz="2000" b="1" dirty="0">
                <a:solidFill>
                  <a:schemeClr val="tx1"/>
                </a:solidFill>
              </a:rPr>
              <a:t>効果が薄い</a:t>
            </a:r>
            <a:r>
              <a:rPr lang="ja-JP" altLang="en-US" sz="2000" dirty="0">
                <a:solidFill>
                  <a:schemeClr val="tx1"/>
                </a:solidFill>
              </a:rPr>
              <a:t>な</a:t>
            </a:r>
            <a:endParaRPr kumimoji="1" lang="ja-JP" altLang="en-US" sz="2000" dirty="0">
              <a:solidFill>
                <a:schemeClr val="tx1"/>
              </a:solidFill>
            </a:endParaRPr>
          </a:p>
        </p:txBody>
      </p:sp>
      <p:sp>
        <p:nvSpPr>
          <p:cNvPr id="8" name="吹き出し: 角を丸めた四角形 7">
            <a:extLst>
              <a:ext uri="{FF2B5EF4-FFF2-40B4-BE49-F238E27FC236}">
                <a16:creationId xmlns:a16="http://schemas.microsoft.com/office/drawing/2014/main" id="{6267D5D6-FE81-B981-1C34-0FC5B5063602}"/>
              </a:ext>
            </a:extLst>
          </p:cNvPr>
          <p:cNvSpPr/>
          <p:nvPr/>
        </p:nvSpPr>
        <p:spPr>
          <a:xfrm>
            <a:off x="393701" y="2964553"/>
            <a:ext cx="4378324" cy="464447"/>
          </a:xfrm>
          <a:prstGeom prst="wedgeRoundRectCallout">
            <a:avLst>
              <a:gd name="adj1" fmla="val 54145"/>
              <a:gd name="adj2" fmla="val 40625"/>
              <a:gd name="adj3" fmla="val 16667"/>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わ</a:t>
            </a:r>
            <a:r>
              <a:rPr kumimoji="1" lang="ja-JP" altLang="en-US" sz="2000" dirty="0">
                <a:solidFill>
                  <a:schemeClr val="tx1"/>
                </a:solidFill>
              </a:rPr>
              <a:t>ァ</a:t>
            </a:r>
            <a:r>
              <a:rPr kumimoji="1" lang="en-US" altLang="ja-JP" sz="2000" dirty="0">
                <a:solidFill>
                  <a:schemeClr val="tx1"/>
                </a:solidFill>
              </a:rPr>
              <a:t>………</a:t>
            </a:r>
            <a:r>
              <a:rPr kumimoji="1" lang="ja-JP" altLang="en-US" sz="2000" dirty="0">
                <a:solidFill>
                  <a:schemeClr val="tx1"/>
                </a:solidFill>
              </a:rPr>
              <a:t>ぁ</a:t>
            </a:r>
            <a:r>
              <a:rPr kumimoji="1" lang="en-US" altLang="ja-JP" sz="2000" dirty="0">
                <a:solidFill>
                  <a:schemeClr val="tx1"/>
                </a:solidFill>
              </a:rPr>
              <a:t>…(</a:t>
            </a:r>
            <a:r>
              <a:rPr kumimoji="1" lang="ja-JP" altLang="en-US" sz="2000" dirty="0">
                <a:solidFill>
                  <a:schemeClr val="tx1"/>
                </a:solidFill>
              </a:rPr>
              <a:t>ちいかわ</a:t>
            </a:r>
            <a:r>
              <a:rPr kumimoji="1" lang="en-US" altLang="ja-JP" sz="2000" dirty="0">
                <a:solidFill>
                  <a:schemeClr val="tx1"/>
                </a:solidFill>
              </a:rPr>
              <a:t>)</a:t>
            </a:r>
            <a:endParaRPr kumimoji="1" lang="ja-JP" altLang="en-US" sz="2000" dirty="0">
              <a:solidFill>
                <a:schemeClr val="tx1"/>
              </a:solidFill>
            </a:endParaRPr>
          </a:p>
        </p:txBody>
      </p:sp>
      <p:pic>
        <p:nvPicPr>
          <p:cNvPr id="3" name="Picture 2">
            <a:extLst>
              <a:ext uri="{FF2B5EF4-FFF2-40B4-BE49-F238E27FC236}">
                <a16:creationId xmlns:a16="http://schemas.microsoft.com/office/drawing/2014/main" id="{5A61EDF0-8A3E-9754-F881-B82BFF4B2B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5618"/>
          <a:stretch/>
        </p:blipFill>
        <p:spPr bwMode="auto">
          <a:xfrm>
            <a:off x="250826" y="5213739"/>
            <a:ext cx="730249" cy="1600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47F099E5-CD16-CA53-F92B-76E0DA46BF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883"/>
          <a:stretch/>
        </p:blipFill>
        <p:spPr bwMode="auto">
          <a:xfrm>
            <a:off x="11001375" y="5213739"/>
            <a:ext cx="939799" cy="1600200"/>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D8C01529-50B9-7E73-2A6A-514D373145C9}"/>
              </a:ext>
            </a:extLst>
          </p:cNvPr>
          <p:cNvSpPr txBox="1"/>
          <p:nvPr/>
        </p:nvSpPr>
        <p:spPr>
          <a:xfrm>
            <a:off x="981075" y="5846543"/>
            <a:ext cx="2262158" cy="646331"/>
          </a:xfrm>
          <a:prstGeom prst="rect">
            <a:avLst/>
          </a:prstGeom>
          <a:noFill/>
        </p:spPr>
        <p:txBody>
          <a:bodyPr wrap="none" rtlCol="0">
            <a:spAutoFit/>
          </a:bodyPr>
          <a:lstStyle/>
          <a:p>
            <a:r>
              <a:rPr kumimoji="1" lang="ja-JP" altLang="en-US" b="1" dirty="0">
                <a:solidFill>
                  <a:srgbClr val="FF0000"/>
                </a:solidFill>
              </a:rPr>
              <a:t>情報工学</a:t>
            </a:r>
            <a:r>
              <a:rPr kumimoji="1" lang="ja-JP" altLang="en-US" b="1" dirty="0"/>
              <a:t>の観点</a:t>
            </a:r>
            <a:r>
              <a:rPr kumimoji="1" lang="ja-JP" altLang="en-US" dirty="0"/>
              <a:t>から</a:t>
            </a:r>
            <a:endParaRPr kumimoji="1" lang="en-US" altLang="ja-JP" dirty="0"/>
          </a:p>
          <a:p>
            <a:r>
              <a:rPr lang="ja-JP" altLang="en-US" dirty="0"/>
              <a:t>品質活動をしている</a:t>
            </a:r>
            <a:endParaRPr kumimoji="1" lang="ja-JP" altLang="en-US" dirty="0"/>
          </a:p>
        </p:txBody>
      </p:sp>
      <p:sp>
        <p:nvSpPr>
          <p:cNvPr id="11" name="テキスト ボックス 10">
            <a:extLst>
              <a:ext uri="{FF2B5EF4-FFF2-40B4-BE49-F238E27FC236}">
                <a16:creationId xmlns:a16="http://schemas.microsoft.com/office/drawing/2014/main" id="{FF4176D9-7576-40D8-EE24-A90CA3D44BAC}"/>
              </a:ext>
            </a:extLst>
          </p:cNvPr>
          <p:cNvSpPr txBox="1"/>
          <p:nvPr/>
        </p:nvSpPr>
        <p:spPr>
          <a:xfrm>
            <a:off x="8739217" y="5846543"/>
            <a:ext cx="2262158" cy="646331"/>
          </a:xfrm>
          <a:prstGeom prst="rect">
            <a:avLst/>
          </a:prstGeom>
          <a:noFill/>
        </p:spPr>
        <p:txBody>
          <a:bodyPr wrap="none" rtlCol="0">
            <a:spAutoFit/>
          </a:bodyPr>
          <a:lstStyle/>
          <a:p>
            <a:r>
              <a:rPr lang="ja-JP" altLang="en-US" b="1" dirty="0">
                <a:solidFill>
                  <a:srgbClr val="FF0000"/>
                </a:solidFill>
              </a:rPr>
              <a:t>管理会計</a:t>
            </a:r>
            <a:r>
              <a:rPr kumimoji="1" lang="ja-JP" altLang="en-US" b="1" dirty="0"/>
              <a:t>の観点</a:t>
            </a:r>
            <a:r>
              <a:rPr kumimoji="1" lang="ja-JP" altLang="en-US" dirty="0"/>
              <a:t>から</a:t>
            </a:r>
            <a:endParaRPr kumimoji="1" lang="en-US" altLang="ja-JP" dirty="0"/>
          </a:p>
          <a:p>
            <a:r>
              <a:rPr lang="ja-JP" altLang="en-US" dirty="0"/>
              <a:t>活動を指示している</a:t>
            </a:r>
            <a:endParaRPr kumimoji="1" lang="ja-JP" altLang="en-US" dirty="0"/>
          </a:p>
        </p:txBody>
      </p:sp>
      <p:sp>
        <p:nvSpPr>
          <p:cNvPr id="15" name="テキスト ボックス 14">
            <a:extLst>
              <a:ext uri="{FF2B5EF4-FFF2-40B4-BE49-F238E27FC236}">
                <a16:creationId xmlns:a16="http://schemas.microsoft.com/office/drawing/2014/main" id="{19D087EC-3CC4-7032-8A41-3171C3B7D520}"/>
              </a:ext>
            </a:extLst>
          </p:cNvPr>
          <p:cNvSpPr txBox="1"/>
          <p:nvPr/>
        </p:nvSpPr>
        <p:spPr>
          <a:xfrm>
            <a:off x="4772025" y="6344686"/>
            <a:ext cx="702944" cy="369332"/>
          </a:xfrm>
          <a:prstGeom prst="rect">
            <a:avLst/>
          </a:prstGeom>
          <a:noFill/>
        </p:spPr>
        <p:txBody>
          <a:bodyPr wrap="square" rtlCol="0">
            <a:spAutoFit/>
          </a:bodyPr>
          <a:lstStyle/>
          <a:p>
            <a:r>
              <a:rPr kumimoji="1" lang="ja-JP" altLang="en-US" b="1" dirty="0"/>
              <a:t>下名</a:t>
            </a:r>
          </a:p>
        </p:txBody>
      </p:sp>
      <p:sp>
        <p:nvSpPr>
          <p:cNvPr id="16" name="テキスト ボックス 15">
            <a:extLst>
              <a:ext uri="{FF2B5EF4-FFF2-40B4-BE49-F238E27FC236}">
                <a16:creationId xmlns:a16="http://schemas.microsoft.com/office/drawing/2014/main" id="{1BDC2054-1860-3B9A-8FFF-9A09CE9B183C}"/>
              </a:ext>
            </a:extLst>
          </p:cNvPr>
          <p:cNvSpPr txBox="1"/>
          <p:nvPr/>
        </p:nvSpPr>
        <p:spPr>
          <a:xfrm>
            <a:off x="6381141" y="6344686"/>
            <a:ext cx="1188670" cy="369332"/>
          </a:xfrm>
          <a:prstGeom prst="rect">
            <a:avLst/>
          </a:prstGeom>
          <a:noFill/>
        </p:spPr>
        <p:txBody>
          <a:bodyPr wrap="square" rtlCol="0">
            <a:spAutoFit/>
          </a:bodyPr>
          <a:lstStyle/>
          <a:p>
            <a:r>
              <a:rPr kumimoji="1" lang="ja-JP" altLang="en-US" b="1" dirty="0"/>
              <a:t>上司など</a:t>
            </a:r>
          </a:p>
        </p:txBody>
      </p:sp>
      <p:sp>
        <p:nvSpPr>
          <p:cNvPr id="14" name="テキスト ボックス 13">
            <a:extLst>
              <a:ext uri="{FF2B5EF4-FFF2-40B4-BE49-F238E27FC236}">
                <a16:creationId xmlns:a16="http://schemas.microsoft.com/office/drawing/2014/main" id="{EFD1DCF5-E2C0-6475-58FA-B1B2A1618311}"/>
              </a:ext>
            </a:extLst>
          </p:cNvPr>
          <p:cNvSpPr txBox="1"/>
          <p:nvPr/>
        </p:nvSpPr>
        <p:spPr>
          <a:xfrm>
            <a:off x="1916431" y="5032898"/>
            <a:ext cx="2026919" cy="369332"/>
          </a:xfrm>
          <a:prstGeom prst="rect">
            <a:avLst/>
          </a:prstGeom>
          <a:noFill/>
        </p:spPr>
        <p:txBody>
          <a:bodyPr wrap="square" rtlCol="0">
            <a:spAutoFit/>
          </a:bodyPr>
          <a:lstStyle/>
          <a:p>
            <a:r>
              <a:rPr kumimoji="1" lang="ja-JP" altLang="en-US" b="1" dirty="0"/>
              <a:t>シンプルにつらい</a:t>
            </a:r>
          </a:p>
        </p:txBody>
      </p:sp>
      <p:cxnSp>
        <p:nvCxnSpPr>
          <p:cNvPr id="17" name="直線矢印コネクタ 16">
            <a:extLst>
              <a:ext uri="{FF2B5EF4-FFF2-40B4-BE49-F238E27FC236}">
                <a16:creationId xmlns:a16="http://schemas.microsoft.com/office/drawing/2014/main" id="{50EC5A6F-8005-345C-486C-0D9BEA71450A}"/>
              </a:ext>
            </a:extLst>
          </p:cNvPr>
          <p:cNvCxnSpPr>
            <a:cxnSpLocks/>
            <a:stCxn id="14" idx="3"/>
          </p:cNvCxnSpPr>
          <p:nvPr/>
        </p:nvCxnSpPr>
        <p:spPr>
          <a:xfrm>
            <a:off x="3943350" y="5217564"/>
            <a:ext cx="435975" cy="2136"/>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937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6A46A-3722-924F-95D6-8563278A2E5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915A3B2-DFA6-D289-1DF3-54908AD53EE8}"/>
              </a:ext>
            </a:extLst>
          </p:cNvPr>
          <p:cNvSpPr>
            <a:spLocks noGrp="1"/>
          </p:cNvSpPr>
          <p:nvPr>
            <p:ph type="title"/>
          </p:nvPr>
        </p:nvSpPr>
        <p:spPr>
          <a:xfrm>
            <a:off x="838200" y="365126"/>
            <a:ext cx="10515600" cy="438440"/>
          </a:xfrm>
        </p:spPr>
        <p:txBody>
          <a:bodyPr>
            <a:noAutofit/>
          </a:bodyPr>
          <a:lstStyle/>
          <a:p>
            <a:r>
              <a:rPr kumimoji="1" lang="ja-JP" altLang="en-US" sz="3600" dirty="0"/>
              <a:t>会計学とは</a:t>
            </a:r>
          </a:p>
        </p:txBody>
      </p:sp>
      <p:sp>
        <p:nvSpPr>
          <p:cNvPr id="3" name="コンテンツ プレースホルダー 2">
            <a:extLst>
              <a:ext uri="{FF2B5EF4-FFF2-40B4-BE49-F238E27FC236}">
                <a16:creationId xmlns:a16="http://schemas.microsoft.com/office/drawing/2014/main" id="{AEE56079-E314-1453-446C-43A856B33FA4}"/>
              </a:ext>
            </a:extLst>
          </p:cNvPr>
          <p:cNvSpPr>
            <a:spLocks noGrp="1"/>
          </p:cNvSpPr>
          <p:nvPr>
            <p:ph idx="1"/>
          </p:nvPr>
        </p:nvSpPr>
        <p:spPr>
          <a:xfrm>
            <a:off x="838200" y="895926"/>
            <a:ext cx="11353800" cy="5962073"/>
          </a:xfrm>
        </p:spPr>
        <p:txBody>
          <a:bodyPr>
            <a:normAutofit/>
          </a:bodyPr>
          <a:lstStyle/>
          <a:p>
            <a:pPr marL="0" indent="0">
              <a:buNone/>
            </a:pPr>
            <a:endParaRPr kumimoji="1" lang="en-US" altLang="ja-JP" sz="2400" dirty="0"/>
          </a:p>
          <a:p>
            <a:pPr marL="0" indent="0">
              <a:buNone/>
            </a:pPr>
            <a:r>
              <a:rPr kumimoji="1" lang="ja-JP" altLang="en-US" sz="2400" dirty="0"/>
              <a:t>会社の状態をお金に換算し、利害関係者</a:t>
            </a:r>
            <a:r>
              <a:rPr kumimoji="1" lang="en-US" altLang="ja-JP" sz="2400" dirty="0"/>
              <a:t>(</a:t>
            </a:r>
            <a:r>
              <a:rPr kumimoji="1" lang="ja-JP" altLang="en-US" sz="2400" dirty="0"/>
              <a:t>経営者、投資家など</a:t>
            </a:r>
            <a:r>
              <a:rPr kumimoji="1" lang="en-US" altLang="ja-JP" sz="2400" dirty="0"/>
              <a:t>)</a:t>
            </a:r>
            <a:r>
              <a:rPr kumimoji="1" lang="ja-JP" altLang="en-US" sz="2400" dirty="0"/>
              <a:t>に提供する</a:t>
            </a:r>
            <a:br>
              <a:rPr lang="en-US" altLang="ja-JP" sz="2400" dirty="0"/>
            </a:br>
            <a:r>
              <a:rPr lang="ja-JP" altLang="en-US" sz="2400" dirty="0"/>
              <a:t>→意思決定を支援する学問</a:t>
            </a:r>
            <a:endParaRPr lang="en-US" altLang="ja-JP" sz="2400" dirty="0"/>
          </a:p>
          <a:p>
            <a:pPr marL="0" indent="0">
              <a:buNone/>
            </a:pPr>
            <a:endParaRPr kumimoji="1" lang="en-US" altLang="ja-JP" sz="800" dirty="0"/>
          </a:p>
          <a:p>
            <a:r>
              <a:rPr kumimoji="1" lang="ja-JP" altLang="en-US" sz="2400" b="1" u="sng" dirty="0"/>
              <a:t>財務会計</a:t>
            </a:r>
            <a:br>
              <a:rPr kumimoji="1" lang="en-US" altLang="ja-JP" sz="2400" dirty="0"/>
            </a:br>
            <a:r>
              <a:rPr kumimoji="1" lang="ja-JP" altLang="en-US" sz="2400" dirty="0"/>
              <a:t>外部利害関係者に企業情報を提供し、投資などの意思決定を支援する目的</a:t>
            </a:r>
            <a:br>
              <a:rPr lang="en-US" altLang="ja-JP" sz="2400" dirty="0"/>
            </a:br>
            <a:r>
              <a:rPr lang="ja-JP" altLang="en-US" sz="2400" dirty="0"/>
              <a:t>　法律で定められている</a:t>
            </a:r>
            <a:br>
              <a:rPr lang="en-US" altLang="ja-JP" sz="2400" dirty="0"/>
            </a:br>
            <a:r>
              <a:rPr lang="ja-JP" altLang="en-US" sz="2400" dirty="0"/>
              <a:t>　貸借対照表、損益清算書、キャッシュフロー計算書など</a:t>
            </a:r>
            <a:br>
              <a:rPr lang="en-US" altLang="ja-JP" sz="2400" dirty="0"/>
            </a:br>
            <a:endParaRPr kumimoji="1" lang="en-US" altLang="ja-JP" sz="2400" dirty="0"/>
          </a:p>
          <a:p>
            <a:r>
              <a:rPr lang="ja-JP" altLang="en-US" sz="2400" b="1" u="sng" dirty="0"/>
              <a:t>管理会計</a:t>
            </a:r>
            <a:r>
              <a:rPr lang="en-US" altLang="ja-JP" sz="2400" u="sng" dirty="0"/>
              <a:t>(</a:t>
            </a:r>
            <a:r>
              <a:rPr lang="ja-JP" altLang="en-US" sz="2400" u="sng" dirty="0"/>
              <a:t>内部報告会計</a:t>
            </a:r>
            <a:r>
              <a:rPr lang="en-US" altLang="ja-JP" sz="2400" u="sng" dirty="0"/>
              <a:t>)</a:t>
            </a:r>
            <a:br>
              <a:rPr lang="en-US" altLang="ja-JP" sz="2400" dirty="0"/>
            </a:br>
            <a:r>
              <a:rPr lang="ja-JP" altLang="en-US" sz="2400" dirty="0"/>
              <a:t>企業内部の経営者や管理者に企業情報を提供する</a:t>
            </a:r>
            <a:br>
              <a:rPr lang="en-US" altLang="ja-JP" sz="2400" dirty="0"/>
            </a:br>
            <a:r>
              <a:rPr lang="ja-JP" altLang="en-US" sz="2400" dirty="0"/>
              <a:t>会計データを加工した会計情報をもとに、</a:t>
            </a:r>
            <a:br>
              <a:rPr lang="en-US" altLang="ja-JP" sz="2400" dirty="0"/>
            </a:br>
            <a:r>
              <a:rPr lang="ja-JP" altLang="en-US" sz="2400" dirty="0"/>
              <a:t>経営戦略</a:t>
            </a:r>
            <a:r>
              <a:rPr lang="en-US" altLang="ja-JP" sz="2400" dirty="0"/>
              <a:t>/</a:t>
            </a:r>
            <a:r>
              <a:rPr lang="ja-JP" altLang="en-US" sz="2400" dirty="0"/>
              <a:t>組織戦略を設定し、経営管理者を効率的に支援する目的</a:t>
            </a:r>
            <a:br>
              <a:rPr lang="en-US" altLang="ja-JP" sz="2400" dirty="0"/>
            </a:br>
            <a:r>
              <a:rPr lang="ja-JP" altLang="en-US" sz="2400" dirty="0"/>
              <a:t>　やり方にフォーマットは無い</a:t>
            </a:r>
            <a:br>
              <a:rPr lang="en-US" altLang="ja-JP" sz="2400" dirty="0"/>
            </a:br>
            <a:r>
              <a:rPr lang="ja-JP" altLang="en-US" sz="2400" dirty="0"/>
              <a:t>　原価管理、売上管理</a:t>
            </a:r>
            <a:r>
              <a:rPr lang="en-US" altLang="ja-JP" sz="2400" dirty="0"/>
              <a:t>/</a:t>
            </a:r>
            <a:r>
              <a:rPr lang="ja-JP" altLang="en-US" sz="2400" dirty="0"/>
              <a:t>目標、</a:t>
            </a:r>
            <a:r>
              <a:rPr lang="ja-JP" altLang="en-US" sz="2400" b="1" dirty="0">
                <a:solidFill>
                  <a:srgbClr val="FF0000"/>
                </a:solidFill>
              </a:rPr>
              <a:t>品質管理</a:t>
            </a:r>
            <a:r>
              <a:rPr lang="en-US" altLang="ja-JP" sz="2400" b="1" dirty="0">
                <a:solidFill>
                  <a:srgbClr val="FF0000"/>
                </a:solidFill>
              </a:rPr>
              <a:t>/</a:t>
            </a:r>
            <a:r>
              <a:rPr lang="ja-JP" altLang="en-US" sz="2400" b="1" dirty="0">
                <a:solidFill>
                  <a:srgbClr val="FF0000"/>
                </a:solidFill>
              </a:rPr>
              <a:t>目標</a:t>
            </a:r>
            <a:r>
              <a:rPr lang="ja-JP" altLang="en-US" sz="2400" dirty="0"/>
              <a:t>、インナーブランディングなど</a:t>
            </a:r>
            <a:endParaRPr kumimoji="1" lang="en-US" altLang="ja-JP" sz="2400" dirty="0"/>
          </a:p>
        </p:txBody>
      </p:sp>
      <p:cxnSp>
        <p:nvCxnSpPr>
          <p:cNvPr id="5" name="直線コネクタ 4">
            <a:extLst>
              <a:ext uri="{FF2B5EF4-FFF2-40B4-BE49-F238E27FC236}">
                <a16:creationId xmlns:a16="http://schemas.microsoft.com/office/drawing/2014/main" id="{9B12AD68-F74B-F8A1-50ED-4F1A1425E27E}"/>
              </a:ext>
            </a:extLst>
          </p:cNvPr>
          <p:cNvCxnSpPr/>
          <p:nvPr/>
        </p:nvCxnSpPr>
        <p:spPr>
          <a:xfrm>
            <a:off x="838200" y="822040"/>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矢印: 右 3">
            <a:extLst>
              <a:ext uri="{FF2B5EF4-FFF2-40B4-BE49-F238E27FC236}">
                <a16:creationId xmlns:a16="http://schemas.microsoft.com/office/drawing/2014/main" id="{27F57867-B7C0-265B-A4EB-6DABBA6D18E7}"/>
              </a:ext>
            </a:extLst>
          </p:cNvPr>
          <p:cNvSpPr/>
          <p:nvPr/>
        </p:nvSpPr>
        <p:spPr>
          <a:xfrm>
            <a:off x="1059543" y="3200400"/>
            <a:ext cx="377371" cy="301170"/>
          </a:xfrm>
          <a:prstGeom prst="rightArrow">
            <a:avLst/>
          </a:prstGeom>
          <a:solidFill>
            <a:schemeClr val="accent2">
              <a:lumMod val="20000"/>
              <a:lumOff val="8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A6FCA2AE-68DF-0F4C-593B-3319433EBAE4}"/>
              </a:ext>
            </a:extLst>
          </p:cNvPr>
          <p:cNvSpPr/>
          <p:nvPr/>
        </p:nvSpPr>
        <p:spPr>
          <a:xfrm>
            <a:off x="1059543" y="5656775"/>
            <a:ext cx="377371" cy="301170"/>
          </a:xfrm>
          <a:prstGeom prst="rightArrow">
            <a:avLst/>
          </a:prstGeom>
          <a:solidFill>
            <a:schemeClr val="accent2">
              <a:lumMod val="20000"/>
              <a:lumOff val="8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90406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864C4-E602-06C5-BED2-5620B6D819F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40A88B9-1A76-D479-FE23-3EC8CBB56C1E}"/>
              </a:ext>
            </a:extLst>
          </p:cNvPr>
          <p:cNvSpPr>
            <a:spLocks noGrp="1"/>
          </p:cNvSpPr>
          <p:nvPr>
            <p:ph type="title"/>
          </p:nvPr>
        </p:nvSpPr>
        <p:spPr>
          <a:xfrm>
            <a:off x="838200" y="365126"/>
            <a:ext cx="10515600" cy="438440"/>
          </a:xfrm>
        </p:spPr>
        <p:txBody>
          <a:bodyPr>
            <a:noAutofit/>
          </a:bodyPr>
          <a:lstStyle/>
          <a:p>
            <a:r>
              <a:rPr lang="en-US" altLang="ja-JP" sz="2400" dirty="0"/>
              <a:t>[</a:t>
            </a:r>
            <a:r>
              <a:rPr lang="ja-JP" altLang="en-US" sz="2400" dirty="0"/>
              <a:t>コラム</a:t>
            </a:r>
            <a:r>
              <a:rPr lang="en-US" altLang="ja-JP" sz="2400" dirty="0"/>
              <a:t>]</a:t>
            </a:r>
            <a:r>
              <a:rPr lang="ja-JP" altLang="en-US" sz="3200" dirty="0"/>
              <a:t>会計学の発展 </a:t>
            </a:r>
            <a:r>
              <a:rPr lang="en-US" altLang="ja-JP" sz="3200" dirty="0"/>
              <a:t>~</a:t>
            </a:r>
            <a:r>
              <a:rPr lang="ja-JP" altLang="en-US" sz="3200" dirty="0"/>
              <a:t>産業革命</a:t>
            </a:r>
            <a:r>
              <a:rPr lang="en-US" altLang="ja-JP" sz="3200" dirty="0"/>
              <a:t>~</a:t>
            </a:r>
            <a:endParaRPr kumimoji="1" lang="ja-JP" altLang="en-US" sz="3200" dirty="0"/>
          </a:p>
        </p:txBody>
      </p:sp>
      <p:sp>
        <p:nvSpPr>
          <p:cNvPr id="3" name="コンテンツ プレースホルダー 2">
            <a:extLst>
              <a:ext uri="{FF2B5EF4-FFF2-40B4-BE49-F238E27FC236}">
                <a16:creationId xmlns:a16="http://schemas.microsoft.com/office/drawing/2014/main" id="{294A930B-43D1-1D43-45E3-AA7DF6B6EE03}"/>
              </a:ext>
            </a:extLst>
          </p:cNvPr>
          <p:cNvSpPr>
            <a:spLocks noGrp="1"/>
          </p:cNvSpPr>
          <p:nvPr>
            <p:ph idx="1"/>
          </p:nvPr>
        </p:nvSpPr>
        <p:spPr>
          <a:xfrm>
            <a:off x="838200" y="895926"/>
            <a:ext cx="10515600" cy="5962073"/>
          </a:xfrm>
        </p:spPr>
        <p:txBody>
          <a:bodyPr>
            <a:normAutofit/>
          </a:bodyPr>
          <a:lstStyle/>
          <a:p>
            <a:endParaRPr kumimoji="1" lang="en-US" altLang="ja-JP" sz="2400" dirty="0"/>
          </a:p>
          <a:p>
            <a:r>
              <a:rPr kumimoji="1" lang="ja-JP" altLang="en-US" sz="2400" u="sng" dirty="0"/>
              <a:t>企業の特徴</a:t>
            </a:r>
            <a:endParaRPr lang="en-US" altLang="ja-JP" sz="2400" u="sng" dirty="0"/>
          </a:p>
          <a:p>
            <a:pPr marL="0" indent="0">
              <a:buNone/>
            </a:pPr>
            <a:r>
              <a:rPr lang="ja-JP" altLang="en-US" sz="2400" dirty="0"/>
              <a:t>　蒸気機関の発達とともに人や物の移動が容易になる</a:t>
            </a:r>
            <a:br>
              <a:rPr lang="en-US" altLang="ja-JP" sz="2400" dirty="0"/>
            </a:br>
            <a:r>
              <a:rPr lang="ja-JP" altLang="en-US" sz="2400" dirty="0"/>
              <a:t>　製造工程の自動化や人員増員で大量生産が可能になる</a:t>
            </a:r>
            <a:br>
              <a:rPr lang="en-US" altLang="ja-JP" sz="2400" dirty="0"/>
            </a:br>
            <a:r>
              <a:rPr lang="ja-JP" altLang="en-US" sz="2400" dirty="0"/>
              <a:t>　資本者と労働者に別れる</a:t>
            </a:r>
            <a:endParaRPr lang="en-US" altLang="ja-JP" sz="2400" dirty="0"/>
          </a:p>
          <a:p>
            <a:pPr marL="0" indent="0">
              <a:buNone/>
            </a:pPr>
            <a:r>
              <a:rPr lang="ja-JP" altLang="en-US" sz="2400" dirty="0"/>
              <a:t>　→商売の規模</a:t>
            </a:r>
            <a:r>
              <a:rPr lang="en-US" altLang="ja-JP" sz="2400" dirty="0"/>
              <a:t>(</a:t>
            </a:r>
            <a:r>
              <a:rPr lang="ja-JP" altLang="en-US" sz="2400" dirty="0"/>
              <a:t>動く人や、動くお金</a:t>
            </a:r>
            <a:r>
              <a:rPr lang="en-US" altLang="ja-JP" sz="2400" dirty="0"/>
              <a:t>)</a:t>
            </a:r>
            <a:r>
              <a:rPr lang="ja-JP" altLang="en-US" sz="2400" dirty="0"/>
              <a:t>が大きくなる</a:t>
            </a:r>
            <a:endParaRPr lang="en-US" altLang="ja-JP" sz="2000" dirty="0"/>
          </a:p>
          <a:p>
            <a:endParaRPr lang="en-US" altLang="ja-JP" sz="2400" dirty="0"/>
          </a:p>
          <a:p>
            <a:r>
              <a:rPr lang="ja-JP" altLang="en-US" sz="2400" u="sng" dirty="0"/>
              <a:t>企業の問題</a:t>
            </a:r>
            <a:endParaRPr kumimoji="1" lang="en-US" altLang="ja-JP" sz="2400" u="sng" dirty="0"/>
          </a:p>
          <a:p>
            <a:pPr marL="0" indent="0">
              <a:buNone/>
            </a:pPr>
            <a:r>
              <a:rPr lang="ja-JP" altLang="en-US" sz="2400" dirty="0"/>
              <a:t>　労働者のサボタージュがまん延</a:t>
            </a:r>
            <a:br>
              <a:rPr lang="en-US" altLang="ja-JP" sz="2400" dirty="0"/>
            </a:br>
            <a:r>
              <a:rPr lang="ja-JP" altLang="en-US" sz="2400" dirty="0"/>
              <a:t>　製品の品質が安定しない　</a:t>
            </a:r>
            <a:endParaRPr lang="en-US" altLang="ja-JP" sz="2400" dirty="0"/>
          </a:p>
          <a:p>
            <a:pPr marL="0" indent="0">
              <a:buNone/>
            </a:pPr>
            <a:r>
              <a:rPr lang="ja-JP" altLang="en-US" sz="2400" dirty="0"/>
              <a:t>　→利益が出ず倒産</a:t>
            </a:r>
            <a:br>
              <a:rPr lang="en-US" altLang="ja-JP" sz="2400" dirty="0"/>
            </a:br>
            <a:r>
              <a:rPr lang="ja-JP" altLang="en-US" sz="2400" dirty="0"/>
              <a:t>　　</a:t>
            </a:r>
            <a:r>
              <a:rPr lang="ja-JP" altLang="en-US" sz="2400" b="1" dirty="0">
                <a:solidFill>
                  <a:srgbClr val="FF0000"/>
                </a:solidFill>
              </a:rPr>
              <a:t>製造を管理する必要が出てきた</a:t>
            </a:r>
            <a:br>
              <a:rPr lang="en-US" altLang="ja-JP" sz="2400" dirty="0"/>
            </a:br>
            <a:r>
              <a:rPr lang="ja-JP" altLang="en-US" sz="2400" dirty="0"/>
              <a:t>　</a:t>
            </a:r>
            <a:endParaRPr kumimoji="1" lang="en-US" altLang="ja-JP" sz="2400" dirty="0"/>
          </a:p>
        </p:txBody>
      </p:sp>
      <p:cxnSp>
        <p:nvCxnSpPr>
          <p:cNvPr id="5" name="直線コネクタ 4">
            <a:extLst>
              <a:ext uri="{FF2B5EF4-FFF2-40B4-BE49-F238E27FC236}">
                <a16:creationId xmlns:a16="http://schemas.microsoft.com/office/drawing/2014/main" id="{77DA6A83-F28D-5B3E-7757-D2CAEFF7B975}"/>
              </a:ext>
            </a:extLst>
          </p:cNvPr>
          <p:cNvCxnSpPr/>
          <p:nvPr/>
        </p:nvCxnSpPr>
        <p:spPr>
          <a:xfrm>
            <a:off x="838200" y="822040"/>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6" name="Picture 4">
            <a:extLst>
              <a:ext uri="{FF2B5EF4-FFF2-40B4-BE49-F238E27FC236}">
                <a16:creationId xmlns:a16="http://schemas.microsoft.com/office/drawing/2014/main" id="{AE01FAEA-500C-85CE-61D0-C4CDEBC2D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3280" y="3429000"/>
            <a:ext cx="2301240" cy="230124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7B32932F-D809-CE28-D4D6-32ACC0F02C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4880" y="3876962"/>
            <a:ext cx="2788920" cy="2788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688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12ECAC-81F5-28E7-9941-C5B7FCE466A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45DCF93-017A-3507-7A9E-2424F0247A13}"/>
              </a:ext>
            </a:extLst>
          </p:cNvPr>
          <p:cNvSpPr>
            <a:spLocks noGrp="1"/>
          </p:cNvSpPr>
          <p:nvPr>
            <p:ph type="title"/>
          </p:nvPr>
        </p:nvSpPr>
        <p:spPr>
          <a:xfrm>
            <a:off x="838200" y="365126"/>
            <a:ext cx="10515600" cy="438440"/>
          </a:xfrm>
        </p:spPr>
        <p:txBody>
          <a:bodyPr>
            <a:noAutofit/>
          </a:bodyPr>
          <a:lstStyle/>
          <a:p>
            <a:r>
              <a:rPr lang="en-US" altLang="ja-JP" sz="2400" dirty="0"/>
              <a:t>[</a:t>
            </a:r>
            <a:r>
              <a:rPr lang="ja-JP" altLang="en-US" sz="2400" dirty="0"/>
              <a:t>コラム</a:t>
            </a:r>
            <a:r>
              <a:rPr lang="en-US" altLang="ja-JP" sz="2400" dirty="0"/>
              <a:t>]</a:t>
            </a:r>
            <a:r>
              <a:rPr lang="ja-JP" altLang="en-US" sz="3200" dirty="0"/>
              <a:t>科学的管理法と品質検査について</a:t>
            </a:r>
            <a:endParaRPr kumimoji="1" lang="ja-JP" altLang="en-US" sz="3200" dirty="0"/>
          </a:p>
        </p:txBody>
      </p:sp>
      <p:sp>
        <p:nvSpPr>
          <p:cNvPr id="3" name="コンテンツ プレースホルダー 2">
            <a:extLst>
              <a:ext uri="{FF2B5EF4-FFF2-40B4-BE49-F238E27FC236}">
                <a16:creationId xmlns:a16="http://schemas.microsoft.com/office/drawing/2014/main" id="{849502D7-CE84-DBDA-FC71-56132DE0CFB0}"/>
              </a:ext>
            </a:extLst>
          </p:cNvPr>
          <p:cNvSpPr>
            <a:spLocks noGrp="1"/>
          </p:cNvSpPr>
          <p:nvPr>
            <p:ph idx="1"/>
          </p:nvPr>
        </p:nvSpPr>
        <p:spPr>
          <a:xfrm>
            <a:off x="838200" y="895926"/>
            <a:ext cx="10515600" cy="5962073"/>
          </a:xfrm>
        </p:spPr>
        <p:txBody>
          <a:bodyPr>
            <a:normAutofit/>
          </a:bodyPr>
          <a:lstStyle/>
          <a:p>
            <a:endParaRPr kumimoji="1" lang="en-US" altLang="ja-JP" sz="900" dirty="0"/>
          </a:p>
          <a:p>
            <a:r>
              <a:rPr kumimoji="1" lang="ja-JP" altLang="en-US" sz="2400" u="sng" dirty="0"/>
              <a:t>科学的管理法</a:t>
            </a:r>
            <a:r>
              <a:rPr kumimoji="1" lang="en-US" altLang="ja-JP" sz="2400" u="sng" dirty="0"/>
              <a:t>(</a:t>
            </a:r>
            <a:r>
              <a:rPr kumimoji="1" lang="ja-JP" altLang="en-US" sz="2400" u="sng" dirty="0"/>
              <a:t>テイラーシステム</a:t>
            </a:r>
            <a:r>
              <a:rPr kumimoji="1" lang="en-US" altLang="ja-JP" sz="2400" u="sng" dirty="0"/>
              <a:t>)</a:t>
            </a:r>
          </a:p>
          <a:p>
            <a:pPr marL="0" indent="0">
              <a:buNone/>
            </a:pPr>
            <a:r>
              <a:rPr lang="ja-JP" altLang="en-US" sz="2400" dirty="0"/>
              <a:t>　 ・</a:t>
            </a:r>
            <a:r>
              <a:rPr kumimoji="1" lang="ja-JP" altLang="en-US" sz="2400" b="1" dirty="0">
                <a:solidFill>
                  <a:srgbClr val="FF0000"/>
                </a:solidFill>
              </a:rPr>
              <a:t>作業の標準化</a:t>
            </a:r>
            <a:br>
              <a:rPr lang="en-US" altLang="ja-JP" sz="2400" dirty="0"/>
            </a:br>
            <a:r>
              <a:rPr lang="ja-JP" altLang="en-US" sz="2400" dirty="0"/>
              <a:t>　 ・</a:t>
            </a:r>
            <a:r>
              <a:rPr kumimoji="1" lang="ja-JP" altLang="en-US" sz="2400" dirty="0"/>
              <a:t>最適な人員配置</a:t>
            </a:r>
            <a:br>
              <a:rPr lang="en-US" altLang="ja-JP" sz="2400" dirty="0"/>
            </a:br>
            <a:r>
              <a:rPr lang="ja-JP" altLang="en-US" sz="2400" dirty="0"/>
              <a:t>　 ・</a:t>
            </a:r>
            <a:r>
              <a:rPr kumimoji="1" lang="ja-JP" altLang="en-US" sz="2400" dirty="0"/>
              <a:t>モーションスタディの活発化</a:t>
            </a:r>
            <a:endParaRPr kumimoji="1" lang="en-US" altLang="ja-JP" sz="2400" dirty="0"/>
          </a:p>
          <a:p>
            <a:pPr marL="0" indent="0">
              <a:buNone/>
            </a:pPr>
            <a:br>
              <a:rPr kumimoji="1" lang="en-US" altLang="ja-JP" sz="2400" dirty="0"/>
            </a:br>
            <a:r>
              <a:rPr kumimoji="1" lang="ja-JP" altLang="en-US" sz="2400" dirty="0"/>
              <a:t>　　</a:t>
            </a:r>
            <a:r>
              <a:rPr kumimoji="1" lang="ja-JP" altLang="en-US" sz="2400" b="1" dirty="0"/>
              <a:t>生産性の向上</a:t>
            </a:r>
            <a:br>
              <a:rPr kumimoji="1" lang="en-US" altLang="ja-JP" sz="2400" b="1" dirty="0"/>
            </a:br>
            <a:r>
              <a:rPr kumimoji="1" lang="ja-JP" altLang="en-US" sz="2400" b="1" dirty="0"/>
              <a:t>　　管理会計の地盤を構築</a:t>
            </a:r>
            <a:r>
              <a:rPr kumimoji="1" lang="en-US" altLang="ja-JP" sz="2400" b="1" dirty="0"/>
              <a:t>(</a:t>
            </a:r>
            <a:r>
              <a:rPr kumimoji="1" lang="en-US" altLang="ja-JP" sz="2400" b="1" dirty="0">
                <a:solidFill>
                  <a:srgbClr val="FF0000"/>
                </a:solidFill>
              </a:rPr>
              <a:t>PDCA</a:t>
            </a:r>
            <a:r>
              <a:rPr kumimoji="1" lang="ja-JP" altLang="en-US" sz="2400" b="1" dirty="0">
                <a:solidFill>
                  <a:srgbClr val="FF0000"/>
                </a:solidFill>
              </a:rPr>
              <a:t>を回す</a:t>
            </a:r>
            <a:r>
              <a:rPr kumimoji="1" lang="ja-JP" altLang="en-US" sz="2400" b="1" dirty="0"/>
              <a:t>ことができる</a:t>
            </a:r>
            <a:r>
              <a:rPr kumimoji="1" lang="en-US" altLang="ja-JP" sz="2400" b="1" dirty="0"/>
              <a:t>)</a:t>
            </a:r>
          </a:p>
          <a:p>
            <a:pPr marL="0" indent="0">
              <a:buNone/>
            </a:pPr>
            <a:endParaRPr kumimoji="1" lang="en-US" altLang="ja-JP" sz="900" b="1" dirty="0"/>
          </a:p>
          <a:p>
            <a:r>
              <a:rPr lang="ja-JP" altLang="en-US" sz="2400" u="sng" dirty="0"/>
              <a:t>品質検査</a:t>
            </a:r>
            <a:endParaRPr lang="en-US" altLang="ja-JP" sz="2400" u="sng" dirty="0"/>
          </a:p>
          <a:p>
            <a:pPr marL="0" indent="0">
              <a:buNone/>
            </a:pPr>
            <a:r>
              <a:rPr lang="ja-JP" altLang="en-US" sz="2400" dirty="0"/>
              <a:t>　 ・</a:t>
            </a:r>
            <a:r>
              <a:rPr kumimoji="1" lang="ja-JP" altLang="en-US" sz="2400" dirty="0"/>
              <a:t>製品の最終工程で検査員が品質を確認</a:t>
            </a:r>
            <a:br>
              <a:rPr lang="en-US" altLang="ja-JP" sz="2400" dirty="0"/>
            </a:br>
            <a:r>
              <a:rPr lang="ja-JP" altLang="en-US" sz="2400" dirty="0"/>
              <a:t>　 ・不良品は廃棄か修理の対応</a:t>
            </a:r>
            <a:br>
              <a:rPr lang="en-US" altLang="ja-JP" sz="2400" dirty="0"/>
            </a:br>
            <a:r>
              <a:rPr lang="ja-JP" altLang="en-US" sz="2400" dirty="0"/>
              <a:t>　　</a:t>
            </a:r>
            <a:endParaRPr lang="en-US" altLang="ja-JP" sz="2400" dirty="0"/>
          </a:p>
          <a:p>
            <a:pPr marL="0" indent="0">
              <a:buNone/>
            </a:pPr>
            <a:r>
              <a:rPr kumimoji="1" lang="ja-JP" altLang="en-US" sz="2400" b="1" dirty="0"/>
              <a:t>　　</a:t>
            </a:r>
            <a:r>
              <a:rPr lang="ja-JP" altLang="en-US" sz="2400" b="1" dirty="0">
                <a:solidFill>
                  <a:srgbClr val="FF0000"/>
                </a:solidFill>
              </a:rPr>
              <a:t>品質</a:t>
            </a:r>
            <a:r>
              <a:rPr kumimoji="1" lang="ja-JP" altLang="en-US" sz="2400" b="1" dirty="0">
                <a:solidFill>
                  <a:srgbClr val="FF0000"/>
                </a:solidFill>
              </a:rPr>
              <a:t>の向上</a:t>
            </a:r>
            <a:endParaRPr kumimoji="1" lang="en-US" altLang="ja-JP" sz="2400" u="sng" dirty="0">
              <a:solidFill>
                <a:srgbClr val="FF0000"/>
              </a:solidFill>
            </a:endParaRPr>
          </a:p>
        </p:txBody>
      </p:sp>
      <p:cxnSp>
        <p:nvCxnSpPr>
          <p:cNvPr id="5" name="直線コネクタ 4">
            <a:extLst>
              <a:ext uri="{FF2B5EF4-FFF2-40B4-BE49-F238E27FC236}">
                <a16:creationId xmlns:a16="http://schemas.microsoft.com/office/drawing/2014/main" id="{B89DA5AF-57D1-6E07-AF46-3CE4FEF56D3B}"/>
              </a:ext>
            </a:extLst>
          </p:cNvPr>
          <p:cNvCxnSpPr/>
          <p:nvPr/>
        </p:nvCxnSpPr>
        <p:spPr>
          <a:xfrm>
            <a:off x="838200" y="822040"/>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矢印: 右 3">
            <a:extLst>
              <a:ext uri="{FF2B5EF4-FFF2-40B4-BE49-F238E27FC236}">
                <a16:creationId xmlns:a16="http://schemas.microsoft.com/office/drawing/2014/main" id="{48152F59-9504-A3A0-93F4-735F60AE97EB}"/>
              </a:ext>
            </a:extLst>
          </p:cNvPr>
          <p:cNvSpPr/>
          <p:nvPr/>
        </p:nvSpPr>
        <p:spPr>
          <a:xfrm rot="5400000">
            <a:off x="2354943" y="2705103"/>
            <a:ext cx="377371" cy="301170"/>
          </a:xfrm>
          <a:prstGeom prst="rightArrow">
            <a:avLst/>
          </a:prstGeom>
          <a:solidFill>
            <a:schemeClr val="accent2">
              <a:lumMod val="20000"/>
              <a:lumOff val="8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8308ADA7-C441-CEBA-982B-E3C14DF3B074}"/>
              </a:ext>
            </a:extLst>
          </p:cNvPr>
          <p:cNvSpPr/>
          <p:nvPr/>
        </p:nvSpPr>
        <p:spPr>
          <a:xfrm rot="5400000">
            <a:off x="2354943" y="5280030"/>
            <a:ext cx="377371" cy="301170"/>
          </a:xfrm>
          <a:prstGeom prst="rightArrow">
            <a:avLst/>
          </a:prstGeom>
          <a:solidFill>
            <a:schemeClr val="accent2">
              <a:lumMod val="20000"/>
              <a:lumOff val="8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0" name="Picture 2">
            <a:extLst>
              <a:ext uri="{FF2B5EF4-FFF2-40B4-BE49-F238E27FC236}">
                <a16:creationId xmlns:a16="http://schemas.microsoft.com/office/drawing/2014/main" id="{05F00224-5A99-F394-BED0-A34C502473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6044" y="4143434"/>
            <a:ext cx="2040133" cy="236220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19BF5D6-76C2-6CAD-2AA3-531C4F157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5010" y="1338579"/>
            <a:ext cx="2362202" cy="2362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60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881DC-9E2F-970E-FA16-E85C040EA36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3C93515-48D0-6572-4355-A5518DAC0CBD}"/>
              </a:ext>
            </a:extLst>
          </p:cNvPr>
          <p:cNvSpPr>
            <a:spLocks noGrp="1"/>
          </p:cNvSpPr>
          <p:nvPr>
            <p:ph type="title"/>
          </p:nvPr>
        </p:nvSpPr>
        <p:spPr>
          <a:xfrm>
            <a:off x="838200" y="365126"/>
            <a:ext cx="10515600" cy="438440"/>
          </a:xfrm>
        </p:spPr>
        <p:txBody>
          <a:bodyPr>
            <a:noAutofit/>
          </a:bodyPr>
          <a:lstStyle/>
          <a:p>
            <a:r>
              <a:rPr lang="ja-JP" altLang="en-US" sz="3200" dirty="0"/>
              <a:t>現代の品質管理会計</a:t>
            </a:r>
            <a:endParaRPr kumimoji="1" lang="ja-JP" altLang="en-US" sz="3200" dirty="0"/>
          </a:p>
        </p:txBody>
      </p:sp>
      <p:sp>
        <p:nvSpPr>
          <p:cNvPr id="3" name="コンテンツ プレースホルダー 2">
            <a:extLst>
              <a:ext uri="{FF2B5EF4-FFF2-40B4-BE49-F238E27FC236}">
                <a16:creationId xmlns:a16="http://schemas.microsoft.com/office/drawing/2014/main" id="{C670964E-853F-444F-E403-90CB711327E9}"/>
              </a:ext>
            </a:extLst>
          </p:cNvPr>
          <p:cNvSpPr>
            <a:spLocks noGrp="1"/>
          </p:cNvSpPr>
          <p:nvPr>
            <p:ph idx="1"/>
          </p:nvPr>
        </p:nvSpPr>
        <p:spPr>
          <a:xfrm>
            <a:off x="838200" y="895926"/>
            <a:ext cx="10515600" cy="5962073"/>
          </a:xfrm>
        </p:spPr>
        <p:txBody>
          <a:bodyPr>
            <a:normAutofit/>
          </a:bodyPr>
          <a:lstStyle/>
          <a:p>
            <a:r>
              <a:rPr kumimoji="1" lang="ja-JP" altLang="en-US" sz="2400" dirty="0"/>
              <a:t>品質概念</a:t>
            </a:r>
            <a:endParaRPr kumimoji="1" lang="en-US" altLang="ja-JP" sz="2400" dirty="0"/>
          </a:p>
          <a:p>
            <a:pPr marL="0" indent="0">
              <a:buNone/>
            </a:pPr>
            <a:endParaRPr kumimoji="1" lang="en-US" altLang="ja-JP" sz="2400" dirty="0"/>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endParaRPr lang="en-US" altLang="ja-JP" sz="800" dirty="0"/>
          </a:p>
          <a:p>
            <a:r>
              <a:rPr kumimoji="1" lang="en-US" altLang="ja-JP" sz="2400" dirty="0"/>
              <a:t>PAF</a:t>
            </a:r>
            <a:r>
              <a:rPr lang="ja-JP" altLang="en-US" sz="2400" dirty="0"/>
              <a:t>アプローチ分類基準</a:t>
            </a:r>
            <a:endParaRPr kumimoji="1" lang="en-US" altLang="ja-JP" sz="2400" dirty="0"/>
          </a:p>
        </p:txBody>
      </p:sp>
      <p:cxnSp>
        <p:nvCxnSpPr>
          <p:cNvPr id="5" name="直線コネクタ 4">
            <a:extLst>
              <a:ext uri="{FF2B5EF4-FFF2-40B4-BE49-F238E27FC236}">
                <a16:creationId xmlns:a16="http://schemas.microsoft.com/office/drawing/2014/main" id="{8DD5CC22-8448-BC34-CC03-768795A9F482}"/>
              </a:ext>
            </a:extLst>
          </p:cNvPr>
          <p:cNvCxnSpPr/>
          <p:nvPr/>
        </p:nvCxnSpPr>
        <p:spPr>
          <a:xfrm>
            <a:off x="838200" y="822040"/>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表 3">
            <a:extLst>
              <a:ext uri="{FF2B5EF4-FFF2-40B4-BE49-F238E27FC236}">
                <a16:creationId xmlns:a16="http://schemas.microsoft.com/office/drawing/2014/main" id="{7B6CC92F-4275-F9FF-975D-5ECFD4910A1C}"/>
              </a:ext>
            </a:extLst>
          </p:cNvPr>
          <p:cNvGraphicFramePr>
            <a:graphicFrameLocks noGrp="1"/>
          </p:cNvGraphicFramePr>
          <p:nvPr>
            <p:extLst>
              <p:ext uri="{D42A27DB-BD31-4B8C-83A1-F6EECF244321}">
                <p14:modId xmlns:p14="http://schemas.microsoft.com/office/powerpoint/2010/main" val="2837031879"/>
              </p:ext>
            </p:extLst>
          </p:nvPr>
        </p:nvGraphicFramePr>
        <p:xfrm>
          <a:off x="2032000" y="1440635"/>
          <a:ext cx="8128000" cy="1854200"/>
        </p:xfrm>
        <a:graphic>
          <a:graphicData uri="http://schemas.openxmlformats.org/drawingml/2006/table">
            <a:tbl>
              <a:tblPr firstRow="1" bandRow="1">
                <a:tableStyleId>{0E3FDE45-AF77-4B5C-9715-49D594BDF05E}</a:tableStyleId>
              </a:tblPr>
              <a:tblGrid>
                <a:gridCol w="1854200">
                  <a:extLst>
                    <a:ext uri="{9D8B030D-6E8A-4147-A177-3AD203B41FA5}">
                      <a16:colId xmlns:a16="http://schemas.microsoft.com/office/drawing/2014/main" val="2764416495"/>
                    </a:ext>
                  </a:extLst>
                </a:gridCol>
                <a:gridCol w="6273800">
                  <a:extLst>
                    <a:ext uri="{9D8B030D-6E8A-4147-A177-3AD203B41FA5}">
                      <a16:colId xmlns:a16="http://schemas.microsoft.com/office/drawing/2014/main" val="554719947"/>
                    </a:ext>
                  </a:extLst>
                </a:gridCol>
              </a:tblGrid>
              <a:tr h="370840">
                <a:tc>
                  <a:txBody>
                    <a:bodyPr/>
                    <a:lstStyle/>
                    <a:p>
                      <a:r>
                        <a:rPr kumimoji="1" lang="ja-JP" altLang="en-US" dirty="0"/>
                        <a:t>品質種類</a:t>
                      </a:r>
                      <a:endParaRPr kumimoji="1" lang="en-US" altLang="ja-JP" dirty="0"/>
                    </a:p>
                  </a:txBody>
                  <a:tcPr/>
                </a:tc>
                <a:tc>
                  <a:txBody>
                    <a:bodyPr/>
                    <a:lstStyle/>
                    <a:p>
                      <a:r>
                        <a:rPr kumimoji="1" lang="ja-JP" altLang="en-US" dirty="0"/>
                        <a:t>説明</a:t>
                      </a:r>
                    </a:p>
                  </a:txBody>
                  <a:tcPr/>
                </a:tc>
                <a:extLst>
                  <a:ext uri="{0D108BD9-81ED-4DB2-BD59-A6C34878D82A}">
                    <a16:rowId xmlns:a16="http://schemas.microsoft.com/office/drawing/2014/main" val="2318267921"/>
                  </a:ext>
                </a:extLst>
              </a:tr>
              <a:tr h="370840">
                <a:tc>
                  <a:txBody>
                    <a:bodyPr/>
                    <a:lstStyle/>
                    <a:p>
                      <a:r>
                        <a:rPr kumimoji="1" lang="ja-JP" altLang="en-US" dirty="0"/>
                        <a:t>適合品質</a:t>
                      </a:r>
                      <a:endParaRPr kumimoji="1" lang="en-US" altLang="ja-JP" dirty="0"/>
                    </a:p>
                  </a:txBody>
                  <a:tcPr/>
                </a:tc>
                <a:tc>
                  <a:txBody>
                    <a:bodyPr/>
                    <a:lstStyle/>
                    <a:p>
                      <a:r>
                        <a:rPr kumimoji="1" lang="ja-JP" altLang="en-US" dirty="0"/>
                        <a:t>法令・製品設計・仕様に対する適合性</a:t>
                      </a:r>
                    </a:p>
                  </a:txBody>
                  <a:tcPr/>
                </a:tc>
                <a:extLst>
                  <a:ext uri="{0D108BD9-81ED-4DB2-BD59-A6C34878D82A}">
                    <a16:rowId xmlns:a16="http://schemas.microsoft.com/office/drawing/2014/main" val="1442892669"/>
                  </a:ext>
                </a:extLst>
              </a:tr>
              <a:tr h="370840">
                <a:tc>
                  <a:txBody>
                    <a:bodyPr/>
                    <a:lstStyle/>
                    <a:p>
                      <a:r>
                        <a:rPr kumimoji="1" lang="ja-JP" altLang="en-US" dirty="0"/>
                        <a:t>市場品質</a:t>
                      </a:r>
                    </a:p>
                  </a:txBody>
                  <a:tcPr/>
                </a:tc>
                <a:tc>
                  <a:txBody>
                    <a:bodyPr/>
                    <a:lstStyle/>
                    <a:p>
                      <a:r>
                        <a:rPr kumimoji="1" lang="ja-JP" altLang="en-US" dirty="0"/>
                        <a:t>機能・デザイン・信頼性など消費者のニーズとの適合性</a:t>
                      </a:r>
                    </a:p>
                  </a:txBody>
                  <a:tcPr/>
                </a:tc>
                <a:extLst>
                  <a:ext uri="{0D108BD9-81ED-4DB2-BD59-A6C34878D82A}">
                    <a16:rowId xmlns:a16="http://schemas.microsoft.com/office/drawing/2014/main" val="145743521"/>
                  </a:ext>
                </a:extLst>
              </a:tr>
              <a:tr h="370840">
                <a:tc>
                  <a:txBody>
                    <a:bodyPr/>
                    <a:lstStyle/>
                    <a:p>
                      <a:r>
                        <a:rPr kumimoji="1" lang="ja-JP" altLang="en-US" dirty="0"/>
                        <a:t>安全品質</a:t>
                      </a:r>
                    </a:p>
                  </a:txBody>
                  <a:tcPr/>
                </a:tc>
                <a:tc>
                  <a:txBody>
                    <a:bodyPr/>
                    <a:lstStyle/>
                    <a:p>
                      <a:r>
                        <a:rPr kumimoji="1" lang="ja-JP" altLang="en-US" dirty="0"/>
                        <a:t>消費者の期待安全水準との適合性</a:t>
                      </a:r>
                    </a:p>
                  </a:txBody>
                  <a:tcPr/>
                </a:tc>
                <a:extLst>
                  <a:ext uri="{0D108BD9-81ED-4DB2-BD59-A6C34878D82A}">
                    <a16:rowId xmlns:a16="http://schemas.microsoft.com/office/drawing/2014/main" val="238405483"/>
                  </a:ext>
                </a:extLst>
              </a:tr>
              <a:tr h="370840">
                <a:tc>
                  <a:txBody>
                    <a:bodyPr/>
                    <a:lstStyle/>
                    <a:p>
                      <a:r>
                        <a:rPr kumimoji="1" lang="ja-JP" altLang="en-US" dirty="0"/>
                        <a:t>環境保全品質</a:t>
                      </a:r>
                    </a:p>
                  </a:txBody>
                  <a:tcPr/>
                </a:tc>
                <a:tc>
                  <a:txBody>
                    <a:bodyPr/>
                    <a:lstStyle/>
                    <a:p>
                      <a:r>
                        <a:rPr kumimoji="1" lang="ja-JP" altLang="en-US" dirty="0"/>
                        <a:t>地球・自然環境との適合性</a:t>
                      </a:r>
                    </a:p>
                  </a:txBody>
                  <a:tcPr/>
                </a:tc>
                <a:extLst>
                  <a:ext uri="{0D108BD9-81ED-4DB2-BD59-A6C34878D82A}">
                    <a16:rowId xmlns:a16="http://schemas.microsoft.com/office/drawing/2014/main" val="585923704"/>
                  </a:ext>
                </a:extLst>
              </a:tr>
            </a:tbl>
          </a:graphicData>
        </a:graphic>
      </p:graphicFrame>
      <p:graphicFrame>
        <p:nvGraphicFramePr>
          <p:cNvPr id="7" name="表 6">
            <a:extLst>
              <a:ext uri="{FF2B5EF4-FFF2-40B4-BE49-F238E27FC236}">
                <a16:creationId xmlns:a16="http://schemas.microsoft.com/office/drawing/2014/main" id="{C81C750C-1944-EAE9-A69D-C2EAAC7527A6}"/>
              </a:ext>
            </a:extLst>
          </p:cNvPr>
          <p:cNvGraphicFramePr>
            <a:graphicFrameLocks noGrp="1"/>
          </p:cNvGraphicFramePr>
          <p:nvPr>
            <p:extLst>
              <p:ext uri="{D42A27DB-BD31-4B8C-83A1-F6EECF244321}">
                <p14:modId xmlns:p14="http://schemas.microsoft.com/office/powerpoint/2010/main" val="3068092569"/>
              </p:ext>
            </p:extLst>
          </p:nvPr>
        </p:nvGraphicFramePr>
        <p:xfrm>
          <a:off x="442546" y="4352322"/>
          <a:ext cx="11306908" cy="1752600"/>
        </p:xfrm>
        <a:graphic>
          <a:graphicData uri="http://schemas.openxmlformats.org/drawingml/2006/table">
            <a:tbl>
              <a:tblPr firstRow="1" bandRow="1">
                <a:tableStyleId>{0E3FDE45-AF77-4B5C-9715-49D594BDF05E}</a:tableStyleId>
              </a:tblPr>
              <a:tblGrid>
                <a:gridCol w="2048607">
                  <a:extLst>
                    <a:ext uri="{9D8B030D-6E8A-4147-A177-3AD203B41FA5}">
                      <a16:colId xmlns:a16="http://schemas.microsoft.com/office/drawing/2014/main" val="2091889529"/>
                    </a:ext>
                  </a:extLst>
                </a:gridCol>
                <a:gridCol w="2672862">
                  <a:extLst>
                    <a:ext uri="{9D8B030D-6E8A-4147-A177-3AD203B41FA5}">
                      <a16:colId xmlns:a16="http://schemas.microsoft.com/office/drawing/2014/main" val="1175546459"/>
                    </a:ext>
                  </a:extLst>
                </a:gridCol>
                <a:gridCol w="3226777">
                  <a:extLst>
                    <a:ext uri="{9D8B030D-6E8A-4147-A177-3AD203B41FA5}">
                      <a16:colId xmlns:a16="http://schemas.microsoft.com/office/drawing/2014/main" val="361332052"/>
                    </a:ext>
                  </a:extLst>
                </a:gridCol>
                <a:gridCol w="3358662">
                  <a:extLst>
                    <a:ext uri="{9D8B030D-6E8A-4147-A177-3AD203B41FA5}">
                      <a16:colId xmlns:a16="http://schemas.microsoft.com/office/drawing/2014/main" val="1648846958"/>
                    </a:ext>
                  </a:extLst>
                </a:gridCol>
              </a:tblGrid>
              <a:tr h="370840">
                <a:tc>
                  <a:txBody>
                    <a:bodyPr/>
                    <a:lstStyle/>
                    <a:p>
                      <a:r>
                        <a:rPr kumimoji="1" lang="ja-JP" altLang="en-US" dirty="0"/>
                        <a:t>大分類</a:t>
                      </a:r>
                    </a:p>
                  </a:txBody>
                  <a:tcPr/>
                </a:tc>
                <a:tc>
                  <a:txBody>
                    <a:bodyPr/>
                    <a:lstStyle/>
                    <a:p>
                      <a:r>
                        <a:rPr kumimoji="1" lang="ja-JP" altLang="en-US" dirty="0"/>
                        <a:t>説明</a:t>
                      </a:r>
                    </a:p>
                  </a:txBody>
                  <a:tcPr/>
                </a:tc>
                <a:tc>
                  <a:txBody>
                    <a:bodyPr/>
                    <a:lstStyle/>
                    <a:p>
                      <a:r>
                        <a:rPr kumimoji="1" lang="ja-JP" altLang="en-US" dirty="0"/>
                        <a:t>発生理由</a:t>
                      </a:r>
                    </a:p>
                  </a:txBody>
                  <a:tcPr/>
                </a:tc>
                <a:tc>
                  <a:txBody>
                    <a:bodyPr/>
                    <a:lstStyle/>
                    <a:p>
                      <a:r>
                        <a:rPr kumimoji="1" lang="ja-JP" altLang="en-US" dirty="0"/>
                        <a:t>小分類</a:t>
                      </a:r>
                    </a:p>
                  </a:txBody>
                  <a:tcPr/>
                </a:tc>
                <a:extLst>
                  <a:ext uri="{0D108BD9-81ED-4DB2-BD59-A6C34878D82A}">
                    <a16:rowId xmlns:a16="http://schemas.microsoft.com/office/drawing/2014/main" val="4016180845"/>
                  </a:ext>
                </a:extLst>
              </a:tr>
              <a:tr h="370840">
                <a:tc rowSpan="2">
                  <a:txBody>
                    <a:bodyPr/>
                    <a:lstStyle/>
                    <a:p>
                      <a:r>
                        <a:rPr kumimoji="1" lang="ja-JP" altLang="en-US" dirty="0"/>
                        <a:t>適合品質コスト</a:t>
                      </a:r>
                    </a:p>
                  </a:txBody>
                  <a:tcPr/>
                </a:tc>
                <a:tc rowSpan="2">
                  <a:txBody>
                    <a:bodyPr/>
                    <a:lstStyle/>
                    <a:p>
                      <a:r>
                        <a:rPr kumimoji="1" lang="ja-JP" altLang="en-US" dirty="0"/>
                        <a:t>品質管理活動によって生じる原価</a:t>
                      </a:r>
                    </a:p>
                  </a:txBody>
                  <a:tcPr/>
                </a:tc>
                <a:tc rowSpan="2">
                  <a:txBody>
                    <a:bodyPr/>
                    <a:lstStyle/>
                    <a:p>
                      <a:r>
                        <a:rPr kumimoji="1" lang="ja-JP" altLang="en-US" dirty="0"/>
                        <a:t>製品設計・仕様に一致させるために発生</a:t>
                      </a:r>
                    </a:p>
                  </a:txBody>
                  <a:tcPr>
                    <a:solidFill>
                      <a:schemeClr val="accent2">
                        <a:lumMod val="20000"/>
                        <a:lumOff val="80000"/>
                      </a:schemeClr>
                    </a:solidFill>
                  </a:tcPr>
                </a:tc>
                <a:tc>
                  <a:txBody>
                    <a:bodyPr/>
                    <a:lstStyle/>
                    <a:p>
                      <a:r>
                        <a:rPr kumimoji="1" lang="ja-JP" altLang="en-US" dirty="0"/>
                        <a:t>予防コスト</a:t>
                      </a:r>
                    </a:p>
                  </a:txBody>
                  <a:tcPr>
                    <a:solidFill>
                      <a:schemeClr val="accent2">
                        <a:lumMod val="20000"/>
                        <a:lumOff val="80000"/>
                      </a:schemeClr>
                    </a:solidFill>
                  </a:tcPr>
                </a:tc>
                <a:extLst>
                  <a:ext uri="{0D108BD9-81ED-4DB2-BD59-A6C34878D82A}">
                    <a16:rowId xmlns:a16="http://schemas.microsoft.com/office/drawing/2014/main" val="577918496"/>
                  </a:ext>
                </a:extLst>
              </a:tr>
              <a:tr h="370840">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tc>
                  <a:txBody>
                    <a:bodyPr/>
                    <a:lstStyle/>
                    <a:p>
                      <a:r>
                        <a:rPr kumimoji="1" lang="ja-JP" altLang="en-US" dirty="0"/>
                        <a:t>評価コスト</a:t>
                      </a:r>
                    </a:p>
                  </a:txBody>
                  <a:tcPr>
                    <a:solidFill>
                      <a:schemeClr val="accent2">
                        <a:lumMod val="20000"/>
                        <a:lumOff val="80000"/>
                      </a:schemeClr>
                    </a:solidFill>
                  </a:tcPr>
                </a:tc>
                <a:extLst>
                  <a:ext uri="{0D108BD9-81ED-4DB2-BD59-A6C34878D82A}">
                    <a16:rowId xmlns:a16="http://schemas.microsoft.com/office/drawing/2014/main" val="3477718501"/>
                  </a:ext>
                </a:extLst>
              </a:tr>
              <a:tr h="370840">
                <a:tc>
                  <a:txBody>
                    <a:bodyPr/>
                    <a:lstStyle/>
                    <a:p>
                      <a:r>
                        <a:rPr kumimoji="1" lang="ja-JP" altLang="en-US" dirty="0"/>
                        <a:t>不適合品質コスト</a:t>
                      </a:r>
                    </a:p>
                  </a:txBody>
                  <a:tcPr>
                    <a:noFill/>
                  </a:tcPr>
                </a:tc>
                <a:tc>
                  <a:txBody>
                    <a:bodyPr/>
                    <a:lstStyle/>
                    <a:p>
                      <a:r>
                        <a:rPr kumimoji="1" lang="ja-JP" altLang="en-US" dirty="0"/>
                        <a:t>企業の利益に貢献せず無駄に支出された損失</a:t>
                      </a:r>
                    </a:p>
                  </a:txBody>
                  <a:tcPr>
                    <a:noFill/>
                  </a:tcPr>
                </a:tc>
                <a:tc>
                  <a:txBody>
                    <a:bodyPr/>
                    <a:lstStyle/>
                    <a:p>
                      <a:r>
                        <a:rPr kumimoji="1" lang="ja-JP" altLang="en-US" dirty="0"/>
                        <a:t>製品設計・仕様に一致させることができずに発生</a:t>
                      </a:r>
                    </a:p>
                  </a:txBody>
                  <a:tcPr>
                    <a:noFill/>
                  </a:tcPr>
                </a:tc>
                <a:tc>
                  <a:txBody>
                    <a:bodyPr/>
                    <a:lstStyle/>
                    <a:p>
                      <a:r>
                        <a:rPr kumimoji="1" lang="ja-JP" altLang="en-US" dirty="0"/>
                        <a:t>失敗コスト</a:t>
                      </a:r>
                      <a:endParaRPr kumimoji="1" lang="en-US" altLang="ja-JP" dirty="0"/>
                    </a:p>
                    <a:p>
                      <a:r>
                        <a:rPr kumimoji="1" lang="en-US" altLang="ja-JP" dirty="0"/>
                        <a:t>(</a:t>
                      </a:r>
                      <a:r>
                        <a:rPr kumimoji="1" lang="ja-JP" altLang="en-US" dirty="0"/>
                        <a:t>内部失敗・外部失敗コスト</a:t>
                      </a:r>
                      <a:r>
                        <a:rPr kumimoji="1" lang="en-US" altLang="ja-JP" dirty="0"/>
                        <a:t>)</a:t>
                      </a:r>
                      <a:endParaRPr kumimoji="1" lang="ja-JP" altLang="en-US" dirty="0"/>
                    </a:p>
                  </a:txBody>
                  <a:tcPr>
                    <a:noFill/>
                  </a:tcPr>
                </a:tc>
                <a:extLst>
                  <a:ext uri="{0D108BD9-81ED-4DB2-BD59-A6C34878D82A}">
                    <a16:rowId xmlns:a16="http://schemas.microsoft.com/office/drawing/2014/main" val="3732550112"/>
                  </a:ext>
                </a:extLst>
              </a:tr>
            </a:tbl>
          </a:graphicData>
        </a:graphic>
      </p:graphicFrame>
    </p:spTree>
    <p:extLst>
      <p:ext uri="{BB962C8B-B14F-4D97-AF65-F5344CB8AC3E}">
        <p14:creationId xmlns:p14="http://schemas.microsoft.com/office/powerpoint/2010/main" val="3436732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9AE815-1690-A84F-619B-BEA40553447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D893D9-E470-F502-E6F9-B72D37CE8690}"/>
              </a:ext>
            </a:extLst>
          </p:cNvPr>
          <p:cNvSpPr>
            <a:spLocks noGrp="1"/>
          </p:cNvSpPr>
          <p:nvPr>
            <p:ph type="title"/>
          </p:nvPr>
        </p:nvSpPr>
        <p:spPr>
          <a:xfrm>
            <a:off x="838200" y="365126"/>
            <a:ext cx="10515600" cy="438440"/>
          </a:xfrm>
        </p:spPr>
        <p:txBody>
          <a:bodyPr>
            <a:noAutofit/>
          </a:bodyPr>
          <a:lstStyle/>
          <a:p>
            <a:r>
              <a:rPr lang="ja-JP" altLang="en-US" sz="3200" dirty="0"/>
              <a:t>品質コストビヘイビア・モデル</a:t>
            </a:r>
            <a:endParaRPr kumimoji="1" lang="ja-JP" altLang="en-US" sz="3200" dirty="0"/>
          </a:p>
        </p:txBody>
      </p:sp>
      <p:sp>
        <p:nvSpPr>
          <p:cNvPr id="3" name="コンテンツ プレースホルダー 2">
            <a:extLst>
              <a:ext uri="{FF2B5EF4-FFF2-40B4-BE49-F238E27FC236}">
                <a16:creationId xmlns:a16="http://schemas.microsoft.com/office/drawing/2014/main" id="{88D7A676-E556-5AF1-FCCC-EEC98BD482EE}"/>
              </a:ext>
            </a:extLst>
          </p:cNvPr>
          <p:cNvSpPr>
            <a:spLocks noGrp="1"/>
          </p:cNvSpPr>
          <p:nvPr>
            <p:ph idx="1"/>
          </p:nvPr>
        </p:nvSpPr>
        <p:spPr>
          <a:xfrm>
            <a:off x="838200" y="895926"/>
            <a:ext cx="10515600" cy="5962073"/>
          </a:xfrm>
        </p:spPr>
        <p:txBody>
          <a:bodyPr>
            <a:normAutofit/>
          </a:bodyPr>
          <a:lstStyle/>
          <a:p>
            <a:endParaRPr kumimoji="1" lang="en-US" altLang="ja-JP" sz="2400" u="sng" dirty="0"/>
          </a:p>
          <a:p>
            <a:r>
              <a:rPr kumimoji="1" lang="ja-JP" altLang="en-US" sz="2400" u="sng" dirty="0"/>
              <a:t>伝統的モデル</a:t>
            </a:r>
            <a:endParaRPr kumimoji="1" lang="en-US" altLang="ja-JP" sz="2400" u="sng" dirty="0"/>
          </a:p>
          <a:p>
            <a:pPr marL="0" indent="0">
              <a:buNone/>
            </a:pPr>
            <a:r>
              <a:rPr lang="ja-JP" altLang="en-US" sz="2400" dirty="0"/>
              <a:t>　予防コスト </a:t>
            </a:r>
            <a:r>
              <a:rPr lang="en-US" altLang="ja-JP" sz="2400" dirty="0"/>
              <a:t>+ </a:t>
            </a:r>
            <a:r>
              <a:rPr lang="ja-JP" altLang="en-US" sz="2400" dirty="0"/>
              <a:t>評価コスト </a:t>
            </a:r>
            <a:r>
              <a:rPr lang="en-US" altLang="ja-JP" sz="2400" dirty="0"/>
              <a:t>= </a:t>
            </a:r>
            <a:r>
              <a:rPr lang="ja-JP" altLang="en-US" sz="2400" dirty="0"/>
              <a:t>失敗コスト の均衡点を探す</a:t>
            </a:r>
            <a:br>
              <a:rPr lang="en-US" altLang="ja-JP" sz="2400" dirty="0"/>
            </a:br>
            <a:r>
              <a:rPr lang="ja-JP" altLang="en-US" sz="2400" dirty="0"/>
              <a:t>　</a:t>
            </a:r>
            <a:r>
              <a:rPr kumimoji="1" lang="ja-JP" altLang="en-US" sz="2400" dirty="0"/>
              <a:t>不適合が発生することは仕方がないと前提する</a:t>
            </a:r>
            <a:br>
              <a:rPr lang="en-US" altLang="ja-JP" sz="2400" dirty="0"/>
            </a:br>
            <a:r>
              <a:rPr lang="ja-JP" altLang="en-US" sz="2400" dirty="0"/>
              <a:t>　</a:t>
            </a:r>
            <a:r>
              <a:rPr kumimoji="1" lang="ja-JP" altLang="en-US" sz="2400" dirty="0"/>
              <a:t>適合品質コストと不適合品質コストはトレードオフになるという考え方</a:t>
            </a:r>
            <a:endParaRPr kumimoji="1" lang="en-US" altLang="ja-JP" sz="2400" dirty="0"/>
          </a:p>
          <a:p>
            <a:pPr marL="0" indent="0">
              <a:buNone/>
            </a:pPr>
            <a:endParaRPr lang="en-US" altLang="ja-JP" sz="800" dirty="0"/>
          </a:p>
          <a:p>
            <a:pPr marL="0" indent="0">
              <a:buNone/>
            </a:pPr>
            <a:r>
              <a:rPr lang="ja-JP" altLang="en-US" sz="2400" dirty="0"/>
              <a:t>　→</a:t>
            </a:r>
            <a:r>
              <a:rPr lang="ja-JP" altLang="en-US" sz="2400" b="1" dirty="0"/>
              <a:t>予防コスト </a:t>
            </a:r>
            <a:r>
              <a:rPr lang="en-US" altLang="ja-JP" sz="2400" b="1" dirty="0"/>
              <a:t>+ </a:t>
            </a:r>
            <a:r>
              <a:rPr lang="ja-JP" altLang="en-US" sz="2400" b="1" dirty="0"/>
              <a:t>評価コスト </a:t>
            </a:r>
            <a:r>
              <a:rPr lang="en-US" altLang="ja-JP" sz="2400" b="1" dirty="0"/>
              <a:t>+ </a:t>
            </a:r>
            <a:r>
              <a:rPr lang="ja-JP" altLang="en-US" sz="2400" b="1" dirty="0"/>
              <a:t>失敗コストが最小になる</a:t>
            </a:r>
            <a:r>
              <a:rPr lang="ja-JP" altLang="en-US" sz="2400" dirty="0"/>
              <a:t>ように活動</a:t>
            </a:r>
            <a:endParaRPr lang="en-US" altLang="ja-JP" sz="2400" dirty="0"/>
          </a:p>
          <a:p>
            <a:pPr marL="0" indent="0">
              <a:buNone/>
            </a:pPr>
            <a:endParaRPr kumimoji="1" lang="en-US" altLang="ja-JP" sz="2400" dirty="0"/>
          </a:p>
          <a:p>
            <a:r>
              <a:rPr lang="ja-JP" altLang="en-US" sz="2400" u="sng" dirty="0"/>
              <a:t>欠陥品ゼロモデル</a:t>
            </a:r>
            <a:endParaRPr lang="en-US" altLang="ja-JP" sz="2400" u="sng" dirty="0"/>
          </a:p>
          <a:p>
            <a:pPr marL="0" indent="0">
              <a:buNone/>
            </a:pPr>
            <a:r>
              <a:rPr lang="ja-JP" altLang="en-US" sz="2400" dirty="0"/>
              <a:t>　失敗コストをゼロにする</a:t>
            </a:r>
            <a:br>
              <a:rPr lang="en-US" altLang="ja-JP" sz="2400" dirty="0"/>
            </a:br>
            <a:r>
              <a:rPr lang="ja-JP" altLang="en-US" sz="2400" dirty="0"/>
              <a:t>　</a:t>
            </a:r>
            <a:r>
              <a:rPr kumimoji="1" lang="en-US" altLang="ja-JP" sz="2400" dirty="0"/>
              <a:t>TQM</a:t>
            </a:r>
            <a:r>
              <a:rPr kumimoji="1" lang="ja-JP" altLang="en-US" sz="2400" dirty="0"/>
              <a:t>を前提とする</a:t>
            </a:r>
            <a:endParaRPr kumimoji="1" lang="en-US" altLang="ja-JP" sz="2400" dirty="0"/>
          </a:p>
          <a:p>
            <a:pPr marL="0" indent="0">
              <a:buNone/>
            </a:pPr>
            <a:endParaRPr lang="en-US" altLang="ja-JP" sz="800" dirty="0"/>
          </a:p>
          <a:p>
            <a:pPr marL="0" indent="0">
              <a:buNone/>
            </a:pPr>
            <a:r>
              <a:rPr kumimoji="1" lang="ja-JP" altLang="en-US" sz="2400" dirty="0"/>
              <a:t>　→</a:t>
            </a:r>
            <a:r>
              <a:rPr kumimoji="1" lang="ja-JP" altLang="en-US" sz="2400" b="1" dirty="0"/>
              <a:t>ゼロディフェクトを目指し</a:t>
            </a:r>
            <a:r>
              <a:rPr kumimoji="1" lang="ja-JP" altLang="en-US" sz="2400" dirty="0"/>
              <a:t>て活動</a:t>
            </a:r>
            <a:endParaRPr kumimoji="1" lang="en-US" altLang="ja-JP" sz="2400" dirty="0"/>
          </a:p>
        </p:txBody>
      </p:sp>
      <p:cxnSp>
        <p:nvCxnSpPr>
          <p:cNvPr id="5" name="直線コネクタ 4">
            <a:extLst>
              <a:ext uri="{FF2B5EF4-FFF2-40B4-BE49-F238E27FC236}">
                <a16:creationId xmlns:a16="http://schemas.microsoft.com/office/drawing/2014/main" id="{EFFC6DB5-8804-C374-97CC-0DB474EAC14E}"/>
              </a:ext>
            </a:extLst>
          </p:cNvPr>
          <p:cNvCxnSpPr/>
          <p:nvPr/>
        </p:nvCxnSpPr>
        <p:spPr>
          <a:xfrm>
            <a:off x="838200" y="822040"/>
            <a:ext cx="1051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722909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TotalTime>
  <Words>975</Words>
  <Application>Microsoft Office PowerPoint</Application>
  <PresentationFormat>ワイド画面</PresentationFormat>
  <Paragraphs>134</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游ゴシック</vt:lpstr>
      <vt:lpstr>游ゴシック Light</vt:lpstr>
      <vt:lpstr>Arial</vt:lpstr>
      <vt:lpstr>Office テーマ</vt:lpstr>
      <vt:lpstr>品質・管理会計論</vt:lpstr>
      <vt:lpstr>QCでよく見る風景</vt:lpstr>
      <vt:lpstr>本日の目的</vt:lpstr>
      <vt:lpstr>QCでよく見る風景の裏側</vt:lpstr>
      <vt:lpstr>会計学とは</vt:lpstr>
      <vt:lpstr>[コラム]会計学の発展 ~産業革命~</vt:lpstr>
      <vt:lpstr>[コラム]科学的管理法と品質検査について</vt:lpstr>
      <vt:lpstr>現代の品質管理会計</vt:lpstr>
      <vt:lpstr>品質コストビヘイビア・モデル</vt:lpstr>
      <vt:lpstr>[コラム]米フォード・ピントの品質判断について</vt:lpstr>
      <vt:lpstr>レレバンス・ロスト(適合性の喪失)について</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ryota ono</dc:creator>
  <cp:lastModifiedBy>小野　亮太</cp:lastModifiedBy>
  <cp:revision>3</cp:revision>
  <dcterms:created xsi:type="dcterms:W3CDTF">2025-01-13T06:10:06Z</dcterms:created>
  <dcterms:modified xsi:type="dcterms:W3CDTF">2025-01-15T05:24:56Z</dcterms:modified>
</cp:coreProperties>
</file>