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18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1981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69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63367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315911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81037"/>
            <a:ext cx="7886700" cy="549592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335580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2596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62758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299463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558192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75199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49719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57647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E2B479-93C4-4367-93ED-CCDF5714EA75}" type="datetimeFigureOut">
              <a:rPr kumimoji="1" lang="ja-JP" altLang="en-US" smtClean="0"/>
              <a:t>2025/10/22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FB1CDD0-AC1B-4DEC-95C1-15F8443A3FC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22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A25F48-794D-5586-7792-DF278B113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/>
              <a:t>背景</a:t>
            </a:r>
            <a:r>
              <a:rPr kumimoji="1" lang="en-US" altLang="ja-JP" sz="2800" dirty="0"/>
              <a:t>1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845589A-EE78-D7B6-F568-B8F3E2F9EC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1037"/>
            <a:ext cx="7886700" cy="6015038"/>
          </a:xfrm>
        </p:spPr>
        <p:txBody>
          <a:bodyPr>
            <a:normAutofit/>
          </a:bodyPr>
          <a:lstStyle/>
          <a:p>
            <a:r>
              <a:rPr kumimoji="1" lang="ja-JP" altLang="en-US" sz="1800" u="sng" dirty="0"/>
              <a:t>現状</a:t>
            </a:r>
            <a:endParaRPr kumimoji="1" lang="en-US" altLang="ja-JP" sz="1800" u="sng" dirty="0"/>
          </a:p>
          <a:p>
            <a:pPr marL="0" indent="0">
              <a:buNone/>
            </a:pPr>
            <a:r>
              <a:rPr lang="ja-JP" altLang="en-US" sz="1800" dirty="0"/>
              <a:t>外部設計に指摘が多い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→外部設計の概要</a:t>
            </a:r>
            <a:r>
              <a:rPr kumimoji="1" lang="en-US" altLang="ja-JP" sz="1800" dirty="0"/>
              <a:t>(</a:t>
            </a:r>
            <a:r>
              <a:rPr kumimoji="1" lang="ja-JP" altLang="en-US" sz="1800" dirty="0"/>
              <a:t>要求仕様</a:t>
            </a:r>
            <a:r>
              <a:rPr kumimoji="1" lang="en-US" altLang="ja-JP" sz="1800" dirty="0"/>
              <a:t>)</a:t>
            </a:r>
            <a:r>
              <a:rPr kumimoji="1" lang="ja-JP" altLang="en-US" sz="1800" dirty="0"/>
              <a:t>に指摘が多い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</a:t>
            </a:r>
            <a:r>
              <a:rPr lang="en-US" altLang="ja-JP" sz="1800" dirty="0"/>
              <a:t>(</a:t>
            </a:r>
            <a:r>
              <a:rPr lang="ja-JP" altLang="en-US" sz="1800" dirty="0"/>
              <a:t>そもそも外部設計で要求仕様に対する指摘が入るのはおかしい</a:t>
            </a:r>
            <a:r>
              <a:rPr lang="en-US" altLang="ja-JP" sz="1800" dirty="0"/>
              <a:t>)</a:t>
            </a:r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要求仕様書を確認したが、要求仕様書は無かった</a:t>
            </a:r>
            <a:r>
              <a:rPr kumimoji="1" lang="en-US" altLang="ja-JP" sz="1800" dirty="0"/>
              <a:t>(</a:t>
            </a:r>
            <a:r>
              <a:rPr kumimoji="1" lang="ja-JP" altLang="en-US" sz="1800" dirty="0"/>
              <a:t>ここ哲学</a:t>
            </a:r>
            <a:r>
              <a:rPr kumimoji="1" lang="en-US" altLang="ja-JP" sz="1800" dirty="0"/>
              <a:t>)</a:t>
            </a:r>
          </a:p>
          <a:p>
            <a:pPr marL="0" indent="0">
              <a:buNone/>
            </a:pPr>
            <a:r>
              <a:rPr kumimoji="1" lang="ja-JP" altLang="en-US" sz="1800" dirty="0"/>
              <a:t>→そもそも要求仕様書はない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課題リストという形で、開発中に挙がったネタのメモが残してあり、そのメモが要求仕様書代わりになっている。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lang="ja-JP" altLang="en-US" sz="1800" u="sng" dirty="0"/>
              <a:t>解決したいこと</a:t>
            </a:r>
            <a:endParaRPr lang="en-US" altLang="ja-JP" sz="1800" u="sng" dirty="0"/>
          </a:p>
          <a:p>
            <a:pPr marL="0" indent="0">
              <a:buNone/>
            </a:pPr>
            <a:r>
              <a:rPr kumimoji="1" lang="ja-JP" altLang="en-US" sz="1800" dirty="0"/>
              <a:t>外部設計で要求仕様の指摘を減らしたい</a:t>
            </a:r>
            <a:r>
              <a:rPr kumimoji="1" lang="en-US" altLang="ja-JP" sz="1800" dirty="0">
                <a:solidFill>
                  <a:srgbClr val="FF0000"/>
                </a:solidFill>
              </a:rPr>
              <a:t>(</a:t>
            </a:r>
            <a:r>
              <a:rPr kumimoji="1" lang="ja-JP" altLang="en-US" sz="1800" dirty="0">
                <a:solidFill>
                  <a:srgbClr val="FF0000"/>
                </a:solidFill>
              </a:rPr>
              <a:t>要求仕様通りの設計を行う前に、まず正しい要求仕様を定義したい</a:t>
            </a:r>
            <a:r>
              <a:rPr kumimoji="1" lang="en-US" altLang="ja-JP" sz="1800" dirty="0">
                <a:solidFill>
                  <a:srgbClr val="FF0000"/>
                </a:solidFill>
              </a:rPr>
              <a:t>)</a:t>
            </a:r>
          </a:p>
          <a:p>
            <a:pPr marL="0" indent="0">
              <a:buNone/>
            </a:pPr>
            <a:r>
              <a:rPr lang="ja-JP" altLang="en-US" sz="1800" dirty="0"/>
              <a:t>→現状は重大不具合として市場流出はしていないが、要求仕様のブレは後々重大不具合に繋がる可能性が高く、今回対策する</a:t>
            </a:r>
            <a:endParaRPr kumimoji="1" lang="ja-JP" altLang="en-US" sz="1800" dirty="0"/>
          </a:p>
        </p:txBody>
      </p:sp>
    </p:spTree>
    <p:extLst>
      <p:ext uri="{BB962C8B-B14F-4D97-AF65-F5344CB8AC3E}">
        <p14:creationId xmlns:p14="http://schemas.microsoft.com/office/powerpoint/2010/main" val="9696971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AE87B2-6AEA-949D-BAE3-A83D702C9D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92FF0C4-FF82-6D9A-9675-0C30C7B9C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kumimoji="1" lang="ja-JP" altLang="en-US" sz="2800" dirty="0"/>
              <a:t>背景</a:t>
            </a:r>
            <a:r>
              <a:rPr kumimoji="1" lang="en-US" altLang="ja-JP" sz="2800" dirty="0"/>
              <a:t>2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5EFB73F-3437-978F-0A5F-9902EF08AA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1037"/>
            <a:ext cx="7886700" cy="6015038"/>
          </a:xfrm>
        </p:spPr>
        <p:txBody>
          <a:bodyPr>
            <a:normAutofit/>
          </a:bodyPr>
          <a:lstStyle/>
          <a:p>
            <a:r>
              <a:rPr lang="ja-JP" altLang="en-US" sz="1800" u="sng" dirty="0"/>
              <a:t>原因</a:t>
            </a:r>
            <a:endParaRPr lang="en-US" altLang="ja-JP" sz="1800" u="sng" dirty="0"/>
          </a:p>
          <a:p>
            <a:pPr marL="0" indent="0">
              <a:buNone/>
            </a:pPr>
            <a:r>
              <a:rPr kumimoji="1" lang="ja-JP" altLang="en-US" sz="1800" dirty="0"/>
              <a:t>①要求がそもそも曖昧・整理されていない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→人によって解釈が異なる状態なので、指摘が入る</a:t>
            </a:r>
            <a:endParaRPr kumimoji="1" lang="en-US" altLang="ja-JP" sz="1800" dirty="0"/>
          </a:p>
          <a:p>
            <a:pPr marL="0" indent="0">
              <a:buNone/>
            </a:pP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800" dirty="0"/>
              <a:t>②要求が仕様書として存在していない</a:t>
            </a:r>
            <a:br>
              <a:rPr lang="en-US" altLang="ja-JP" sz="1800" dirty="0"/>
            </a:br>
            <a:r>
              <a:rPr lang="ja-JP" altLang="en-US" sz="1800" dirty="0"/>
              <a:t>　→初めて仕様書を通じての</a:t>
            </a:r>
            <a:r>
              <a:rPr lang="en-US" altLang="ja-JP" sz="1800" dirty="0"/>
              <a:t>DR</a:t>
            </a:r>
            <a:r>
              <a:rPr lang="ja-JP" altLang="en-US" sz="1800" dirty="0"/>
              <a:t>となり、要求に関する議論で指摘が入る</a:t>
            </a:r>
            <a:br>
              <a:rPr lang="en-US" altLang="ja-JP" sz="1800" dirty="0"/>
            </a:br>
            <a:br>
              <a:rPr lang="en-US" altLang="ja-JP" sz="1800" dirty="0"/>
            </a:br>
            <a:br>
              <a:rPr lang="en-US" altLang="ja-JP" sz="1800" dirty="0"/>
            </a:br>
            <a:r>
              <a:rPr lang="ja-JP" altLang="en-US" sz="1800" dirty="0"/>
              <a:t>③アイテムが増えすぎて、ステークホルダーの手が回っていない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　→要求段階の精査が間に合わず、外部設計</a:t>
            </a:r>
            <a:r>
              <a:rPr lang="en-US" altLang="ja-JP" sz="1800" dirty="0"/>
              <a:t>DR</a:t>
            </a:r>
            <a:r>
              <a:rPr lang="ja-JP" altLang="en-US" sz="1800" dirty="0"/>
              <a:t>が要求確認になっており、指摘が入る</a:t>
            </a:r>
            <a:endParaRPr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4314540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C188D-D7D1-005F-C3A3-10455505C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28A999D-B136-30F3-905F-812809128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①要求がそもそも曖昧・整理されていない</a:t>
            </a:r>
            <a:endParaRPr kumimoji="1" lang="ja-JP" altLang="en-US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C68827-C216-E207-1ABD-9E6229FF05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1037"/>
            <a:ext cx="7886700" cy="6015038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要求獲得を体系化する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要求を</a:t>
            </a:r>
            <a:r>
              <a:rPr kumimoji="1" lang="en-US" altLang="ja-JP" sz="1800" dirty="0"/>
              <a:t>5W1H</a:t>
            </a:r>
            <a:r>
              <a:rPr kumimoji="1" lang="ja-JP" altLang="en-US" sz="1800" dirty="0"/>
              <a:t>で書き出す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「いつ・どこで・誰が・何を・なぜ・どうする」</a:t>
            </a:r>
            <a:endParaRPr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が未定義だと、何のための機能かが全く分からない</a:t>
            </a:r>
            <a:endParaRPr kumimoji="1" lang="en-US" altLang="ja-JP" sz="1800" dirty="0"/>
          </a:p>
          <a:p>
            <a:pPr marL="0" indent="0">
              <a:buNone/>
            </a:pPr>
            <a:endParaRPr kumimoji="1" lang="en-US" altLang="ja-JP" sz="1800" dirty="0"/>
          </a:p>
          <a:p>
            <a:r>
              <a:rPr lang="ja-JP" altLang="en-US" sz="1800" dirty="0"/>
              <a:t>要求を分析・構造化する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「機能要求」「非機能要求」「制約条件」に分類する</a:t>
            </a:r>
            <a:endParaRPr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機能要求：システムが何をするかを定義</a:t>
            </a:r>
            <a:r>
              <a:rPr lang="en-US" altLang="ja-JP" sz="1800" dirty="0"/>
              <a:t>(</a:t>
            </a:r>
            <a:r>
              <a:rPr lang="ja-JP" altLang="en-US" sz="1800" dirty="0"/>
              <a:t>異常発報の条件など</a:t>
            </a:r>
            <a:r>
              <a:rPr lang="en-US" altLang="ja-JP" sz="1800" dirty="0"/>
              <a:t>)</a:t>
            </a:r>
          </a:p>
          <a:p>
            <a:pPr marL="0" indent="0">
              <a:buNone/>
            </a:pPr>
            <a:r>
              <a:rPr lang="ja-JP" altLang="en-US" sz="1800" dirty="0"/>
              <a:t>非機能要求：システムがどのように動くかを定義</a:t>
            </a:r>
            <a:r>
              <a:rPr lang="en-US" altLang="ja-JP" sz="1800" dirty="0"/>
              <a:t>(</a:t>
            </a:r>
            <a:r>
              <a:rPr lang="ja-JP" altLang="en-US" sz="1800" dirty="0"/>
              <a:t>反応速度、機能の変更方法など</a:t>
            </a:r>
            <a:r>
              <a:rPr lang="en-US" altLang="ja-JP" sz="1800" dirty="0"/>
              <a:t>)</a:t>
            </a:r>
          </a:p>
          <a:p>
            <a:pPr marL="0" indent="0">
              <a:buNone/>
            </a:pPr>
            <a:r>
              <a:rPr lang="ja-JP" altLang="en-US" sz="1800" dirty="0"/>
              <a:t>制約条件：システムにおける前提を定義</a:t>
            </a:r>
            <a:r>
              <a:rPr lang="en-US" altLang="ja-JP" sz="1800" dirty="0"/>
              <a:t>(</a:t>
            </a:r>
            <a:r>
              <a:rPr lang="ja-JP" altLang="en-US" sz="1800" dirty="0"/>
              <a:t>機器構成、言語、納期など</a:t>
            </a:r>
            <a:r>
              <a:rPr lang="en-US" altLang="ja-JP" sz="1800" dirty="0"/>
              <a:t>)</a:t>
            </a:r>
          </a:p>
          <a:p>
            <a:pPr marL="0" indent="0">
              <a:buNone/>
            </a:pPr>
            <a:endParaRPr lang="en-US" altLang="ja-JP" sz="1800" dirty="0"/>
          </a:p>
          <a:p>
            <a:r>
              <a:rPr kumimoji="1" lang="ja-JP" altLang="en-US" sz="1800" dirty="0"/>
              <a:t>要求の合意とベースライン化</a:t>
            </a:r>
            <a:endParaRPr kumimoji="1" lang="en-US" altLang="ja-JP" sz="1800" dirty="0"/>
          </a:p>
          <a:p>
            <a:pPr marL="0" indent="0">
              <a:buNone/>
            </a:pPr>
            <a:r>
              <a:rPr kumimoji="1" lang="ja-JP" altLang="en-US" sz="1800" dirty="0"/>
              <a:t>上記の要求リストをレビューし、曖昧な個所がないかを精査する</a:t>
            </a:r>
            <a:endParaRPr kumimoji="1" lang="en-US" altLang="ja-JP" sz="1800" dirty="0"/>
          </a:p>
          <a:p>
            <a:pPr marL="0" indent="0">
              <a:buNone/>
            </a:pPr>
            <a:r>
              <a:rPr lang="ja-JP" altLang="en-US" sz="1800" dirty="0"/>
              <a:t>→合意を取る</a:t>
            </a:r>
            <a:endParaRPr kumimoji="1"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993845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9CD38-F3E8-CF1B-6B69-A2670B5F0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D7C669-C80D-F5CE-6034-5B88226C0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ja-JP" altLang="en-US" sz="2800" dirty="0"/>
              <a:t>②要求が仕様書として存在していない</a:t>
            </a:r>
            <a:endParaRPr lang="en-US" altLang="ja-JP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B0753D2A-8CBB-5BB3-44E1-ED44689DB7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681037"/>
            <a:ext cx="7886700" cy="6015038"/>
          </a:xfrm>
        </p:spPr>
        <p:txBody>
          <a:bodyPr>
            <a:normAutofit/>
          </a:bodyPr>
          <a:lstStyle/>
          <a:p>
            <a:r>
              <a:rPr kumimoji="1" lang="ja-JP" altLang="en-US" sz="1800" dirty="0"/>
              <a:t>要求の構造化</a:t>
            </a:r>
            <a:br>
              <a:rPr kumimoji="1" lang="en-US" altLang="ja-JP" sz="1800" dirty="0"/>
            </a:br>
            <a:r>
              <a:rPr kumimoji="1" lang="ja-JP" altLang="en-US" sz="1800" dirty="0"/>
              <a:t>「要求</a:t>
            </a:r>
            <a:r>
              <a:rPr kumimoji="1" lang="en-US" altLang="ja-JP" sz="1800" dirty="0"/>
              <a:t>ID/</a:t>
            </a:r>
            <a:r>
              <a:rPr kumimoji="1" lang="ja-JP" altLang="en-US" sz="1800" dirty="0"/>
              <a:t>バージョン」「要求種別」「要求名称」「要求内容」「目的」「入力条件</a:t>
            </a:r>
            <a:r>
              <a:rPr kumimoji="1" lang="en-US" altLang="ja-JP" sz="1800" dirty="0"/>
              <a:t>/</a:t>
            </a:r>
            <a:r>
              <a:rPr kumimoji="1" lang="ja-JP" altLang="en-US" sz="1800" dirty="0"/>
              <a:t>前提条件」「出力</a:t>
            </a:r>
            <a:r>
              <a:rPr kumimoji="1" lang="en-US" altLang="ja-JP" sz="1800" dirty="0"/>
              <a:t>/</a:t>
            </a:r>
            <a:r>
              <a:rPr kumimoji="1" lang="ja-JP" altLang="en-US" sz="1800" dirty="0"/>
              <a:t>結果」「優先度」「検証方法」「検討結果」などを記載する</a:t>
            </a:r>
            <a:br>
              <a:rPr kumimoji="1" lang="en-US" altLang="ja-JP" sz="1800" dirty="0"/>
            </a:br>
            <a:r>
              <a:rPr kumimoji="1" lang="ja-JP" altLang="en-US" sz="1800" dirty="0"/>
              <a:t>→</a:t>
            </a:r>
            <a:r>
              <a:rPr lang="ja-JP" altLang="en-US" sz="1800" dirty="0"/>
              <a:t>検討漏れを防ぐ。仕様書の形にすることでレビューできる。</a:t>
            </a:r>
            <a:br>
              <a:rPr lang="en-US" altLang="ja-JP" sz="1800" dirty="0"/>
            </a:br>
            <a:r>
              <a:rPr lang="ja-JP" altLang="en-US" sz="1800" dirty="0"/>
              <a:t>　フォーマット化して、どの要求仕様も様式が一致していることが重要</a:t>
            </a:r>
            <a:endParaRPr lang="en-US" altLang="ja-JP" sz="1800" dirty="0"/>
          </a:p>
          <a:p>
            <a:r>
              <a:rPr lang="ja-JP" altLang="en-US" sz="1800" dirty="0"/>
              <a:t>要求をモデル化する</a:t>
            </a:r>
            <a:br>
              <a:rPr lang="en-US" altLang="ja-JP" sz="1800" dirty="0"/>
            </a:br>
            <a:r>
              <a:rPr lang="ja-JP" altLang="en-US" sz="1800" dirty="0"/>
              <a:t>「誰が、なんの目的か</a:t>
            </a:r>
            <a:r>
              <a:rPr lang="en-US" altLang="ja-JP" sz="1800" dirty="0"/>
              <a:t>(</a:t>
            </a:r>
            <a:r>
              <a:rPr lang="ja-JP" altLang="en-US" sz="1800" dirty="0"/>
              <a:t>要求の外部視点</a:t>
            </a:r>
            <a:r>
              <a:rPr lang="en-US" altLang="ja-JP" sz="1800" dirty="0"/>
              <a:t>)</a:t>
            </a:r>
            <a:r>
              <a:rPr lang="ja-JP" altLang="en-US" sz="1800" dirty="0"/>
              <a:t>」→ユースケース図</a:t>
            </a:r>
            <a:br>
              <a:rPr lang="en-US" altLang="ja-JP" sz="1800" dirty="0"/>
            </a:br>
            <a:r>
              <a:rPr lang="ja-JP" altLang="en-US" sz="1800" dirty="0"/>
              <a:t>「どのように動くか</a:t>
            </a:r>
            <a:r>
              <a:rPr lang="en-US" altLang="ja-JP" sz="1800" dirty="0"/>
              <a:t>(</a:t>
            </a:r>
            <a:r>
              <a:rPr lang="ja-JP" altLang="en-US" sz="1800" dirty="0"/>
              <a:t>時系列の遷移</a:t>
            </a:r>
            <a:r>
              <a:rPr lang="en-US" altLang="ja-JP" sz="1800" dirty="0"/>
              <a:t>)</a:t>
            </a:r>
            <a:r>
              <a:rPr lang="ja-JP" altLang="en-US" sz="1800" dirty="0"/>
              <a:t>」→ステートマシン図</a:t>
            </a:r>
            <a:br>
              <a:rPr lang="en-US" altLang="ja-JP" sz="1800" dirty="0"/>
            </a:br>
            <a:r>
              <a:rPr lang="ja-JP" altLang="en-US" sz="1800" dirty="0"/>
              <a:t>「どのように実現するか</a:t>
            </a:r>
            <a:r>
              <a:rPr lang="en-US" altLang="ja-JP" sz="1800" dirty="0"/>
              <a:t>(</a:t>
            </a:r>
            <a:r>
              <a:rPr lang="ja-JP" altLang="en-US" sz="1800" dirty="0"/>
              <a:t>処理の流れ</a:t>
            </a:r>
            <a:r>
              <a:rPr lang="en-US" altLang="ja-JP" sz="1800" dirty="0"/>
              <a:t>)</a:t>
            </a:r>
            <a:r>
              <a:rPr lang="ja-JP" altLang="en-US" sz="1800" dirty="0"/>
              <a:t>」→フロー図</a:t>
            </a:r>
            <a:r>
              <a:rPr lang="en-US" altLang="ja-JP" sz="1800" dirty="0"/>
              <a:t>/</a:t>
            </a:r>
            <a:r>
              <a:rPr lang="ja-JP" altLang="en-US" sz="1800" dirty="0"/>
              <a:t>アクティビティ図</a:t>
            </a:r>
            <a:br>
              <a:rPr lang="en-US" altLang="ja-JP" sz="1800" dirty="0"/>
            </a:br>
            <a:r>
              <a:rPr lang="ja-JP" altLang="en-US" sz="1800" dirty="0"/>
              <a:t>→誰が見ても一意に定まるように。</a:t>
            </a:r>
            <a:r>
              <a:rPr lang="en-US" altLang="ja-JP" sz="1800" dirty="0"/>
              <a:t>UML(</a:t>
            </a:r>
            <a:r>
              <a:rPr lang="ja-JP" altLang="en-US" sz="1800" dirty="0"/>
              <a:t>統一モデリング言語</a:t>
            </a:r>
            <a:r>
              <a:rPr lang="en-US" altLang="ja-JP" sz="1800" dirty="0"/>
              <a:t>)</a:t>
            </a:r>
            <a:r>
              <a:rPr lang="ja-JP" altLang="en-US" sz="1800" dirty="0"/>
              <a:t>を使うと良い</a:t>
            </a:r>
            <a:endParaRPr lang="en-US" altLang="ja-JP" sz="1800" dirty="0"/>
          </a:p>
          <a:p>
            <a:r>
              <a:rPr lang="ja-JP" altLang="en-US" sz="1800" dirty="0"/>
              <a:t>要求仕様書を検証する</a:t>
            </a:r>
            <a:br>
              <a:rPr lang="en-US" altLang="ja-JP" sz="1800" dirty="0"/>
            </a:br>
            <a:r>
              <a:rPr lang="ja-JP" altLang="en-US" sz="1800" dirty="0"/>
              <a:t>ここまで書いておけば、さすがに査読者にも意図が伝わるはず</a:t>
            </a:r>
            <a:br>
              <a:rPr lang="en-US" altLang="ja-JP" sz="1800" dirty="0"/>
            </a:br>
            <a:r>
              <a:rPr lang="ja-JP" altLang="en-US" sz="1800" dirty="0"/>
              <a:t>→「要求仕様書を作る」ことが目的ではなく、「全員の理解が一致する」ことが目的なので、はき違えないように注意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9807790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3DE3C-70D3-2046-761D-806A10A86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4141F8B-8500-45A9-7F59-F884B5F6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519112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③アイテムが増えすぎて、ステークホルダーの手が回っていない</a:t>
            </a:r>
            <a:endParaRPr lang="en-US" altLang="ja-JP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2A9097B-0D5D-5D4A-0476-BAD5F2B2E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2499"/>
            <a:ext cx="7886700" cy="5743575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アイテムを減らす</a:t>
            </a:r>
            <a:br>
              <a:rPr lang="en-US" altLang="ja-JP" sz="1800" dirty="0"/>
            </a:br>
            <a:r>
              <a:rPr lang="ja-JP" altLang="en-US" sz="1800" dirty="0"/>
              <a:t>「ついでにやっておいて」みたいな要求は全体の品質を落とす</a:t>
            </a:r>
            <a:br>
              <a:rPr lang="en-US" altLang="ja-JP" sz="1800" dirty="0"/>
            </a:br>
            <a:r>
              <a:rPr lang="ja-JP" altLang="en-US" sz="1800" dirty="0"/>
              <a:t>→優先度が低いアイテムは精査も後回しになる</a:t>
            </a:r>
            <a:endParaRPr lang="en-US" altLang="ja-JP" sz="1800" dirty="0"/>
          </a:p>
          <a:p>
            <a:r>
              <a:rPr lang="ja-JP" altLang="en-US" sz="1800" dirty="0"/>
              <a:t>ニーズ・シーズ分析</a:t>
            </a:r>
            <a:br>
              <a:rPr lang="en-US" altLang="ja-JP" sz="1800" dirty="0"/>
            </a:br>
            <a:r>
              <a:rPr lang="ja-JP" altLang="en-US" sz="1800" dirty="0"/>
              <a:t>ニーズ</a:t>
            </a:r>
            <a:r>
              <a:rPr lang="en-US" altLang="ja-JP" sz="1800" dirty="0"/>
              <a:t>(</a:t>
            </a:r>
            <a:r>
              <a:rPr lang="ja-JP" altLang="en-US" sz="1800" dirty="0"/>
              <a:t>顧客への価値</a:t>
            </a:r>
            <a:r>
              <a:rPr lang="en-US" altLang="ja-JP" sz="1800" dirty="0"/>
              <a:t>)/</a:t>
            </a:r>
            <a:r>
              <a:rPr lang="ja-JP" altLang="en-US" sz="1800" dirty="0"/>
              <a:t>シーズ</a:t>
            </a:r>
            <a:r>
              <a:rPr lang="en-US" altLang="ja-JP" sz="1800" dirty="0"/>
              <a:t>(</a:t>
            </a:r>
            <a:r>
              <a:rPr lang="ja-JP" altLang="en-US" sz="1800" dirty="0"/>
              <a:t>実現性</a:t>
            </a:r>
            <a:r>
              <a:rPr lang="en-US" altLang="ja-JP" sz="1800" dirty="0"/>
              <a:t>)</a:t>
            </a:r>
            <a:r>
              <a:rPr lang="ja-JP" altLang="en-US" sz="1800" dirty="0"/>
              <a:t>で要求の位置づけを確認</a:t>
            </a:r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endParaRPr lang="en-US" altLang="ja-JP" sz="1800" dirty="0"/>
          </a:p>
          <a:p>
            <a:r>
              <a:rPr lang="en-US" altLang="ja-JP" sz="1800" dirty="0" err="1"/>
              <a:t>MoSCoW</a:t>
            </a:r>
            <a:r>
              <a:rPr lang="ja-JP" altLang="en-US" sz="1800" dirty="0"/>
              <a:t>法</a:t>
            </a:r>
            <a:br>
              <a:rPr lang="en-US" altLang="ja-JP" sz="1800" dirty="0"/>
            </a:br>
            <a:r>
              <a:rPr lang="ja-JP" altLang="en-US" sz="1800" dirty="0"/>
              <a:t>実施するかの判断を行う</a:t>
            </a:r>
            <a:br>
              <a:rPr lang="en-US" altLang="ja-JP" sz="1800" dirty="0"/>
            </a:br>
            <a:r>
              <a:rPr lang="en-US" altLang="ja-JP" sz="1800" dirty="0"/>
              <a:t>M(Must have</a:t>
            </a:r>
            <a:r>
              <a:rPr lang="ja-JP" altLang="en-US" sz="1800" dirty="0"/>
              <a:t>：必須</a:t>
            </a:r>
            <a:r>
              <a:rPr lang="en-US" altLang="ja-JP" sz="1800" dirty="0"/>
              <a:t>)</a:t>
            </a:r>
            <a:r>
              <a:rPr lang="ja-JP" altLang="en-US" sz="1800" dirty="0"/>
              <a:t>：この要求が満たされないと仕様が成り立たない</a:t>
            </a:r>
            <a:br>
              <a:rPr lang="en-US" altLang="ja-JP" sz="1800" dirty="0"/>
            </a:br>
            <a:r>
              <a:rPr lang="en-US" altLang="ja-JP" sz="1800" dirty="0"/>
              <a:t>S(Should have</a:t>
            </a:r>
            <a:r>
              <a:rPr lang="ja-JP" altLang="en-US" sz="1800" dirty="0"/>
              <a:t>：できれば</a:t>
            </a:r>
            <a:r>
              <a:rPr lang="en-US" altLang="ja-JP" sz="1800" dirty="0"/>
              <a:t>)</a:t>
            </a:r>
            <a:r>
              <a:rPr lang="ja-JP" altLang="en-US" sz="1800" dirty="0"/>
              <a:t>：重要だけど必須ではない</a:t>
            </a:r>
            <a:br>
              <a:rPr lang="en-US" altLang="ja-JP" sz="1800" dirty="0"/>
            </a:br>
            <a:r>
              <a:rPr lang="en-US" altLang="ja-JP" sz="1800" dirty="0"/>
              <a:t>C(Could have</a:t>
            </a:r>
            <a:r>
              <a:rPr lang="ja-JP" altLang="en-US" sz="1800" dirty="0"/>
              <a:t>：あれば</a:t>
            </a:r>
            <a:r>
              <a:rPr lang="en-US" altLang="ja-JP" sz="1800" dirty="0"/>
              <a:t>)</a:t>
            </a:r>
            <a:r>
              <a:rPr lang="ja-JP" altLang="en-US" sz="1800" dirty="0"/>
              <a:t>：求められるが、余裕があれば実施</a:t>
            </a:r>
            <a:br>
              <a:rPr lang="en-US" altLang="ja-JP" sz="1800" dirty="0"/>
            </a:br>
            <a:r>
              <a:rPr lang="en-US" altLang="ja-JP" sz="1800" dirty="0"/>
              <a:t>W(Won’t have</a:t>
            </a:r>
            <a:r>
              <a:rPr lang="ja-JP" altLang="en-US" sz="1800" dirty="0"/>
              <a:t>：いらない</a:t>
            </a:r>
            <a:r>
              <a:rPr lang="en-US" altLang="ja-JP" sz="1800" dirty="0"/>
              <a:t>)</a:t>
            </a:r>
            <a:r>
              <a:rPr lang="ja-JP" altLang="en-US" sz="1800" dirty="0"/>
              <a:t>：今回のスコープに含めない</a:t>
            </a:r>
            <a:br>
              <a:rPr lang="en-US" altLang="ja-JP" sz="1800" dirty="0"/>
            </a:br>
            <a:r>
              <a:rPr lang="ja-JP" altLang="en-US" sz="1800" dirty="0"/>
              <a:t>→感覚でつけると形骸化する恐れあり、数値データにできると良し</a:t>
            </a:r>
            <a:endParaRPr lang="en-US" altLang="ja-JP" sz="1800" dirty="0"/>
          </a:p>
        </p:txBody>
      </p:sp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99A43523-43F5-C31C-CF22-E8100376BE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1823398"/>
              </p:ext>
            </p:extLst>
          </p:nvPr>
        </p:nvGraphicFramePr>
        <p:xfrm>
          <a:off x="1362075" y="2473325"/>
          <a:ext cx="6419850" cy="111252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139950">
                  <a:extLst>
                    <a:ext uri="{9D8B030D-6E8A-4147-A177-3AD203B41FA5}">
                      <a16:colId xmlns:a16="http://schemas.microsoft.com/office/drawing/2014/main" val="3980224478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2981304860"/>
                    </a:ext>
                  </a:extLst>
                </a:gridCol>
                <a:gridCol w="2139950">
                  <a:extLst>
                    <a:ext uri="{9D8B030D-6E8A-4147-A177-3AD203B41FA5}">
                      <a16:colId xmlns:a16="http://schemas.microsoft.com/office/drawing/2014/main" val="72693985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ニーズ＼シーズ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低い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4915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高い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価値が高く実現しやすい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価値はあるが実現困難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40519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低い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付加価値的要求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ja-JP" altLang="en-US" sz="1400" dirty="0"/>
                        <a:t>コストも高く価値もない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5831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738698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BB9E17-4DA1-520D-E417-3569D7EE3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BFF00BC-6AFF-7D38-C4EA-2ADA354CA3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61926"/>
            <a:ext cx="7886700" cy="519112"/>
          </a:xfrm>
        </p:spPr>
        <p:txBody>
          <a:bodyPr>
            <a:noAutofit/>
          </a:bodyPr>
          <a:lstStyle/>
          <a:p>
            <a:r>
              <a:rPr lang="ja-JP" altLang="en-US" sz="2800" dirty="0"/>
              <a:t>まとめ</a:t>
            </a:r>
            <a:endParaRPr lang="en-US" altLang="ja-JP" sz="2800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FA691C4-130D-4ADB-2016-2111481A1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952499"/>
            <a:ext cx="7886700" cy="5743575"/>
          </a:xfrm>
        </p:spPr>
        <p:txBody>
          <a:bodyPr>
            <a:normAutofit/>
          </a:bodyPr>
          <a:lstStyle/>
          <a:p>
            <a:r>
              <a:rPr lang="ja-JP" altLang="en-US" sz="1800" dirty="0"/>
              <a:t>実際こんなに丁寧に作っている時間はない</a:t>
            </a:r>
            <a:br>
              <a:rPr lang="en-US" altLang="ja-JP" sz="1800" dirty="0"/>
            </a:br>
            <a:r>
              <a:rPr lang="ja-JP" altLang="en-US" sz="1800" dirty="0"/>
              <a:t>先方も「時間が無い」とか言って付き合ってくれない</a:t>
            </a:r>
            <a:br>
              <a:rPr lang="en-US" altLang="ja-JP" sz="1800" dirty="0"/>
            </a:br>
            <a:r>
              <a:rPr lang="ja-JP" altLang="en-US" sz="1800" dirty="0"/>
              <a:t>→今回の内容を完ぺきにこなすことは現実的ではない</a:t>
            </a:r>
            <a:endParaRPr lang="en-US" altLang="ja-JP" sz="1800" dirty="0"/>
          </a:p>
          <a:p>
            <a:r>
              <a:rPr lang="ja-JP" altLang="en-US" sz="1800" dirty="0"/>
              <a:t>最低限の要求仕様書を作成する</a:t>
            </a:r>
            <a:br>
              <a:rPr lang="en-US" altLang="ja-JP" sz="1800" dirty="0"/>
            </a:br>
            <a:r>
              <a:rPr lang="ja-JP" altLang="en-US" sz="1800" dirty="0"/>
              <a:t>「</a:t>
            </a:r>
            <a:r>
              <a:rPr lang="en-US" altLang="ja-JP" sz="1800" dirty="0"/>
              <a:t>ID</a:t>
            </a:r>
            <a:r>
              <a:rPr lang="ja-JP" altLang="en-US" sz="1800" dirty="0"/>
              <a:t>」「目的」「条件」「結果」「検証方法」レベルで大丈夫、</a:t>
            </a:r>
            <a:br>
              <a:rPr lang="en-US" altLang="ja-JP" sz="1800" dirty="0"/>
            </a:br>
            <a:r>
              <a:rPr lang="ja-JP" altLang="en-US" sz="1800" dirty="0"/>
              <a:t>エクセル</a:t>
            </a:r>
            <a:r>
              <a:rPr lang="en-US" altLang="ja-JP" sz="1800" dirty="0"/>
              <a:t>1</a:t>
            </a:r>
            <a:r>
              <a:rPr lang="ja-JP" altLang="en-US" sz="1800" dirty="0"/>
              <a:t>行でいいので、要求仕様一覧として見れるようにまとめる</a:t>
            </a:r>
            <a:endParaRPr lang="en-US" altLang="ja-JP" sz="1800" dirty="0"/>
          </a:p>
          <a:p>
            <a:r>
              <a:rPr lang="ja-JP" altLang="en-US" sz="1800" dirty="0"/>
              <a:t>要求仕様の不足はリスクとしてとらえる</a:t>
            </a:r>
            <a:br>
              <a:rPr lang="en-US" altLang="ja-JP" sz="1800" dirty="0"/>
            </a:br>
            <a:r>
              <a:rPr lang="ja-JP" altLang="en-US" sz="1800" dirty="0"/>
              <a:t>キックオフ時にリスクとして定義しておく</a:t>
            </a:r>
            <a:br>
              <a:rPr lang="en-US" altLang="ja-JP" sz="1800" dirty="0"/>
            </a:br>
            <a:r>
              <a:rPr lang="ja-JP" altLang="en-US" sz="1800" dirty="0"/>
              <a:t>→外部設計着手時に要求仕様が定まっていない</a:t>
            </a:r>
            <a:br>
              <a:rPr lang="en-US" altLang="ja-JP" sz="1800" dirty="0"/>
            </a:br>
            <a:r>
              <a:rPr lang="ja-JP" altLang="en-US" sz="1800" dirty="0"/>
              <a:t>　・リスクとして要求仕様の検討が入るバッファを設けて見積もる</a:t>
            </a:r>
            <a:br>
              <a:rPr lang="en-US" altLang="ja-JP" sz="1800" dirty="0"/>
            </a:br>
            <a:r>
              <a:rPr lang="ja-JP" altLang="en-US" sz="1800" dirty="0"/>
              <a:t>　・朝礼などで周りがフォローできる状態にしておく</a:t>
            </a:r>
            <a:endParaRPr lang="en-US" altLang="ja-JP" sz="1800" dirty="0"/>
          </a:p>
        </p:txBody>
      </p:sp>
    </p:spTree>
    <p:extLst>
      <p:ext uri="{BB962C8B-B14F-4D97-AF65-F5344CB8AC3E}">
        <p14:creationId xmlns:p14="http://schemas.microsoft.com/office/powerpoint/2010/main" val="39470242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255</TotalTime>
  <Words>947</Words>
  <Application>Microsoft Office PowerPoint</Application>
  <PresentationFormat>画面に合わせる (4:3)</PresentationFormat>
  <Paragraphs>59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Office テーマ</vt:lpstr>
      <vt:lpstr>背景1</vt:lpstr>
      <vt:lpstr>背景2</vt:lpstr>
      <vt:lpstr>①要求がそもそも曖昧・整理されていない</vt:lpstr>
      <vt:lpstr>②要求が仕様書として存在していない</vt:lpstr>
      <vt:lpstr>③アイテムが増えすぎて、ステークホルダーの手が回っていない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小野　亮太</dc:creator>
  <cp:lastModifiedBy>小野　亮太</cp:lastModifiedBy>
  <cp:revision>2</cp:revision>
  <dcterms:created xsi:type="dcterms:W3CDTF">2025-10-22T12:43:37Z</dcterms:created>
  <dcterms:modified xsi:type="dcterms:W3CDTF">2025-10-22T16:58:51Z</dcterms:modified>
</cp:coreProperties>
</file>