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377" r:id="rId1"/>
  </p:sldMasterIdLst>
  <p:notesMasterIdLst>
    <p:notesMasterId r:id="rId32"/>
  </p:notesMasterIdLst>
  <p:sldIdLst>
    <p:sldId id="256" r:id="rId2"/>
    <p:sldId id="296" r:id="rId3"/>
    <p:sldId id="360" r:id="rId4"/>
    <p:sldId id="295" r:id="rId5"/>
    <p:sldId id="357" r:id="rId6"/>
    <p:sldId id="324" r:id="rId7"/>
    <p:sldId id="319" r:id="rId8"/>
    <p:sldId id="293" r:id="rId9"/>
    <p:sldId id="281" r:id="rId10"/>
    <p:sldId id="348" r:id="rId11"/>
    <p:sldId id="282" r:id="rId12"/>
    <p:sldId id="330" r:id="rId13"/>
    <p:sldId id="328" r:id="rId14"/>
    <p:sldId id="331" r:id="rId15"/>
    <p:sldId id="332" r:id="rId16"/>
    <p:sldId id="333" r:id="rId17"/>
    <p:sldId id="334" r:id="rId18"/>
    <p:sldId id="358" r:id="rId19"/>
    <p:sldId id="335" r:id="rId20"/>
    <p:sldId id="336" r:id="rId21"/>
    <p:sldId id="327" r:id="rId22"/>
    <p:sldId id="316" r:id="rId23"/>
    <p:sldId id="351" r:id="rId24"/>
    <p:sldId id="352" r:id="rId25"/>
    <p:sldId id="354" r:id="rId26"/>
    <p:sldId id="353" r:id="rId27"/>
    <p:sldId id="345" r:id="rId28"/>
    <p:sldId id="361" r:id="rId29"/>
    <p:sldId id="362" r:id="rId30"/>
    <p:sldId id="363"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0"/>
    <p:restoredTop sz="88860"/>
  </p:normalViewPr>
  <p:slideViewPr>
    <p:cSldViewPr snapToGrid="0" snapToObjects="1">
      <p:cViewPr>
        <p:scale>
          <a:sx n="80" d="100"/>
          <a:sy n="80" d="100"/>
        </p:scale>
        <p:origin x="1304" y="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B6894-3B98-FC4D-B2F7-19BEBDB26AC5}" type="doc">
      <dgm:prSet loTypeId="urn:microsoft.com/office/officeart/2005/8/layout/process1" loCatId="" qsTypeId="urn:microsoft.com/office/officeart/2005/8/quickstyle/simple4" qsCatId="simple" csTypeId="urn:microsoft.com/office/officeart/2005/8/colors/accent1_2" csCatId="accent1" phldr="1"/>
      <dgm:spPr/>
    </dgm:pt>
    <dgm:pt modelId="{62081D55-637A-034F-89FB-DEF5C405FC80}">
      <dgm:prSet phldrT="[テキスト]"/>
      <dgm:spPr/>
      <dgm:t>
        <a:bodyPr/>
        <a:lstStyle/>
        <a:p>
          <a:r>
            <a:rPr kumimoji="1" lang="ja-JP" altLang="en-US" dirty="0" smtClean="0"/>
            <a:t>分散</a:t>
          </a:r>
        </a:p>
        <a:p>
          <a:r>
            <a:rPr kumimoji="1" lang="ja-JP" altLang="en-US" dirty="0" smtClean="0"/>
            <a:t>シャープレシオ</a:t>
          </a:r>
          <a:endParaRPr kumimoji="1" lang="ja-JP" altLang="en-US" dirty="0"/>
        </a:p>
      </dgm:t>
    </dgm:pt>
    <dgm:pt modelId="{293FF860-DC13-684F-8573-FA1E436821DC}" type="parTrans" cxnId="{0252F093-AD1D-1449-9EF6-CFEC7B72B5C5}">
      <dgm:prSet/>
      <dgm:spPr/>
      <dgm:t>
        <a:bodyPr/>
        <a:lstStyle/>
        <a:p>
          <a:endParaRPr kumimoji="1" lang="ja-JP" altLang="en-US"/>
        </a:p>
      </dgm:t>
    </dgm:pt>
    <dgm:pt modelId="{11CFBBC3-836C-FD4D-BBCD-9D20A732FDED}" type="sibTrans" cxnId="{0252F093-AD1D-1449-9EF6-CFEC7B72B5C5}">
      <dgm:prSet/>
      <dgm:spPr/>
      <dgm:t>
        <a:bodyPr/>
        <a:lstStyle/>
        <a:p>
          <a:endParaRPr kumimoji="1" lang="ja-JP" altLang="en-US"/>
        </a:p>
      </dgm:t>
    </dgm:pt>
    <dgm:pt modelId="{7154FC06-3CAE-B347-AE4B-3F67AA9B4B16}">
      <dgm:prSet phldrT="[テキスト]"/>
      <dgm:spPr/>
      <dgm:t>
        <a:bodyPr/>
        <a:lstStyle/>
        <a:p>
          <a:r>
            <a:rPr kumimoji="1" lang="ja-JP" altLang="en-US" dirty="0" smtClean="0"/>
            <a:t>２次計画問題</a:t>
          </a:r>
          <a:endParaRPr kumimoji="1" lang="ja-JP" altLang="en-US" dirty="0"/>
        </a:p>
      </dgm:t>
    </dgm:pt>
    <dgm:pt modelId="{E0E943FF-1D3B-964C-A8AE-8AD7000C3894}" type="parTrans" cxnId="{A105F0E4-3637-8F41-9B11-3E7520DC3088}">
      <dgm:prSet/>
      <dgm:spPr/>
      <dgm:t>
        <a:bodyPr/>
        <a:lstStyle/>
        <a:p>
          <a:endParaRPr kumimoji="1" lang="ja-JP" altLang="en-US"/>
        </a:p>
      </dgm:t>
    </dgm:pt>
    <dgm:pt modelId="{80AAC56D-D31D-1545-AF3F-1FEA7D4E267B}" type="sibTrans" cxnId="{A105F0E4-3637-8F41-9B11-3E7520DC3088}">
      <dgm:prSet/>
      <dgm:spPr/>
      <dgm:t>
        <a:bodyPr/>
        <a:lstStyle/>
        <a:p>
          <a:endParaRPr kumimoji="1" lang="ja-JP" altLang="en-US"/>
        </a:p>
      </dgm:t>
    </dgm:pt>
    <dgm:pt modelId="{7D1B043C-38E9-6C49-AA41-E087E2EA0830}">
      <dgm:prSet phldrT="[テキスト]"/>
      <dgm:spPr/>
      <dgm:t>
        <a:bodyPr/>
        <a:lstStyle/>
        <a:p>
          <a:r>
            <a:rPr kumimoji="1" lang="en-US" altLang="ja-JP" b="0" u="sng" dirty="0" err="1" smtClean="0"/>
            <a:t>Scipy</a:t>
          </a:r>
          <a:endParaRPr kumimoji="1" lang="en-US" altLang="ja-JP" b="0" u="sng" dirty="0" smtClean="0"/>
        </a:p>
        <a:p>
          <a:r>
            <a:rPr kumimoji="1" lang="en-US" altLang="ja-JP" b="1" u="sng" dirty="0" smtClean="0">
              <a:solidFill>
                <a:srgbClr val="FF0000"/>
              </a:solidFill>
            </a:rPr>
            <a:t>CVXOPT</a:t>
          </a:r>
          <a:endParaRPr kumimoji="1" lang="ja-JP" altLang="en-US" b="1" u="sng" dirty="0" smtClean="0">
            <a:solidFill>
              <a:srgbClr val="FF0000"/>
            </a:solidFill>
          </a:endParaRPr>
        </a:p>
        <a:p>
          <a:r>
            <a:rPr kumimoji="1" lang="ja-JP" altLang="en-US" dirty="0" smtClean="0"/>
            <a:t>など</a:t>
          </a:r>
          <a:endParaRPr kumimoji="1" lang="ja-JP" altLang="en-US" dirty="0"/>
        </a:p>
      </dgm:t>
    </dgm:pt>
    <dgm:pt modelId="{6781BEE1-BAAB-8A4E-91FD-BFEB9ADA12C0}" type="parTrans" cxnId="{5485C1E7-383C-204F-8E33-F020CF3E887E}">
      <dgm:prSet/>
      <dgm:spPr/>
      <dgm:t>
        <a:bodyPr/>
        <a:lstStyle/>
        <a:p>
          <a:endParaRPr kumimoji="1" lang="ja-JP" altLang="en-US"/>
        </a:p>
      </dgm:t>
    </dgm:pt>
    <dgm:pt modelId="{0CAEFB9A-C778-EC4C-991C-1E860D928118}" type="sibTrans" cxnId="{5485C1E7-383C-204F-8E33-F020CF3E887E}">
      <dgm:prSet/>
      <dgm:spPr/>
      <dgm:t>
        <a:bodyPr/>
        <a:lstStyle/>
        <a:p>
          <a:endParaRPr kumimoji="1" lang="ja-JP" altLang="en-US"/>
        </a:p>
      </dgm:t>
    </dgm:pt>
    <dgm:pt modelId="{531AF677-4910-9F4B-ABD9-3ED163202ED1}" type="pres">
      <dgm:prSet presAssocID="{FF9B6894-3B98-FC4D-B2F7-19BEBDB26AC5}" presName="Name0" presStyleCnt="0">
        <dgm:presLayoutVars>
          <dgm:dir/>
          <dgm:resizeHandles val="exact"/>
        </dgm:presLayoutVars>
      </dgm:prSet>
      <dgm:spPr/>
    </dgm:pt>
    <dgm:pt modelId="{1A2DDD90-03F6-874A-BDEC-402ECF53E70E}" type="pres">
      <dgm:prSet presAssocID="{62081D55-637A-034F-89FB-DEF5C405FC80}" presName="node" presStyleLbl="node1" presStyleIdx="0" presStyleCnt="3">
        <dgm:presLayoutVars>
          <dgm:bulletEnabled val="1"/>
        </dgm:presLayoutVars>
      </dgm:prSet>
      <dgm:spPr/>
      <dgm:t>
        <a:bodyPr/>
        <a:lstStyle/>
        <a:p>
          <a:endParaRPr kumimoji="1" lang="ja-JP" altLang="en-US"/>
        </a:p>
      </dgm:t>
    </dgm:pt>
    <dgm:pt modelId="{367927F7-2C7F-8848-9644-EDAFACDF4F5E}" type="pres">
      <dgm:prSet presAssocID="{11CFBBC3-836C-FD4D-BBCD-9D20A732FDED}" presName="sibTrans" presStyleLbl="sibTrans2D1" presStyleIdx="0" presStyleCnt="2"/>
      <dgm:spPr/>
      <dgm:t>
        <a:bodyPr/>
        <a:lstStyle/>
        <a:p>
          <a:endParaRPr kumimoji="1" lang="ja-JP" altLang="en-US"/>
        </a:p>
      </dgm:t>
    </dgm:pt>
    <dgm:pt modelId="{ACEE6FA9-0C5C-E049-801E-6D6CF5B27619}" type="pres">
      <dgm:prSet presAssocID="{11CFBBC3-836C-FD4D-BBCD-9D20A732FDED}" presName="connectorText" presStyleLbl="sibTrans2D1" presStyleIdx="0" presStyleCnt="2"/>
      <dgm:spPr/>
      <dgm:t>
        <a:bodyPr/>
        <a:lstStyle/>
        <a:p>
          <a:endParaRPr kumimoji="1" lang="ja-JP" altLang="en-US"/>
        </a:p>
      </dgm:t>
    </dgm:pt>
    <dgm:pt modelId="{9F7A7AD8-4B7A-3241-9789-B52DBE4D7681}" type="pres">
      <dgm:prSet presAssocID="{7154FC06-3CAE-B347-AE4B-3F67AA9B4B16}" presName="node" presStyleLbl="node1" presStyleIdx="1" presStyleCnt="3">
        <dgm:presLayoutVars>
          <dgm:bulletEnabled val="1"/>
        </dgm:presLayoutVars>
      </dgm:prSet>
      <dgm:spPr/>
      <dgm:t>
        <a:bodyPr/>
        <a:lstStyle/>
        <a:p>
          <a:endParaRPr kumimoji="1" lang="ja-JP" altLang="en-US"/>
        </a:p>
      </dgm:t>
    </dgm:pt>
    <dgm:pt modelId="{A1986621-89B5-E443-BF5D-A247B6BF4CCE}" type="pres">
      <dgm:prSet presAssocID="{80AAC56D-D31D-1545-AF3F-1FEA7D4E267B}" presName="sibTrans" presStyleLbl="sibTrans2D1" presStyleIdx="1" presStyleCnt="2"/>
      <dgm:spPr/>
      <dgm:t>
        <a:bodyPr/>
        <a:lstStyle/>
        <a:p>
          <a:endParaRPr kumimoji="1" lang="ja-JP" altLang="en-US"/>
        </a:p>
      </dgm:t>
    </dgm:pt>
    <dgm:pt modelId="{86FC98DD-EAA7-D743-8DAF-943877C6F3B3}" type="pres">
      <dgm:prSet presAssocID="{80AAC56D-D31D-1545-AF3F-1FEA7D4E267B}" presName="connectorText" presStyleLbl="sibTrans2D1" presStyleIdx="1" presStyleCnt="2"/>
      <dgm:spPr/>
      <dgm:t>
        <a:bodyPr/>
        <a:lstStyle/>
        <a:p>
          <a:endParaRPr kumimoji="1" lang="ja-JP" altLang="en-US"/>
        </a:p>
      </dgm:t>
    </dgm:pt>
    <dgm:pt modelId="{EFB921E5-667E-D240-91ED-FC129FBE489E}" type="pres">
      <dgm:prSet presAssocID="{7D1B043C-38E9-6C49-AA41-E087E2EA0830}" presName="node" presStyleLbl="node1" presStyleIdx="2" presStyleCnt="3">
        <dgm:presLayoutVars>
          <dgm:bulletEnabled val="1"/>
        </dgm:presLayoutVars>
      </dgm:prSet>
      <dgm:spPr/>
      <dgm:t>
        <a:bodyPr/>
        <a:lstStyle/>
        <a:p>
          <a:endParaRPr kumimoji="1" lang="ja-JP" altLang="en-US"/>
        </a:p>
      </dgm:t>
    </dgm:pt>
  </dgm:ptLst>
  <dgm:cxnLst>
    <dgm:cxn modelId="{2B49E72B-D9DA-9A41-B22A-4BA34F524BE2}" type="presOf" srcId="{FF9B6894-3B98-FC4D-B2F7-19BEBDB26AC5}" destId="{531AF677-4910-9F4B-ABD9-3ED163202ED1}" srcOrd="0" destOrd="0" presId="urn:microsoft.com/office/officeart/2005/8/layout/process1"/>
    <dgm:cxn modelId="{444CB789-C547-0345-B9A2-4C6F2CD4053F}" type="presOf" srcId="{7D1B043C-38E9-6C49-AA41-E087E2EA0830}" destId="{EFB921E5-667E-D240-91ED-FC129FBE489E}" srcOrd="0" destOrd="0" presId="urn:microsoft.com/office/officeart/2005/8/layout/process1"/>
    <dgm:cxn modelId="{1534086D-1F43-EB4D-9328-21A1EA002C23}" type="presOf" srcId="{80AAC56D-D31D-1545-AF3F-1FEA7D4E267B}" destId="{A1986621-89B5-E443-BF5D-A247B6BF4CCE}" srcOrd="0" destOrd="0" presId="urn:microsoft.com/office/officeart/2005/8/layout/process1"/>
    <dgm:cxn modelId="{5485C1E7-383C-204F-8E33-F020CF3E887E}" srcId="{FF9B6894-3B98-FC4D-B2F7-19BEBDB26AC5}" destId="{7D1B043C-38E9-6C49-AA41-E087E2EA0830}" srcOrd="2" destOrd="0" parTransId="{6781BEE1-BAAB-8A4E-91FD-BFEB9ADA12C0}" sibTransId="{0CAEFB9A-C778-EC4C-991C-1E860D928118}"/>
    <dgm:cxn modelId="{0E623E4D-2407-824D-8745-8CE4B7473524}" type="presOf" srcId="{11CFBBC3-836C-FD4D-BBCD-9D20A732FDED}" destId="{367927F7-2C7F-8848-9644-EDAFACDF4F5E}" srcOrd="0" destOrd="0" presId="urn:microsoft.com/office/officeart/2005/8/layout/process1"/>
    <dgm:cxn modelId="{0252F093-AD1D-1449-9EF6-CFEC7B72B5C5}" srcId="{FF9B6894-3B98-FC4D-B2F7-19BEBDB26AC5}" destId="{62081D55-637A-034F-89FB-DEF5C405FC80}" srcOrd="0" destOrd="0" parTransId="{293FF860-DC13-684F-8573-FA1E436821DC}" sibTransId="{11CFBBC3-836C-FD4D-BBCD-9D20A732FDED}"/>
    <dgm:cxn modelId="{5EAF3F1C-F817-5644-9106-37323B69DC53}" type="presOf" srcId="{80AAC56D-D31D-1545-AF3F-1FEA7D4E267B}" destId="{86FC98DD-EAA7-D743-8DAF-943877C6F3B3}" srcOrd="1" destOrd="0" presId="urn:microsoft.com/office/officeart/2005/8/layout/process1"/>
    <dgm:cxn modelId="{A105F0E4-3637-8F41-9B11-3E7520DC3088}" srcId="{FF9B6894-3B98-FC4D-B2F7-19BEBDB26AC5}" destId="{7154FC06-3CAE-B347-AE4B-3F67AA9B4B16}" srcOrd="1" destOrd="0" parTransId="{E0E943FF-1D3B-964C-A8AE-8AD7000C3894}" sibTransId="{80AAC56D-D31D-1545-AF3F-1FEA7D4E267B}"/>
    <dgm:cxn modelId="{79355387-6F0B-5B49-A6AF-AF65ACBD57BF}" type="presOf" srcId="{11CFBBC3-836C-FD4D-BBCD-9D20A732FDED}" destId="{ACEE6FA9-0C5C-E049-801E-6D6CF5B27619}" srcOrd="1" destOrd="0" presId="urn:microsoft.com/office/officeart/2005/8/layout/process1"/>
    <dgm:cxn modelId="{5BCADB05-8F11-C24C-92EB-908002BDE7CB}" type="presOf" srcId="{62081D55-637A-034F-89FB-DEF5C405FC80}" destId="{1A2DDD90-03F6-874A-BDEC-402ECF53E70E}" srcOrd="0" destOrd="0" presId="urn:microsoft.com/office/officeart/2005/8/layout/process1"/>
    <dgm:cxn modelId="{2481BCB6-67A7-F74F-900C-BE607E7A7E7C}" type="presOf" srcId="{7154FC06-3CAE-B347-AE4B-3F67AA9B4B16}" destId="{9F7A7AD8-4B7A-3241-9789-B52DBE4D7681}" srcOrd="0" destOrd="0" presId="urn:microsoft.com/office/officeart/2005/8/layout/process1"/>
    <dgm:cxn modelId="{148364CB-5026-644E-B9C4-40897EB5332D}" type="presParOf" srcId="{531AF677-4910-9F4B-ABD9-3ED163202ED1}" destId="{1A2DDD90-03F6-874A-BDEC-402ECF53E70E}" srcOrd="0" destOrd="0" presId="urn:microsoft.com/office/officeart/2005/8/layout/process1"/>
    <dgm:cxn modelId="{E6A573A3-0B17-574F-9CA8-64F35B34077B}" type="presParOf" srcId="{531AF677-4910-9F4B-ABD9-3ED163202ED1}" destId="{367927F7-2C7F-8848-9644-EDAFACDF4F5E}" srcOrd="1" destOrd="0" presId="urn:microsoft.com/office/officeart/2005/8/layout/process1"/>
    <dgm:cxn modelId="{01E19F16-3AF3-9641-B137-5F3B1EC95CFB}" type="presParOf" srcId="{367927F7-2C7F-8848-9644-EDAFACDF4F5E}" destId="{ACEE6FA9-0C5C-E049-801E-6D6CF5B27619}" srcOrd="0" destOrd="0" presId="urn:microsoft.com/office/officeart/2005/8/layout/process1"/>
    <dgm:cxn modelId="{AE0F3B67-8474-B043-86AF-E1A6942524B2}" type="presParOf" srcId="{531AF677-4910-9F4B-ABD9-3ED163202ED1}" destId="{9F7A7AD8-4B7A-3241-9789-B52DBE4D7681}" srcOrd="2" destOrd="0" presId="urn:microsoft.com/office/officeart/2005/8/layout/process1"/>
    <dgm:cxn modelId="{A2682AB1-09EF-F948-94E1-5CAD6C2BA4EE}" type="presParOf" srcId="{531AF677-4910-9F4B-ABD9-3ED163202ED1}" destId="{A1986621-89B5-E443-BF5D-A247B6BF4CCE}" srcOrd="3" destOrd="0" presId="urn:microsoft.com/office/officeart/2005/8/layout/process1"/>
    <dgm:cxn modelId="{1A80F2FB-D272-2143-9A01-A5F2BD8860D8}" type="presParOf" srcId="{A1986621-89B5-E443-BF5D-A247B6BF4CCE}" destId="{86FC98DD-EAA7-D743-8DAF-943877C6F3B3}" srcOrd="0" destOrd="0" presId="urn:microsoft.com/office/officeart/2005/8/layout/process1"/>
    <dgm:cxn modelId="{9512B39B-1845-994C-B9F6-700951DAD74F}" type="presParOf" srcId="{531AF677-4910-9F4B-ABD9-3ED163202ED1}" destId="{EFB921E5-667E-D240-91ED-FC129FBE489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9B6894-3B98-FC4D-B2F7-19BEBDB26AC5}" type="doc">
      <dgm:prSet loTypeId="urn:microsoft.com/office/officeart/2005/8/layout/process1" loCatId="" qsTypeId="urn:microsoft.com/office/officeart/2005/8/quickstyle/simple4" qsCatId="simple" csTypeId="urn:microsoft.com/office/officeart/2005/8/colors/accent1_2" csCatId="accent1" phldr="1"/>
      <dgm:spPr/>
    </dgm:pt>
    <dgm:pt modelId="{62081D55-637A-034F-89FB-DEF5C405FC80}">
      <dgm:prSet phldrT="[テキスト]"/>
      <dgm:spPr/>
      <dgm:t>
        <a:bodyPr/>
        <a:lstStyle/>
        <a:p>
          <a:r>
            <a:rPr kumimoji="1" lang="en-US" altLang="ja-JP" dirty="0" err="1" smtClean="0"/>
            <a:t>CVaR</a:t>
          </a:r>
          <a:endParaRPr kumimoji="1" lang="ja-JP" altLang="en-US" dirty="0"/>
        </a:p>
      </dgm:t>
    </dgm:pt>
    <dgm:pt modelId="{293FF860-DC13-684F-8573-FA1E436821DC}" type="parTrans" cxnId="{0252F093-AD1D-1449-9EF6-CFEC7B72B5C5}">
      <dgm:prSet/>
      <dgm:spPr/>
      <dgm:t>
        <a:bodyPr/>
        <a:lstStyle/>
        <a:p>
          <a:endParaRPr kumimoji="1" lang="ja-JP" altLang="en-US"/>
        </a:p>
      </dgm:t>
    </dgm:pt>
    <dgm:pt modelId="{11CFBBC3-836C-FD4D-BBCD-9D20A732FDED}" type="sibTrans" cxnId="{0252F093-AD1D-1449-9EF6-CFEC7B72B5C5}">
      <dgm:prSet/>
      <dgm:spPr/>
      <dgm:t>
        <a:bodyPr/>
        <a:lstStyle/>
        <a:p>
          <a:endParaRPr kumimoji="1" lang="ja-JP" altLang="en-US"/>
        </a:p>
      </dgm:t>
    </dgm:pt>
    <dgm:pt modelId="{7154FC06-3CAE-B347-AE4B-3F67AA9B4B16}">
      <dgm:prSet phldrT="[テキスト]"/>
      <dgm:spPr/>
      <dgm:t>
        <a:bodyPr/>
        <a:lstStyle/>
        <a:p>
          <a:r>
            <a:rPr kumimoji="1" lang="ja-JP" altLang="en-US" dirty="0" smtClean="0"/>
            <a:t>線形計画問題</a:t>
          </a:r>
          <a:endParaRPr kumimoji="1" lang="ja-JP" altLang="en-US" dirty="0"/>
        </a:p>
      </dgm:t>
    </dgm:pt>
    <dgm:pt modelId="{E0E943FF-1D3B-964C-A8AE-8AD7000C3894}" type="parTrans" cxnId="{A105F0E4-3637-8F41-9B11-3E7520DC3088}">
      <dgm:prSet/>
      <dgm:spPr/>
      <dgm:t>
        <a:bodyPr/>
        <a:lstStyle/>
        <a:p>
          <a:endParaRPr kumimoji="1" lang="ja-JP" altLang="en-US"/>
        </a:p>
      </dgm:t>
    </dgm:pt>
    <dgm:pt modelId="{80AAC56D-D31D-1545-AF3F-1FEA7D4E267B}" type="sibTrans" cxnId="{A105F0E4-3637-8F41-9B11-3E7520DC3088}">
      <dgm:prSet/>
      <dgm:spPr/>
      <dgm:t>
        <a:bodyPr/>
        <a:lstStyle/>
        <a:p>
          <a:endParaRPr kumimoji="1" lang="ja-JP" altLang="en-US"/>
        </a:p>
      </dgm:t>
    </dgm:pt>
    <dgm:pt modelId="{7D1B043C-38E9-6C49-AA41-E087E2EA0830}">
      <dgm:prSet phldrT="[テキスト]"/>
      <dgm:spPr/>
      <dgm:t>
        <a:bodyPr/>
        <a:lstStyle/>
        <a:p>
          <a:r>
            <a:rPr kumimoji="1" lang="en-US" altLang="ja-JP" dirty="0" smtClean="0"/>
            <a:t>Pulp</a:t>
          </a:r>
          <a:endParaRPr kumimoji="1" lang="ja-JP" altLang="en-US" dirty="0" smtClean="0"/>
        </a:p>
        <a:p>
          <a:r>
            <a:rPr kumimoji="1" lang="ja-JP" altLang="en-US" dirty="0" smtClean="0"/>
            <a:t>など</a:t>
          </a:r>
          <a:endParaRPr kumimoji="1" lang="ja-JP" altLang="en-US" dirty="0"/>
        </a:p>
      </dgm:t>
    </dgm:pt>
    <dgm:pt modelId="{6781BEE1-BAAB-8A4E-91FD-BFEB9ADA12C0}" type="parTrans" cxnId="{5485C1E7-383C-204F-8E33-F020CF3E887E}">
      <dgm:prSet/>
      <dgm:spPr/>
      <dgm:t>
        <a:bodyPr/>
        <a:lstStyle/>
        <a:p>
          <a:endParaRPr kumimoji="1" lang="ja-JP" altLang="en-US"/>
        </a:p>
      </dgm:t>
    </dgm:pt>
    <dgm:pt modelId="{0CAEFB9A-C778-EC4C-991C-1E860D928118}" type="sibTrans" cxnId="{5485C1E7-383C-204F-8E33-F020CF3E887E}">
      <dgm:prSet/>
      <dgm:spPr/>
      <dgm:t>
        <a:bodyPr/>
        <a:lstStyle/>
        <a:p>
          <a:endParaRPr kumimoji="1" lang="ja-JP" altLang="en-US"/>
        </a:p>
      </dgm:t>
    </dgm:pt>
    <dgm:pt modelId="{531AF677-4910-9F4B-ABD9-3ED163202ED1}" type="pres">
      <dgm:prSet presAssocID="{FF9B6894-3B98-FC4D-B2F7-19BEBDB26AC5}" presName="Name0" presStyleCnt="0">
        <dgm:presLayoutVars>
          <dgm:dir/>
          <dgm:resizeHandles val="exact"/>
        </dgm:presLayoutVars>
      </dgm:prSet>
      <dgm:spPr/>
    </dgm:pt>
    <dgm:pt modelId="{1A2DDD90-03F6-874A-BDEC-402ECF53E70E}" type="pres">
      <dgm:prSet presAssocID="{62081D55-637A-034F-89FB-DEF5C405FC80}" presName="node" presStyleLbl="node1" presStyleIdx="0" presStyleCnt="3">
        <dgm:presLayoutVars>
          <dgm:bulletEnabled val="1"/>
        </dgm:presLayoutVars>
      </dgm:prSet>
      <dgm:spPr/>
      <dgm:t>
        <a:bodyPr/>
        <a:lstStyle/>
        <a:p>
          <a:endParaRPr kumimoji="1" lang="ja-JP" altLang="en-US"/>
        </a:p>
      </dgm:t>
    </dgm:pt>
    <dgm:pt modelId="{367927F7-2C7F-8848-9644-EDAFACDF4F5E}" type="pres">
      <dgm:prSet presAssocID="{11CFBBC3-836C-FD4D-BBCD-9D20A732FDED}" presName="sibTrans" presStyleLbl="sibTrans2D1" presStyleIdx="0" presStyleCnt="2"/>
      <dgm:spPr/>
      <dgm:t>
        <a:bodyPr/>
        <a:lstStyle/>
        <a:p>
          <a:endParaRPr kumimoji="1" lang="ja-JP" altLang="en-US"/>
        </a:p>
      </dgm:t>
    </dgm:pt>
    <dgm:pt modelId="{ACEE6FA9-0C5C-E049-801E-6D6CF5B27619}" type="pres">
      <dgm:prSet presAssocID="{11CFBBC3-836C-FD4D-BBCD-9D20A732FDED}" presName="connectorText" presStyleLbl="sibTrans2D1" presStyleIdx="0" presStyleCnt="2"/>
      <dgm:spPr/>
      <dgm:t>
        <a:bodyPr/>
        <a:lstStyle/>
        <a:p>
          <a:endParaRPr kumimoji="1" lang="ja-JP" altLang="en-US"/>
        </a:p>
      </dgm:t>
    </dgm:pt>
    <dgm:pt modelId="{9F7A7AD8-4B7A-3241-9789-B52DBE4D7681}" type="pres">
      <dgm:prSet presAssocID="{7154FC06-3CAE-B347-AE4B-3F67AA9B4B16}" presName="node" presStyleLbl="node1" presStyleIdx="1" presStyleCnt="3">
        <dgm:presLayoutVars>
          <dgm:bulletEnabled val="1"/>
        </dgm:presLayoutVars>
      </dgm:prSet>
      <dgm:spPr/>
      <dgm:t>
        <a:bodyPr/>
        <a:lstStyle/>
        <a:p>
          <a:endParaRPr kumimoji="1" lang="ja-JP" altLang="en-US"/>
        </a:p>
      </dgm:t>
    </dgm:pt>
    <dgm:pt modelId="{A1986621-89B5-E443-BF5D-A247B6BF4CCE}" type="pres">
      <dgm:prSet presAssocID="{80AAC56D-D31D-1545-AF3F-1FEA7D4E267B}" presName="sibTrans" presStyleLbl="sibTrans2D1" presStyleIdx="1" presStyleCnt="2"/>
      <dgm:spPr/>
      <dgm:t>
        <a:bodyPr/>
        <a:lstStyle/>
        <a:p>
          <a:endParaRPr kumimoji="1" lang="ja-JP" altLang="en-US"/>
        </a:p>
      </dgm:t>
    </dgm:pt>
    <dgm:pt modelId="{86FC98DD-EAA7-D743-8DAF-943877C6F3B3}" type="pres">
      <dgm:prSet presAssocID="{80AAC56D-D31D-1545-AF3F-1FEA7D4E267B}" presName="connectorText" presStyleLbl="sibTrans2D1" presStyleIdx="1" presStyleCnt="2"/>
      <dgm:spPr/>
      <dgm:t>
        <a:bodyPr/>
        <a:lstStyle/>
        <a:p>
          <a:endParaRPr kumimoji="1" lang="ja-JP" altLang="en-US"/>
        </a:p>
      </dgm:t>
    </dgm:pt>
    <dgm:pt modelId="{EFB921E5-667E-D240-91ED-FC129FBE489E}" type="pres">
      <dgm:prSet presAssocID="{7D1B043C-38E9-6C49-AA41-E087E2EA0830}" presName="node" presStyleLbl="node1" presStyleIdx="2" presStyleCnt="3">
        <dgm:presLayoutVars>
          <dgm:bulletEnabled val="1"/>
        </dgm:presLayoutVars>
      </dgm:prSet>
      <dgm:spPr/>
      <dgm:t>
        <a:bodyPr/>
        <a:lstStyle/>
        <a:p>
          <a:endParaRPr kumimoji="1" lang="ja-JP" altLang="en-US"/>
        </a:p>
      </dgm:t>
    </dgm:pt>
  </dgm:ptLst>
  <dgm:cxnLst>
    <dgm:cxn modelId="{7FECED71-0A22-DE46-8A00-1ED4F415D32F}" type="presOf" srcId="{7154FC06-3CAE-B347-AE4B-3F67AA9B4B16}" destId="{9F7A7AD8-4B7A-3241-9789-B52DBE4D7681}" srcOrd="0" destOrd="0" presId="urn:microsoft.com/office/officeart/2005/8/layout/process1"/>
    <dgm:cxn modelId="{AFFDCCDB-2CCD-2E4F-B9AD-B1D1ACB5CBE7}" type="presOf" srcId="{62081D55-637A-034F-89FB-DEF5C405FC80}" destId="{1A2DDD90-03F6-874A-BDEC-402ECF53E70E}" srcOrd="0" destOrd="0" presId="urn:microsoft.com/office/officeart/2005/8/layout/process1"/>
    <dgm:cxn modelId="{CFA4DFD9-5590-CE41-8E40-4D831EEFB42C}" type="presOf" srcId="{80AAC56D-D31D-1545-AF3F-1FEA7D4E267B}" destId="{86FC98DD-EAA7-D743-8DAF-943877C6F3B3}" srcOrd="1" destOrd="0" presId="urn:microsoft.com/office/officeart/2005/8/layout/process1"/>
    <dgm:cxn modelId="{5485C1E7-383C-204F-8E33-F020CF3E887E}" srcId="{FF9B6894-3B98-FC4D-B2F7-19BEBDB26AC5}" destId="{7D1B043C-38E9-6C49-AA41-E087E2EA0830}" srcOrd="2" destOrd="0" parTransId="{6781BEE1-BAAB-8A4E-91FD-BFEB9ADA12C0}" sibTransId="{0CAEFB9A-C778-EC4C-991C-1E860D928118}"/>
    <dgm:cxn modelId="{1B0C632D-036E-A144-B737-6DDA286F21E0}" type="presOf" srcId="{11CFBBC3-836C-FD4D-BBCD-9D20A732FDED}" destId="{367927F7-2C7F-8848-9644-EDAFACDF4F5E}" srcOrd="0" destOrd="0" presId="urn:microsoft.com/office/officeart/2005/8/layout/process1"/>
    <dgm:cxn modelId="{BFE009D3-FBDF-6149-89CA-704DFAADE7CD}" type="presOf" srcId="{11CFBBC3-836C-FD4D-BBCD-9D20A732FDED}" destId="{ACEE6FA9-0C5C-E049-801E-6D6CF5B27619}" srcOrd="1" destOrd="0" presId="urn:microsoft.com/office/officeart/2005/8/layout/process1"/>
    <dgm:cxn modelId="{476317B7-B99B-4B43-AA3C-0E6F93D6F992}" type="presOf" srcId="{FF9B6894-3B98-FC4D-B2F7-19BEBDB26AC5}" destId="{531AF677-4910-9F4B-ABD9-3ED163202ED1}" srcOrd="0" destOrd="0" presId="urn:microsoft.com/office/officeart/2005/8/layout/process1"/>
    <dgm:cxn modelId="{0252F093-AD1D-1449-9EF6-CFEC7B72B5C5}" srcId="{FF9B6894-3B98-FC4D-B2F7-19BEBDB26AC5}" destId="{62081D55-637A-034F-89FB-DEF5C405FC80}" srcOrd="0" destOrd="0" parTransId="{293FF860-DC13-684F-8573-FA1E436821DC}" sibTransId="{11CFBBC3-836C-FD4D-BBCD-9D20A732FDED}"/>
    <dgm:cxn modelId="{A105F0E4-3637-8F41-9B11-3E7520DC3088}" srcId="{FF9B6894-3B98-FC4D-B2F7-19BEBDB26AC5}" destId="{7154FC06-3CAE-B347-AE4B-3F67AA9B4B16}" srcOrd="1" destOrd="0" parTransId="{E0E943FF-1D3B-964C-A8AE-8AD7000C3894}" sibTransId="{80AAC56D-D31D-1545-AF3F-1FEA7D4E267B}"/>
    <dgm:cxn modelId="{C195CAED-0FBE-4341-8421-3F720F4BE99E}" type="presOf" srcId="{7D1B043C-38E9-6C49-AA41-E087E2EA0830}" destId="{EFB921E5-667E-D240-91ED-FC129FBE489E}" srcOrd="0" destOrd="0" presId="urn:microsoft.com/office/officeart/2005/8/layout/process1"/>
    <dgm:cxn modelId="{7C56DD9D-F10B-9945-AA65-8AC8F051ECC5}" type="presOf" srcId="{80AAC56D-D31D-1545-AF3F-1FEA7D4E267B}" destId="{A1986621-89B5-E443-BF5D-A247B6BF4CCE}" srcOrd="0" destOrd="0" presId="urn:microsoft.com/office/officeart/2005/8/layout/process1"/>
    <dgm:cxn modelId="{D6BB1BF9-8115-5A4F-BBC6-05A237F1215C}" type="presParOf" srcId="{531AF677-4910-9F4B-ABD9-3ED163202ED1}" destId="{1A2DDD90-03F6-874A-BDEC-402ECF53E70E}" srcOrd="0" destOrd="0" presId="urn:microsoft.com/office/officeart/2005/8/layout/process1"/>
    <dgm:cxn modelId="{A70CDF83-896A-EA44-BEF1-F2738D057D8B}" type="presParOf" srcId="{531AF677-4910-9F4B-ABD9-3ED163202ED1}" destId="{367927F7-2C7F-8848-9644-EDAFACDF4F5E}" srcOrd="1" destOrd="0" presId="urn:microsoft.com/office/officeart/2005/8/layout/process1"/>
    <dgm:cxn modelId="{D3A6F6DC-2638-3148-9948-CBEEC5E60C43}" type="presParOf" srcId="{367927F7-2C7F-8848-9644-EDAFACDF4F5E}" destId="{ACEE6FA9-0C5C-E049-801E-6D6CF5B27619}" srcOrd="0" destOrd="0" presId="urn:microsoft.com/office/officeart/2005/8/layout/process1"/>
    <dgm:cxn modelId="{45EF869D-FA54-6849-AD5A-E6F6BDF2E9BB}" type="presParOf" srcId="{531AF677-4910-9F4B-ABD9-3ED163202ED1}" destId="{9F7A7AD8-4B7A-3241-9789-B52DBE4D7681}" srcOrd="2" destOrd="0" presId="urn:microsoft.com/office/officeart/2005/8/layout/process1"/>
    <dgm:cxn modelId="{CC49C7AA-EE03-144C-8860-1CE9FB892023}" type="presParOf" srcId="{531AF677-4910-9F4B-ABD9-3ED163202ED1}" destId="{A1986621-89B5-E443-BF5D-A247B6BF4CCE}" srcOrd="3" destOrd="0" presId="urn:microsoft.com/office/officeart/2005/8/layout/process1"/>
    <dgm:cxn modelId="{C157D9F3-7A7B-8449-B265-5A225741B5EC}" type="presParOf" srcId="{A1986621-89B5-E443-BF5D-A247B6BF4CCE}" destId="{86FC98DD-EAA7-D743-8DAF-943877C6F3B3}" srcOrd="0" destOrd="0" presId="urn:microsoft.com/office/officeart/2005/8/layout/process1"/>
    <dgm:cxn modelId="{0D95BF54-688E-A141-A673-AE7095E5BF32}" type="presParOf" srcId="{531AF677-4910-9F4B-ABD9-3ED163202ED1}" destId="{EFB921E5-667E-D240-91ED-FC129FBE489E}"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DDD90-03F6-874A-BDEC-402ECF53E70E}">
      <dsp:nvSpPr>
        <dsp:cNvPr id="0" name=""/>
        <dsp:cNvSpPr/>
      </dsp:nvSpPr>
      <dsp:spPr>
        <a:xfrm>
          <a:off x="8543" y="84859"/>
          <a:ext cx="2553467" cy="1532080"/>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ja-JP" altLang="en-US" sz="2200" kern="1200" dirty="0" smtClean="0"/>
            <a:t>分散</a:t>
          </a:r>
        </a:p>
        <a:p>
          <a:pPr lvl="0" algn="ctr" defTabSz="977900">
            <a:lnSpc>
              <a:spcPct val="90000"/>
            </a:lnSpc>
            <a:spcBef>
              <a:spcPct val="0"/>
            </a:spcBef>
            <a:spcAft>
              <a:spcPct val="35000"/>
            </a:spcAft>
          </a:pPr>
          <a:r>
            <a:rPr kumimoji="1" lang="ja-JP" altLang="en-US" sz="2200" kern="1200" dirty="0" smtClean="0"/>
            <a:t>シャープレシオ</a:t>
          </a:r>
          <a:endParaRPr kumimoji="1" lang="ja-JP" altLang="en-US" sz="2200" kern="1200" dirty="0"/>
        </a:p>
      </dsp:txBody>
      <dsp:txXfrm>
        <a:off x="53416" y="129732"/>
        <a:ext cx="2463721" cy="1442334"/>
      </dsp:txXfrm>
    </dsp:sp>
    <dsp:sp modelId="{367927F7-2C7F-8848-9644-EDAFACDF4F5E}">
      <dsp:nvSpPr>
        <dsp:cNvPr id="0" name=""/>
        <dsp:cNvSpPr/>
      </dsp:nvSpPr>
      <dsp:spPr>
        <a:xfrm>
          <a:off x="2817357" y="534269"/>
          <a:ext cx="541335" cy="633259"/>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dsp:txBody>
      <dsp:txXfrm>
        <a:off x="2817357" y="660921"/>
        <a:ext cx="378935" cy="379955"/>
      </dsp:txXfrm>
    </dsp:sp>
    <dsp:sp modelId="{9F7A7AD8-4B7A-3241-9789-B52DBE4D7681}">
      <dsp:nvSpPr>
        <dsp:cNvPr id="0" name=""/>
        <dsp:cNvSpPr/>
      </dsp:nvSpPr>
      <dsp:spPr>
        <a:xfrm>
          <a:off x="3583397" y="84859"/>
          <a:ext cx="2553467" cy="1532080"/>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ja-JP" altLang="en-US" sz="2200" kern="1200" dirty="0" smtClean="0"/>
            <a:t>２次計画問題</a:t>
          </a:r>
          <a:endParaRPr kumimoji="1" lang="ja-JP" altLang="en-US" sz="2200" kern="1200" dirty="0"/>
        </a:p>
      </dsp:txBody>
      <dsp:txXfrm>
        <a:off x="3628270" y="129732"/>
        <a:ext cx="2463721" cy="1442334"/>
      </dsp:txXfrm>
    </dsp:sp>
    <dsp:sp modelId="{A1986621-89B5-E443-BF5D-A247B6BF4CCE}">
      <dsp:nvSpPr>
        <dsp:cNvPr id="0" name=""/>
        <dsp:cNvSpPr/>
      </dsp:nvSpPr>
      <dsp:spPr>
        <a:xfrm>
          <a:off x="6392211" y="534269"/>
          <a:ext cx="541335" cy="633259"/>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kumimoji="1" lang="ja-JP" altLang="en-US" sz="1800" kern="1200"/>
        </a:p>
      </dsp:txBody>
      <dsp:txXfrm>
        <a:off x="6392211" y="660921"/>
        <a:ext cx="378935" cy="379955"/>
      </dsp:txXfrm>
    </dsp:sp>
    <dsp:sp modelId="{EFB921E5-667E-D240-91ED-FC129FBE489E}">
      <dsp:nvSpPr>
        <dsp:cNvPr id="0" name=""/>
        <dsp:cNvSpPr/>
      </dsp:nvSpPr>
      <dsp:spPr>
        <a:xfrm>
          <a:off x="7158251" y="84859"/>
          <a:ext cx="2553467" cy="1532080"/>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en-US" altLang="ja-JP" sz="2200" b="0" u="sng" kern="1200" dirty="0" err="1" smtClean="0"/>
            <a:t>Scipy</a:t>
          </a:r>
          <a:endParaRPr kumimoji="1" lang="en-US" altLang="ja-JP" sz="2200" b="0" u="sng" kern="1200" dirty="0" smtClean="0"/>
        </a:p>
        <a:p>
          <a:pPr lvl="0" algn="ctr" defTabSz="977900">
            <a:lnSpc>
              <a:spcPct val="90000"/>
            </a:lnSpc>
            <a:spcBef>
              <a:spcPct val="0"/>
            </a:spcBef>
            <a:spcAft>
              <a:spcPct val="35000"/>
            </a:spcAft>
          </a:pPr>
          <a:r>
            <a:rPr kumimoji="1" lang="en-US" altLang="ja-JP" sz="2200" b="1" u="sng" kern="1200" dirty="0" smtClean="0">
              <a:solidFill>
                <a:srgbClr val="FF0000"/>
              </a:solidFill>
            </a:rPr>
            <a:t>CVXOPT</a:t>
          </a:r>
          <a:endParaRPr kumimoji="1" lang="ja-JP" altLang="en-US" sz="2200" b="1" u="sng" kern="1200" dirty="0" smtClean="0">
            <a:solidFill>
              <a:srgbClr val="FF0000"/>
            </a:solidFill>
          </a:endParaRPr>
        </a:p>
        <a:p>
          <a:pPr lvl="0" algn="ctr" defTabSz="977900">
            <a:lnSpc>
              <a:spcPct val="90000"/>
            </a:lnSpc>
            <a:spcBef>
              <a:spcPct val="0"/>
            </a:spcBef>
            <a:spcAft>
              <a:spcPct val="35000"/>
            </a:spcAft>
          </a:pPr>
          <a:r>
            <a:rPr kumimoji="1" lang="ja-JP" altLang="en-US" sz="2200" kern="1200" dirty="0" smtClean="0"/>
            <a:t>など</a:t>
          </a:r>
          <a:endParaRPr kumimoji="1" lang="ja-JP" altLang="en-US" sz="2200" kern="1200" dirty="0"/>
        </a:p>
      </dsp:txBody>
      <dsp:txXfrm>
        <a:off x="7203124" y="129732"/>
        <a:ext cx="2463721" cy="1442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DDD90-03F6-874A-BDEC-402ECF53E70E}">
      <dsp:nvSpPr>
        <dsp:cNvPr id="0" name=""/>
        <dsp:cNvSpPr/>
      </dsp:nvSpPr>
      <dsp:spPr>
        <a:xfrm>
          <a:off x="8543" y="84859"/>
          <a:ext cx="2553467" cy="1532080"/>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kumimoji="1" lang="en-US" altLang="ja-JP" sz="2900" kern="1200" dirty="0" err="1" smtClean="0"/>
            <a:t>CVaR</a:t>
          </a:r>
          <a:endParaRPr kumimoji="1" lang="ja-JP" altLang="en-US" sz="2900" kern="1200" dirty="0"/>
        </a:p>
      </dsp:txBody>
      <dsp:txXfrm>
        <a:off x="53416" y="129732"/>
        <a:ext cx="2463721" cy="1442334"/>
      </dsp:txXfrm>
    </dsp:sp>
    <dsp:sp modelId="{367927F7-2C7F-8848-9644-EDAFACDF4F5E}">
      <dsp:nvSpPr>
        <dsp:cNvPr id="0" name=""/>
        <dsp:cNvSpPr/>
      </dsp:nvSpPr>
      <dsp:spPr>
        <a:xfrm>
          <a:off x="2817357" y="534269"/>
          <a:ext cx="541335" cy="633259"/>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2817357" y="660921"/>
        <a:ext cx="378935" cy="379955"/>
      </dsp:txXfrm>
    </dsp:sp>
    <dsp:sp modelId="{9F7A7AD8-4B7A-3241-9789-B52DBE4D7681}">
      <dsp:nvSpPr>
        <dsp:cNvPr id="0" name=""/>
        <dsp:cNvSpPr/>
      </dsp:nvSpPr>
      <dsp:spPr>
        <a:xfrm>
          <a:off x="3583397" y="84859"/>
          <a:ext cx="2553467" cy="1532080"/>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kumimoji="1" lang="ja-JP" altLang="en-US" sz="2900" kern="1200" dirty="0" smtClean="0"/>
            <a:t>線形計画問題</a:t>
          </a:r>
          <a:endParaRPr kumimoji="1" lang="ja-JP" altLang="en-US" sz="2900" kern="1200" dirty="0"/>
        </a:p>
      </dsp:txBody>
      <dsp:txXfrm>
        <a:off x="3628270" y="129732"/>
        <a:ext cx="2463721" cy="1442334"/>
      </dsp:txXfrm>
    </dsp:sp>
    <dsp:sp modelId="{A1986621-89B5-E443-BF5D-A247B6BF4CCE}">
      <dsp:nvSpPr>
        <dsp:cNvPr id="0" name=""/>
        <dsp:cNvSpPr/>
      </dsp:nvSpPr>
      <dsp:spPr>
        <a:xfrm>
          <a:off x="6392211" y="534269"/>
          <a:ext cx="541335" cy="633259"/>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6392211" y="660921"/>
        <a:ext cx="378935" cy="379955"/>
      </dsp:txXfrm>
    </dsp:sp>
    <dsp:sp modelId="{EFB921E5-667E-D240-91ED-FC129FBE489E}">
      <dsp:nvSpPr>
        <dsp:cNvPr id="0" name=""/>
        <dsp:cNvSpPr/>
      </dsp:nvSpPr>
      <dsp:spPr>
        <a:xfrm>
          <a:off x="7158251" y="84859"/>
          <a:ext cx="2553467" cy="1532080"/>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kumimoji="1" lang="en-US" altLang="ja-JP" sz="2900" kern="1200" dirty="0" smtClean="0"/>
            <a:t>Pulp</a:t>
          </a:r>
          <a:endParaRPr kumimoji="1" lang="ja-JP" altLang="en-US" sz="2900" kern="1200" dirty="0" smtClean="0"/>
        </a:p>
        <a:p>
          <a:pPr lvl="0" algn="ctr" defTabSz="1289050">
            <a:lnSpc>
              <a:spcPct val="90000"/>
            </a:lnSpc>
            <a:spcBef>
              <a:spcPct val="0"/>
            </a:spcBef>
            <a:spcAft>
              <a:spcPct val="35000"/>
            </a:spcAft>
          </a:pPr>
          <a:r>
            <a:rPr kumimoji="1" lang="ja-JP" altLang="en-US" sz="2900" kern="1200" dirty="0" smtClean="0"/>
            <a:t>など</a:t>
          </a:r>
          <a:endParaRPr kumimoji="1" lang="ja-JP" altLang="en-US" sz="2900" kern="1200" dirty="0"/>
        </a:p>
      </dsp:txBody>
      <dsp:txXfrm>
        <a:off x="7203124" y="129732"/>
        <a:ext cx="2463721" cy="14423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13385-85A7-404B-8121-64BB3666A2E5}" type="datetimeFigureOut">
              <a:rPr kumimoji="1" lang="ja-JP" altLang="en-US" smtClean="0"/>
              <a:t>2017/11/5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2228F-B14D-2D45-98E3-521ED3FC58EE}" type="slidenum">
              <a:rPr kumimoji="1" lang="ja-JP" altLang="en-US" smtClean="0"/>
              <a:t>‹#›</a:t>
            </a:fld>
            <a:endParaRPr kumimoji="1" lang="ja-JP" altLang="en-US"/>
          </a:p>
        </p:txBody>
      </p:sp>
    </p:spTree>
    <p:extLst>
      <p:ext uri="{BB962C8B-B14F-4D97-AF65-F5344CB8AC3E}">
        <p14:creationId xmlns:p14="http://schemas.microsoft.com/office/powerpoint/2010/main" val="12180381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AD72228F-B14D-2D45-98E3-521ED3FC58EE}" type="slidenum">
              <a:rPr kumimoji="1" lang="ja-JP" altLang="en-US" smtClean="0"/>
              <a:t>1</a:t>
            </a:fld>
            <a:endParaRPr kumimoji="1" lang="ja-JP" altLang="en-US"/>
          </a:p>
        </p:txBody>
      </p:sp>
    </p:spTree>
    <p:extLst>
      <p:ext uri="{BB962C8B-B14F-4D97-AF65-F5344CB8AC3E}">
        <p14:creationId xmlns:p14="http://schemas.microsoft.com/office/powerpoint/2010/main" val="202101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D72228F-B14D-2D45-98E3-521ED3FC58EE}" type="slidenum">
              <a:rPr kumimoji="1" lang="ja-JP" altLang="en-US" smtClean="0"/>
              <a:t>4</a:t>
            </a:fld>
            <a:endParaRPr kumimoji="1" lang="ja-JP" altLang="en-US"/>
          </a:p>
        </p:txBody>
      </p:sp>
    </p:spTree>
    <p:extLst>
      <p:ext uri="{BB962C8B-B14F-4D97-AF65-F5344CB8AC3E}">
        <p14:creationId xmlns:p14="http://schemas.microsoft.com/office/powerpoint/2010/main" val="544300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外国株式は為替ヘッジあり？なし？</a:t>
            </a:r>
            <a:endParaRPr kumimoji="1" lang="ja-JP" altLang="en-US" dirty="0"/>
          </a:p>
        </p:txBody>
      </p:sp>
      <p:sp>
        <p:nvSpPr>
          <p:cNvPr id="4" name="スライド番号プレースホルダー 3"/>
          <p:cNvSpPr>
            <a:spLocks noGrp="1"/>
          </p:cNvSpPr>
          <p:nvPr>
            <p:ph type="sldNum" sz="quarter" idx="10"/>
          </p:nvPr>
        </p:nvSpPr>
        <p:spPr/>
        <p:txBody>
          <a:bodyPr/>
          <a:lstStyle/>
          <a:p>
            <a:fld id="{AD72228F-B14D-2D45-98E3-521ED3FC58EE}" type="slidenum">
              <a:rPr kumimoji="1" lang="ja-JP" altLang="en-US" smtClean="0"/>
              <a:t>7</a:t>
            </a:fld>
            <a:endParaRPr kumimoji="1" lang="ja-JP" altLang="en-US"/>
          </a:p>
        </p:txBody>
      </p:sp>
    </p:spTree>
    <p:extLst>
      <p:ext uri="{BB962C8B-B14F-4D97-AF65-F5344CB8AC3E}">
        <p14:creationId xmlns:p14="http://schemas.microsoft.com/office/powerpoint/2010/main" val="60983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パターンは</a:t>
            </a:r>
            <a:r>
              <a:rPr kumimoji="1" lang="en-US" altLang="ja-JP" dirty="0" smtClean="0"/>
              <a:t>python</a:t>
            </a:r>
            <a:r>
              <a:rPr kumimoji="1" lang="ja-JP" altLang="en-US" dirty="0" smtClean="0"/>
              <a:t>の</a:t>
            </a:r>
            <a:r>
              <a:rPr kumimoji="1" lang="en-US" altLang="ja-JP" dirty="0" err="1" smtClean="0"/>
              <a:t>itertool</a:t>
            </a:r>
            <a:r>
              <a:rPr kumimoji="1" lang="ja-JP" altLang="en-US" dirty="0" smtClean="0"/>
              <a:t>で作っています．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D72228F-B14D-2D45-98E3-521ED3FC58EE}" type="slidenum">
              <a:rPr kumimoji="1" lang="ja-JP" altLang="en-US" smtClean="0"/>
              <a:t>8</a:t>
            </a:fld>
            <a:endParaRPr kumimoji="1" lang="ja-JP" altLang="en-US"/>
          </a:p>
        </p:txBody>
      </p:sp>
    </p:spTree>
    <p:extLst>
      <p:ext uri="{BB962C8B-B14F-4D97-AF65-F5344CB8AC3E}">
        <p14:creationId xmlns:p14="http://schemas.microsoft.com/office/powerpoint/2010/main" val="52184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ここから少し数式が出てくるので，コードさえ使えればいいという方は，軽く聞き流してください．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AD72228F-B14D-2D45-98E3-521ED3FC58EE}" type="slidenum">
              <a:rPr kumimoji="1" lang="ja-JP" altLang="en-US" smtClean="0"/>
              <a:t>10</a:t>
            </a:fld>
            <a:endParaRPr kumimoji="1" lang="ja-JP" altLang="en-US"/>
          </a:p>
        </p:txBody>
      </p:sp>
    </p:spTree>
    <p:extLst>
      <p:ext uri="{BB962C8B-B14F-4D97-AF65-F5344CB8AC3E}">
        <p14:creationId xmlns:p14="http://schemas.microsoft.com/office/powerpoint/2010/main" val="16009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最適化できるようになったら，次のステップは目標リターンを動かして効率的フロンティアを描くこと</a:t>
            </a:r>
            <a:endParaRPr kumimoji="1" lang="ja-JP" altLang="en-US" dirty="0"/>
          </a:p>
        </p:txBody>
      </p:sp>
      <p:sp>
        <p:nvSpPr>
          <p:cNvPr id="4" name="スライド番号プレースホルダー 3"/>
          <p:cNvSpPr>
            <a:spLocks noGrp="1"/>
          </p:cNvSpPr>
          <p:nvPr>
            <p:ph type="sldNum" sz="quarter" idx="10"/>
          </p:nvPr>
        </p:nvSpPr>
        <p:spPr/>
        <p:txBody>
          <a:bodyPr/>
          <a:lstStyle/>
          <a:p>
            <a:fld id="{AD72228F-B14D-2D45-98E3-521ED3FC58EE}" type="slidenum">
              <a:rPr kumimoji="1" lang="ja-JP" altLang="en-US" smtClean="0"/>
              <a:t>18</a:t>
            </a:fld>
            <a:endParaRPr kumimoji="1" lang="ja-JP" altLang="en-US"/>
          </a:p>
        </p:txBody>
      </p:sp>
    </p:spTree>
    <p:extLst>
      <p:ext uri="{BB962C8B-B14F-4D97-AF65-F5344CB8AC3E}">
        <p14:creationId xmlns:p14="http://schemas.microsoft.com/office/powerpoint/2010/main" val="731445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9F10BE79-0452-9E4E-B01B-BA69D17A2A8E}" type="datetime1">
              <a:rPr kumimoji="1" lang="ja-JP" altLang="en-US" smtClean="0"/>
              <a:t>2017/11/5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92B299B-80D6-5646-85B9-22EC59A06760}" type="datetime1">
              <a:rPr kumimoji="1" lang="ja-JP" altLang="en-US" smtClean="0"/>
              <a:t>2017/11/5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EC8CF60-0231-7E43-AD3F-242A9A42A0F7}" type="datetime1">
              <a:rPr kumimoji="1" lang="ja-JP" altLang="en-US" smtClean="0"/>
              <a:t>2017/11/5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FE9C8-1B41-FA42-A1CC-E1E1C973A4AD}" type="datetime1">
              <a:rPr kumimoji="1" lang="ja-JP" altLang="en-US" smtClean="0"/>
              <a:t>2017/11/5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EC06EE-7595-2042-A373-E29057B12C67}" type="datetime1">
              <a:rPr kumimoji="1" lang="ja-JP" altLang="en-US" smtClean="0"/>
              <a:t>2017/11/5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D304A1D-330D-0446-9717-EFAF1E6FA383}" type="datetime1">
              <a:rPr kumimoji="1" lang="ja-JP" altLang="en-US" smtClean="0"/>
              <a:t>2017/11/5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4FAFA18-1B0A-8946-B14C-495F4DE5DAC9}" type="datetime1">
              <a:rPr kumimoji="1" lang="ja-JP" altLang="en-US" smtClean="0"/>
              <a:t>2017/11/5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D36DE8C-104E-1241-BA3A-4614526FAC48}" type="datetime1">
              <a:rPr kumimoji="1" lang="ja-JP" altLang="en-US" smtClean="0"/>
              <a:t>2017/11/5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95889-4D60-8B49-9D00-C2C38E8FF445}" type="datetime1">
              <a:rPr kumimoji="1" lang="ja-JP" altLang="en-US" smtClean="0"/>
              <a:t>2017/11/5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267ED32-D5B2-C04D-8F3C-624D06511F27}" type="datetime1">
              <a:rPr kumimoji="1" lang="ja-JP" altLang="en-US" smtClean="0"/>
              <a:t>2017/11/5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93BA072-DAB7-8D47-990E-16972664A83C}" type="datetime1">
              <a:rPr kumimoji="1" lang="ja-JP" altLang="en-US" smtClean="0"/>
              <a:t>2017/11/5</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21E2C5-0D6B-0E43-BF4D-E2C7D5D377E3}"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291FBD-2E05-7C40-BBE7-39EC4B1B9262}" type="datetime1">
              <a:rPr kumimoji="1" lang="ja-JP" altLang="en-US" smtClean="0"/>
              <a:t>2017/11/5</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21E2C5-0D6B-0E43-BF4D-E2C7D5D377E3}" type="slidenum">
              <a:rPr kumimoji="1" lang="ja-JP" altLang="en-US" smtClean="0"/>
              <a:t>‹#›</a:t>
            </a:fld>
            <a:endParaRPr kumimoji="1" lang="ja-JP" alt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371381"/>
      </p:ext>
    </p:extLst>
  </p:cSld>
  <p:clrMap bg1="dk1" tx1="lt1" bg2="dk2" tx2="lt2" accent1="accent1" accent2="accent2" accent3="accent3" accent4="accent4" accent5="accent5" accent6="accent6" hlink="hlink" folHlink="folHlink"/>
  <p:sldLayoutIdLst>
    <p:sldLayoutId id="2147485378" r:id="rId1"/>
    <p:sldLayoutId id="2147485379" r:id="rId2"/>
    <p:sldLayoutId id="2147485380" r:id="rId3"/>
    <p:sldLayoutId id="2147485381" r:id="rId4"/>
    <p:sldLayoutId id="2147485382" r:id="rId5"/>
    <p:sldLayoutId id="2147485383" r:id="rId6"/>
    <p:sldLayoutId id="2147485384" r:id="rId7"/>
    <p:sldLayoutId id="2147485385" r:id="rId8"/>
    <p:sldLayoutId id="2147485386" r:id="rId9"/>
    <p:sldLayoutId id="2147485387" r:id="rId10"/>
    <p:sldLayoutId id="2147485388" r:id="rId11"/>
  </p:sldLayoutIdLst>
  <p:hf hdr="0" ftr="0" dt="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image" Target="../media/image360.png"/><Relationship Id="rId4" Type="http://schemas.openxmlformats.org/officeDocument/2006/relationships/image" Target="../media/image370.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5400" dirty="0" smtClean="0"/>
              <a:t>P</a:t>
            </a:r>
            <a:r>
              <a:rPr kumimoji="1" lang="en-US" altLang="ja-JP" sz="4000" dirty="0" smtClean="0"/>
              <a:t>ython</a:t>
            </a:r>
            <a:r>
              <a:rPr kumimoji="1" lang="ja-JP" altLang="en-US" sz="3600" dirty="0" smtClean="0"/>
              <a:t>ではじめる</a:t>
            </a:r>
            <a:r>
              <a:rPr kumimoji="1" lang="en-US" altLang="ja-JP" sz="3600" dirty="0" smtClean="0"/>
              <a:t/>
            </a:r>
            <a:br>
              <a:rPr kumimoji="1" lang="en-US" altLang="ja-JP" sz="3600" dirty="0" smtClean="0"/>
            </a:br>
            <a:r>
              <a:rPr kumimoji="1" lang="ja-JP" altLang="en-US" sz="4000" b="1" dirty="0" smtClean="0"/>
              <a:t>ポートフォリオ最適化</a:t>
            </a:r>
            <a:endParaRPr kumimoji="1" lang="ja-JP" altLang="en-US" sz="4000" b="1" dirty="0"/>
          </a:p>
        </p:txBody>
      </p:sp>
      <p:sp>
        <p:nvSpPr>
          <p:cNvPr id="3" name="サブタイトル 2"/>
          <p:cNvSpPr>
            <a:spLocks noGrp="1"/>
          </p:cNvSpPr>
          <p:nvPr>
            <p:ph type="subTitle" idx="1"/>
          </p:nvPr>
        </p:nvSpPr>
        <p:spPr/>
        <p:txBody>
          <a:bodyPr/>
          <a:lstStyle/>
          <a:p>
            <a:r>
              <a:rPr kumimoji="1" lang="en-US" altLang="ja-JP" dirty="0" smtClean="0"/>
              <a:t>Yoshi</a:t>
            </a:r>
          </a:p>
          <a:p>
            <a:r>
              <a:rPr kumimoji="1" lang="en-US" altLang="ja-JP" dirty="0" smtClean="0"/>
              <a:t>2017/10/25</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a:t>
            </a:fld>
            <a:endParaRPr kumimoji="1" lang="ja-JP" altLang="en-US"/>
          </a:p>
        </p:txBody>
      </p:sp>
    </p:spTree>
    <p:extLst>
      <p:ext uri="{BB962C8B-B14F-4D97-AF65-F5344CB8AC3E}">
        <p14:creationId xmlns:p14="http://schemas.microsoft.com/office/powerpoint/2010/main" val="659555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H.M.Markowitz</a:t>
            </a:r>
            <a:r>
              <a:rPr lang="ja-JP" altLang="en-US" dirty="0" smtClean="0"/>
              <a:t>の平均・分散モデル</a:t>
            </a:r>
            <a:r>
              <a:rPr lang="en-US" altLang="ja-JP" dirty="0"/>
              <a:t/>
            </a:r>
            <a:br>
              <a:rPr lang="en-US" altLang="ja-JP" dirty="0"/>
            </a:br>
            <a:r>
              <a:rPr lang="ja-JP" altLang="en-US" dirty="0" smtClean="0"/>
              <a:t>２次計画問題に定式化</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24128" y="2285999"/>
                <a:ext cx="9964714" cy="4339389"/>
              </a:xfrm>
            </p:spPr>
            <p:txBody>
              <a:bodyPr>
                <a:normAutofit fontScale="85000" lnSpcReduction="20000"/>
              </a:bodyPr>
              <a:lstStyle/>
              <a:p>
                <a:r>
                  <a:rPr kumimoji="1" lang="ja-JP" altLang="en-US" dirty="0" smtClean="0"/>
                  <a:t>目的関数：ポートフォリオの分散最小化</a:t>
                </a:r>
                <a:endParaRPr kumimoji="1" lang="en-US" altLang="ja-JP" dirty="0" smtClean="0"/>
              </a:p>
              <a:p>
                <a:r>
                  <a:rPr lang="ja-JP" altLang="en-US" dirty="0" smtClean="0"/>
                  <a:t>制約条件</a:t>
                </a:r>
                <a:r>
                  <a:rPr lang="ja-JP" altLang="en-US" dirty="0"/>
                  <a:t>：ポートフォリオの期待リターンが目標リターン以上</a:t>
                </a:r>
                <a:endParaRPr lang="en-US" altLang="ja-JP" dirty="0"/>
              </a:p>
              <a:p>
                <a:r>
                  <a:rPr lang="ja-JP" altLang="en-US" dirty="0" smtClean="0"/>
                  <a:t>　　　　　投資比率（決定変数）の和＝</a:t>
                </a:r>
                <a:r>
                  <a:rPr lang="en-US" altLang="ja-JP" dirty="0" smtClean="0"/>
                  <a:t>1</a:t>
                </a:r>
              </a:p>
              <a:p>
                <a:r>
                  <a:rPr kumimoji="1" lang="ja-JP" altLang="en-US" dirty="0" smtClean="0"/>
                  <a:t>　　　　　空売り禁止（決定変数の下限）制約</a:t>
                </a:r>
                <a:endParaRPr kumimoji="1" lang="en-US" altLang="ja-JP" dirty="0" smtClean="0"/>
              </a:p>
              <a:p>
                <a:r>
                  <a:rPr lang="ja-JP" altLang="en-US" dirty="0"/>
                  <a:t>＊決定変数：投資比率</a:t>
                </a:r>
                <a:endParaRPr lang="en-US" altLang="ja-JP" dirty="0"/>
              </a:p>
              <a:p>
                <a:endParaRPr kumimoji="1" lang="en-US" altLang="ja-JP" dirty="0" smtClean="0"/>
              </a:p>
              <a:p>
                <a:r>
                  <a:rPr lang="ja-JP" altLang="en-US" dirty="0"/>
                  <a:t>　</a:t>
                </a:r>
                <a:r>
                  <a:rPr lang="ja-JP" altLang="en-US" dirty="0" smtClean="0"/>
                  <a:t>　　　　</a:t>
                </a:r>
                <a:endParaRPr kumimoji="1" lang="en-US" altLang="ja-JP" dirty="0" smtClean="0"/>
              </a:p>
              <a:p>
                <a:pPr marL="0" indent="0">
                  <a:buNone/>
                </a:pPr>
                <a14:m>
                  <m:oMath xmlns:m="http://schemas.openxmlformats.org/officeDocument/2006/math">
                    <m:func>
                      <m:funcPr>
                        <m:ctrlPr>
                          <a:rPr lang="mr-IN" altLang="ja-JP" i="1">
                            <a:latin typeface="Cambria Math" charset="0"/>
                          </a:rPr>
                        </m:ctrlPr>
                      </m:funcPr>
                      <m:fName>
                        <m:limLow>
                          <m:limLowPr>
                            <m:ctrlPr>
                              <a:rPr lang="mr-IN" altLang="ja-JP" i="1">
                                <a:latin typeface="Cambria Math" charset="0"/>
                              </a:rPr>
                            </m:ctrlPr>
                          </m:limLowPr>
                          <m:e>
                            <m:r>
                              <m:rPr>
                                <m:sty m:val="p"/>
                              </m:rPr>
                              <a:rPr lang="mr-IN" altLang="ja-JP">
                                <a:latin typeface="Cambria Math" charset="0"/>
                              </a:rPr>
                              <m:t>min</m:t>
                            </m:r>
                            <m:r>
                              <m:rPr>
                                <m:sty m:val="p"/>
                              </m:rPr>
                              <a:rPr lang="en-US" altLang="ja-JP" b="0" i="0" smtClean="0">
                                <a:latin typeface="Cambria Math" charset="0"/>
                              </a:rPr>
                              <m:t>imize</m:t>
                            </m:r>
                          </m:e>
                          <m:lim/>
                        </m:limLow>
                      </m:fName>
                      <m:e>
                        <m:r>
                          <a:rPr lang="en-US" altLang="ja-JP" b="0" i="1" smtClean="0">
                            <a:latin typeface="Cambria Math" charset="0"/>
                          </a:rPr>
                          <m:t>              </m:t>
                        </m:r>
                        <m:sSup>
                          <m:sSupPr>
                            <m:ctrlPr>
                              <a:rPr lang="en-US" altLang="ja-JP" b="0" i="1" smtClean="0">
                                <a:latin typeface="Cambria Math" charset="0"/>
                              </a:rPr>
                            </m:ctrlPr>
                          </m:sSupPr>
                          <m:e>
                            <m:r>
                              <a:rPr lang="en-US" altLang="ja-JP" b="1" i="1" smtClean="0">
                                <a:latin typeface="Cambria Math" charset="0"/>
                              </a:rPr>
                              <m:t>𝒙</m:t>
                            </m:r>
                          </m:e>
                          <m:sup>
                            <m:r>
                              <a:rPr lang="en-US" altLang="ja-JP" b="0" i="1" smtClean="0">
                                <a:latin typeface="Cambria Math" charset="0"/>
                              </a:rPr>
                              <m:t>𝑇</m:t>
                            </m:r>
                          </m:sup>
                        </m:sSup>
                        <m:r>
                          <a:rPr lang="en-US" altLang="ja-JP" b="0" i="1" smtClean="0">
                            <a:latin typeface="Cambria Math" charset="0"/>
                          </a:rPr>
                          <m:t>𝑉𝑎𝑟</m:t>
                        </m:r>
                        <m:d>
                          <m:dPr>
                            <m:begChr m:val="["/>
                            <m:endChr m:val="]"/>
                            <m:ctrlPr>
                              <a:rPr lang="en-US" altLang="ja-JP" b="0" i="1" smtClean="0">
                                <a:latin typeface="Cambria Math" charset="0"/>
                              </a:rPr>
                            </m:ctrlPr>
                          </m:dPr>
                          <m:e>
                            <m:acc>
                              <m:accPr>
                                <m:chr m:val="̃"/>
                                <m:ctrlPr>
                                  <a:rPr lang="en-US" altLang="ja-JP" b="0" i="1" smtClean="0">
                                    <a:latin typeface="Cambria Math" charset="0"/>
                                  </a:rPr>
                                </m:ctrlPr>
                              </m:accPr>
                              <m:e>
                                <m:r>
                                  <a:rPr lang="en-US" altLang="ja-JP" b="1" i="1" smtClean="0">
                                    <a:latin typeface="Cambria Math" charset="0"/>
                                  </a:rPr>
                                  <m:t>𝒓</m:t>
                                </m:r>
                              </m:e>
                            </m:acc>
                          </m:e>
                        </m:d>
                        <m:r>
                          <a:rPr lang="en-US" altLang="ja-JP" b="1" i="1" smtClean="0">
                            <a:latin typeface="Cambria Math" charset="0"/>
                          </a:rPr>
                          <m:t>𝒙</m:t>
                        </m:r>
                      </m:e>
                    </m:func>
                  </m:oMath>
                </a14:m>
                <a:r>
                  <a:rPr lang="en-US" altLang="ja-JP" dirty="0" smtClean="0"/>
                  <a:t>		</a:t>
                </a:r>
                <a:r>
                  <a:rPr lang="mr-IN" altLang="ja-JP" sz="2100" dirty="0" smtClean="0"/>
                  <a:t>…</a:t>
                </a:r>
                <a:r>
                  <a:rPr lang="ja-JP" altLang="en-US" sz="1800" dirty="0" smtClean="0"/>
                  <a:t>ポートフォリオの分散最小化</a:t>
                </a:r>
                <a:endParaRPr lang="en-US" altLang="ja-JP" sz="1800" dirty="0" smtClean="0"/>
              </a:p>
              <a:p>
                <a:pPr marL="0" indent="0">
                  <a:buNone/>
                </a:pPr>
                <a:r>
                  <a:rPr lang="en-US" altLang="ja-JP" dirty="0">
                    <a:latin typeface="Cambria Math" charset="0"/>
                    <a:ea typeface="Cambria Math" charset="0"/>
                    <a:cs typeface="Cambria Math" charset="0"/>
                  </a:rPr>
                  <a:t>subject to</a:t>
                </a:r>
                <a:r>
                  <a:rPr lang="en-US" altLang="ja-JP" dirty="0"/>
                  <a:t> 	</a:t>
                </a:r>
                <a14:m>
                  <m:oMath xmlns:m="http://schemas.openxmlformats.org/officeDocument/2006/math">
                    <m:nary>
                      <m:naryPr>
                        <m:chr m:val="∑"/>
                        <m:ctrlPr>
                          <a:rPr lang="is-IS" altLang="ja-JP" i="1">
                            <a:latin typeface="Cambria Math" charset="0"/>
                          </a:rPr>
                        </m:ctrlPr>
                      </m:naryPr>
                      <m:sub>
                        <m:r>
                          <m:rPr>
                            <m:brk m:alnAt="23"/>
                          </m:rPr>
                          <a:rPr lang="en-US" altLang="ja-JP" i="1">
                            <a:latin typeface="Cambria Math" charset="0"/>
                          </a:rPr>
                          <m:t>𝑖</m:t>
                        </m:r>
                        <m:r>
                          <a:rPr lang="en-US" altLang="ja-JP" i="1">
                            <a:latin typeface="Cambria Math" charset="0"/>
                          </a:rPr>
                          <m:t>=1</m:t>
                        </m:r>
                      </m:sub>
                      <m:sup>
                        <m:r>
                          <a:rPr lang="en-US" altLang="ja-JP" i="1">
                            <a:latin typeface="Cambria Math" charset="0"/>
                          </a:rPr>
                          <m:t>𝑛</m:t>
                        </m:r>
                      </m:sup>
                      <m:e>
                        <m:r>
                          <m:rPr>
                            <m:sty m:val="p"/>
                          </m:rPr>
                          <a:rPr lang="en-US" altLang="ja-JP" sz="2000">
                            <a:latin typeface="Cambria Math" charset="0"/>
                          </a:rPr>
                          <m:t>E</m:t>
                        </m:r>
                        <m:d>
                          <m:dPr>
                            <m:begChr m:val="["/>
                            <m:endChr m:val="]"/>
                            <m:ctrlPr>
                              <a:rPr lang="en-US" altLang="ja-JP" sz="2000" i="1">
                                <a:latin typeface="Cambria Math" charset="0"/>
                              </a:rPr>
                            </m:ctrlPr>
                          </m:dPr>
                          <m:e>
                            <m:sSub>
                              <m:sSubPr>
                                <m:ctrlPr>
                                  <a:rPr lang="en-US" altLang="ja-JP" sz="2000" b="0" i="1" smtClean="0">
                                    <a:latin typeface="Cambria Math" charset="0"/>
                                  </a:rPr>
                                </m:ctrlPr>
                              </m:sSubPr>
                              <m:e>
                                <m:acc>
                                  <m:accPr>
                                    <m:chr m:val="̃"/>
                                    <m:ctrlPr>
                                      <a:rPr lang="en-US" altLang="ja-JP" sz="2000" i="1">
                                        <a:latin typeface="Cambria Math" charset="0"/>
                                      </a:rPr>
                                    </m:ctrlPr>
                                  </m:accPr>
                                  <m:e>
                                    <m:r>
                                      <a:rPr lang="en-US" altLang="ja-JP" sz="2000" i="1">
                                        <a:latin typeface="Cambria Math" charset="0"/>
                                      </a:rPr>
                                      <m:t>𝑟</m:t>
                                    </m:r>
                                  </m:e>
                                </m:acc>
                              </m:e>
                              <m:sub>
                                <m:r>
                                  <a:rPr lang="en-US" altLang="ja-JP" sz="2000" b="0" i="1" smtClean="0">
                                    <a:latin typeface="Cambria Math" charset="0"/>
                                  </a:rPr>
                                  <m:t>𝑖</m:t>
                                </m:r>
                              </m:sub>
                            </m:sSub>
                          </m:e>
                        </m:d>
                        <m:sSub>
                          <m:sSubPr>
                            <m:ctrlPr>
                              <a:rPr lang="en-US" altLang="ja-JP" i="1">
                                <a:latin typeface="Cambria Math" charset="0"/>
                              </a:rPr>
                            </m:ctrlPr>
                          </m:sSubPr>
                          <m:e>
                            <m:r>
                              <a:rPr lang="en-US" altLang="ja-JP" i="1">
                                <a:latin typeface="Cambria Math" charset="0"/>
                              </a:rPr>
                              <m:t>𝑥</m:t>
                            </m:r>
                          </m:e>
                          <m:sub>
                            <m:r>
                              <a:rPr lang="en-US" altLang="ja-JP" i="1">
                                <a:latin typeface="Cambria Math" charset="0"/>
                              </a:rPr>
                              <m:t>𝑖</m:t>
                            </m:r>
                          </m:sub>
                        </m:sSub>
                      </m:e>
                    </m:nary>
                    <m:r>
                      <a:rPr lang="is-I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𝑟</m:t>
                        </m:r>
                      </m:e>
                      <m:sub>
                        <m:r>
                          <a:rPr lang="en-US" altLang="ja-JP" i="1">
                            <a:latin typeface="Cambria Math" charset="0"/>
                            <a:ea typeface="Cambria Math" charset="0"/>
                            <a:cs typeface="Cambria Math" charset="0"/>
                          </a:rPr>
                          <m:t>𝐺</m:t>
                        </m:r>
                      </m:sub>
                    </m:sSub>
                  </m:oMath>
                </a14:m>
                <a:r>
                  <a:rPr lang="en-US" altLang="ja-JP" dirty="0"/>
                  <a:t>		</a:t>
                </a:r>
                <a:r>
                  <a:rPr lang="mr-IN" altLang="ja-JP" sz="2000" dirty="0"/>
                  <a:t>…</a:t>
                </a:r>
                <a:r>
                  <a:rPr lang="ja-JP" altLang="en-US" sz="1800" dirty="0"/>
                  <a:t>ポートフォリオの期待リターンが目標以上</a:t>
                </a:r>
                <a:endParaRPr lang="en-US" altLang="ja-JP" sz="1800" dirty="0"/>
              </a:p>
              <a:p>
                <a:pPr marL="0" indent="0">
                  <a:buNone/>
                </a:pPr>
                <a:r>
                  <a:rPr lang="en-US" altLang="ja-JP" dirty="0"/>
                  <a:t>		</a:t>
                </a:r>
                <a14:m>
                  <m:oMath xmlns:m="http://schemas.openxmlformats.org/officeDocument/2006/math">
                    <m:nary>
                      <m:naryPr>
                        <m:chr m:val="∑"/>
                        <m:ctrlPr>
                          <a:rPr lang="is-IS" altLang="ja-JP" i="1">
                            <a:latin typeface="Cambria Math" charset="0"/>
                          </a:rPr>
                        </m:ctrlPr>
                      </m:naryPr>
                      <m:sub>
                        <m:r>
                          <m:rPr>
                            <m:brk m:alnAt="23"/>
                          </m:rPr>
                          <a:rPr lang="en-US" altLang="ja-JP" i="1">
                            <a:latin typeface="Cambria Math" charset="0"/>
                          </a:rPr>
                          <m:t>𝑖</m:t>
                        </m:r>
                        <m:r>
                          <a:rPr lang="en-US" altLang="ja-JP" i="1">
                            <a:latin typeface="Cambria Math" charset="0"/>
                          </a:rPr>
                          <m:t>=1</m:t>
                        </m:r>
                      </m:sub>
                      <m:sup>
                        <m:r>
                          <a:rPr lang="en-US" altLang="ja-JP" i="1">
                            <a:latin typeface="Cambria Math" charset="0"/>
                          </a:rPr>
                          <m:t>𝑛</m:t>
                        </m:r>
                      </m:sup>
                      <m:e>
                        <m:sSub>
                          <m:sSubPr>
                            <m:ctrlPr>
                              <a:rPr lang="en-US" altLang="ja-JP" i="1">
                                <a:latin typeface="Cambria Math" charset="0"/>
                              </a:rPr>
                            </m:ctrlPr>
                          </m:sSubPr>
                          <m:e>
                            <m:r>
                              <a:rPr lang="en-US" altLang="ja-JP" i="1">
                                <a:latin typeface="Cambria Math" charset="0"/>
                              </a:rPr>
                              <m:t>𝑥</m:t>
                            </m:r>
                          </m:e>
                          <m:sub>
                            <m:r>
                              <a:rPr lang="en-US" altLang="ja-JP" i="1">
                                <a:latin typeface="Cambria Math" charset="0"/>
                              </a:rPr>
                              <m:t>𝑖</m:t>
                            </m:r>
                          </m:sub>
                        </m:sSub>
                        <m:r>
                          <a:rPr lang="en-US" altLang="ja-JP" i="1">
                            <a:latin typeface="Cambria Math" charset="0"/>
                          </a:rPr>
                          <m:t>=1</m:t>
                        </m:r>
                      </m:e>
                    </m:nary>
                  </m:oMath>
                </a14:m>
                <a:r>
                  <a:rPr lang="en-US" altLang="ja-JP" dirty="0"/>
                  <a:t>		</a:t>
                </a:r>
                <a:r>
                  <a:rPr lang="mr-IN" altLang="ja-JP" sz="2000" dirty="0" smtClean="0"/>
                  <a:t>…</a:t>
                </a:r>
                <a:r>
                  <a:rPr lang="ja-JP" altLang="en-US" sz="1800" dirty="0"/>
                  <a:t>投資比率の和が１</a:t>
                </a:r>
                <a:endParaRPr lang="en-US" altLang="ja-JP" sz="1800" dirty="0"/>
              </a:p>
              <a:p>
                <a:pPr marL="0" indent="0">
                  <a:buNone/>
                </a:pPr>
                <a:r>
                  <a:rPr lang="en-US" altLang="ja-JP" dirty="0"/>
                  <a:t>		</a:t>
                </a:r>
                <a14:m>
                  <m:oMath xmlns:m="http://schemas.openxmlformats.org/officeDocument/2006/math">
                    <m:sSub>
                      <m:sSubPr>
                        <m:ctrlPr>
                          <a:rPr lang="en-US" altLang="ja-JP" i="1">
                            <a:latin typeface="Cambria Math" charset="0"/>
                          </a:rPr>
                        </m:ctrlPr>
                      </m:sSubPr>
                      <m:e>
                        <m:r>
                          <a:rPr lang="en-US" altLang="ja-JP" i="1">
                            <a:latin typeface="Cambria Math" charset="0"/>
                          </a:rPr>
                          <m:t>𝑥</m:t>
                        </m:r>
                      </m:e>
                      <m:sub>
                        <m:r>
                          <a:rPr lang="en-US" altLang="ja-JP" i="1">
                            <a:latin typeface="Cambria Math" charset="0"/>
                          </a:rPr>
                          <m:t>𝑖</m:t>
                        </m:r>
                      </m:sub>
                    </m:sSub>
                    <m:r>
                      <a:rPr lang="en-US" altLang="ja-JP" i="1">
                        <a:latin typeface="Cambria Math" charset="0"/>
                      </a:rPr>
                      <m:t> </m:t>
                    </m:r>
                    <m:r>
                      <a:rPr lang="en-US" altLang="ja-JP" i="1">
                        <a:latin typeface="Cambria Math" charset="0"/>
                        <a:ea typeface="Cambria Math" charset="0"/>
                        <a:cs typeface="Cambria Math" charset="0"/>
                      </a:rPr>
                      <m:t>≥0 (</m:t>
                    </m:r>
                    <m:r>
                      <a:rPr lang="en-US" altLang="ja-JP" i="1">
                        <a:latin typeface="Cambria Math" charset="0"/>
                        <a:ea typeface="Cambria Math" charset="0"/>
                        <a:cs typeface="Cambria Math" charset="0"/>
                      </a:rPr>
                      <m:t>𝑖</m:t>
                    </m:r>
                    <m:r>
                      <a:rPr lang="en-US" altLang="ja-JP" i="1">
                        <a:latin typeface="Cambria Math" charset="0"/>
                        <a:ea typeface="Cambria Math" charset="0"/>
                        <a:cs typeface="Cambria Math" charset="0"/>
                      </a:rPr>
                      <m:t>=1,2,⋯,</m:t>
                    </m:r>
                    <m:r>
                      <a:rPr lang="en-US" altLang="ja-JP" i="1">
                        <a:latin typeface="Cambria Math" charset="0"/>
                        <a:ea typeface="Cambria Math" charset="0"/>
                        <a:cs typeface="Cambria Math" charset="0"/>
                      </a:rPr>
                      <m:t>𝑛</m:t>
                    </m:r>
                    <m:r>
                      <a:rPr lang="en-US" altLang="ja-JP" i="1">
                        <a:latin typeface="Cambria Math" charset="0"/>
                        <a:ea typeface="Cambria Math" charset="0"/>
                        <a:cs typeface="Cambria Math" charset="0"/>
                      </a:rPr>
                      <m:t>)</m:t>
                    </m:r>
                  </m:oMath>
                </a14:m>
                <a:r>
                  <a:rPr lang="en-US" altLang="ja-JP" dirty="0"/>
                  <a:t>	</a:t>
                </a:r>
                <a:r>
                  <a:rPr lang="mr-IN" altLang="ja-JP" sz="2000" dirty="0" smtClean="0"/>
                  <a:t>…</a:t>
                </a:r>
                <a:r>
                  <a:rPr lang="ja-JP" altLang="en-US" sz="1800" dirty="0" smtClean="0"/>
                  <a:t>下限制約</a:t>
                </a:r>
                <a:r>
                  <a:rPr lang="en-US" altLang="ja-JP" sz="1800" dirty="0" smtClean="0"/>
                  <a:t> </a:t>
                </a:r>
                <a:r>
                  <a:rPr lang="ja-JP" altLang="en-US" sz="1800" dirty="0" smtClean="0"/>
                  <a:t>（</a:t>
                </a:r>
                <a:r>
                  <a:rPr lang="en-US" altLang="ja-JP" sz="1800" dirty="0" smtClean="0"/>
                  <a:t>DC</a:t>
                </a:r>
                <a:r>
                  <a:rPr lang="ja-JP" altLang="en-US" sz="1800" dirty="0" smtClean="0"/>
                  <a:t>に空売りはない）</a:t>
                </a:r>
                <a:endParaRPr lang="ja-JP" altLang="en-US" sz="2000"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24128" y="2285999"/>
                <a:ext cx="9964714" cy="4339389"/>
              </a:xfrm>
              <a:blipFill rotWithShape="0">
                <a:blip r:embed="rId3"/>
                <a:stretch>
                  <a:fillRect l="-1040" t="-2107" b="-744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10</a:t>
            </a:fld>
            <a:endParaRPr kumimoji="1" lang="ja-JP" altLang="en-US"/>
          </a:p>
        </p:txBody>
      </p:sp>
      <p:sp>
        <p:nvSpPr>
          <p:cNvPr id="5" name="下矢印 4"/>
          <p:cNvSpPr/>
          <p:nvPr/>
        </p:nvSpPr>
        <p:spPr>
          <a:xfrm>
            <a:off x="3619500" y="4277893"/>
            <a:ext cx="800100" cy="355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中かっこ 6"/>
          <p:cNvSpPr/>
          <p:nvPr/>
        </p:nvSpPr>
        <p:spPr>
          <a:xfrm>
            <a:off x="9593179" y="4761829"/>
            <a:ext cx="288758" cy="18372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9881937" y="5449601"/>
            <a:ext cx="2021306" cy="461665"/>
          </a:xfrm>
          <a:prstGeom prst="rect">
            <a:avLst/>
          </a:prstGeom>
          <a:noFill/>
        </p:spPr>
        <p:txBody>
          <a:bodyPr wrap="square" rtlCol="0">
            <a:spAutoFit/>
          </a:bodyPr>
          <a:lstStyle/>
          <a:p>
            <a:r>
              <a:rPr kumimoji="1" lang="en-US" altLang="ja-JP" sz="2400" dirty="0" smtClean="0"/>
              <a:t>2</a:t>
            </a:r>
            <a:r>
              <a:rPr kumimoji="1" lang="ja-JP" altLang="en-US" sz="2400" dirty="0" smtClean="0"/>
              <a:t>次計画問題</a:t>
            </a:r>
            <a:endParaRPr kumimoji="1" lang="ja-JP" altLang="en-US" sz="2400" dirty="0"/>
          </a:p>
        </p:txBody>
      </p:sp>
    </p:spTree>
    <p:extLst>
      <p:ext uri="{BB962C8B-B14F-4D97-AF65-F5344CB8AC3E}">
        <p14:creationId xmlns:p14="http://schemas.microsoft.com/office/powerpoint/2010/main" val="288643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次計画問題を</a:t>
            </a:r>
            <a:r>
              <a:rPr kumimoji="1" lang="en-US" altLang="ja-JP" dirty="0" err="1" smtClean="0"/>
              <a:t>scipy</a:t>
            </a:r>
            <a:r>
              <a:rPr kumimoji="1" lang="ja-JP" altLang="en-US" dirty="0" smtClean="0"/>
              <a:t>で解く</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Scipy</a:t>
            </a:r>
            <a:r>
              <a:rPr lang="ja-JP" altLang="en-US" dirty="0"/>
              <a:t>のオプティマイザーの</a:t>
            </a:r>
            <a:r>
              <a:rPr lang="en-US" altLang="ja-JP" dirty="0"/>
              <a:t>method='SLSQP'</a:t>
            </a:r>
            <a:r>
              <a:rPr lang="ja-JP" altLang="en-US" dirty="0"/>
              <a:t>で２次計画問題を解くことができます</a:t>
            </a:r>
            <a:r>
              <a:rPr lang="ja-JP" altLang="en-US" dirty="0" smtClean="0"/>
              <a:t>．</a:t>
            </a:r>
            <a:endParaRPr lang="en-US" altLang="ja-JP" dirty="0" smtClean="0"/>
          </a:p>
          <a:p>
            <a:endParaRPr kumimoji="1" lang="en-US" altLang="ja-JP" dirty="0" smtClean="0"/>
          </a:p>
          <a:p>
            <a:r>
              <a:rPr lang="ja-JP" altLang="en-US" dirty="0" smtClean="0"/>
              <a:t>今回は</a:t>
            </a:r>
            <a:endParaRPr lang="en-US" altLang="ja-JP" dirty="0" smtClean="0"/>
          </a:p>
          <a:p>
            <a:r>
              <a:rPr lang="ja-JP" altLang="en-US" dirty="0" smtClean="0"/>
              <a:t>とある</a:t>
            </a:r>
            <a:r>
              <a:rPr lang="en-US" altLang="ja-JP" dirty="0" smtClean="0"/>
              <a:t>DC</a:t>
            </a:r>
            <a:r>
              <a:rPr lang="ja-JP" altLang="en-US" dirty="0" smtClean="0"/>
              <a:t>が対象としている</a:t>
            </a:r>
            <a:endParaRPr lang="en-US" altLang="ja-JP" dirty="0" smtClean="0"/>
          </a:p>
          <a:p>
            <a:r>
              <a:rPr kumimoji="1" lang="ja-JP" altLang="en-US" dirty="0" smtClean="0"/>
              <a:t>資産のうち</a:t>
            </a:r>
            <a:r>
              <a:rPr lang="en-US" altLang="ja-JP" dirty="0" smtClean="0"/>
              <a:t>33</a:t>
            </a:r>
            <a:r>
              <a:rPr lang="ja-JP" altLang="en-US" dirty="0" smtClean="0"/>
              <a:t>個の資産への</a:t>
            </a:r>
            <a:endParaRPr lang="en-US" altLang="ja-JP" dirty="0" smtClean="0"/>
          </a:p>
          <a:p>
            <a:r>
              <a:rPr kumimoji="1" lang="ja-JP" altLang="en-US" dirty="0" smtClean="0"/>
              <a:t>投資比率を決定します．</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11</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0" y="2992120"/>
            <a:ext cx="5168900" cy="3101340"/>
          </a:xfrm>
          <a:prstGeom prst="rect">
            <a:avLst/>
          </a:prstGeom>
        </p:spPr>
      </p:pic>
    </p:spTree>
    <p:extLst>
      <p:ext uri="{BB962C8B-B14F-4D97-AF65-F5344CB8AC3E}">
        <p14:creationId xmlns:p14="http://schemas.microsoft.com/office/powerpoint/2010/main" val="946755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err="1"/>
              <a:t>scipy</a:t>
            </a:r>
            <a:r>
              <a:rPr lang="ja-JP" altLang="en-US" dirty="0"/>
              <a:t>で</a:t>
            </a:r>
            <a:r>
              <a:rPr lang="ja-JP" altLang="en-US" dirty="0" smtClean="0"/>
              <a:t>解く</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まずはインポート</a:t>
            </a:r>
            <a:endParaRPr lang="en-US" altLang="ja-JP" dirty="0" smtClean="0"/>
          </a:p>
          <a:p>
            <a:endParaRPr lang="en-US" altLang="ja-JP" dirty="0" smtClean="0"/>
          </a:p>
          <a:p>
            <a:r>
              <a:rPr lang="en-US" altLang="ja-JP" dirty="0" err="1" smtClean="0"/>
              <a:t>scipy.optimize.minimize</a:t>
            </a:r>
            <a:r>
              <a:rPr lang="en-US" altLang="ja-JP" dirty="0" smtClean="0"/>
              <a:t>()</a:t>
            </a:r>
            <a:r>
              <a:rPr lang="ja-JP" altLang="en-US" dirty="0" smtClean="0"/>
              <a:t>の引数</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12</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81986859"/>
              </p:ext>
            </p:extLst>
          </p:nvPr>
        </p:nvGraphicFramePr>
        <p:xfrm>
          <a:off x="1820164" y="3756660"/>
          <a:ext cx="8127999" cy="2225040"/>
        </p:xfrm>
        <a:graphic>
          <a:graphicData uri="http://schemas.openxmlformats.org/drawingml/2006/table">
            <a:tbl>
              <a:tblPr firstRow="1" bandRow="1">
                <a:tableStyleId>{5C22544A-7EE6-4342-B048-85BDC9FD1C3A}</a:tableStyleId>
              </a:tblPr>
              <a:tblGrid>
                <a:gridCol w="1447800"/>
                <a:gridCol w="1651000"/>
                <a:gridCol w="5029199"/>
              </a:tblGrid>
              <a:tr h="370840">
                <a:tc>
                  <a:txBody>
                    <a:bodyPr/>
                    <a:lstStyle/>
                    <a:p>
                      <a:pPr algn="l" fontAlgn="ctr"/>
                      <a:r>
                        <a:rPr lang="ja-JP" altLang="en-US" b="1" dirty="0">
                          <a:effectLst/>
                        </a:rPr>
                        <a:t>引数</a:t>
                      </a:r>
                    </a:p>
                  </a:txBody>
                  <a:tcPr marL="25400" marR="25400" marT="25400" marB="25400" anchor="ctr"/>
                </a:tc>
                <a:tc>
                  <a:txBody>
                    <a:bodyPr/>
                    <a:lstStyle/>
                    <a:p>
                      <a:pPr algn="l" fontAlgn="ctr"/>
                      <a:r>
                        <a:rPr lang="ja-JP" altLang="en-US" b="1">
                          <a:effectLst/>
                        </a:rPr>
                        <a:t>内容</a:t>
                      </a:r>
                    </a:p>
                  </a:txBody>
                  <a:tcPr marL="25400" marR="25400" marT="25400" marB="25400" anchor="ctr"/>
                </a:tc>
                <a:tc>
                  <a:txBody>
                    <a:bodyPr/>
                    <a:lstStyle/>
                    <a:p>
                      <a:pPr algn="l" fontAlgn="ctr"/>
                      <a:r>
                        <a:rPr lang="ja-JP" altLang="en-US" b="1">
                          <a:effectLst/>
                        </a:rPr>
                        <a:t>型</a:t>
                      </a:r>
                    </a:p>
                  </a:txBody>
                  <a:tcPr marL="25400" marR="25400" marT="25400" marB="25400" anchor="ctr"/>
                </a:tc>
              </a:tr>
              <a:tr h="370840">
                <a:tc>
                  <a:txBody>
                    <a:bodyPr/>
                    <a:lstStyle/>
                    <a:p>
                      <a:pPr algn="l" fontAlgn="ctr"/>
                      <a:r>
                        <a:rPr lang="en-US">
                          <a:effectLst/>
                        </a:rPr>
                        <a:t>fun</a:t>
                      </a:r>
                    </a:p>
                  </a:txBody>
                  <a:tcPr marL="25400" marR="25400" marT="25400" marB="25400" anchor="ctr"/>
                </a:tc>
                <a:tc>
                  <a:txBody>
                    <a:bodyPr/>
                    <a:lstStyle/>
                    <a:p>
                      <a:pPr algn="l" fontAlgn="ctr"/>
                      <a:r>
                        <a:rPr lang="ja-JP" altLang="en-US">
                          <a:effectLst/>
                        </a:rPr>
                        <a:t>目的関数</a:t>
                      </a:r>
                    </a:p>
                  </a:txBody>
                  <a:tcPr marL="25400" marR="25400" marT="25400" marB="25400" anchor="ctr"/>
                </a:tc>
                <a:tc>
                  <a:txBody>
                    <a:bodyPr/>
                    <a:lstStyle/>
                    <a:p>
                      <a:pPr algn="l" fontAlgn="ctr"/>
                      <a:r>
                        <a:rPr lang="ja-JP" altLang="en-US">
                          <a:effectLst/>
                        </a:rPr>
                        <a:t>関数</a:t>
                      </a:r>
                    </a:p>
                  </a:txBody>
                  <a:tcPr marL="25400" marR="25400" marT="25400" marB="25400" anchor="ctr"/>
                </a:tc>
              </a:tr>
              <a:tr h="370840">
                <a:tc>
                  <a:txBody>
                    <a:bodyPr/>
                    <a:lstStyle/>
                    <a:p>
                      <a:pPr algn="l" fontAlgn="ctr"/>
                      <a:r>
                        <a:rPr lang="en-US" altLang="ja-JP">
                          <a:effectLst/>
                        </a:rPr>
                        <a:t>x0</a:t>
                      </a:r>
                    </a:p>
                  </a:txBody>
                  <a:tcPr marL="25400" marR="25400" marT="25400" marB="25400" anchor="ctr"/>
                </a:tc>
                <a:tc>
                  <a:txBody>
                    <a:bodyPr/>
                    <a:lstStyle/>
                    <a:p>
                      <a:pPr algn="l" fontAlgn="ctr"/>
                      <a:r>
                        <a:rPr lang="ja-JP" altLang="en-US">
                          <a:effectLst/>
                        </a:rPr>
                        <a:t>初期解</a:t>
                      </a:r>
                    </a:p>
                  </a:txBody>
                  <a:tcPr marL="25400" marR="25400" marT="25400" marB="25400" anchor="ctr"/>
                </a:tc>
                <a:tc>
                  <a:txBody>
                    <a:bodyPr/>
                    <a:lstStyle/>
                    <a:p>
                      <a:pPr algn="l" fontAlgn="ctr"/>
                      <a:r>
                        <a:rPr lang="en-US" altLang="ja-JP">
                          <a:effectLst/>
                        </a:rPr>
                        <a:t>ndarray </a:t>
                      </a:r>
                      <a:r>
                        <a:rPr lang="ja-JP" altLang="en-US">
                          <a:effectLst/>
                        </a:rPr>
                        <a:t>などシーケンス</a:t>
                      </a:r>
                    </a:p>
                  </a:txBody>
                  <a:tcPr marL="25400" marR="25400" marT="25400" marB="25400" anchor="ctr"/>
                </a:tc>
              </a:tr>
              <a:tr h="370840">
                <a:tc>
                  <a:txBody>
                    <a:bodyPr/>
                    <a:lstStyle/>
                    <a:p>
                      <a:pPr algn="l" fontAlgn="ctr"/>
                      <a:r>
                        <a:rPr lang="en-US">
                          <a:effectLst/>
                        </a:rPr>
                        <a:t>method</a:t>
                      </a:r>
                    </a:p>
                  </a:txBody>
                  <a:tcPr marL="25400" marR="25400" marT="25400" marB="25400" anchor="ctr"/>
                </a:tc>
                <a:tc>
                  <a:txBody>
                    <a:bodyPr/>
                    <a:lstStyle/>
                    <a:p>
                      <a:pPr algn="l" fontAlgn="ctr"/>
                      <a:r>
                        <a:rPr lang="ja-JP" altLang="en-US">
                          <a:effectLst/>
                        </a:rPr>
                        <a:t>ソルバー</a:t>
                      </a:r>
                    </a:p>
                  </a:txBody>
                  <a:tcPr marL="25400" marR="25400" marT="25400" marB="25400" anchor="ctr"/>
                </a:tc>
                <a:tc>
                  <a:txBody>
                    <a:bodyPr/>
                    <a:lstStyle/>
                    <a:p>
                      <a:pPr algn="l" fontAlgn="ctr"/>
                      <a:r>
                        <a:rPr lang="en-US" altLang="ja-JP">
                          <a:effectLst/>
                        </a:rPr>
                        <a:t>'SLSQP':</a:t>
                      </a:r>
                      <a:r>
                        <a:rPr lang="ja-JP" altLang="en-US">
                          <a:effectLst/>
                        </a:rPr>
                        <a:t>逐次最小二乗法</a:t>
                      </a:r>
                    </a:p>
                  </a:txBody>
                  <a:tcPr marL="25400" marR="25400" marT="25400" marB="25400" anchor="ctr"/>
                </a:tc>
              </a:tr>
              <a:tr h="370840">
                <a:tc>
                  <a:txBody>
                    <a:bodyPr/>
                    <a:lstStyle/>
                    <a:p>
                      <a:pPr algn="l" fontAlgn="ctr"/>
                      <a:r>
                        <a:rPr lang="en-US">
                          <a:effectLst/>
                        </a:rPr>
                        <a:t>bounds</a:t>
                      </a:r>
                    </a:p>
                  </a:txBody>
                  <a:tcPr marL="25400" marR="25400" marT="25400" marB="25400" anchor="ctr"/>
                </a:tc>
                <a:tc>
                  <a:txBody>
                    <a:bodyPr/>
                    <a:lstStyle/>
                    <a:p>
                      <a:pPr algn="l" fontAlgn="ctr"/>
                      <a:r>
                        <a:rPr lang="ja-JP" altLang="en-US">
                          <a:effectLst/>
                        </a:rPr>
                        <a:t>上下限制約</a:t>
                      </a:r>
                    </a:p>
                  </a:txBody>
                  <a:tcPr marL="25400" marR="25400" marT="25400" marB="25400" anchor="ctr"/>
                </a:tc>
                <a:tc>
                  <a:txBody>
                    <a:bodyPr/>
                    <a:lstStyle/>
                    <a:p>
                      <a:pPr algn="l" fontAlgn="ctr"/>
                      <a:r>
                        <a:rPr lang="en-US" altLang="ja-JP">
                          <a:effectLst/>
                        </a:rPr>
                        <a:t>tuple</a:t>
                      </a:r>
                      <a:r>
                        <a:rPr lang="ja-JP" altLang="en-US">
                          <a:effectLst/>
                        </a:rPr>
                        <a:t>のシーケンス</a:t>
                      </a:r>
                    </a:p>
                  </a:txBody>
                  <a:tcPr marL="25400" marR="25400" marT="25400" marB="25400" anchor="ctr"/>
                </a:tc>
              </a:tr>
              <a:tr h="370840">
                <a:tc>
                  <a:txBody>
                    <a:bodyPr/>
                    <a:lstStyle/>
                    <a:p>
                      <a:pPr algn="l" fontAlgn="ctr"/>
                      <a:r>
                        <a:rPr lang="en-US">
                          <a:effectLst/>
                        </a:rPr>
                        <a:t>constraints</a:t>
                      </a:r>
                    </a:p>
                  </a:txBody>
                  <a:tcPr marL="25400" marR="25400" marT="25400" marB="25400" anchor="ctr"/>
                </a:tc>
                <a:tc>
                  <a:txBody>
                    <a:bodyPr/>
                    <a:lstStyle/>
                    <a:p>
                      <a:pPr algn="l" fontAlgn="ctr"/>
                      <a:r>
                        <a:rPr lang="ja-JP" altLang="en-US">
                          <a:effectLst/>
                        </a:rPr>
                        <a:t>制約条件</a:t>
                      </a:r>
                    </a:p>
                  </a:txBody>
                  <a:tcPr marL="25400" marR="25400" marT="25400" marB="25400" anchor="ctr"/>
                </a:tc>
                <a:tc>
                  <a:txBody>
                    <a:bodyPr/>
                    <a:lstStyle/>
                    <a:p>
                      <a:pPr algn="l" fontAlgn="ctr"/>
                      <a:r>
                        <a:rPr lang="en-US" altLang="ja-JP" dirty="0" err="1">
                          <a:effectLst/>
                        </a:rPr>
                        <a:t>dict</a:t>
                      </a:r>
                      <a:r>
                        <a:rPr lang="en-US" altLang="ja-JP" dirty="0">
                          <a:effectLst/>
                        </a:rPr>
                        <a:t> </a:t>
                      </a:r>
                      <a:r>
                        <a:rPr lang="ja-JP" altLang="en-US" dirty="0">
                          <a:effectLst/>
                        </a:rPr>
                        <a:t>または </a:t>
                      </a:r>
                      <a:r>
                        <a:rPr lang="en-US" altLang="ja-JP" dirty="0" err="1">
                          <a:effectLst/>
                        </a:rPr>
                        <a:t>dict</a:t>
                      </a:r>
                      <a:r>
                        <a:rPr lang="ja-JP" altLang="en-US" dirty="0">
                          <a:effectLst/>
                        </a:rPr>
                        <a:t>のシーケンス</a:t>
                      </a:r>
                    </a:p>
                  </a:txBody>
                  <a:tcPr marL="25400" marR="25400" marT="25400" marB="25400" anchor="ctr"/>
                </a:tc>
              </a:tr>
            </a:tbl>
          </a:graphicData>
        </a:graphic>
      </p:graphicFrame>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463" y="2286000"/>
            <a:ext cx="3238500" cy="406400"/>
          </a:xfrm>
          <a:prstGeom prst="rect">
            <a:avLst/>
          </a:prstGeom>
        </p:spPr>
      </p:pic>
    </p:spTree>
    <p:extLst>
      <p:ext uri="{BB962C8B-B14F-4D97-AF65-F5344CB8AC3E}">
        <p14:creationId xmlns:p14="http://schemas.microsoft.com/office/powerpoint/2010/main" val="111907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err="1"/>
              <a:t>scipy</a:t>
            </a:r>
            <a:r>
              <a:rPr lang="ja-JP" altLang="en-US" dirty="0"/>
              <a:t>で</a:t>
            </a:r>
            <a:r>
              <a:rPr lang="ja-JP" altLang="en-US" dirty="0" smtClean="0"/>
              <a:t>解く</a:t>
            </a:r>
            <a:r>
              <a:rPr lang="en-US" altLang="ja-JP" dirty="0" smtClean="0"/>
              <a:t/>
            </a:r>
            <a:br>
              <a:rPr lang="en-US" altLang="ja-JP" dirty="0" smtClean="0"/>
            </a:br>
            <a:r>
              <a:rPr lang="ja-JP" altLang="en-US" dirty="0" smtClean="0"/>
              <a:t>①目的関数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目的関数はポートフォリオの分散なので，</a:t>
            </a:r>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引数は</a:t>
            </a:r>
            <a:r>
              <a:rPr lang="en-US" altLang="ja-JP" dirty="0" smtClean="0"/>
              <a:t>weights</a:t>
            </a:r>
            <a:r>
              <a:rPr lang="ja-JP" altLang="en-US" dirty="0" smtClean="0"/>
              <a:t>（</a:t>
            </a:r>
            <a:r>
              <a:rPr lang="ja-JP" altLang="en-US" dirty="0"/>
              <a:t>投資比率</a:t>
            </a:r>
            <a:r>
              <a:rPr lang="ja-JP" altLang="en-US" dirty="0" smtClean="0"/>
              <a:t>）です．</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13</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2997199"/>
            <a:ext cx="6167340" cy="700157"/>
          </a:xfrm>
          <a:prstGeom prst="rect">
            <a:avLst/>
          </a:prstGeom>
        </p:spPr>
      </p:pic>
    </p:spTree>
    <p:extLst>
      <p:ext uri="{BB962C8B-B14F-4D97-AF65-F5344CB8AC3E}">
        <p14:creationId xmlns:p14="http://schemas.microsoft.com/office/powerpoint/2010/main" val="1058689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err="1"/>
              <a:t>scipy</a:t>
            </a:r>
            <a:r>
              <a:rPr lang="ja-JP" altLang="en-US" dirty="0"/>
              <a:t>で解く</a:t>
            </a:r>
            <a:r>
              <a:rPr lang="en-US" altLang="ja-JP" dirty="0"/>
              <a:t/>
            </a:r>
            <a:br>
              <a:rPr lang="en-US" altLang="ja-JP" dirty="0"/>
            </a:br>
            <a:r>
              <a:rPr lang="ja-JP" altLang="en-US" dirty="0" smtClean="0"/>
              <a:t>②初期解</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・今回は各資産</a:t>
                </a:r>
                <a:r>
                  <a:rPr lang="ja-JP" altLang="en-US" dirty="0"/>
                  <a:t>への投資比率</a:t>
                </a:r>
                <a:r>
                  <a:rPr lang="ja-JP" altLang="en-US" dirty="0" smtClean="0"/>
                  <a:t>が</a:t>
                </a:r>
                <a14:m>
                  <m:oMath xmlns:m="http://schemas.openxmlformats.org/officeDocument/2006/math">
                    <m:f>
                      <m:fPr>
                        <m:ctrlPr>
                          <a:rPr lang="mr-IN" altLang="ja-JP" i="1" smtClean="0">
                            <a:latin typeface="Cambria Math" charset="0"/>
                          </a:rPr>
                        </m:ctrlPr>
                      </m:fPr>
                      <m:num>
                        <m:r>
                          <a:rPr lang="en-US" altLang="ja-JP" b="0" i="1" smtClean="0">
                            <a:latin typeface="Cambria Math" charset="0"/>
                          </a:rPr>
                          <m:t>1</m:t>
                        </m:r>
                      </m:num>
                      <m:den>
                        <m:r>
                          <a:rPr lang="en-US" altLang="ja-JP" b="0" i="1" smtClean="0">
                            <a:latin typeface="Cambria Math" charset="0"/>
                          </a:rPr>
                          <m:t>𝑛</m:t>
                        </m:r>
                      </m:den>
                    </m:f>
                  </m:oMath>
                </a14:m>
                <a:r>
                  <a:rPr lang="ja-JP" altLang="en-US" dirty="0" smtClean="0"/>
                  <a:t>と</a:t>
                </a:r>
                <a:r>
                  <a:rPr lang="ja-JP" altLang="en-US" dirty="0"/>
                  <a:t>なるように資産数分の初期解をリストとして生成します</a:t>
                </a:r>
                <a:r>
                  <a:rPr lang="ja-JP" altLang="en-US" dirty="0" smtClean="0"/>
                  <a:t>．</a:t>
                </a:r>
                <a:endParaRPr lang="en-US" altLang="ja-JP" dirty="0" smtClean="0"/>
              </a:p>
              <a:p>
                <a:r>
                  <a:rPr lang="ja-JP" altLang="en-US" dirty="0" smtClean="0"/>
                  <a:t>・なお，初期</a:t>
                </a:r>
                <a:r>
                  <a:rPr lang="ja-JP" altLang="en-US" dirty="0"/>
                  <a:t>解は実行可能でなくて</a:t>
                </a:r>
                <a:r>
                  <a:rPr lang="ja-JP" altLang="en-US" dirty="0" smtClean="0"/>
                  <a:t>も構いません．</a:t>
                </a: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31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14</a:t>
            </a:fld>
            <a:endParaRPr kumimoji="1" lang="ja-JP" altLang="en-US"/>
          </a:p>
        </p:txBody>
      </p:sp>
    </p:spTree>
    <p:extLst>
      <p:ext uri="{BB962C8B-B14F-4D97-AF65-F5344CB8AC3E}">
        <p14:creationId xmlns:p14="http://schemas.microsoft.com/office/powerpoint/2010/main" val="1949692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err="1"/>
              <a:t>scipy</a:t>
            </a:r>
            <a:r>
              <a:rPr lang="ja-JP" altLang="en-US" dirty="0"/>
              <a:t>で解く</a:t>
            </a:r>
            <a:r>
              <a:rPr lang="en-US" altLang="ja-JP" dirty="0"/>
              <a:t/>
            </a:r>
            <a:br>
              <a:rPr lang="en-US" altLang="ja-JP" dirty="0"/>
            </a:br>
            <a:r>
              <a:rPr lang="ja-JP" altLang="en-US" dirty="0" smtClean="0"/>
              <a:t>③上下限制約</a:t>
            </a:r>
            <a:endParaRPr kumimoji="1" lang="ja-JP" altLang="en-US" dirty="0"/>
          </a:p>
        </p:txBody>
      </p:sp>
      <p:sp>
        <p:nvSpPr>
          <p:cNvPr id="3" name="コンテンツ プレースホルダー 2"/>
          <p:cNvSpPr>
            <a:spLocks noGrp="1"/>
          </p:cNvSpPr>
          <p:nvPr>
            <p:ph idx="1"/>
          </p:nvPr>
        </p:nvSpPr>
        <p:spPr/>
        <p:txBody>
          <a:bodyPr/>
          <a:lstStyle/>
          <a:p>
            <a:r>
              <a:rPr lang="ja-JP" altLang="en-US" dirty="0"/>
              <a:t>上下限制約：各決定変数の（</a:t>
            </a:r>
            <a:r>
              <a:rPr lang="ja-JP" altLang="en-US" dirty="0" smtClean="0"/>
              <a:t>最小，最大</a:t>
            </a:r>
            <a:r>
              <a:rPr lang="ja-JP" altLang="en-US" dirty="0"/>
              <a:t>）の組を決定変数の数分並べたシーケンスとして定義</a:t>
            </a:r>
            <a:r>
              <a:rPr lang="ja-JP" altLang="en-US" dirty="0" smtClean="0"/>
              <a:t>する．</a:t>
            </a:r>
            <a:r>
              <a:rPr lang="en-US" altLang="ja-JP" dirty="0" smtClean="0"/>
              <a:t>DC</a:t>
            </a:r>
            <a:r>
              <a:rPr lang="ja-JP" altLang="en-US" dirty="0" smtClean="0"/>
              <a:t>の場合、基本的には，空売りなしの制約</a:t>
            </a:r>
            <a:r>
              <a:rPr lang="ja-JP" altLang="en-US" dirty="0"/>
              <a:t>として下限０を設定</a:t>
            </a:r>
            <a:r>
              <a:rPr lang="ja-JP" altLang="en-US" dirty="0" smtClean="0"/>
              <a:t>する．上限はないので</a:t>
            </a:r>
            <a:r>
              <a:rPr lang="en-US" altLang="ja-JP" dirty="0" smtClean="0"/>
              <a:t>None</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15</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799" y="3467100"/>
            <a:ext cx="3207727" cy="419100"/>
          </a:xfrm>
          <a:prstGeom prst="rect">
            <a:avLst/>
          </a:prstGeom>
        </p:spPr>
      </p:pic>
    </p:spTree>
    <p:extLst>
      <p:ext uri="{BB962C8B-B14F-4D97-AF65-F5344CB8AC3E}">
        <p14:creationId xmlns:p14="http://schemas.microsoft.com/office/powerpoint/2010/main" val="1426035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err="1"/>
              <a:t>scipy</a:t>
            </a:r>
            <a:r>
              <a:rPr lang="ja-JP" altLang="en-US" dirty="0"/>
              <a:t>で解く</a:t>
            </a:r>
            <a:r>
              <a:rPr lang="en-US" altLang="ja-JP" dirty="0"/>
              <a:t/>
            </a:r>
            <a:br>
              <a:rPr lang="en-US" altLang="ja-JP" dirty="0"/>
            </a:br>
            <a:r>
              <a:rPr lang="ja-JP" altLang="en-US" dirty="0" smtClean="0"/>
              <a:t>④制約条件</a:t>
            </a:r>
            <a:endParaRPr kumimoji="1" lang="ja-JP" altLang="en-US" dirty="0"/>
          </a:p>
        </p:txBody>
      </p:sp>
      <p:sp>
        <p:nvSpPr>
          <p:cNvPr id="3" name="コンテンツ プレースホルダー 2"/>
          <p:cNvSpPr>
            <a:spLocks noGrp="1"/>
          </p:cNvSpPr>
          <p:nvPr>
            <p:ph idx="1"/>
          </p:nvPr>
        </p:nvSpPr>
        <p:spPr/>
        <p:txBody>
          <a:bodyPr/>
          <a:lstStyle/>
          <a:p>
            <a:r>
              <a:rPr lang="ja-JP" altLang="en-US" dirty="0"/>
              <a:t>制約</a:t>
            </a:r>
            <a:r>
              <a:rPr lang="ja-JP" altLang="en-US" dirty="0" smtClean="0"/>
              <a:t>条件は，</a:t>
            </a:r>
            <a:endParaRPr lang="en-US" altLang="ja-JP" dirty="0" smtClean="0"/>
          </a:p>
          <a:p>
            <a:r>
              <a:rPr lang="ja-JP" altLang="en-US" dirty="0" smtClean="0"/>
              <a:t>・</a:t>
            </a:r>
            <a:r>
              <a:rPr lang="en-US" altLang="ja-JP" dirty="0" smtClean="0"/>
              <a:t>‘type’</a:t>
            </a:r>
            <a:r>
              <a:rPr lang="ja-JP" altLang="en-US" dirty="0" smtClean="0"/>
              <a:t>に</a:t>
            </a:r>
            <a:r>
              <a:rPr lang="en-US" altLang="ja-JP" dirty="0" smtClean="0"/>
              <a:t>‘</a:t>
            </a:r>
            <a:r>
              <a:rPr lang="en-US" altLang="ja-JP" dirty="0" err="1" smtClean="0"/>
              <a:t>eq</a:t>
            </a:r>
            <a:r>
              <a:rPr lang="en-US" altLang="ja-JP" dirty="0" smtClean="0"/>
              <a:t>’</a:t>
            </a:r>
            <a:r>
              <a:rPr lang="ja-JP" altLang="en-US" dirty="0" smtClean="0"/>
              <a:t>を</a:t>
            </a:r>
            <a:r>
              <a:rPr lang="ja-JP" altLang="en-US" dirty="0"/>
              <a:t>指定すると等式制約で</a:t>
            </a:r>
            <a:r>
              <a:rPr lang="ja-JP" altLang="en-US" dirty="0" smtClean="0"/>
              <a:t>、</a:t>
            </a:r>
            <a:r>
              <a:rPr lang="en-US" altLang="ja-JP" dirty="0" smtClean="0"/>
              <a:t>‘fun’</a:t>
            </a:r>
            <a:r>
              <a:rPr lang="ja-JP" altLang="en-US" dirty="0" smtClean="0"/>
              <a:t>に</a:t>
            </a:r>
            <a:r>
              <a:rPr lang="ja-JP" altLang="en-US" dirty="0"/>
              <a:t>左辺</a:t>
            </a:r>
            <a:r>
              <a:rPr lang="en-US" altLang="ja-JP" dirty="0"/>
              <a:t>=0</a:t>
            </a:r>
            <a:r>
              <a:rPr lang="ja-JP" altLang="en-US" dirty="0"/>
              <a:t>となる関数を</a:t>
            </a:r>
            <a:r>
              <a:rPr lang="ja-JP" altLang="en-US" dirty="0" smtClean="0"/>
              <a:t>定義します．</a:t>
            </a:r>
            <a:endParaRPr lang="en-US" altLang="ja-JP" dirty="0" smtClean="0"/>
          </a:p>
          <a:p>
            <a:r>
              <a:rPr lang="ja-JP" altLang="en-US" dirty="0" smtClean="0"/>
              <a:t>・</a:t>
            </a:r>
            <a:r>
              <a:rPr lang="en-US" altLang="ja-JP" dirty="0" smtClean="0"/>
              <a:t> ‘type’</a:t>
            </a:r>
            <a:r>
              <a:rPr lang="ja-JP" altLang="en-US" dirty="0" smtClean="0"/>
              <a:t>に</a:t>
            </a:r>
            <a:r>
              <a:rPr lang="en-US" altLang="ja-JP" dirty="0" smtClean="0"/>
              <a:t>‘</a:t>
            </a:r>
            <a:r>
              <a:rPr lang="en-US" altLang="ja-JP" dirty="0" err="1" smtClean="0"/>
              <a:t>ineq</a:t>
            </a:r>
            <a:r>
              <a:rPr lang="en-US" altLang="ja-JP" dirty="0" smtClean="0"/>
              <a:t>’</a:t>
            </a:r>
            <a:r>
              <a:rPr lang="ja-JP" altLang="en-US" dirty="0" smtClean="0"/>
              <a:t>を</a:t>
            </a:r>
            <a:r>
              <a:rPr lang="ja-JP" altLang="en-US" dirty="0"/>
              <a:t>指定すると不等式制約で</a:t>
            </a:r>
            <a:r>
              <a:rPr lang="ja-JP" altLang="en-US" dirty="0" smtClean="0"/>
              <a:t>、</a:t>
            </a:r>
            <a:r>
              <a:rPr lang="en-US" altLang="ja-JP" dirty="0" smtClean="0"/>
              <a:t>‘fun’</a:t>
            </a:r>
            <a:r>
              <a:rPr lang="ja-JP" altLang="en-US" dirty="0" smtClean="0"/>
              <a:t>は</a:t>
            </a:r>
            <a:r>
              <a:rPr lang="ja-JP" altLang="en-US" dirty="0"/>
              <a:t>左辺</a:t>
            </a:r>
            <a:r>
              <a:rPr lang="en-US" altLang="ja-JP" dirty="0"/>
              <a:t>&gt;=0</a:t>
            </a:r>
            <a:r>
              <a:rPr lang="ja-JP" altLang="en-US" dirty="0"/>
              <a:t>となる関数を</a:t>
            </a:r>
            <a:r>
              <a:rPr lang="ja-JP" altLang="en-US" dirty="0" smtClean="0"/>
              <a:t>定義します．</a:t>
            </a:r>
            <a:r>
              <a:rPr lang="en-US" altLang="ja-JP" dirty="0" smtClean="0"/>
              <a:t>(</a:t>
            </a:r>
            <a:r>
              <a:rPr lang="ja-JP" altLang="en-US" dirty="0" smtClean="0"/>
              <a:t>なお，目標リターンは自分で決めます．</a:t>
            </a:r>
            <a:r>
              <a:rPr lang="en-US" altLang="ja-JP" dirty="0" smtClean="0"/>
              <a:t>)</a:t>
            </a:r>
            <a:endParaRPr lang="en-US" altLang="ja-JP" dirty="0"/>
          </a:p>
          <a:p>
            <a:r>
              <a:rPr lang="ja-JP" altLang="en-US" dirty="0" smtClean="0"/>
              <a:t>平均</a:t>
            </a:r>
            <a:r>
              <a:rPr lang="ja-JP" altLang="en-US" dirty="0"/>
              <a:t>・分散モデルでは等式制約として投資比率の和が１となる制約、不等式制約としてポートフォリオのリターンが目標リターン以上となる制約を</a:t>
            </a:r>
            <a:r>
              <a:rPr lang="ja-JP" altLang="en-US" dirty="0" smtClean="0"/>
              <a:t>加えます．</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16</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164" y="5448300"/>
            <a:ext cx="7366000" cy="546100"/>
          </a:xfrm>
          <a:prstGeom prst="rect">
            <a:avLst/>
          </a:prstGeom>
        </p:spPr>
      </p:pic>
    </p:spTree>
    <p:extLst>
      <p:ext uri="{BB962C8B-B14F-4D97-AF65-F5344CB8AC3E}">
        <p14:creationId xmlns:p14="http://schemas.microsoft.com/office/powerpoint/2010/main" val="1905067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ja-JP" altLang="en-US" dirty="0"/>
              <a:t>次計画問題を</a:t>
            </a:r>
            <a:r>
              <a:rPr lang="en-US" altLang="ja-JP" dirty="0" err="1"/>
              <a:t>scipy</a:t>
            </a:r>
            <a:r>
              <a:rPr lang="ja-JP" altLang="en-US" dirty="0"/>
              <a:t>で</a:t>
            </a:r>
            <a:r>
              <a:rPr lang="ja-JP" altLang="en-US" dirty="0" smtClean="0"/>
              <a:t>解く</a:t>
            </a:r>
            <a:r>
              <a:rPr lang="en-US" altLang="ja-JP" dirty="0" smtClean="0"/>
              <a:t/>
            </a:r>
            <a:br>
              <a:rPr lang="en-US" altLang="ja-JP" dirty="0" smtClean="0"/>
            </a:br>
            <a:r>
              <a:rPr lang="ja-JP" altLang="en-US" dirty="0" smtClean="0"/>
              <a:t>最適化実行！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最適化</a:t>
            </a:r>
            <a:endParaRPr kumimoji="1" lang="en-US" altLang="ja-JP" dirty="0" smtClean="0"/>
          </a:p>
          <a:p>
            <a:endParaRPr lang="en-US" altLang="ja-JP" dirty="0"/>
          </a:p>
          <a:p>
            <a:r>
              <a:rPr kumimoji="1" lang="ja-JP" altLang="en-US" dirty="0" smtClean="0"/>
              <a:t>最適解を確認</a:t>
            </a:r>
            <a:endParaRPr kumimoji="1" lang="en-US" altLang="ja-JP" dirty="0" smtClean="0"/>
          </a:p>
          <a:p>
            <a:endParaRPr lang="en-US" altLang="ja-JP" dirty="0"/>
          </a:p>
          <a:p>
            <a:r>
              <a:rPr kumimoji="1" lang="ja-JP" altLang="en-US" dirty="0" smtClean="0"/>
              <a:t>最適値を確認</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17</a:t>
            </a:fld>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0" y="2195830"/>
            <a:ext cx="4786872" cy="42037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2781300"/>
            <a:ext cx="9842500" cy="2921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6964" y="3464052"/>
            <a:ext cx="1117600" cy="4064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0746" y="4526280"/>
            <a:ext cx="1295400" cy="330200"/>
          </a:xfrm>
          <a:prstGeom prst="rect">
            <a:avLst/>
          </a:prstGeom>
        </p:spPr>
      </p:pic>
    </p:spTree>
    <p:extLst>
      <p:ext uri="{BB962C8B-B14F-4D97-AF65-F5344CB8AC3E}">
        <p14:creationId xmlns:p14="http://schemas.microsoft.com/office/powerpoint/2010/main" val="924815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効率的フロンティアを描いてみよう</a:t>
            </a:r>
            <a:endParaRPr kumimoji="1" lang="ja-JP" altLang="en-US" sz="4400" dirty="0"/>
          </a:p>
        </p:txBody>
      </p:sp>
      <p:sp>
        <p:nvSpPr>
          <p:cNvPr id="3" name="コンテンツ プレースホルダー 2"/>
          <p:cNvSpPr>
            <a:spLocks noGrp="1"/>
          </p:cNvSpPr>
          <p:nvPr>
            <p:ph idx="1"/>
          </p:nvPr>
        </p:nvSpPr>
        <p:spPr>
          <a:xfrm>
            <a:off x="1024128" y="2286000"/>
            <a:ext cx="5108315" cy="4023360"/>
          </a:xfrm>
        </p:spPr>
        <p:txBody>
          <a:bodyPr/>
          <a:lstStyle/>
          <a:p>
            <a:r>
              <a:rPr kumimoji="1" lang="ja-JP" altLang="en-US" dirty="0" smtClean="0"/>
              <a:t>効率的フロンティアとは・・・</a:t>
            </a:r>
            <a:endParaRPr kumimoji="1" lang="en-US" altLang="ja-JP" dirty="0" smtClean="0"/>
          </a:p>
          <a:p>
            <a:r>
              <a:rPr kumimoji="1" lang="ja-JP" altLang="en-US" dirty="0" smtClean="0"/>
              <a:t>・簡単に言うと，これ以上，左上にいけないリスク・リターンの組み合わせをプロットしたもの</a:t>
            </a:r>
            <a:endParaRPr kumimoji="1" lang="en-US" altLang="ja-JP" dirty="0" smtClean="0"/>
          </a:p>
          <a:p>
            <a:r>
              <a:rPr lang="ja-JP" altLang="en-US" dirty="0" smtClean="0"/>
              <a:t>・</a:t>
            </a:r>
            <a:r>
              <a:rPr lang="ja-JP" altLang="en-US" dirty="0"/>
              <a:t>同じリターンではリスクが最小</a:t>
            </a:r>
            <a:r>
              <a:rPr lang="ja-JP" altLang="en-US" dirty="0" smtClean="0"/>
              <a:t>に，同じ</a:t>
            </a:r>
            <a:r>
              <a:rPr lang="ja-JP" altLang="en-US" dirty="0"/>
              <a:t>リスクではリターンが最大になるよう</a:t>
            </a:r>
            <a:r>
              <a:rPr lang="ja-JP" altLang="en-US" dirty="0" smtClean="0"/>
              <a:t>なリスク・リターンの組み合わせの点を結んだ曲線</a:t>
            </a:r>
            <a:endParaRPr lang="en-US" altLang="ja-JP" dirty="0" smtClean="0"/>
          </a:p>
          <a:p>
            <a:r>
              <a:rPr kumimoji="1" lang="ja-JP" altLang="en-US" dirty="0" smtClean="0"/>
              <a:t>・リスク・リターンの予測が正確であれば，効率的フロンティア上の資産配分を行うのが合理的</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18</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957" y="2537649"/>
            <a:ext cx="5303553" cy="3182132"/>
          </a:xfrm>
          <a:prstGeom prst="rect">
            <a:avLst/>
          </a:prstGeom>
        </p:spPr>
      </p:pic>
    </p:spTree>
    <p:extLst>
      <p:ext uri="{BB962C8B-B14F-4D97-AF65-F5344CB8AC3E}">
        <p14:creationId xmlns:p14="http://schemas.microsoft.com/office/powerpoint/2010/main" val="488834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31" y="2723683"/>
            <a:ext cx="5549537" cy="2503082"/>
          </a:xfrm>
          <a:prstGeom prst="rect">
            <a:avLst/>
          </a:prstGeom>
        </p:spPr>
      </p:pic>
      <p:sp>
        <p:nvSpPr>
          <p:cNvPr id="2" name="タイトル 1"/>
          <p:cNvSpPr>
            <a:spLocks noGrp="1"/>
          </p:cNvSpPr>
          <p:nvPr>
            <p:ph type="title"/>
          </p:nvPr>
        </p:nvSpPr>
        <p:spPr/>
        <p:txBody>
          <a:bodyPr>
            <a:normAutofit fontScale="90000"/>
          </a:bodyPr>
          <a:lstStyle/>
          <a:p>
            <a:r>
              <a:rPr lang="en-US" altLang="ja-JP" dirty="0"/>
              <a:t>2</a:t>
            </a:r>
            <a:r>
              <a:rPr lang="ja-JP" altLang="en-US" dirty="0"/>
              <a:t>次計画問題を</a:t>
            </a:r>
            <a:r>
              <a:rPr lang="en-US" altLang="ja-JP" dirty="0" err="1"/>
              <a:t>scipy</a:t>
            </a:r>
            <a:r>
              <a:rPr lang="ja-JP" altLang="en-US" dirty="0"/>
              <a:t>で</a:t>
            </a:r>
            <a:r>
              <a:rPr lang="ja-JP" altLang="en-US" dirty="0" smtClean="0"/>
              <a:t>解く</a:t>
            </a:r>
            <a:r>
              <a:rPr lang="en-US" altLang="ja-JP" dirty="0" smtClean="0"/>
              <a:t/>
            </a:r>
            <a:br>
              <a:rPr lang="en-US" altLang="ja-JP" dirty="0" smtClean="0"/>
            </a:br>
            <a:r>
              <a:rPr lang="ja-JP" altLang="en-US" sz="3600" dirty="0"/>
              <a:t>目標リターンを変えて効率的フロンティアを描く</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smtClean="0"/>
              <a:t>目標リターン（下の例では，</a:t>
            </a:r>
            <a:r>
              <a:rPr kumimoji="1" lang="en-US" altLang="ja-JP" dirty="0" err="1" smtClean="0"/>
              <a:t>tret</a:t>
            </a:r>
            <a:r>
              <a:rPr kumimoji="1" lang="ja-JP" altLang="en-US" dirty="0" smtClean="0"/>
              <a:t>）動かす</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19</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737735"/>
            <a:ext cx="10058400" cy="1571625"/>
          </a:xfrm>
          <a:prstGeom prst="rect">
            <a:avLst/>
          </a:prstGeom>
        </p:spPr>
      </p:pic>
    </p:spTree>
    <p:extLst>
      <p:ext uri="{BB962C8B-B14F-4D97-AF65-F5344CB8AC3E}">
        <p14:creationId xmlns:p14="http://schemas.microsoft.com/office/powerpoint/2010/main" val="1560059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ポートフォリオ</a:t>
            </a:r>
            <a:r>
              <a:rPr kumimoji="1" lang="ja-JP" altLang="en-US" dirty="0" smtClean="0"/>
              <a:t>（資産配分）</a:t>
            </a:r>
            <a:r>
              <a:rPr kumimoji="1" lang="en-US" altLang="ja-JP" dirty="0" smtClean="0"/>
              <a:t/>
            </a:r>
            <a:br>
              <a:rPr kumimoji="1" lang="en-US" altLang="ja-JP" dirty="0" smtClean="0"/>
            </a:br>
            <a:r>
              <a:rPr kumimoji="1" lang="ja-JP" altLang="en-US" dirty="0" smtClean="0"/>
              <a:t>どう決める？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・モダン・</a:t>
            </a:r>
            <a:r>
              <a:rPr kumimoji="1" lang="ja-JP" altLang="en-US" dirty="0" smtClean="0"/>
              <a:t>ポートフォリオ理論：分散投資に関する理論</a:t>
            </a:r>
            <a:endParaRPr kumimoji="1" lang="en-US" altLang="ja-JP" dirty="0" smtClean="0"/>
          </a:p>
          <a:p>
            <a:r>
              <a:rPr kumimoji="1" lang="ja-JP" altLang="en-US" dirty="0" smtClean="0"/>
              <a:t>　</a:t>
            </a:r>
            <a:r>
              <a:rPr kumimoji="1" lang="en-US" altLang="ja-JP" dirty="0" err="1" smtClean="0"/>
              <a:t>H.M.Markowitz</a:t>
            </a:r>
            <a:r>
              <a:rPr kumimoji="1" lang="en-US" altLang="ja-JP" dirty="0" smtClean="0"/>
              <a:t> (1952) “Portfolio Selection”</a:t>
            </a:r>
          </a:p>
          <a:p>
            <a:endParaRPr lang="en-US" altLang="ja-JP" dirty="0" smtClean="0"/>
          </a:p>
          <a:p>
            <a:r>
              <a:rPr lang="ja-JP" altLang="en-US" dirty="0"/>
              <a:t>・ポートフォリオとは，金融資産の組み合わせのこと</a:t>
            </a:r>
            <a:endParaRPr lang="en-US" altLang="ja-JP" dirty="0"/>
          </a:p>
          <a:p>
            <a:endParaRPr kumimoji="1" lang="en-US" altLang="ja-JP" dirty="0" smtClean="0"/>
          </a:p>
          <a:p>
            <a:r>
              <a:rPr kumimoji="1" lang="ja-JP" altLang="en-US" dirty="0" smtClean="0"/>
              <a:t>・分散投資とは，リターンの相関の低い金融資産に分散して資産配分することでリスクを小さくできるという方法</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a:t>
            </a:fld>
            <a:endParaRPr kumimoji="1" lang="ja-JP" altLang="en-US"/>
          </a:p>
        </p:txBody>
      </p:sp>
      <p:sp>
        <p:nvSpPr>
          <p:cNvPr id="5" name="線吹き出し 2 (枠付き) 4"/>
          <p:cNvSpPr/>
          <p:nvPr/>
        </p:nvSpPr>
        <p:spPr>
          <a:xfrm>
            <a:off x="3836504" y="3343524"/>
            <a:ext cx="5651500" cy="319532"/>
          </a:xfrm>
          <a:prstGeom prst="borderCallout2">
            <a:avLst>
              <a:gd name="adj1" fmla="val 62470"/>
              <a:gd name="adj2" fmla="val -3237"/>
              <a:gd name="adj3" fmla="val 62469"/>
              <a:gd name="adj4" fmla="val -16437"/>
              <a:gd name="adj5" fmla="val -58405"/>
              <a:gd name="adj6" fmla="val -28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ノーベル経済学賞を取った金融工学の創始者的人物</a:t>
            </a:r>
            <a:endParaRPr kumimoji="1" lang="ja-JP" altLang="en-US"/>
          </a:p>
        </p:txBody>
      </p:sp>
    </p:spTree>
    <p:extLst>
      <p:ext uri="{BB962C8B-B14F-4D97-AF65-F5344CB8AC3E}">
        <p14:creationId xmlns:p14="http://schemas.microsoft.com/office/powerpoint/2010/main" val="1701156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効率的</a:t>
            </a:r>
            <a:r>
              <a:rPr lang="ja-JP" altLang="en-US" dirty="0" smtClean="0"/>
              <a:t>フロンティア！！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20</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514" y="2084832"/>
            <a:ext cx="6591300" cy="3954780"/>
          </a:xfrm>
          <a:prstGeom prst="rect">
            <a:avLst/>
          </a:prstGeom>
        </p:spPr>
      </p:pic>
    </p:spTree>
    <p:extLst>
      <p:ext uri="{BB962C8B-B14F-4D97-AF65-F5344CB8AC3E}">
        <p14:creationId xmlns:p14="http://schemas.microsoft.com/office/powerpoint/2010/main" val="1669608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4000" dirty="0" smtClean="0"/>
              <a:t>最適化のライブラリについて</a:t>
            </a:r>
            <a:r>
              <a:rPr kumimoji="1" lang="en-US" altLang="ja-JP" sz="4000" dirty="0" smtClean="0"/>
              <a:t/>
            </a:r>
            <a:br>
              <a:rPr kumimoji="1" lang="en-US" altLang="ja-JP" sz="4000" dirty="0" smtClean="0"/>
            </a:br>
            <a:r>
              <a:rPr kumimoji="1" lang="en-US" altLang="ja-JP" sz="4000" dirty="0" smtClean="0"/>
              <a:t>〜</a:t>
            </a:r>
            <a:r>
              <a:rPr kumimoji="1" lang="ja-JP" altLang="en-US" sz="4000" dirty="0" smtClean="0"/>
              <a:t>リスク尺度，最適化問題，</a:t>
            </a:r>
            <a:r>
              <a:rPr lang="ja-JP" altLang="en-US" sz="4000" dirty="0" smtClean="0"/>
              <a:t>ライブラリ</a:t>
            </a:r>
            <a:r>
              <a:rPr lang="en-US" altLang="ja-JP" sz="4000" dirty="0" smtClean="0"/>
              <a:t>〜</a:t>
            </a:r>
            <a:endParaRPr kumimoji="1" lang="ja-JP" altLang="en-US" sz="4000"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638103384"/>
              </p:ext>
            </p:extLst>
          </p:nvPr>
        </p:nvGraphicFramePr>
        <p:xfrm>
          <a:off x="1023938" y="2286001"/>
          <a:ext cx="9720262" cy="1701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21</a:t>
            </a:fld>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514765774"/>
              </p:ext>
            </p:extLst>
          </p:nvPr>
        </p:nvGraphicFramePr>
        <p:xfrm>
          <a:off x="973138" y="4188969"/>
          <a:ext cx="9720262" cy="17017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256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比較</a:t>
            </a:r>
            <a:r>
              <a:rPr kumimoji="1" lang="en-US" altLang="ja-JP" sz="4400" dirty="0" smtClean="0"/>
              <a:t>〜2</a:t>
            </a:r>
            <a:r>
              <a:rPr kumimoji="1" lang="ja-JP" altLang="en-US" sz="4400" dirty="0" smtClean="0"/>
              <a:t>次計画問題を</a:t>
            </a:r>
            <a:r>
              <a:rPr kumimoji="1" lang="en-US" altLang="ja-JP" sz="4400" dirty="0" smtClean="0"/>
              <a:t>CVXOPT</a:t>
            </a:r>
            <a:r>
              <a:rPr kumimoji="1" lang="ja-JP" altLang="en-US" sz="4400" dirty="0" smtClean="0"/>
              <a:t>で解く</a:t>
            </a:r>
            <a:r>
              <a:rPr kumimoji="1" lang="en-US" altLang="ja-JP" sz="4400" dirty="0" smtClean="0"/>
              <a:t>〜</a:t>
            </a:r>
            <a:endParaRPr kumimoji="1" lang="ja-JP" altLang="en-US" sz="4400" dirty="0"/>
          </a:p>
        </p:txBody>
      </p:sp>
      <p:sp>
        <p:nvSpPr>
          <p:cNvPr id="3" name="コンテンツ プレースホルダー 2"/>
          <p:cNvSpPr>
            <a:spLocks noGrp="1"/>
          </p:cNvSpPr>
          <p:nvPr>
            <p:ph idx="1"/>
          </p:nvPr>
        </p:nvSpPr>
        <p:spPr/>
        <p:txBody>
          <a:bodyPr/>
          <a:lstStyle/>
          <a:p>
            <a:r>
              <a:rPr kumimoji="1" lang="ja-JP" altLang="en-US" dirty="0" smtClean="0"/>
              <a:t>まずはインポート</a:t>
            </a:r>
            <a:endParaRPr kumimoji="1" lang="en-US" altLang="ja-JP" dirty="0" smtClean="0"/>
          </a:p>
          <a:p>
            <a:endParaRPr lang="en-US" altLang="ja-JP" dirty="0"/>
          </a:p>
          <a:p>
            <a:r>
              <a:rPr lang="en-US" altLang="ja-JP" dirty="0" err="1"/>
              <a:t>c</a:t>
            </a:r>
            <a:r>
              <a:rPr lang="en-US" altLang="ja-JP" dirty="0" err="1" smtClean="0"/>
              <a:t>vxopt.solvers.qp</a:t>
            </a:r>
            <a:r>
              <a:rPr lang="en-US" altLang="ja-JP" dirty="0" smtClean="0"/>
              <a:t>()</a:t>
            </a:r>
            <a:r>
              <a:rPr lang="ja-JP" altLang="en-US" dirty="0"/>
              <a:t>の引数</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0" y="2145030"/>
            <a:ext cx="3429000" cy="584200"/>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1314450" y="4181226"/>
                <a:ext cx="5594350" cy="1069203"/>
              </a:xfrm>
              <a:prstGeom prst="rect">
                <a:avLst/>
              </a:prstGeom>
              <a:solidFill>
                <a:schemeClr val="accent1"/>
              </a:solidFill>
              <a:ln w="38100">
                <a:solidFill>
                  <a:schemeClr val="accent3"/>
                </a:solidFill>
              </a:ln>
            </p:spPr>
            <p:txBody>
              <a:bodyPr wrap="square">
                <a:spAutoFit/>
              </a:bodyPr>
              <a:lstStyle/>
              <a:p>
                <a14:m>
                  <m:oMath xmlns:m="http://schemas.openxmlformats.org/officeDocument/2006/math">
                    <m:func>
                      <m:funcPr>
                        <m:ctrlPr>
                          <a:rPr lang="mr-IN" altLang="ja-JP" i="1" smtClean="0">
                            <a:latin typeface="Cambria Math" charset="0"/>
                          </a:rPr>
                        </m:ctrlPr>
                      </m:funcPr>
                      <m:fName>
                        <m:limLow>
                          <m:limLowPr>
                            <m:ctrlPr>
                              <a:rPr lang="mr-IN" altLang="ja-JP" i="1">
                                <a:latin typeface="Cambria Math" charset="0"/>
                              </a:rPr>
                            </m:ctrlPr>
                          </m:limLowPr>
                          <m:e>
                            <m:r>
                              <m:rPr>
                                <m:sty m:val="p"/>
                              </m:rPr>
                              <a:rPr lang="mr-IN" altLang="ja-JP">
                                <a:latin typeface="Cambria Math" charset="0"/>
                              </a:rPr>
                              <m:t>min</m:t>
                            </m:r>
                            <m:r>
                              <m:rPr>
                                <m:sty m:val="p"/>
                              </m:rPr>
                              <a:rPr lang="en-US" altLang="ja-JP">
                                <a:latin typeface="Cambria Math" charset="0"/>
                              </a:rPr>
                              <m:t>imize</m:t>
                            </m:r>
                          </m:e>
                          <m:lim/>
                        </m:limLow>
                      </m:fName>
                      <m:e>
                        <m:r>
                          <a:rPr lang="en-US" altLang="ja-JP" b="0" i="1" smtClean="0">
                            <a:latin typeface="Cambria Math" charset="0"/>
                          </a:rPr>
                          <m:t>                 </m:t>
                        </m:r>
                        <m:f>
                          <m:fPr>
                            <m:ctrlPr>
                              <a:rPr lang="mr-IN" altLang="ja-JP" b="0" i="1" smtClean="0">
                                <a:latin typeface="Cambria Math" charset="0"/>
                              </a:rPr>
                            </m:ctrlPr>
                          </m:fPr>
                          <m:num>
                            <m:r>
                              <a:rPr lang="en-US" altLang="ja-JP" b="0" i="1" smtClean="0">
                                <a:latin typeface="Cambria Math" charset="0"/>
                              </a:rPr>
                              <m:t>1</m:t>
                            </m:r>
                          </m:num>
                          <m:den>
                            <m:r>
                              <a:rPr lang="en-US" altLang="ja-JP" b="0" i="1" smtClean="0">
                                <a:latin typeface="Cambria Math" charset="0"/>
                              </a:rPr>
                              <m:t>2</m:t>
                            </m:r>
                          </m:den>
                        </m:f>
                        <m:sSup>
                          <m:sSupPr>
                            <m:ctrlPr>
                              <a:rPr lang="en-US" altLang="ja-JP" i="1" smtClean="0">
                                <a:latin typeface="Cambria Math" charset="0"/>
                              </a:rPr>
                            </m:ctrlPr>
                          </m:sSupPr>
                          <m:e>
                            <m:r>
                              <a:rPr lang="en-US" altLang="ja-JP" b="1" i="1">
                                <a:latin typeface="Cambria Math" charset="0"/>
                              </a:rPr>
                              <m:t>𝒙</m:t>
                            </m:r>
                          </m:e>
                          <m:sup>
                            <m:r>
                              <a:rPr lang="en-US" altLang="ja-JP" i="1">
                                <a:latin typeface="Cambria Math" charset="0"/>
                              </a:rPr>
                              <m:t>𝑇</m:t>
                            </m:r>
                          </m:sup>
                        </m:sSup>
                        <m:r>
                          <a:rPr lang="en-US" altLang="ja-JP" b="1" i="1">
                            <a:latin typeface="Cambria Math" charset="0"/>
                          </a:rPr>
                          <m:t>𝑷𝒙</m:t>
                        </m:r>
                        <m:r>
                          <a:rPr lang="en-US" altLang="ja-JP" b="1" i="1">
                            <a:latin typeface="Cambria Math" charset="0"/>
                          </a:rPr>
                          <m:t>+</m:t>
                        </m:r>
                        <m:r>
                          <a:rPr lang="en-US" altLang="ja-JP" b="1" i="1">
                            <a:latin typeface="Cambria Math" charset="0"/>
                          </a:rPr>
                          <m:t>𝒒𝒙</m:t>
                        </m:r>
                      </m:e>
                    </m:func>
                  </m:oMath>
                </a14:m>
                <a:r>
                  <a:rPr lang="en-US" altLang="ja-JP" dirty="0" smtClean="0"/>
                  <a:t>	</a:t>
                </a:r>
                <a:r>
                  <a:rPr lang="mr-IN" altLang="ja-JP" dirty="0" smtClean="0"/>
                  <a:t>…</a:t>
                </a:r>
                <a:r>
                  <a:rPr lang="ja-JP" altLang="en-US" dirty="0" smtClean="0"/>
                  <a:t>目的関数</a:t>
                </a:r>
                <a:endParaRPr lang="en-US" altLang="ja-JP" dirty="0"/>
              </a:p>
              <a:p>
                <a:r>
                  <a:rPr lang="en-US" altLang="ja-JP" dirty="0">
                    <a:latin typeface="Cambria Math" charset="0"/>
                    <a:ea typeface="Cambria Math" charset="0"/>
                    <a:cs typeface="Cambria Math" charset="0"/>
                  </a:rPr>
                  <a:t>subject to</a:t>
                </a:r>
                <a:r>
                  <a:rPr lang="en-US" altLang="ja-JP" dirty="0"/>
                  <a:t> </a:t>
                </a:r>
                <a:r>
                  <a:rPr lang="en-US" altLang="ja-JP" dirty="0" smtClean="0"/>
                  <a:t>	</a:t>
                </a:r>
                <a14:m>
                  <m:oMath xmlns:m="http://schemas.openxmlformats.org/officeDocument/2006/math">
                    <m:r>
                      <a:rPr lang="en-US" altLang="ja-JP" b="0" i="1" smtClean="0">
                        <a:latin typeface="Cambria Math" charset="0"/>
                        <a:ea typeface="Cambria Math" charset="0"/>
                        <a:cs typeface="Cambria Math" charset="0"/>
                      </a:rPr>
                      <m:t>𝐺</m:t>
                    </m:r>
                    <m:r>
                      <a:rPr lang="en-US" altLang="ja-JP" b="1" i="1" smtClean="0">
                        <a:latin typeface="Cambria Math" charset="0"/>
                        <a:ea typeface="Cambria Math" charset="0"/>
                        <a:cs typeface="Cambria Math" charset="0"/>
                      </a:rPr>
                      <m:t>𝒙</m:t>
                    </m:r>
                    <m:r>
                      <a:rPr lang="en-US" altLang="ja-JP" b="1" i="1" smtClean="0">
                        <a:latin typeface="Cambria Math" charset="0"/>
                        <a:ea typeface="Cambria Math" charset="0"/>
                        <a:cs typeface="Cambria Math" charset="0"/>
                      </a:rPr>
                      <m:t>≤</m:t>
                    </m:r>
                    <m:r>
                      <a:rPr lang="en-US" altLang="ja-JP" b="1" i="1" smtClean="0">
                        <a:latin typeface="Cambria Math" charset="0"/>
                        <a:ea typeface="Cambria Math" charset="0"/>
                        <a:cs typeface="Cambria Math" charset="0"/>
                      </a:rPr>
                      <m:t>𝒉</m:t>
                    </m:r>
                  </m:oMath>
                </a14:m>
                <a:r>
                  <a:rPr lang="en-US" altLang="ja-JP" b="1" dirty="0" smtClean="0">
                    <a:ea typeface="Cambria Math" charset="0"/>
                    <a:cs typeface="Cambria Math" charset="0"/>
                  </a:rPr>
                  <a:t>		</a:t>
                </a:r>
                <a:r>
                  <a:rPr lang="mr-IN" altLang="ja-JP" dirty="0" smtClean="0"/>
                  <a:t>…</a:t>
                </a:r>
                <a:r>
                  <a:rPr lang="ja-JP" altLang="en-US" dirty="0" smtClean="0"/>
                  <a:t>不等式制約</a:t>
                </a:r>
                <a:endParaRPr lang="en-US" altLang="ja-JP" b="1" dirty="0" smtClean="0">
                  <a:ea typeface="Cambria Math" charset="0"/>
                  <a:cs typeface="Cambria Math" charset="0"/>
                </a:endParaRPr>
              </a:p>
              <a:p>
                <a:r>
                  <a:rPr lang="en-US" altLang="ja-JP" dirty="0" smtClean="0"/>
                  <a:t>		</a:t>
                </a:r>
                <a14:m>
                  <m:oMath xmlns:m="http://schemas.openxmlformats.org/officeDocument/2006/math">
                    <m:r>
                      <a:rPr lang="en-US" altLang="ja-JP" b="0" i="1" smtClean="0">
                        <a:latin typeface="Cambria Math" charset="0"/>
                        <a:ea typeface="Cambria Math" charset="0"/>
                        <a:cs typeface="Cambria Math" charset="0"/>
                      </a:rPr>
                      <m:t>𝐴</m:t>
                    </m:r>
                    <m:r>
                      <a:rPr lang="en-US" altLang="ja-JP" b="1" i="1">
                        <a:latin typeface="Cambria Math" charset="0"/>
                        <a:ea typeface="Cambria Math" charset="0"/>
                        <a:cs typeface="Cambria Math" charset="0"/>
                      </a:rPr>
                      <m:t>𝒙</m:t>
                    </m:r>
                    <m:r>
                      <a:rPr lang="en-US" altLang="ja-JP" b="1" i="1" smtClean="0">
                        <a:latin typeface="Cambria Math" charset="0"/>
                        <a:ea typeface="Cambria Math" charset="0"/>
                        <a:cs typeface="Cambria Math" charset="0"/>
                      </a:rPr>
                      <m:t>=</m:t>
                    </m:r>
                    <m:r>
                      <a:rPr lang="en-US" altLang="ja-JP" b="1" i="1" smtClean="0">
                        <a:latin typeface="Cambria Math" charset="0"/>
                        <a:ea typeface="Cambria Math" charset="0"/>
                        <a:cs typeface="Cambria Math" charset="0"/>
                      </a:rPr>
                      <m:t>𝒃</m:t>
                    </m:r>
                  </m:oMath>
                </a14:m>
                <a:r>
                  <a:rPr lang="en-US" altLang="ja-JP" dirty="0" smtClean="0"/>
                  <a:t>		</a:t>
                </a:r>
                <a:r>
                  <a:rPr lang="mr-IN" altLang="ja-JP" dirty="0" smtClean="0"/>
                  <a:t>…</a:t>
                </a:r>
                <a:r>
                  <a:rPr lang="ja-JP" altLang="en-US" dirty="0" smtClean="0"/>
                  <a:t>等式制約</a:t>
                </a:r>
                <a:endParaRPr lang="en-US" altLang="ja-JP" dirty="0" smtClean="0"/>
              </a:p>
            </p:txBody>
          </p:sp>
        </mc:Choice>
        <mc:Fallback xmlns="">
          <p:sp>
            <p:nvSpPr>
              <p:cNvPr id="7" name="正方形/長方形 6"/>
              <p:cNvSpPr>
                <a:spLocks noRot="1" noChangeAspect="1" noMove="1" noResize="1" noEditPoints="1" noAdjustHandles="1" noChangeArrowheads="1" noChangeShapeType="1" noTextEdit="1"/>
              </p:cNvSpPr>
              <p:nvPr/>
            </p:nvSpPr>
            <p:spPr>
              <a:xfrm>
                <a:off x="1314450" y="4181226"/>
                <a:ext cx="5594350" cy="1069203"/>
              </a:xfrm>
              <a:prstGeom prst="rect">
                <a:avLst/>
              </a:prstGeom>
              <a:blipFill rotWithShape="0">
                <a:blip r:embed="rId3"/>
                <a:stretch>
                  <a:fillRect l="-650" t="-25414" b="-7735"/>
                </a:stretch>
              </a:blipFill>
              <a:ln w="38100">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7467600" y="4181226"/>
                <a:ext cx="3276600" cy="1193981"/>
              </a:xfrm>
              <a:prstGeom prst="rect">
                <a:avLst/>
              </a:prstGeom>
              <a:noFill/>
            </p:spPr>
            <p:txBody>
              <a:bodyPr wrap="square" rtlCol="0">
                <a:spAutoFit/>
              </a:bodyPr>
              <a:lstStyle/>
              <a:p>
                <a14:m>
                  <m:oMath xmlns:m="http://schemas.openxmlformats.org/officeDocument/2006/math">
                    <m:r>
                      <a:rPr lang="en-US" altLang="ja-JP" b="1" i="1" smtClean="0">
                        <a:latin typeface="Cambria Math" charset="0"/>
                      </a:rPr>
                      <m:t>𝑷</m:t>
                    </m:r>
                    <m:r>
                      <a:rPr lang="en-US" altLang="ja-JP" b="1" i="1" smtClean="0">
                        <a:latin typeface="Cambria Math" charset="0"/>
                      </a:rPr>
                      <m:t>,</m:t>
                    </m:r>
                    <m:r>
                      <a:rPr lang="en-US" altLang="ja-JP" b="1" i="1">
                        <a:latin typeface="Cambria Math" charset="0"/>
                      </a:rPr>
                      <m:t>𝒒</m:t>
                    </m:r>
                    <m:r>
                      <a:rPr lang="en-US" altLang="ja-JP" b="1" i="1" smtClean="0">
                        <a:latin typeface="Cambria Math" charset="0"/>
                      </a:rPr>
                      <m:t>,</m:t>
                    </m:r>
                    <m:r>
                      <a:rPr lang="en-US" altLang="ja-JP" i="1">
                        <a:latin typeface="Cambria Math" charset="0"/>
                        <a:ea typeface="Cambria Math" charset="0"/>
                        <a:cs typeface="Cambria Math" charset="0"/>
                      </a:rPr>
                      <m:t>𝐺</m:t>
                    </m:r>
                    <m:r>
                      <a:rPr lang="en-US" altLang="ja-JP" b="0" i="1" smtClean="0">
                        <a:latin typeface="Cambria Math" charset="0"/>
                        <a:ea typeface="Cambria Math" charset="0"/>
                        <a:cs typeface="Cambria Math" charset="0"/>
                      </a:rPr>
                      <m:t>,</m:t>
                    </m:r>
                    <m:r>
                      <a:rPr lang="en-US" altLang="ja-JP" b="1" i="1">
                        <a:latin typeface="Cambria Math" charset="0"/>
                        <a:ea typeface="Cambria Math" charset="0"/>
                        <a:cs typeface="Cambria Math" charset="0"/>
                      </a:rPr>
                      <m:t>𝒉</m:t>
                    </m:r>
                    <m:r>
                      <a:rPr lang="en-US" altLang="ja-JP" b="1" i="1" smtClean="0">
                        <a:latin typeface="Cambria Math" charset="0"/>
                        <a:ea typeface="Cambria Math" charset="0"/>
                        <a:cs typeface="Cambria Math" charset="0"/>
                      </a:rPr>
                      <m:t>,</m:t>
                    </m:r>
                    <m:r>
                      <a:rPr lang="en-US" altLang="ja-JP" i="1">
                        <a:latin typeface="Cambria Math" charset="0"/>
                        <a:ea typeface="Cambria Math" charset="0"/>
                        <a:cs typeface="Cambria Math" charset="0"/>
                      </a:rPr>
                      <m:t>𝐴</m:t>
                    </m:r>
                    <m:r>
                      <a:rPr lang="en-US" altLang="ja-JP" b="0" i="1" smtClean="0">
                        <a:latin typeface="Cambria Math" charset="0"/>
                        <a:ea typeface="Cambria Math" charset="0"/>
                        <a:cs typeface="Cambria Math" charset="0"/>
                      </a:rPr>
                      <m:t>,</m:t>
                    </m:r>
                    <m:r>
                      <a:rPr lang="en-US" altLang="ja-JP" b="1" i="1">
                        <a:latin typeface="Cambria Math" charset="0"/>
                        <a:ea typeface="Cambria Math" charset="0"/>
                        <a:cs typeface="Cambria Math" charset="0"/>
                      </a:rPr>
                      <m:t>𝒃</m:t>
                    </m:r>
                  </m:oMath>
                </a14:m>
                <a:r>
                  <a:rPr lang="ja-JP" altLang="en-US" sz="1600" dirty="0" smtClean="0"/>
                  <a:t>は</a:t>
                </a:r>
                <a:endParaRPr lang="en-US" altLang="ja-JP" sz="1600" dirty="0" smtClean="0"/>
              </a:p>
              <a:p>
                <a:r>
                  <a:rPr lang="en-US" altLang="ja-JP" dirty="0" err="1"/>
                  <a:t>c</a:t>
                </a:r>
                <a:r>
                  <a:rPr lang="en-US" altLang="ja-JP" dirty="0" err="1" smtClean="0"/>
                  <a:t>vxopt.matrix</a:t>
                </a:r>
                <a:r>
                  <a:rPr lang="ja-JP" altLang="en-US" dirty="0" smtClean="0"/>
                  <a:t>型にする．</a:t>
                </a:r>
                <a:endParaRPr lang="en-US" altLang="ja-JP" dirty="0" smtClean="0"/>
              </a:p>
              <a:p>
                <a:r>
                  <a:rPr lang="ja-JP" altLang="en-US" dirty="0" smtClean="0"/>
                  <a:t>式変形が必要なので，</a:t>
                </a:r>
                <a:endParaRPr lang="en-US" altLang="ja-JP" dirty="0" smtClean="0"/>
              </a:p>
              <a:p>
                <a:r>
                  <a:rPr lang="en-US" altLang="ja-JP" dirty="0" err="1" smtClean="0"/>
                  <a:t>Scipy</a:t>
                </a:r>
                <a:r>
                  <a:rPr lang="ja-JP" altLang="en-US" dirty="0" smtClean="0"/>
                  <a:t>より面倒</a:t>
                </a:r>
                <a:endParaRPr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467600" y="4181226"/>
                <a:ext cx="3276600" cy="1193981"/>
              </a:xfrm>
              <a:prstGeom prst="rect">
                <a:avLst/>
              </a:prstGeom>
              <a:blipFill rotWithShape="0">
                <a:blip r:embed="rId4"/>
                <a:stretch>
                  <a:fillRect l="-1487" b="-8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2481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a:t>CVXOPT</a:t>
            </a:r>
            <a:r>
              <a:rPr lang="ja-JP" altLang="en-US" dirty="0"/>
              <a:t>で解く</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p>
          <a:p>
            <a:endParaRPr kumimoji="1" lang="en-US" altLang="ja-JP" dirty="0" smtClean="0"/>
          </a:p>
          <a:p>
            <a:endParaRPr lang="en-US" altLang="ja-JP" dirty="0"/>
          </a:p>
          <a:p>
            <a:r>
              <a:rPr kumimoji="1" lang="ja-JP" altLang="en-US" dirty="0" smtClean="0"/>
              <a:t>引数を作ってあげる</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23</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164" y="4406900"/>
            <a:ext cx="8458200" cy="1625600"/>
          </a:xfrm>
          <a:prstGeom prst="rect">
            <a:avLst/>
          </a:prstGeom>
        </p:spPr>
      </p:pic>
      <mc:AlternateContent xmlns:mc="http://schemas.openxmlformats.org/markup-compatibility/2006" xmlns:a14="http://schemas.microsoft.com/office/drawing/2010/main">
        <mc:Choice Requires="a14">
          <p:sp>
            <p:nvSpPr>
              <p:cNvPr id="6" name="正方形/長方形 5"/>
              <p:cNvSpPr/>
              <p:nvPr/>
            </p:nvSpPr>
            <p:spPr>
              <a:xfrm>
                <a:off x="1314450" y="2530226"/>
                <a:ext cx="5594350" cy="1069203"/>
              </a:xfrm>
              <a:prstGeom prst="rect">
                <a:avLst/>
              </a:prstGeom>
              <a:solidFill>
                <a:schemeClr val="accent1"/>
              </a:solidFill>
              <a:ln w="38100">
                <a:solidFill>
                  <a:schemeClr val="accent3"/>
                </a:solidFill>
              </a:ln>
            </p:spPr>
            <p:txBody>
              <a:bodyPr wrap="square">
                <a:spAutoFit/>
              </a:bodyPr>
              <a:lstStyle/>
              <a:p>
                <a14:m>
                  <m:oMath xmlns:m="http://schemas.openxmlformats.org/officeDocument/2006/math">
                    <m:func>
                      <m:funcPr>
                        <m:ctrlPr>
                          <a:rPr lang="mr-IN" altLang="ja-JP" i="1" smtClean="0">
                            <a:latin typeface="Cambria Math" charset="0"/>
                          </a:rPr>
                        </m:ctrlPr>
                      </m:funcPr>
                      <m:fName>
                        <m:limLow>
                          <m:limLowPr>
                            <m:ctrlPr>
                              <a:rPr lang="mr-IN" altLang="ja-JP" i="1">
                                <a:latin typeface="Cambria Math" charset="0"/>
                              </a:rPr>
                            </m:ctrlPr>
                          </m:limLowPr>
                          <m:e>
                            <m:r>
                              <m:rPr>
                                <m:sty m:val="p"/>
                              </m:rPr>
                              <a:rPr lang="mr-IN" altLang="ja-JP">
                                <a:latin typeface="Cambria Math" charset="0"/>
                              </a:rPr>
                              <m:t>min</m:t>
                            </m:r>
                            <m:r>
                              <m:rPr>
                                <m:sty m:val="p"/>
                              </m:rPr>
                              <a:rPr lang="en-US" altLang="ja-JP">
                                <a:latin typeface="Cambria Math" charset="0"/>
                              </a:rPr>
                              <m:t>imize</m:t>
                            </m:r>
                          </m:e>
                          <m:lim/>
                        </m:limLow>
                      </m:fName>
                      <m:e>
                        <m:r>
                          <a:rPr lang="en-US" altLang="ja-JP" b="0" i="1" smtClean="0">
                            <a:latin typeface="Cambria Math" charset="0"/>
                          </a:rPr>
                          <m:t>                 </m:t>
                        </m:r>
                        <m:f>
                          <m:fPr>
                            <m:ctrlPr>
                              <a:rPr lang="mr-IN" altLang="ja-JP" b="0" i="1" smtClean="0">
                                <a:latin typeface="Cambria Math" charset="0"/>
                              </a:rPr>
                            </m:ctrlPr>
                          </m:fPr>
                          <m:num>
                            <m:r>
                              <a:rPr lang="en-US" altLang="ja-JP" b="0" i="1" smtClean="0">
                                <a:latin typeface="Cambria Math" charset="0"/>
                              </a:rPr>
                              <m:t>1</m:t>
                            </m:r>
                          </m:num>
                          <m:den>
                            <m:r>
                              <a:rPr lang="en-US" altLang="ja-JP" b="0" i="1" smtClean="0">
                                <a:latin typeface="Cambria Math" charset="0"/>
                              </a:rPr>
                              <m:t>2</m:t>
                            </m:r>
                          </m:den>
                        </m:f>
                        <m:sSup>
                          <m:sSupPr>
                            <m:ctrlPr>
                              <a:rPr lang="en-US" altLang="ja-JP" i="1" smtClean="0">
                                <a:latin typeface="Cambria Math" charset="0"/>
                              </a:rPr>
                            </m:ctrlPr>
                          </m:sSupPr>
                          <m:e>
                            <m:r>
                              <a:rPr lang="en-US" altLang="ja-JP" b="1" i="1">
                                <a:latin typeface="Cambria Math" charset="0"/>
                              </a:rPr>
                              <m:t>𝒙</m:t>
                            </m:r>
                          </m:e>
                          <m:sup>
                            <m:r>
                              <a:rPr lang="en-US" altLang="ja-JP" i="1">
                                <a:latin typeface="Cambria Math" charset="0"/>
                              </a:rPr>
                              <m:t>𝑇</m:t>
                            </m:r>
                          </m:sup>
                        </m:sSup>
                        <m:r>
                          <a:rPr lang="en-US" altLang="ja-JP" b="1" i="1">
                            <a:latin typeface="Cambria Math" charset="0"/>
                          </a:rPr>
                          <m:t>𝑷𝒙</m:t>
                        </m:r>
                        <m:r>
                          <a:rPr lang="en-US" altLang="ja-JP" b="1" i="1">
                            <a:latin typeface="Cambria Math" charset="0"/>
                          </a:rPr>
                          <m:t>+</m:t>
                        </m:r>
                        <m:r>
                          <a:rPr lang="en-US" altLang="ja-JP" b="1" i="1">
                            <a:latin typeface="Cambria Math" charset="0"/>
                          </a:rPr>
                          <m:t>𝒒𝒙</m:t>
                        </m:r>
                      </m:e>
                    </m:func>
                  </m:oMath>
                </a14:m>
                <a:r>
                  <a:rPr lang="en-US" altLang="ja-JP" dirty="0" smtClean="0"/>
                  <a:t>	</a:t>
                </a:r>
                <a:r>
                  <a:rPr lang="mr-IN" altLang="ja-JP" dirty="0" smtClean="0"/>
                  <a:t>…</a:t>
                </a:r>
                <a:r>
                  <a:rPr lang="ja-JP" altLang="en-US" dirty="0" smtClean="0"/>
                  <a:t>目的関数</a:t>
                </a:r>
                <a:endParaRPr lang="en-US" altLang="ja-JP" dirty="0"/>
              </a:p>
              <a:p>
                <a:r>
                  <a:rPr lang="en-US" altLang="ja-JP" dirty="0">
                    <a:latin typeface="Cambria Math" charset="0"/>
                    <a:ea typeface="Cambria Math" charset="0"/>
                    <a:cs typeface="Cambria Math" charset="0"/>
                  </a:rPr>
                  <a:t>subject to</a:t>
                </a:r>
                <a:r>
                  <a:rPr lang="en-US" altLang="ja-JP" dirty="0"/>
                  <a:t> </a:t>
                </a:r>
                <a:r>
                  <a:rPr lang="en-US" altLang="ja-JP" dirty="0" smtClean="0"/>
                  <a:t>	</a:t>
                </a:r>
                <a14:m>
                  <m:oMath xmlns:m="http://schemas.openxmlformats.org/officeDocument/2006/math">
                    <m:r>
                      <a:rPr lang="en-US" altLang="ja-JP" b="0" i="1" smtClean="0">
                        <a:latin typeface="Cambria Math" charset="0"/>
                        <a:ea typeface="Cambria Math" charset="0"/>
                        <a:cs typeface="Cambria Math" charset="0"/>
                      </a:rPr>
                      <m:t>𝐺</m:t>
                    </m:r>
                    <m:r>
                      <a:rPr lang="en-US" altLang="ja-JP" b="1" i="1" smtClean="0">
                        <a:latin typeface="Cambria Math" charset="0"/>
                        <a:ea typeface="Cambria Math" charset="0"/>
                        <a:cs typeface="Cambria Math" charset="0"/>
                      </a:rPr>
                      <m:t>𝒙</m:t>
                    </m:r>
                    <m:r>
                      <a:rPr lang="en-US" altLang="ja-JP" b="1" i="1" smtClean="0">
                        <a:latin typeface="Cambria Math" charset="0"/>
                        <a:ea typeface="Cambria Math" charset="0"/>
                        <a:cs typeface="Cambria Math" charset="0"/>
                      </a:rPr>
                      <m:t>≤</m:t>
                    </m:r>
                    <m:r>
                      <a:rPr lang="en-US" altLang="ja-JP" b="1" i="1" smtClean="0">
                        <a:latin typeface="Cambria Math" charset="0"/>
                        <a:ea typeface="Cambria Math" charset="0"/>
                        <a:cs typeface="Cambria Math" charset="0"/>
                      </a:rPr>
                      <m:t>𝒉</m:t>
                    </m:r>
                  </m:oMath>
                </a14:m>
                <a:r>
                  <a:rPr lang="en-US" altLang="ja-JP" b="1" dirty="0" smtClean="0">
                    <a:ea typeface="Cambria Math" charset="0"/>
                    <a:cs typeface="Cambria Math" charset="0"/>
                  </a:rPr>
                  <a:t>		</a:t>
                </a:r>
                <a:r>
                  <a:rPr lang="mr-IN" altLang="ja-JP" dirty="0" smtClean="0"/>
                  <a:t>…</a:t>
                </a:r>
                <a:r>
                  <a:rPr lang="ja-JP" altLang="en-US" dirty="0" smtClean="0"/>
                  <a:t>不等式制約</a:t>
                </a:r>
                <a:endParaRPr lang="en-US" altLang="ja-JP" b="1" dirty="0" smtClean="0">
                  <a:ea typeface="Cambria Math" charset="0"/>
                  <a:cs typeface="Cambria Math" charset="0"/>
                </a:endParaRPr>
              </a:p>
              <a:p>
                <a:r>
                  <a:rPr lang="en-US" altLang="ja-JP" dirty="0" smtClean="0"/>
                  <a:t>		</a:t>
                </a:r>
                <a14:m>
                  <m:oMath xmlns:m="http://schemas.openxmlformats.org/officeDocument/2006/math">
                    <m:r>
                      <a:rPr lang="en-US" altLang="ja-JP" b="0" i="1" smtClean="0">
                        <a:latin typeface="Cambria Math" charset="0"/>
                        <a:ea typeface="Cambria Math" charset="0"/>
                        <a:cs typeface="Cambria Math" charset="0"/>
                      </a:rPr>
                      <m:t>𝐴</m:t>
                    </m:r>
                    <m:r>
                      <a:rPr lang="en-US" altLang="ja-JP" b="1" i="1">
                        <a:latin typeface="Cambria Math" charset="0"/>
                        <a:ea typeface="Cambria Math" charset="0"/>
                        <a:cs typeface="Cambria Math" charset="0"/>
                      </a:rPr>
                      <m:t>𝒙</m:t>
                    </m:r>
                    <m:r>
                      <a:rPr lang="en-US" altLang="ja-JP" b="1" i="1" smtClean="0">
                        <a:latin typeface="Cambria Math" charset="0"/>
                        <a:ea typeface="Cambria Math" charset="0"/>
                        <a:cs typeface="Cambria Math" charset="0"/>
                      </a:rPr>
                      <m:t>=</m:t>
                    </m:r>
                    <m:r>
                      <a:rPr lang="en-US" altLang="ja-JP" b="1" i="1" smtClean="0">
                        <a:latin typeface="Cambria Math" charset="0"/>
                        <a:ea typeface="Cambria Math" charset="0"/>
                        <a:cs typeface="Cambria Math" charset="0"/>
                      </a:rPr>
                      <m:t>𝒃</m:t>
                    </m:r>
                  </m:oMath>
                </a14:m>
                <a:r>
                  <a:rPr lang="en-US" altLang="ja-JP" dirty="0" smtClean="0"/>
                  <a:t>		</a:t>
                </a:r>
                <a:r>
                  <a:rPr lang="mr-IN" altLang="ja-JP" dirty="0" smtClean="0"/>
                  <a:t>…</a:t>
                </a:r>
                <a:r>
                  <a:rPr lang="ja-JP" altLang="en-US" dirty="0" smtClean="0"/>
                  <a:t>等式制約</a:t>
                </a:r>
                <a:endParaRPr lang="en-US" altLang="ja-JP" dirty="0" smtClean="0"/>
              </a:p>
            </p:txBody>
          </p:sp>
        </mc:Choice>
        <mc:Fallback xmlns="">
          <p:sp>
            <p:nvSpPr>
              <p:cNvPr id="6" name="正方形/長方形 5"/>
              <p:cNvSpPr>
                <a:spLocks noRot="1" noChangeAspect="1" noMove="1" noResize="1" noEditPoints="1" noAdjustHandles="1" noChangeArrowheads="1" noChangeShapeType="1" noTextEdit="1"/>
              </p:cNvSpPr>
              <p:nvPr/>
            </p:nvSpPr>
            <p:spPr>
              <a:xfrm>
                <a:off x="1314450" y="2530226"/>
                <a:ext cx="5594350" cy="1069203"/>
              </a:xfrm>
              <a:prstGeom prst="rect">
                <a:avLst/>
              </a:prstGeom>
              <a:blipFill rotWithShape="0">
                <a:blip r:embed="rId3"/>
                <a:stretch>
                  <a:fillRect l="-650" t="-25414" b="-7735"/>
                </a:stretch>
              </a:blipFill>
              <a:ln w="38100">
                <a:solidFill>
                  <a:schemeClr val="accent3"/>
                </a:solidFill>
              </a:ln>
            </p:spPr>
            <p:txBody>
              <a:bodyPr/>
              <a:lstStyle/>
              <a:p>
                <a:r>
                  <a:rPr lang="ja-JP" altLang="en-US">
                    <a:noFill/>
                  </a:rPr>
                  <a:t> </a:t>
                </a:r>
              </a:p>
            </p:txBody>
          </p:sp>
        </mc:Fallback>
      </mc:AlternateContent>
    </p:spTree>
    <p:extLst>
      <p:ext uri="{BB962C8B-B14F-4D97-AF65-F5344CB8AC3E}">
        <p14:creationId xmlns:p14="http://schemas.microsoft.com/office/powerpoint/2010/main" val="1284968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a:t>CVXOPT</a:t>
            </a:r>
            <a:r>
              <a:rPr lang="ja-JP" altLang="en-US" dirty="0"/>
              <a:t>で</a:t>
            </a:r>
            <a:r>
              <a:rPr lang="ja-JP" altLang="en-US" dirty="0" smtClean="0"/>
              <a:t>解く</a:t>
            </a:r>
            <a:r>
              <a:rPr lang="en-US" altLang="ja-JP" dirty="0" smtClean="0"/>
              <a:t/>
            </a:r>
            <a:br>
              <a:rPr lang="en-US" altLang="ja-JP" dirty="0" smtClean="0"/>
            </a:br>
            <a:r>
              <a:rPr lang="ja-JP" altLang="en-US" dirty="0" smtClean="0"/>
              <a:t>最適化実行！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あとは解くだけ</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2832100"/>
            <a:ext cx="5461000" cy="3200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500" y="2832100"/>
            <a:ext cx="2565400" cy="1117600"/>
          </a:xfrm>
          <a:prstGeom prst="rect">
            <a:avLst/>
          </a:prstGeom>
        </p:spPr>
      </p:pic>
    </p:spTree>
    <p:extLst>
      <p:ext uri="{BB962C8B-B14F-4D97-AF65-F5344CB8AC3E}">
        <p14:creationId xmlns:p14="http://schemas.microsoft.com/office/powerpoint/2010/main" val="2027523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次計画問題を</a:t>
            </a:r>
            <a:r>
              <a:rPr lang="en-US" altLang="ja-JP" dirty="0"/>
              <a:t>CVXOPT</a:t>
            </a:r>
            <a:r>
              <a:rPr lang="ja-JP" altLang="en-US" dirty="0"/>
              <a:t>で</a:t>
            </a:r>
            <a:r>
              <a:rPr lang="ja-JP" altLang="en-US" dirty="0" smtClean="0"/>
              <a:t>解く</a:t>
            </a:r>
            <a:r>
              <a:rPr lang="en-US" altLang="ja-JP" dirty="0" smtClean="0"/>
              <a:t/>
            </a:r>
            <a:br>
              <a:rPr lang="en-US" altLang="ja-JP" dirty="0" smtClean="0"/>
            </a:br>
            <a:r>
              <a:rPr lang="ja-JP" altLang="en-US" dirty="0" smtClean="0"/>
              <a:t>効率的フロンティア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err="1" smtClean="0"/>
              <a:t>Scipy</a:t>
            </a:r>
            <a:r>
              <a:rPr kumimoji="1" lang="ja-JP" altLang="en-US" dirty="0" smtClean="0"/>
              <a:t>と</a:t>
            </a:r>
            <a:r>
              <a:rPr kumimoji="1" lang="en-US" altLang="ja-JP" dirty="0" smtClean="0"/>
              <a:t>(</a:t>
            </a:r>
            <a:r>
              <a:rPr kumimoji="1" lang="ja-JP" altLang="en-US" dirty="0" smtClean="0"/>
              <a:t>ほぼ</a:t>
            </a:r>
            <a:r>
              <a:rPr kumimoji="1" lang="en-US" altLang="ja-JP" dirty="0" smtClean="0"/>
              <a:t>)</a:t>
            </a:r>
            <a:r>
              <a:rPr kumimoji="1" lang="ja-JP" altLang="en-US" dirty="0" smtClean="0"/>
              <a:t>同じ</a:t>
            </a:r>
            <a:r>
              <a:rPr kumimoji="1" lang="ja-JP" altLang="en-US" dirty="0" smtClean="0"/>
              <a:t>結果</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25</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700" y="2687320"/>
            <a:ext cx="5871633" cy="3522980"/>
          </a:xfrm>
          <a:prstGeom prst="rect">
            <a:avLst/>
          </a:prstGeom>
        </p:spPr>
      </p:pic>
    </p:spTree>
    <p:extLst>
      <p:ext uri="{BB962C8B-B14F-4D97-AF65-F5344CB8AC3E}">
        <p14:creationId xmlns:p14="http://schemas.microsoft.com/office/powerpoint/2010/main" val="120459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Scipy</a:t>
            </a:r>
            <a:r>
              <a:rPr kumimoji="1" lang="ja-JP" altLang="en-US" dirty="0" smtClean="0"/>
              <a:t>と</a:t>
            </a:r>
            <a:r>
              <a:rPr kumimoji="1" lang="en-US" altLang="ja-JP" dirty="0" smtClean="0"/>
              <a:t>CVXOPT</a:t>
            </a:r>
            <a:r>
              <a:rPr kumimoji="1" lang="ja-JP" altLang="en-US" dirty="0" smtClean="0"/>
              <a:t>の実行時間比較</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a:t>
            </a:r>
            <a:r>
              <a:rPr lang="en-US" altLang="ja-JP" dirty="0" smtClean="0"/>
              <a:t>CVXOPT</a:t>
            </a:r>
            <a:r>
              <a:rPr lang="ja-JP" altLang="en-US" dirty="0" smtClean="0"/>
              <a:t>のほうが圧倒的に速い</a:t>
            </a:r>
            <a:endParaRPr lang="en-US" altLang="ja-JP" dirty="0" smtClean="0"/>
          </a:p>
          <a:p>
            <a:r>
              <a:rPr kumimoji="1" lang="ja-JP" altLang="en-US" dirty="0" smtClean="0"/>
              <a:t>・ミリ秒単位の違いなので，手軽さなら</a:t>
            </a:r>
            <a:r>
              <a:rPr kumimoji="1" lang="en-US" altLang="ja-JP" dirty="0" err="1" smtClean="0"/>
              <a:t>Scipy</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26</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3416046"/>
            <a:ext cx="7030287" cy="1638300"/>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34878" b="1"/>
          <a:stretch/>
        </p:blipFill>
        <p:spPr>
          <a:xfrm>
            <a:off x="7434073" y="3313938"/>
            <a:ext cx="3441700" cy="3196590"/>
          </a:xfrm>
          <a:prstGeom prst="rect">
            <a:avLst/>
          </a:prstGeom>
        </p:spPr>
      </p:pic>
      <p:graphicFrame>
        <p:nvGraphicFramePr>
          <p:cNvPr id="7" name="表 6"/>
          <p:cNvGraphicFramePr>
            <a:graphicFrameLocks noGrp="1"/>
          </p:cNvGraphicFramePr>
          <p:nvPr>
            <p:extLst>
              <p:ext uri="{D42A27DB-BD31-4B8C-83A1-F6EECF244321}">
                <p14:modId xmlns:p14="http://schemas.microsoft.com/office/powerpoint/2010/main" val="549858342"/>
              </p:ext>
            </p:extLst>
          </p:nvPr>
        </p:nvGraphicFramePr>
        <p:xfrm>
          <a:off x="1820164" y="2132711"/>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kumimoji="1" lang="ja-JP" altLang="en-US" dirty="0"/>
                    </a:p>
                  </a:txBody>
                  <a:tcPr/>
                </a:tc>
                <a:tc>
                  <a:txBody>
                    <a:bodyPr/>
                    <a:lstStyle/>
                    <a:p>
                      <a:r>
                        <a:rPr kumimoji="1" lang="en-US" altLang="ja-JP" dirty="0" err="1" smtClean="0"/>
                        <a:t>Scipy</a:t>
                      </a:r>
                      <a:endParaRPr kumimoji="1" lang="ja-JP" altLang="en-US" dirty="0"/>
                    </a:p>
                  </a:txBody>
                  <a:tcPr/>
                </a:tc>
                <a:tc>
                  <a:txBody>
                    <a:bodyPr/>
                    <a:lstStyle/>
                    <a:p>
                      <a:r>
                        <a:rPr kumimoji="1" lang="en-US" altLang="ja-JP" dirty="0" smtClean="0"/>
                        <a:t>CVXOPT</a:t>
                      </a:r>
                      <a:endParaRPr kumimoji="1" lang="ja-JP" altLang="en-US" dirty="0"/>
                    </a:p>
                  </a:txBody>
                  <a:tcPr/>
                </a:tc>
              </a:tr>
              <a:tr h="370840">
                <a:tc>
                  <a:txBody>
                    <a:bodyPr/>
                    <a:lstStyle/>
                    <a:p>
                      <a:r>
                        <a:rPr kumimoji="1" lang="en-US" altLang="ja-JP" dirty="0" smtClean="0"/>
                        <a:t>%%time</a:t>
                      </a:r>
                      <a:endParaRPr kumimoji="1" lang="ja-JP" altLang="en-US" dirty="0"/>
                    </a:p>
                  </a:txBody>
                  <a:tcPr/>
                </a:tc>
                <a:tc>
                  <a:txBody>
                    <a:bodyPr/>
                    <a:lstStyle/>
                    <a:p>
                      <a:r>
                        <a:rPr kumimoji="1" lang="en-US" altLang="ja-JP" dirty="0" smtClean="0"/>
                        <a:t>89.1ms</a:t>
                      </a:r>
                      <a:endParaRPr kumimoji="1" lang="ja-JP" altLang="en-US" dirty="0"/>
                    </a:p>
                  </a:txBody>
                  <a:tcPr/>
                </a:tc>
                <a:tc>
                  <a:txBody>
                    <a:bodyPr/>
                    <a:lstStyle/>
                    <a:p>
                      <a:r>
                        <a:rPr kumimoji="1" lang="en-US" altLang="ja-JP" dirty="0" smtClean="0"/>
                        <a:t>6.98ms</a:t>
                      </a:r>
                      <a:endParaRPr kumimoji="1" lang="ja-JP" altLang="en-US" dirty="0"/>
                    </a:p>
                  </a:txBody>
                  <a:tcPr/>
                </a:tc>
              </a:tr>
              <a:tr h="370840">
                <a:tc>
                  <a:txBody>
                    <a:bodyPr/>
                    <a:lstStyle/>
                    <a:p>
                      <a:r>
                        <a:rPr kumimoji="1" lang="en-US" altLang="ja-JP" dirty="0" smtClean="0"/>
                        <a:t>%%</a:t>
                      </a:r>
                      <a:r>
                        <a:rPr kumimoji="1" lang="en-US" altLang="ja-JP" dirty="0" err="1" smtClean="0"/>
                        <a:t>timeit</a:t>
                      </a:r>
                      <a:endParaRPr kumimoji="1" lang="ja-JP" altLang="en-US" dirty="0"/>
                    </a:p>
                  </a:txBody>
                  <a:tcPr/>
                </a:tc>
                <a:tc>
                  <a:txBody>
                    <a:bodyPr/>
                    <a:lstStyle/>
                    <a:p>
                      <a:r>
                        <a:rPr kumimoji="1" lang="en-US" altLang="ja-JP" dirty="0" smtClean="0"/>
                        <a:t>66.1ms</a:t>
                      </a:r>
                      <a:endParaRPr kumimoji="1" lang="ja-JP" altLang="en-US" dirty="0"/>
                    </a:p>
                  </a:txBody>
                  <a:tcPr/>
                </a:tc>
                <a:tc>
                  <a:txBody>
                    <a:bodyPr/>
                    <a:lstStyle/>
                    <a:p>
                      <a:r>
                        <a:rPr kumimoji="1" lang="en-US" altLang="ja-JP" dirty="0" smtClean="0"/>
                        <a:t>3.06ms</a:t>
                      </a:r>
                      <a:endParaRPr kumimoji="1" lang="ja-JP" altLang="en-US" dirty="0"/>
                    </a:p>
                  </a:txBody>
                  <a:tcPr/>
                </a:tc>
              </a:tr>
            </a:tbl>
          </a:graphicData>
        </a:graphic>
      </p:graphicFrame>
    </p:spTree>
    <p:extLst>
      <p:ext uri="{BB962C8B-B14F-4D97-AF65-F5344CB8AC3E}">
        <p14:creationId xmlns:p14="http://schemas.microsoft.com/office/powerpoint/2010/main" val="2134006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補足：</a:t>
            </a:r>
            <a:r>
              <a:rPr lang="ja-JP" altLang="en-US" sz="3600" dirty="0" smtClean="0"/>
              <a:t>リターンが小さい</a:t>
            </a:r>
            <a:r>
              <a:rPr lang="en-US" altLang="ja-JP" sz="3600" dirty="0" smtClean="0"/>
              <a:t>or </a:t>
            </a:r>
            <a:r>
              <a:rPr lang="ja-JP" altLang="en-US" sz="3600" dirty="0" smtClean="0"/>
              <a:t>相関が大きいとき</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27</a:t>
            </a:fld>
            <a:endParaRPr kumimoji="1" lang="ja-JP" altLang="en-US"/>
          </a:p>
        </p:txBody>
      </p:sp>
    </p:spTree>
    <p:extLst>
      <p:ext uri="{BB962C8B-B14F-4D97-AF65-F5344CB8AC3E}">
        <p14:creationId xmlns:p14="http://schemas.microsoft.com/office/powerpoint/2010/main" val="1546825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効率的フロンティア</a:t>
            </a:r>
            <a:r>
              <a:rPr lang="ja-JP" altLang="en-US" dirty="0" smtClean="0"/>
              <a:t>！・・・</a:t>
            </a:r>
            <a:r>
              <a:rPr lang="en-US" altLang="ja-JP" dirty="0" smtClean="0"/>
              <a:t/>
            </a:r>
            <a:br>
              <a:rPr lang="en-US" altLang="ja-JP" dirty="0" smtClean="0"/>
            </a:br>
            <a:r>
              <a:rPr lang="ja-JP" altLang="en-US" sz="4000" dirty="0" smtClean="0"/>
              <a:t>・・・きれいな曲線にならない</a:t>
            </a:r>
            <a:r>
              <a:rPr lang="en-US" altLang="ja-JP" sz="4000" dirty="0" smtClean="0"/>
              <a:t>…</a:t>
            </a:r>
            <a:endParaRPr kumimoji="1" lang="ja-JP" altLang="en-US" sz="4000" dirty="0"/>
          </a:p>
        </p:txBody>
      </p:sp>
      <p:sp>
        <p:nvSpPr>
          <p:cNvPr id="3" name="コンテンツ プレースホルダー 2"/>
          <p:cNvSpPr>
            <a:spLocks noGrp="1"/>
          </p:cNvSpPr>
          <p:nvPr>
            <p:ph idx="1"/>
          </p:nvPr>
        </p:nvSpPr>
        <p:spPr/>
        <p:txBody>
          <a:bodyPr/>
          <a:lstStyle/>
          <a:p>
            <a:r>
              <a:rPr kumimoji="1" lang="ja-JP" altLang="en-US" dirty="0" smtClean="0"/>
              <a:t>きれいな曲線にならない</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28</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366" y="1963420"/>
            <a:ext cx="6908800" cy="4145280"/>
          </a:xfrm>
          <a:prstGeom prst="rect">
            <a:avLst/>
          </a:prstGeom>
        </p:spPr>
      </p:pic>
    </p:spTree>
    <p:extLst>
      <p:ext uri="{BB962C8B-B14F-4D97-AF65-F5344CB8AC3E}">
        <p14:creationId xmlns:p14="http://schemas.microsoft.com/office/powerpoint/2010/main" val="2117453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はまったこと</a:t>
            </a:r>
            <a:r>
              <a:rPr kumimoji="1" lang="en-US" altLang="ja-JP" dirty="0" smtClean="0"/>
              <a:t/>
            </a:r>
            <a:br>
              <a:rPr kumimoji="1" lang="en-US" altLang="ja-JP" dirty="0" smtClean="0"/>
            </a:br>
            <a:r>
              <a:rPr lang="ja-JP" altLang="en-US" sz="3600" dirty="0" smtClean="0"/>
              <a:t>（</a:t>
            </a:r>
            <a:r>
              <a:rPr lang="en-US" altLang="ja-JP" sz="3600" dirty="0"/>
              <a:t> </a:t>
            </a:r>
            <a:r>
              <a:rPr lang="en-US" altLang="ja-JP" sz="3600" dirty="0" err="1" smtClean="0"/>
              <a:t>Scipy</a:t>
            </a:r>
            <a:r>
              <a:rPr lang="ja-JP" altLang="en-US" sz="3600" dirty="0" smtClean="0"/>
              <a:t>使った最適化のはまり所）</a:t>
            </a:r>
            <a:endParaRPr kumimoji="1" lang="ja-JP" altLang="en-US" sz="3600" dirty="0"/>
          </a:p>
        </p:txBody>
      </p:sp>
      <p:sp>
        <p:nvSpPr>
          <p:cNvPr id="3" name="コンテンツ プレースホルダー 2"/>
          <p:cNvSpPr>
            <a:spLocks noGrp="1"/>
          </p:cNvSpPr>
          <p:nvPr>
            <p:ph idx="1"/>
          </p:nvPr>
        </p:nvSpPr>
        <p:spPr/>
        <p:txBody>
          <a:bodyPr/>
          <a:lstStyle/>
          <a:p>
            <a:r>
              <a:rPr lang="ja-JP" altLang="en-US" dirty="0" smtClean="0"/>
              <a:t>週次のリターンは小さいため，リターン</a:t>
            </a:r>
            <a:r>
              <a:rPr lang="ja-JP" altLang="en-US" dirty="0"/>
              <a:t>の</a:t>
            </a:r>
            <a:r>
              <a:rPr lang="ja-JP" altLang="en-US" dirty="0" smtClean="0"/>
              <a:t>分散・共分散が</a:t>
            </a:r>
            <a:r>
              <a:rPr lang="ja-JP" altLang="en-US" dirty="0"/>
              <a:t>非常に</a:t>
            </a:r>
            <a:r>
              <a:rPr lang="ja-JP" altLang="en-US" dirty="0" smtClean="0"/>
              <a:t>小さくなる．最適化のアルゴリズムの際の逆行列</a:t>
            </a:r>
            <a:r>
              <a:rPr lang="ja-JP" altLang="en-US" dirty="0"/>
              <a:t>計算のどこか</a:t>
            </a:r>
            <a:r>
              <a:rPr lang="ja-JP" altLang="en-US" dirty="0" smtClean="0"/>
              <a:t>で計算がうまくいかず，正確な解が求められていないと思われる．</a:t>
            </a:r>
            <a:endParaRPr lang="en-US" altLang="ja-JP" dirty="0"/>
          </a:p>
          <a:p>
            <a:r>
              <a:rPr lang="ja-JP" altLang="en-US" dirty="0"/>
              <a:t>→そのうちちゃんと調べます・・・</a:t>
            </a:r>
          </a:p>
          <a:p>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29</a:t>
            </a:fld>
            <a:endParaRPr kumimoji="1" lang="ja-JP" altLang="en-US"/>
          </a:p>
        </p:txBody>
      </p:sp>
    </p:spTree>
    <p:extLst>
      <p:ext uri="{BB962C8B-B14F-4D97-AF65-F5344CB8AC3E}">
        <p14:creationId xmlns:p14="http://schemas.microsoft.com/office/powerpoint/2010/main" val="209705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リターン（収益率）とは</a:t>
            </a:r>
            <a:endParaRPr kumimoji="1" lang="ja-JP" altLang="en-US" dirty="0"/>
          </a:p>
        </p:txBody>
      </p:sp>
      <p:sp>
        <p:nvSpPr>
          <p:cNvPr id="3" name="コンテンツ プレースホルダー 2"/>
          <p:cNvSpPr>
            <a:spLocks noGrp="1"/>
          </p:cNvSpPr>
          <p:nvPr>
            <p:ph idx="1"/>
          </p:nvPr>
        </p:nvSpPr>
        <p:spPr>
          <a:xfrm>
            <a:off x="1024127" y="2311400"/>
            <a:ext cx="9720073" cy="4023360"/>
          </a:xfrm>
        </p:spPr>
        <p:txBody>
          <a:bodyP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1387227" y="3488252"/>
                <a:ext cx="1625600" cy="646331"/>
              </a:xfrm>
              <a:prstGeom prst="rect">
                <a:avLst/>
              </a:prstGeom>
              <a:noFill/>
            </p:spPr>
            <p:txBody>
              <a:bodyPr wrap="square" rtlCol="0">
                <a:spAutoFit/>
              </a:bodyPr>
              <a:lstStyle/>
              <a:p>
                <a:r>
                  <a:rPr kumimoji="1" lang="ja-JP" altLang="en-US" b="0" dirty="0" smtClean="0"/>
                  <a:t>価格</a:t>
                </a:r>
                <a:endParaRPr kumimoji="1" lang="en-US" altLang="ja-JP" b="0" i="1" dirty="0" smtClean="0">
                  <a:latin typeface="Cambria Math" charset="0"/>
                </a:endParaRPr>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𝑃</m:t>
                          </m:r>
                        </m:e>
                        <m:sub>
                          <m:r>
                            <a:rPr kumimoji="1" lang="en-US" altLang="ja-JP" b="0" i="1" smtClean="0">
                              <a:latin typeface="Cambria Math" charset="0"/>
                            </a:rPr>
                            <m:t>0</m:t>
                          </m:r>
                        </m:sub>
                      </m:sSub>
                      <m:r>
                        <a:rPr kumimoji="1" lang="en-US" altLang="ja-JP" b="0" i="1" smtClean="0">
                          <a:latin typeface="Cambria Math" charset="0"/>
                        </a:rPr>
                        <m:t>=10000</m:t>
                      </m:r>
                    </m:oMath>
                  </m:oMathPara>
                </a14:m>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387227" y="3488252"/>
                <a:ext cx="1625600" cy="646331"/>
              </a:xfrm>
              <a:prstGeom prst="rect">
                <a:avLst/>
              </a:prstGeom>
              <a:blipFill rotWithShape="0">
                <a:blip r:embed="rId2"/>
                <a:stretch>
                  <a:fillRect l="-3383" t="-28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4403424" y="2843459"/>
                <a:ext cx="162560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charset="0"/>
                            </a:rPr>
                          </m:ctrlPr>
                        </m:sSubPr>
                        <m:e>
                          <m:acc>
                            <m:accPr>
                              <m:chr m:val="̃"/>
                              <m:ctrlPr>
                                <a:rPr kumimoji="1" lang="en-US" altLang="ja-JP" b="0" i="1" smtClean="0">
                                  <a:latin typeface="Cambria Math" charset="0"/>
                                </a:rPr>
                              </m:ctrlPr>
                            </m:accPr>
                            <m:e>
                              <m:r>
                                <a:rPr kumimoji="1" lang="en-US" altLang="ja-JP" b="0" i="1" smtClean="0">
                                  <a:latin typeface="Cambria Math" charset="0"/>
                                </a:rPr>
                                <m:t>𝑃</m:t>
                              </m:r>
                            </m:e>
                          </m:acc>
                        </m:e>
                        <m:sub>
                          <m:r>
                            <a:rPr kumimoji="1" lang="en-US" altLang="ja-JP" b="0" i="1" smtClean="0">
                              <a:latin typeface="Cambria Math" charset="0"/>
                            </a:rPr>
                            <m:t>1</m:t>
                          </m:r>
                        </m:sub>
                      </m:sSub>
                      <m:r>
                        <a:rPr kumimoji="1" lang="en-US" altLang="ja-JP" b="0" i="1" smtClean="0">
                          <a:latin typeface="Cambria Math" charset="0"/>
                        </a:rPr>
                        <m:t>=12000</m:t>
                      </m:r>
                    </m:oMath>
                  </m:oMathPara>
                </a14:m>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403424" y="2843459"/>
                <a:ext cx="1625600" cy="37427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4343399" y="4369567"/>
                <a:ext cx="162560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charset="0"/>
                            </a:rPr>
                          </m:ctrlPr>
                        </m:sSubPr>
                        <m:e>
                          <m:acc>
                            <m:accPr>
                              <m:chr m:val="̃"/>
                              <m:ctrlPr>
                                <a:rPr kumimoji="1" lang="en-US" altLang="ja-JP" b="0" i="1" smtClean="0">
                                  <a:latin typeface="Cambria Math" charset="0"/>
                                </a:rPr>
                              </m:ctrlPr>
                            </m:accPr>
                            <m:e>
                              <m:r>
                                <a:rPr kumimoji="1" lang="en-US" altLang="ja-JP" b="0" i="1" smtClean="0">
                                  <a:latin typeface="Cambria Math" charset="0"/>
                                </a:rPr>
                                <m:t>𝑃</m:t>
                              </m:r>
                            </m:e>
                          </m:acc>
                        </m:e>
                        <m:sub>
                          <m:r>
                            <a:rPr kumimoji="1" lang="en-US" altLang="ja-JP" b="0" i="1" smtClean="0">
                              <a:latin typeface="Cambria Math" charset="0"/>
                            </a:rPr>
                            <m:t>1</m:t>
                          </m:r>
                        </m:sub>
                      </m:sSub>
                      <m:r>
                        <a:rPr kumimoji="1" lang="en-US" altLang="ja-JP" b="0" i="1" smtClean="0">
                          <a:latin typeface="Cambria Math" charset="0"/>
                        </a:rPr>
                        <m:t>=9000</m:t>
                      </m:r>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343399" y="4369567"/>
                <a:ext cx="1625600" cy="374270"/>
              </a:xfrm>
              <a:prstGeom prst="rect">
                <a:avLst/>
              </a:prstGeom>
              <a:blipFill rotWithShape="0">
                <a:blip r:embed="rId4"/>
                <a:stretch>
                  <a:fillRect/>
                </a:stretch>
              </a:blipFill>
            </p:spPr>
            <p:txBody>
              <a:bodyPr/>
              <a:lstStyle/>
              <a:p>
                <a:r>
                  <a:rPr lang="ja-JP" altLang="en-US">
                    <a:noFill/>
                  </a:rPr>
                  <a:t> </a:t>
                </a:r>
              </a:p>
            </p:txBody>
          </p:sp>
        </mc:Fallback>
      </mc:AlternateContent>
      <p:sp>
        <p:nvSpPr>
          <p:cNvPr id="8" name="テキスト ボックス 7"/>
          <p:cNvSpPr txBox="1"/>
          <p:nvPr/>
        </p:nvSpPr>
        <p:spPr>
          <a:xfrm rot="1096763">
            <a:off x="3571320" y="3349784"/>
            <a:ext cx="990600" cy="923330"/>
          </a:xfrm>
          <a:prstGeom prst="rect">
            <a:avLst/>
          </a:prstGeom>
          <a:noFill/>
        </p:spPr>
        <p:txBody>
          <a:bodyPr wrap="square" rtlCol="0">
            <a:spAutoFit/>
          </a:bodyPr>
          <a:lstStyle/>
          <a:p>
            <a:r>
              <a:rPr lang="ja-JP" alt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kumimoji="1" lang="en-US" altLang="ja-JP"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mc:AlternateContent xmlns:mc="http://schemas.openxmlformats.org/markup-compatibility/2006" xmlns:a14="http://schemas.microsoft.com/office/drawing/2010/main">
        <mc:Choice Requires="a14">
          <p:sp>
            <p:nvSpPr>
              <p:cNvPr id="9" name="テキスト ボックス 8"/>
              <p:cNvSpPr txBox="1"/>
              <p:nvPr/>
            </p:nvSpPr>
            <p:spPr>
              <a:xfrm>
                <a:off x="6829799" y="2724228"/>
                <a:ext cx="3691636"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charset="0"/>
                            </a:rPr>
                          </m:ctrlPr>
                        </m:accPr>
                        <m:e>
                          <m:r>
                            <a:rPr kumimoji="1" lang="en-US" altLang="ja-JP" b="0" i="1" smtClean="0">
                              <a:latin typeface="Cambria Math" charset="0"/>
                            </a:rPr>
                            <m:t>𝑟</m:t>
                          </m:r>
                        </m:e>
                      </m:acc>
                      <m:r>
                        <a:rPr kumimoji="1" lang="en-US" altLang="ja-JP" b="0" i="1" smtClean="0">
                          <a:latin typeface="Cambria Math" charset="0"/>
                        </a:rPr>
                        <m:t>=</m:t>
                      </m:r>
                      <m:f>
                        <m:fPr>
                          <m:ctrlPr>
                            <a:rPr kumimoji="1" lang="mr-IN" altLang="ja-JP" b="0" i="1" smtClean="0">
                              <a:latin typeface="Cambria Math" charset="0"/>
                            </a:rPr>
                          </m:ctrlPr>
                        </m:fPr>
                        <m:num>
                          <m:r>
                            <a:rPr kumimoji="1" lang="en-US" altLang="ja-JP" b="0" i="1" smtClean="0">
                              <a:latin typeface="Cambria Math" charset="0"/>
                            </a:rPr>
                            <m:t>12000−10000</m:t>
                          </m:r>
                        </m:num>
                        <m:den>
                          <m:r>
                            <a:rPr kumimoji="1" lang="en-US" altLang="ja-JP" b="0" i="1" smtClean="0">
                              <a:latin typeface="Cambria Math" charset="0"/>
                            </a:rPr>
                            <m:t>10000</m:t>
                          </m:r>
                        </m:den>
                      </m:f>
                      <m:r>
                        <a:rPr kumimoji="1" lang="en-US" altLang="ja-JP" b="0" i="1" smtClean="0">
                          <a:latin typeface="Cambria Math" charset="0"/>
                        </a:rPr>
                        <m:t>=0.2=20%</m:t>
                      </m:r>
                    </m:oMath>
                  </m:oMathPara>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6829799" y="2724228"/>
                <a:ext cx="3691636" cy="6127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6717791" y="4223895"/>
                <a:ext cx="4026409"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charset="0"/>
                            </a:rPr>
                          </m:ctrlPr>
                        </m:accPr>
                        <m:e>
                          <m:r>
                            <a:rPr kumimoji="1" lang="en-US" altLang="ja-JP" b="0" i="1" smtClean="0">
                              <a:latin typeface="Cambria Math" charset="0"/>
                            </a:rPr>
                            <m:t>𝑟</m:t>
                          </m:r>
                        </m:e>
                      </m:acc>
                      <m:r>
                        <a:rPr kumimoji="1" lang="en-US" altLang="ja-JP" b="0" i="1" smtClean="0">
                          <a:latin typeface="Cambria Math" charset="0"/>
                        </a:rPr>
                        <m:t>=</m:t>
                      </m:r>
                      <m:f>
                        <m:fPr>
                          <m:ctrlPr>
                            <a:rPr kumimoji="1" lang="mr-IN" altLang="ja-JP" b="0" i="1" smtClean="0">
                              <a:latin typeface="Cambria Math" charset="0"/>
                            </a:rPr>
                          </m:ctrlPr>
                        </m:fPr>
                        <m:num>
                          <m:r>
                            <a:rPr kumimoji="1" lang="en-US" altLang="ja-JP" b="0" i="1" smtClean="0">
                              <a:latin typeface="Cambria Math" charset="0"/>
                            </a:rPr>
                            <m:t>9000−10000</m:t>
                          </m:r>
                        </m:num>
                        <m:den>
                          <m:r>
                            <a:rPr kumimoji="1" lang="en-US" altLang="ja-JP" b="0" i="1" smtClean="0">
                              <a:latin typeface="Cambria Math" charset="0"/>
                            </a:rPr>
                            <m:t>10000</m:t>
                          </m:r>
                        </m:den>
                      </m:f>
                      <m:r>
                        <a:rPr kumimoji="1" lang="en-US" altLang="ja-JP" b="0" i="1" smtClean="0">
                          <a:latin typeface="Cambria Math" charset="0"/>
                        </a:rPr>
                        <m:t>=−0.1=−10%</m:t>
                      </m:r>
                    </m:oMath>
                  </m:oMathPara>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717791" y="4223895"/>
                <a:ext cx="4026409" cy="612732"/>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12" name="直線矢印コネクタ 11"/>
          <p:cNvCxnSpPr/>
          <p:nvPr/>
        </p:nvCxnSpPr>
        <p:spPr>
          <a:xfrm flipV="1">
            <a:off x="3106338" y="3020080"/>
            <a:ext cx="1347887" cy="5738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035352" y="2824890"/>
            <a:ext cx="1406225" cy="374270"/>
          </a:xfrm>
          <a:prstGeom prst="rect">
            <a:avLst/>
          </a:prstGeom>
          <a:noFill/>
        </p:spPr>
        <p:txBody>
          <a:bodyPr wrap="square" rtlCol="0">
            <a:spAutoFit/>
          </a:bodyPr>
          <a:lstStyle/>
          <a:p>
            <a:r>
              <a:rPr kumimoji="1" lang="ja-JP" altLang="en-US" dirty="0" smtClean="0"/>
              <a:t>確率</a:t>
            </a:r>
            <a:r>
              <a:rPr lang="en-US" altLang="ja-JP" dirty="0" smtClean="0"/>
              <a:t>0.5</a:t>
            </a:r>
            <a:endParaRPr kumimoji="1" lang="ja-JP" altLang="en-US" dirty="0"/>
          </a:p>
        </p:txBody>
      </p:sp>
      <p:sp>
        <p:nvSpPr>
          <p:cNvPr id="16" name="テキスト ボックス 15"/>
          <p:cNvSpPr txBox="1"/>
          <p:nvPr/>
        </p:nvSpPr>
        <p:spPr>
          <a:xfrm>
            <a:off x="3073399" y="4457625"/>
            <a:ext cx="1406225" cy="374270"/>
          </a:xfrm>
          <a:prstGeom prst="rect">
            <a:avLst/>
          </a:prstGeom>
          <a:noFill/>
        </p:spPr>
        <p:txBody>
          <a:bodyPr wrap="square" rtlCol="0">
            <a:spAutoFit/>
          </a:bodyPr>
          <a:lstStyle/>
          <a:p>
            <a:r>
              <a:rPr kumimoji="1" lang="ja-JP" altLang="en-US" dirty="0" smtClean="0"/>
              <a:t>確率</a:t>
            </a:r>
            <a:r>
              <a:rPr lang="en-US" altLang="ja-JP" dirty="0" smtClean="0"/>
              <a:t>0.5</a:t>
            </a:r>
            <a:endParaRPr kumimoji="1" lang="ja-JP" altLang="en-US" dirty="0"/>
          </a:p>
        </p:txBody>
      </p:sp>
      <mc:AlternateContent xmlns:mc="http://schemas.openxmlformats.org/markup-compatibility/2006" xmlns:a14="http://schemas.microsoft.com/office/drawing/2010/main">
        <mc:Choice Requires="a14">
          <p:sp>
            <p:nvSpPr>
              <p:cNvPr id="17" name="テキスト ボックス 16"/>
              <p:cNvSpPr txBox="1"/>
              <p:nvPr/>
            </p:nvSpPr>
            <p:spPr>
              <a:xfrm>
                <a:off x="1933957" y="5092244"/>
                <a:ext cx="7871074" cy="461665"/>
              </a:xfrm>
              <a:prstGeom prst="rect">
                <a:avLst/>
              </a:prstGeom>
              <a:solidFill>
                <a:schemeClr val="accent2"/>
              </a:solidFill>
              <a:ln>
                <a:solidFill>
                  <a:schemeClr val="accent2">
                    <a:lumMod val="50000"/>
                  </a:schemeClr>
                </a:solidFill>
              </a:ln>
            </p:spPr>
            <p:txBody>
              <a:bodyPr wrap="square" rtlCol="0">
                <a:spAutoFit/>
              </a:bodyPr>
              <a:lstStyle/>
              <a:p>
                <a:pPr algn="ctr"/>
                <a:r>
                  <a:rPr kumimoji="1" lang="ja-JP" altLang="en-US" sz="2400" b="0" dirty="0" smtClean="0"/>
                  <a:t>期待リターン</a:t>
                </a:r>
                <a14:m>
                  <m:oMath xmlns:m="http://schemas.openxmlformats.org/officeDocument/2006/math">
                    <m:r>
                      <m:rPr>
                        <m:sty m:val="p"/>
                      </m:rPr>
                      <a:rPr kumimoji="1" lang="en-US" altLang="ja-JP" sz="2400" b="0" i="0" smtClean="0">
                        <a:latin typeface="Cambria Math" charset="0"/>
                      </a:rPr>
                      <m:t>E</m:t>
                    </m:r>
                    <m:d>
                      <m:dPr>
                        <m:begChr m:val="["/>
                        <m:endChr m:val="]"/>
                        <m:ctrlPr>
                          <a:rPr kumimoji="1" lang="en-US" altLang="ja-JP" sz="2400" b="0" i="1" smtClean="0">
                            <a:latin typeface="Cambria Math" charset="0"/>
                          </a:rPr>
                        </m:ctrlPr>
                      </m:dPr>
                      <m:e>
                        <m:acc>
                          <m:accPr>
                            <m:chr m:val="̃"/>
                            <m:ctrlPr>
                              <a:rPr lang="en-US" altLang="ja-JP" sz="2400" i="1">
                                <a:latin typeface="Cambria Math" charset="0"/>
                              </a:rPr>
                            </m:ctrlPr>
                          </m:accPr>
                          <m:e>
                            <m:r>
                              <a:rPr lang="en-US" altLang="ja-JP" sz="2400" i="1">
                                <a:latin typeface="Cambria Math" charset="0"/>
                              </a:rPr>
                              <m:t>𝑟</m:t>
                            </m:r>
                          </m:e>
                        </m:acc>
                      </m:e>
                    </m:d>
                    <m:r>
                      <a:rPr kumimoji="1" lang="en-US" altLang="ja-JP" sz="2400" b="0" i="1" smtClean="0">
                        <a:latin typeface="Cambria Math" charset="0"/>
                      </a:rPr>
                      <m:t>=0.5</m:t>
                    </m:r>
                    <m:r>
                      <a:rPr kumimoji="1" lang="en-US" altLang="ja-JP" sz="2400" b="0" i="1" smtClean="0">
                        <a:latin typeface="Cambria Math" charset="0"/>
                        <a:ea typeface="Cambria Math" charset="0"/>
                        <a:cs typeface="Cambria Math" charset="0"/>
                      </a:rPr>
                      <m:t>×20%+0.5×</m:t>
                    </m:r>
                    <m:d>
                      <m:dPr>
                        <m:ctrlPr>
                          <a:rPr kumimoji="1" lang="en-US" altLang="ja-JP" sz="2400" b="0" i="1" smtClean="0">
                            <a:latin typeface="Cambria Math" charset="0"/>
                            <a:ea typeface="Cambria Math" charset="0"/>
                            <a:cs typeface="Cambria Math" charset="0"/>
                          </a:rPr>
                        </m:ctrlPr>
                      </m:dPr>
                      <m:e>
                        <m:r>
                          <a:rPr kumimoji="1" lang="en-US" altLang="ja-JP" sz="2400" b="0" i="1" smtClean="0">
                            <a:latin typeface="Cambria Math" charset="0"/>
                            <a:ea typeface="Cambria Math" charset="0"/>
                            <a:cs typeface="Cambria Math" charset="0"/>
                          </a:rPr>
                          <m:t>−10%</m:t>
                        </m:r>
                      </m:e>
                    </m:d>
                    <m:r>
                      <a:rPr kumimoji="1" lang="en-US" altLang="ja-JP" sz="2400" b="0" i="1" smtClean="0">
                        <a:latin typeface="Cambria Math" charset="0"/>
                        <a:ea typeface="Cambria Math" charset="0"/>
                        <a:cs typeface="Cambria Math" charset="0"/>
                      </a:rPr>
                      <m:t>=10%</m:t>
                    </m:r>
                  </m:oMath>
                </a14:m>
                <a:endParaRPr kumimoji="1" lang="ja-JP" altLang="en-US" sz="24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933957" y="5092244"/>
                <a:ext cx="7871074" cy="461665"/>
              </a:xfrm>
              <a:prstGeom prst="rect">
                <a:avLst/>
              </a:prstGeom>
              <a:blipFill rotWithShape="0">
                <a:blip r:embed="rId7"/>
                <a:stretch>
                  <a:fillRect t="-6410" b="-29487"/>
                </a:stretch>
              </a:blipFill>
              <a:ln>
                <a:solidFill>
                  <a:schemeClr val="accent2">
                    <a:lumMod val="50000"/>
                  </a:schemeClr>
                </a:solidFill>
              </a:ln>
            </p:spPr>
            <p:txBody>
              <a:bodyPr/>
              <a:lstStyle/>
              <a:p>
                <a:r>
                  <a:rPr lang="ja-JP" altLang="en-US">
                    <a:noFill/>
                  </a:rPr>
                  <a:t> </a:t>
                </a:r>
              </a:p>
            </p:txBody>
          </p:sp>
        </mc:Fallback>
      </mc:AlternateContent>
      <p:sp>
        <p:nvSpPr>
          <p:cNvPr id="18" name="テキスト ボックス 17"/>
          <p:cNvSpPr txBox="1"/>
          <p:nvPr/>
        </p:nvSpPr>
        <p:spPr>
          <a:xfrm>
            <a:off x="1642489" y="5706998"/>
            <a:ext cx="8454011" cy="646331"/>
          </a:xfrm>
          <a:prstGeom prst="rect">
            <a:avLst/>
          </a:prstGeom>
          <a:noFill/>
          <a:ln>
            <a:solidFill>
              <a:schemeClr val="accent2"/>
            </a:solidFill>
          </a:ln>
        </p:spPr>
        <p:txBody>
          <a:bodyPr wrap="square" rtlCol="0">
            <a:spAutoFit/>
          </a:bodyPr>
          <a:lstStyle/>
          <a:p>
            <a:r>
              <a:rPr kumimoji="1" lang="ja-JP" altLang="en-US" dirty="0" smtClean="0"/>
              <a:t>実際には期待リターンの予測はものすごく難しい（＊今回のテーマではない）</a:t>
            </a:r>
            <a:endParaRPr kumimoji="1" lang="en-US" altLang="ja-JP" dirty="0" smtClean="0"/>
          </a:p>
          <a:p>
            <a:r>
              <a:rPr kumimoji="1" lang="ja-JP" altLang="en-US" dirty="0" smtClean="0"/>
              <a:t>→今回はとりあえずリターンの時系列データ平均を用いる</a:t>
            </a:r>
            <a:endParaRPr kumimoji="1" lang="ja-JP" altLang="en-US" dirty="0"/>
          </a:p>
        </p:txBody>
      </p:sp>
      <p:cxnSp>
        <p:nvCxnSpPr>
          <p:cNvPr id="19" name="直線矢印コネクタ 18"/>
          <p:cNvCxnSpPr/>
          <p:nvPr/>
        </p:nvCxnSpPr>
        <p:spPr>
          <a:xfrm>
            <a:off x="3106338" y="3950959"/>
            <a:ext cx="1347887" cy="5738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6171692" y="3304628"/>
            <a:ext cx="435342" cy="1072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829799" y="2158554"/>
            <a:ext cx="2580901" cy="369332"/>
          </a:xfrm>
          <a:prstGeom prst="rect">
            <a:avLst/>
          </a:prstGeom>
          <a:noFill/>
        </p:spPr>
        <p:txBody>
          <a:bodyPr wrap="square" rtlCol="0">
            <a:spAutoFit/>
          </a:bodyPr>
          <a:lstStyle/>
          <a:p>
            <a:r>
              <a:rPr kumimoji="1" lang="ja-JP" altLang="en-US" smtClean="0"/>
              <a:t>リターン（収益率）</a:t>
            </a:r>
            <a:endParaRPr kumimoji="1" lang="ja-JP" altLang="en-US" dirty="0"/>
          </a:p>
        </p:txBody>
      </p:sp>
    </p:spTree>
    <p:extLst>
      <p:ext uri="{BB962C8B-B14F-4D97-AF65-F5344CB8AC3E}">
        <p14:creationId xmlns:p14="http://schemas.microsoft.com/office/powerpoint/2010/main" val="1696095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とりあえずの対処法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目的関数を定数倍しても最適解は変わらないので，目的関数を</a:t>
            </a:r>
            <a:r>
              <a:rPr kumimoji="1" lang="en-US" altLang="ja-JP" b="1" dirty="0" smtClean="0"/>
              <a:t>1000</a:t>
            </a:r>
            <a:r>
              <a:rPr kumimoji="1" lang="ja-JP" altLang="en-US" dirty="0" smtClean="0"/>
              <a:t>倍してみる</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30</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245" y="4293859"/>
            <a:ext cx="5842000" cy="622300"/>
          </a:xfrm>
          <a:prstGeom prst="rect">
            <a:avLst/>
          </a:prstGeom>
        </p:spPr>
      </p:pic>
      <p:cxnSp>
        <p:nvCxnSpPr>
          <p:cNvPr id="7" name="直線コネクタ 6"/>
          <p:cNvCxnSpPr/>
          <p:nvPr/>
        </p:nvCxnSpPr>
        <p:spPr>
          <a:xfrm>
            <a:off x="8993529" y="2639028"/>
            <a:ext cx="62503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9306045" y="2639028"/>
            <a:ext cx="0" cy="3125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779063" y="2996667"/>
            <a:ext cx="3286334" cy="923330"/>
          </a:xfrm>
          <a:prstGeom prst="rect">
            <a:avLst/>
          </a:prstGeom>
          <a:noFill/>
          <a:ln w="38100">
            <a:solidFill>
              <a:srgbClr val="C00000"/>
            </a:solidFill>
          </a:ln>
        </p:spPr>
        <p:txBody>
          <a:bodyPr wrap="square" rtlCol="0">
            <a:spAutoFit/>
          </a:bodyPr>
          <a:lstStyle/>
          <a:p>
            <a:r>
              <a:rPr kumimoji="1" lang="ja-JP" altLang="en-US" dirty="0" smtClean="0"/>
              <a:t>リターンが</a:t>
            </a:r>
            <a:r>
              <a:rPr kumimoji="1" lang="en-US" altLang="ja-JP" dirty="0" smtClean="0"/>
              <a:t>10</a:t>
            </a:r>
            <a:r>
              <a:rPr kumimoji="1" lang="en-US" altLang="ja-JP" baseline="30000" dirty="0" smtClean="0"/>
              <a:t>-3</a:t>
            </a:r>
            <a:r>
              <a:rPr lang="ja-JP" altLang="en-US" dirty="0" smtClean="0"/>
              <a:t>オーダーなので，それくらい掛ければいいんじゃないかという感覚ｗ</a:t>
            </a:r>
            <a:endParaRPr kumimoji="1" lang="ja-JP" altLang="en-US" dirty="0"/>
          </a:p>
        </p:txBody>
      </p:sp>
    </p:spTree>
    <p:extLst>
      <p:ext uri="{BB962C8B-B14F-4D97-AF65-F5344CB8AC3E}">
        <p14:creationId xmlns:p14="http://schemas.microsoft.com/office/powerpoint/2010/main" val="732476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リスクとは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・分散（ばらつきの大きさ）がリスクと考える</a:t>
            </a:r>
            <a:endParaRPr kumimoji="1" lang="en-US" altLang="ja-JP" dirty="0" smtClean="0"/>
          </a:p>
          <a:p>
            <a:r>
              <a:rPr lang="ja-JP" altLang="en-US" dirty="0" smtClean="0"/>
              <a:t>・分散のルートを取ったものが標準偏差</a:t>
            </a:r>
            <a:endParaRPr lang="en-US" altLang="ja-JP" dirty="0" smtClean="0"/>
          </a:p>
          <a:p>
            <a:r>
              <a:rPr lang="ja-JP" altLang="en-US" dirty="0" smtClean="0"/>
              <a:t>・標準偏差は金融の分野ではボラティリティとも言う</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4</a:t>
            </a:fld>
            <a:endParaRPr kumimoji="1" lang="ja-JP" altLang="en-US"/>
          </a:p>
        </p:txBody>
      </p:sp>
      <p:sp>
        <p:nvSpPr>
          <p:cNvPr id="5" name="テキスト ボックス 4"/>
          <p:cNvSpPr txBox="1"/>
          <p:nvPr/>
        </p:nvSpPr>
        <p:spPr>
          <a:xfrm>
            <a:off x="8521700" y="1981200"/>
            <a:ext cx="2032000" cy="369332"/>
          </a:xfrm>
          <a:prstGeom prst="rect">
            <a:avLst/>
          </a:prstGeom>
          <a:noFill/>
        </p:spPr>
        <p:txBody>
          <a:bodyPr wrap="square" rtlCol="0">
            <a:spAutoFit/>
          </a:bodyPr>
          <a:lstStyle/>
          <a:p>
            <a:r>
              <a:rPr kumimoji="1" lang="ja-JP" altLang="en-US" smtClean="0"/>
              <a:t>リスクが大きい</a:t>
            </a:r>
            <a:endParaRPr kumimoji="1" lang="ja-JP" altLang="en-US"/>
          </a:p>
        </p:txBody>
      </p:sp>
      <p:sp>
        <p:nvSpPr>
          <p:cNvPr id="6" name="テキスト ボックス 5"/>
          <p:cNvSpPr txBox="1"/>
          <p:nvPr/>
        </p:nvSpPr>
        <p:spPr>
          <a:xfrm>
            <a:off x="8542866" y="4111150"/>
            <a:ext cx="2032000" cy="369332"/>
          </a:xfrm>
          <a:prstGeom prst="rect">
            <a:avLst/>
          </a:prstGeom>
          <a:noFill/>
        </p:spPr>
        <p:txBody>
          <a:bodyPr wrap="square" rtlCol="0">
            <a:spAutoFit/>
          </a:bodyPr>
          <a:lstStyle/>
          <a:p>
            <a:r>
              <a:rPr kumimoji="1" lang="ja-JP" altLang="en-US" smtClean="0"/>
              <a:t>リスクが小さい</a:t>
            </a:r>
            <a:endParaRPr kumimoji="1" lang="ja-JP" altLang="en-US"/>
          </a:p>
        </p:txBody>
      </p:sp>
      <p:cxnSp>
        <p:nvCxnSpPr>
          <p:cNvPr id="8" name="直線矢印コネクタ 7"/>
          <p:cNvCxnSpPr/>
          <p:nvPr/>
        </p:nvCxnSpPr>
        <p:spPr>
          <a:xfrm>
            <a:off x="9359900" y="2449466"/>
            <a:ext cx="279400" cy="3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115124" y="3989278"/>
            <a:ext cx="7317676" cy="923330"/>
          </a:xfrm>
          <a:prstGeom prst="rect">
            <a:avLst/>
          </a:prstGeom>
          <a:noFill/>
          <a:ln>
            <a:solidFill>
              <a:schemeClr val="accent2"/>
            </a:solidFill>
          </a:ln>
        </p:spPr>
        <p:txBody>
          <a:bodyPr wrap="square" rtlCol="0">
            <a:spAutoFit/>
          </a:bodyPr>
          <a:lstStyle/>
          <a:p>
            <a:r>
              <a:rPr kumimoji="1" lang="ja-JP" altLang="en-US" dirty="0" smtClean="0"/>
              <a:t>今回は過去の時系列データの不偏分散・共分散を推計値として用いる</a:t>
            </a:r>
            <a:endParaRPr kumimoji="1" lang="en-US" altLang="ja-JP" dirty="0" smtClean="0"/>
          </a:p>
          <a:p>
            <a:r>
              <a:rPr kumimoji="1" lang="ja-JP" altLang="en-US" dirty="0" smtClean="0"/>
              <a:t>→分散・共分散も予測は難しいが，期待リターンと比べると</a:t>
            </a:r>
            <a:r>
              <a:rPr lang="ja-JP" altLang="en-US" dirty="0" smtClean="0"/>
              <a:t>わりとよい</a:t>
            </a:r>
            <a:r>
              <a:rPr kumimoji="1" lang="ja-JP" altLang="en-US" dirty="0" smtClean="0"/>
              <a:t>予測になる</a:t>
            </a:r>
            <a:endParaRPr kumimoji="1" lang="ja-JP" altLang="en-US" dirty="0"/>
          </a:p>
        </p:txBody>
      </p:sp>
      <p:sp>
        <p:nvSpPr>
          <p:cNvPr id="11" name="テキスト ボックス 10"/>
          <p:cNvSpPr txBox="1"/>
          <p:nvPr/>
        </p:nvSpPr>
        <p:spPr>
          <a:xfrm>
            <a:off x="1115124" y="5338033"/>
            <a:ext cx="7317676" cy="646331"/>
          </a:xfrm>
          <a:prstGeom prst="rect">
            <a:avLst/>
          </a:prstGeom>
          <a:noFill/>
          <a:ln>
            <a:solidFill>
              <a:schemeClr val="accent2"/>
            </a:solidFill>
          </a:ln>
        </p:spPr>
        <p:txBody>
          <a:bodyPr wrap="square" rtlCol="0">
            <a:spAutoFit/>
          </a:bodyPr>
          <a:lstStyle/>
          <a:p>
            <a:r>
              <a:rPr lang="ja-JP" altLang="en-US" dirty="0" smtClean="0"/>
              <a:t>下</a:t>
            </a:r>
            <a:r>
              <a:rPr lang="ja-JP" altLang="en-US" dirty="0"/>
              <a:t>振れをリスクとする</a:t>
            </a:r>
            <a:r>
              <a:rPr lang="en-US" altLang="ja-JP" dirty="0" err="1"/>
              <a:t>VaR</a:t>
            </a:r>
            <a:r>
              <a:rPr lang="ja-JP" altLang="en-US" dirty="0"/>
              <a:t>や</a:t>
            </a:r>
            <a:r>
              <a:rPr lang="en-US" altLang="ja-JP" dirty="0" err="1"/>
              <a:t>CVaR</a:t>
            </a:r>
            <a:r>
              <a:rPr lang="ja-JP" altLang="en-US" dirty="0"/>
              <a:t>などもある</a:t>
            </a:r>
            <a:endParaRPr lang="en-US" altLang="ja-JP" dirty="0"/>
          </a:p>
          <a:p>
            <a:r>
              <a:rPr kumimoji="1" lang="ja-JP" altLang="en-US" dirty="0" smtClean="0"/>
              <a:t>→今回は扱わない</a:t>
            </a:r>
            <a:endParaRPr kumimoji="1" lang="ja-JP" altLang="en-US" dirty="0"/>
          </a:p>
        </p:txBody>
      </p:sp>
      <p:sp>
        <p:nvSpPr>
          <p:cNvPr id="13" name="フリーフォーム 12"/>
          <p:cNvSpPr/>
          <p:nvPr/>
        </p:nvSpPr>
        <p:spPr>
          <a:xfrm>
            <a:off x="8885766" y="2449466"/>
            <a:ext cx="2438400" cy="1297050"/>
          </a:xfrm>
          <a:custGeom>
            <a:avLst/>
            <a:gdLst>
              <a:gd name="connsiteX0" fmla="*/ 0 w 2438400"/>
              <a:gd name="connsiteY0" fmla="*/ 1283126 h 1297050"/>
              <a:gd name="connsiteX1" fmla="*/ 279400 w 2438400"/>
              <a:gd name="connsiteY1" fmla="*/ 673526 h 1297050"/>
              <a:gd name="connsiteX2" fmla="*/ 609600 w 2438400"/>
              <a:gd name="connsiteY2" fmla="*/ 1219626 h 1297050"/>
              <a:gd name="connsiteX3" fmla="*/ 914400 w 2438400"/>
              <a:gd name="connsiteY3" fmla="*/ 457626 h 1297050"/>
              <a:gd name="connsiteX4" fmla="*/ 1257300 w 2438400"/>
              <a:gd name="connsiteY4" fmla="*/ 1295826 h 1297050"/>
              <a:gd name="connsiteX5" fmla="*/ 1549400 w 2438400"/>
              <a:gd name="connsiteY5" fmla="*/ 229026 h 1297050"/>
              <a:gd name="connsiteX6" fmla="*/ 1790700 w 2438400"/>
              <a:gd name="connsiteY6" fmla="*/ 1105326 h 1297050"/>
              <a:gd name="connsiteX7" fmla="*/ 2057400 w 2438400"/>
              <a:gd name="connsiteY7" fmla="*/ 13126 h 1297050"/>
              <a:gd name="connsiteX8" fmla="*/ 2298700 w 2438400"/>
              <a:gd name="connsiteY8" fmla="*/ 533826 h 1297050"/>
              <a:gd name="connsiteX9" fmla="*/ 2438400 w 2438400"/>
              <a:gd name="connsiteY9" fmla="*/ 1016426 h 129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1297050">
                <a:moveTo>
                  <a:pt x="0" y="1283126"/>
                </a:moveTo>
                <a:cubicBezTo>
                  <a:pt x="88900" y="983617"/>
                  <a:pt x="177800" y="684109"/>
                  <a:pt x="279400" y="673526"/>
                </a:cubicBezTo>
                <a:cubicBezTo>
                  <a:pt x="381000" y="662943"/>
                  <a:pt x="503767" y="1255609"/>
                  <a:pt x="609600" y="1219626"/>
                </a:cubicBezTo>
                <a:cubicBezTo>
                  <a:pt x="715433" y="1183643"/>
                  <a:pt x="806450" y="444926"/>
                  <a:pt x="914400" y="457626"/>
                </a:cubicBezTo>
                <a:cubicBezTo>
                  <a:pt x="1022350" y="470326"/>
                  <a:pt x="1151467" y="1333926"/>
                  <a:pt x="1257300" y="1295826"/>
                </a:cubicBezTo>
                <a:cubicBezTo>
                  <a:pt x="1363133" y="1257726"/>
                  <a:pt x="1460500" y="260776"/>
                  <a:pt x="1549400" y="229026"/>
                </a:cubicBezTo>
                <a:cubicBezTo>
                  <a:pt x="1638300" y="197276"/>
                  <a:pt x="1706033" y="1141309"/>
                  <a:pt x="1790700" y="1105326"/>
                </a:cubicBezTo>
                <a:cubicBezTo>
                  <a:pt x="1875367" y="1069343"/>
                  <a:pt x="1972733" y="108376"/>
                  <a:pt x="2057400" y="13126"/>
                </a:cubicBezTo>
                <a:cubicBezTo>
                  <a:pt x="2142067" y="-82124"/>
                  <a:pt x="2235200" y="366609"/>
                  <a:pt x="2298700" y="533826"/>
                </a:cubicBezTo>
                <a:cubicBezTo>
                  <a:pt x="2362200" y="701043"/>
                  <a:pt x="2438400" y="1016426"/>
                  <a:pt x="2438400" y="1016426"/>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p:nvSpPr>
        <p:spPr>
          <a:xfrm>
            <a:off x="9017000" y="4742176"/>
            <a:ext cx="2463800" cy="435163"/>
          </a:xfrm>
          <a:custGeom>
            <a:avLst/>
            <a:gdLst>
              <a:gd name="connsiteX0" fmla="*/ 0 w 2463800"/>
              <a:gd name="connsiteY0" fmla="*/ 383983 h 435163"/>
              <a:gd name="connsiteX1" fmla="*/ 190500 w 2463800"/>
              <a:gd name="connsiteY1" fmla="*/ 129983 h 435163"/>
              <a:gd name="connsiteX2" fmla="*/ 685800 w 2463800"/>
              <a:gd name="connsiteY2" fmla="*/ 434783 h 435163"/>
              <a:gd name="connsiteX3" fmla="*/ 1155700 w 2463800"/>
              <a:gd name="connsiteY3" fmla="*/ 53783 h 435163"/>
              <a:gd name="connsiteX4" fmla="*/ 1714500 w 2463800"/>
              <a:gd name="connsiteY4" fmla="*/ 320483 h 435163"/>
              <a:gd name="connsiteX5" fmla="*/ 2184400 w 2463800"/>
              <a:gd name="connsiteY5" fmla="*/ 15683 h 435163"/>
              <a:gd name="connsiteX6" fmla="*/ 2463800 w 2463800"/>
              <a:gd name="connsiteY6" fmla="*/ 41083 h 43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3800" h="435163">
                <a:moveTo>
                  <a:pt x="0" y="383983"/>
                </a:moveTo>
                <a:cubicBezTo>
                  <a:pt x="38100" y="252749"/>
                  <a:pt x="76200" y="121516"/>
                  <a:pt x="190500" y="129983"/>
                </a:cubicBezTo>
                <a:cubicBezTo>
                  <a:pt x="304800" y="138450"/>
                  <a:pt x="524933" y="447483"/>
                  <a:pt x="685800" y="434783"/>
                </a:cubicBezTo>
                <a:cubicBezTo>
                  <a:pt x="846667" y="422083"/>
                  <a:pt x="984250" y="72833"/>
                  <a:pt x="1155700" y="53783"/>
                </a:cubicBezTo>
                <a:cubicBezTo>
                  <a:pt x="1327150" y="34733"/>
                  <a:pt x="1543050" y="326833"/>
                  <a:pt x="1714500" y="320483"/>
                </a:cubicBezTo>
                <a:cubicBezTo>
                  <a:pt x="1885950" y="314133"/>
                  <a:pt x="2059517" y="62250"/>
                  <a:pt x="2184400" y="15683"/>
                </a:cubicBezTo>
                <a:cubicBezTo>
                  <a:pt x="2309283" y="-30884"/>
                  <a:pt x="2463800" y="41083"/>
                  <a:pt x="2463800" y="41083"/>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a:off x="9359900" y="4480482"/>
            <a:ext cx="279400" cy="3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78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ちなみに，シャープレシオとは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endParaRPr kumimoji="1" lang="en-US" altLang="ja-JP" dirty="0" smtClean="0"/>
              </a:p>
              <a:p>
                <a14:m>
                  <m:oMath xmlns:m="http://schemas.openxmlformats.org/officeDocument/2006/math">
                    <m:r>
                      <a:rPr lang="ja-JP" altLang="en-US" i="1" dirty="0" smtClean="0">
                        <a:latin typeface="Cambria Math" charset="0"/>
                      </a:rPr>
                      <m:t>シャープレシオ</m:t>
                    </m:r>
                    <m:r>
                      <a:rPr lang="mr-IN" altLang="ja-JP" i="1" dirty="0" smtClean="0">
                        <a:latin typeface="Cambria Math" charset="0"/>
                        <a:ea typeface="Cambria Math" charset="0"/>
                        <a:cs typeface="Cambria Math" charset="0"/>
                      </a:rPr>
                      <m:t>=</m:t>
                    </m:r>
                    <m:f>
                      <m:fPr>
                        <m:ctrlPr>
                          <a:rPr kumimoji="1" lang="mr-IN" altLang="ja-JP" i="1" smtClean="0">
                            <a:latin typeface="Cambria Math" charset="0"/>
                          </a:rPr>
                        </m:ctrlPr>
                      </m:fPr>
                      <m:num>
                        <m:r>
                          <a:rPr lang="ja-JP" altLang="en-US" i="1" smtClean="0">
                            <a:latin typeface="Cambria Math" charset="0"/>
                          </a:rPr>
                          <m:t>リターン</m:t>
                        </m:r>
                        <m:r>
                          <a:rPr lang="ja-JP" altLang="en-US" b="1" i="0" smtClean="0">
                            <a:latin typeface="Cambria Math" charset="0"/>
                          </a:rPr>
                          <m:t>−</m:t>
                        </m:r>
                        <m:r>
                          <a:rPr lang="ja-JP" altLang="en-US" i="1" smtClean="0">
                            <a:latin typeface="Cambria Math" charset="0"/>
                          </a:rPr>
                          <m:t>リスクフリーレート</m:t>
                        </m:r>
                      </m:num>
                      <m:den>
                        <m:r>
                          <a:rPr lang="ja-JP" altLang="en-US" i="1" smtClean="0">
                            <a:latin typeface="Cambria Math" charset="0"/>
                          </a:rPr>
                          <m:t>標準偏差</m:t>
                        </m:r>
                      </m:den>
                    </m:f>
                  </m:oMath>
                </a14:m>
                <a:endParaRPr kumimoji="1" lang="en-US" altLang="ja-JP" dirty="0" smtClean="0"/>
              </a:p>
              <a:p>
                <a:endParaRPr lang="en-US" altLang="ja-JP" dirty="0" smtClean="0"/>
              </a:p>
              <a:p>
                <a:r>
                  <a:rPr lang="ja-JP" altLang="en-US" dirty="0" smtClean="0"/>
                  <a:t>・リスクフリーレートとはリスク無しで得られるリターン</a:t>
                </a:r>
                <a:endParaRPr lang="en-US" altLang="ja-JP" dirty="0" smtClean="0"/>
              </a:p>
              <a:p>
                <a:r>
                  <a:rPr lang="ja-JP" altLang="en-US" dirty="0"/>
                  <a:t>　</a:t>
                </a:r>
                <a:r>
                  <a:rPr lang="ja-JP" altLang="en-US" dirty="0" smtClean="0"/>
                  <a:t>（預金の金利も広義のリスクフリーレート）</a:t>
                </a:r>
                <a:endParaRPr lang="en-US" altLang="ja-JP" dirty="0" smtClean="0"/>
              </a:p>
              <a:p>
                <a:r>
                  <a:rPr lang="ja-JP" altLang="en-US" dirty="0" smtClean="0"/>
                  <a:t>・シャープレシオが高いほどよい資産と言える．</a:t>
                </a:r>
                <a:endParaRPr lang="en-US" altLang="ja-JP" dirty="0" smtClean="0"/>
              </a:p>
              <a:p>
                <a:r>
                  <a:rPr kumimoji="1" lang="ja-JP" altLang="en-US" dirty="0" smtClean="0"/>
                  <a:t>・今回はリスクフリーレートは０として計算しています．</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2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5</a:t>
            </a:fld>
            <a:endParaRPr kumimoji="1" lang="ja-JP" altLang="en-US"/>
          </a:p>
        </p:txBody>
      </p:sp>
    </p:spTree>
    <p:extLst>
      <p:ext uri="{BB962C8B-B14F-4D97-AF65-F5344CB8AC3E}">
        <p14:creationId xmlns:p14="http://schemas.microsoft.com/office/powerpoint/2010/main" val="616783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例：</a:t>
            </a:r>
            <a:r>
              <a:rPr lang="ja-JP" altLang="en-US" sz="4400" dirty="0" smtClean="0"/>
              <a:t>４種類の投資信託への資産配分</a:t>
            </a:r>
            <a:endParaRPr kumimoji="1" lang="ja-JP" altLang="en-US" sz="4400" dirty="0"/>
          </a:p>
        </p:txBody>
      </p:sp>
      <p:sp>
        <p:nvSpPr>
          <p:cNvPr id="3" name="コンテンツ プレースホルダー 2"/>
          <p:cNvSpPr>
            <a:spLocks noGrp="1"/>
          </p:cNvSpPr>
          <p:nvPr>
            <p:ph idx="1"/>
          </p:nvPr>
        </p:nvSpPr>
        <p:spPr/>
        <p:txBody>
          <a:bodyPr/>
          <a:lstStyle/>
          <a:p>
            <a:r>
              <a:rPr lang="ja-JP" altLang="en-US" dirty="0" smtClean="0"/>
              <a:t>まず，国内</a:t>
            </a:r>
            <a:r>
              <a:rPr lang="ja-JP" altLang="en-US" dirty="0"/>
              <a:t>株式，国内債券，外国株式，外国債券</a:t>
            </a:r>
            <a:r>
              <a:rPr lang="ja-JP" altLang="en-US" dirty="0" smtClean="0"/>
              <a:t>の</a:t>
            </a:r>
            <a:r>
              <a:rPr lang="en-US" altLang="ja-JP" dirty="0" smtClean="0"/>
              <a:t>4</a:t>
            </a:r>
            <a:r>
              <a:rPr lang="ja-JP" altLang="en-US" dirty="0" smtClean="0"/>
              <a:t>つの資産のインデックス</a:t>
            </a:r>
            <a:r>
              <a:rPr lang="ja-JP" altLang="en-US" dirty="0"/>
              <a:t>に連動する投資信託への資産配分を考えます</a:t>
            </a:r>
            <a:r>
              <a:rPr lang="ja-JP" altLang="en-US" dirty="0" smtClean="0"/>
              <a:t>．</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r>
              <a:rPr lang="ja-JP" altLang="en-US" dirty="0"/>
              <a:t>事前にこれらの資産の時系列データから週次のリターンの平均と共</a:t>
            </a:r>
            <a:r>
              <a:rPr lang="ja-JP" altLang="en-US" dirty="0" smtClean="0"/>
              <a:t>分散行列を</a:t>
            </a:r>
            <a:r>
              <a:rPr lang="ja-JP" altLang="en-US" dirty="0"/>
              <a:t>計算しておきます．</a:t>
            </a:r>
            <a:endParaRPr lang="en-US" altLang="ja-JP" dirty="0" smtClean="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6</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120693898"/>
              </p:ext>
            </p:extLst>
          </p:nvPr>
        </p:nvGraphicFramePr>
        <p:xfrm>
          <a:off x="1600200" y="3360420"/>
          <a:ext cx="8360665" cy="1483360"/>
        </p:xfrm>
        <a:graphic>
          <a:graphicData uri="http://schemas.openxmlformats.org/drawingml/2006/table">
            <a:tbl>
              <a:tblPr firstRow="1" bandRow="1">
                <a:tableStyleId>{5C22544A-7EE6-4342-B048-85BDC9FD1C3A}</a:tableStyleId>
              </a:tblPr>
              <a:tblGrid>
                <a:gridCol w="1672133"/>
                <a:gridCol w="1672133"/>
                <a:gridCol w="1672133"/>
                <a:gridCol w="1672133"/>
                <a:gridCol w="1672133"/>
              </a:tblGrid>
              <a:tr h="370840">
                <a:tc>
                  <a:txBody>
                    <a:bodyPr/>
                    <a:lstStyle/>
                    <a:p>
                      <a:endParaRPr lang="ja-JP" altLang="en-US"/>
                    </a:p>
                  </a:txBody>
                  <a:tcPr marL="25400" marR="25400" marT="25400" marB="25400" anchor="ctr"/>
                </a:tc>
                <a:tc>
                  <a:txBody>
                    <a:bodyPr/>
                    <a:lstStyle/>
                    <a:p>
                      <a:pPr algn="ctr" fontAlgn="ctr"/>
                      <a:r>
                        <a:rPr lang="ja-JP" altLang="en-US" b="1" dirty="0" smtClean="0">
                          <a:effectLst/>
                        </a:rPr>
                        <a:t>国内</a:t>
                      </a:r>
                      <a:r>
                        <a:rPr lang="ja-JP" altLang="en-US" b="1" dirty="0">
                          <a:effectLst/>
                        </a:rPr>
                        <a:t>株式</a:t>
                      </a:r>
                    </a:p>
                  </a:txBody>
                  <a:tcPr marL="25400" marR="25400" marT="25400" marB="25400" anchor="ctr"/>
                </a:tc>
                <a:tc>
                  <a:txBody>
                    <a:bodyPr/>
                    <a:lstStyle/>
                    <a:p>
                      <a:pPr algn="ctr" fontAlgn="ctr"/>
                      <a:r>
                        <a:rPr lang="ja-JP" altLang="en-US" b="1" dirty="0">
                          <a:effectLst/>
                        </a:rPr>
                        <a:t>国内債券</a:t>
                      </a:r>
                    </a:p>
                  </a:txBody>
                  <a:tcPr marL="25400" marR="25400" marT="25400" marB="25400" anchor="ctr"/>
                </a:tc>
                <a:tc>
                  <a:txBody>
                    <a:bodyPr/>
                    <a:lstStyle/>
                    <a:p>
                      <a:pPr algn="ctr" fontAlgn="ctr"/>
                      <a:r>
                        <a:rPr lang="ja-JP" altLang="en-US" b="1" dirty="0">
                          <a:effectLst/>
                        </a:rPr>
                        <a:t>外国株式</a:t>
                      </a:r>
                    </a:p>
                  </a:txBody>
                  <a:tcPr marL="25400" marR="25400" marT="25400" marB="25400" anchor="ctr"/>
                </a:tc>
                <a:tc>
                  <a:txBody>
                    <a:bodyPr/>
                    <a:lstStyle/>
                    <a:p>
                      <a:pPr algn="ctr" fontAlgn="ctr"/>
                      <a:r>
                        <a:rPr lang="ja-JP" altLang="en-US" b="1" dirty="0">
                          <a:effectLst/>
                        </a:rPr>
                        <a:t>外国債券</a:t>
                      </a:r>
                    </a:p>
                  </a:txBody>
                  <a:tcPr marL="25400" marR="25400" marT="25400" marB="25400" anchor="ctr"/>
                </a:tc>
              </a:tr>
              <a:tr h="370840">
                <a:tc>
                  <a:txBody>
                    <a:bodyPr/>
                    <a:lstStyle/>
                    <a:p>
                      <a:pPr algn="l" fontAlgn="t"/>
                      <a:r>
                        <a:rPr lang="ja-JP" altLang="en-US" b="1" dirty="0" smtClean="0">
                          <a:effectLst/>
                        </a:rPr>
                        <a:t>期待リターン</a:t>
                      </a:r>
                      <a:endParaRPr lang="en-US" b="1" dirty="0">
                        <a:effectLst/>
                      </a:endParaRPr>
                    </a:p>
                  </a:txBody>
                  <a:tcPr marL="25400" marR="25400" marT="25400" marB="25400"/>
                </a:tc>
                <a:tc>
                  <a:txBody>
                    <a:bodyPr/>
                    <a:lstStyle/>
                    <a:p>
                      <a:pPr algn="r" fontAlgn="ctr"/>
                      <a:r>
                        <a:rPr lang="fi-FI" dirty="0">
                          <a:effectLst/>
                        </a:rPr>
                        <a:t>0.001487</a:t>
                      </a:r>
                    </a:p>
                  </a:txBody>
                  <a:tcPr marL="25400" marR="25400" marT="25400" marB="25400" anchor="ctr"/>
                </a:tc>
                <a:tc>
                  <a:txBody>
                    <a:bodyPr/>
                    <a:lstStyle/>
                    <a:p>
                      <a:pPr algn="r" fontAlgn="ctr"/>
                      <a:r>
                        <a:rPr lang="nb-NO" dirty="0">
                          <a:effectLst/>
                        </a:rPr>
                        <a:t>0.000283</a:t>
                      </a:r>
                    </a:p>
                  </a:txBody>
                  <a:tcPr marL="25400" marR="25400" marT="25400" marB="25400" anchor="ctr"/>
                </a:tc>
                <a:tc>
                  <a:txBody>
                    <a:bodyPr/>
                    <a:lstStyle/>
                    <a:p>
                      <a:pPr algn="r" fontAlgn="ctr"/>
                      <a:r>
                        <a:rPr lang="is-IS">
                          <a:effectLst/>
                        </a:rPr>
                        <a:t>0.001905</a:t>
                      </a:r>
                    </a:p>
                  </a:txBody>
                  <a:tcPr marL="25400" marR="25400" marT="25400" marB="25400" anchor="ctr"/>
                </a:tc>
                <a:tc>
                  <a:txBody>
                    <a:bodyPr/>
                    <a:lstStyle/>
                    <a:p>
                      <a:pPr algn="r" fontAlgn="ctr"/>
                      <a:r>
                        <a:rPr lang="is-IS">
                          <a:effectLst/>
                        </a:rPr>
                        <a:t>0.000723</a:t>
                      </a:r>
                    </a:p>
                  </a:txBody>
                  <a:tcPr marL="25400" marR="25400" marT="25400" marB="25400" anchor="ctr"/>
                </a:tc>
              </a:tr>
              <a:tr h="370840">
                <a:tc>
                  <a:txBody>
                    <a:bodyPr/>
                    <a:lstStyle/>
                    <a:p>
                      <a:pPr algn="l" fontAlgn="t"/>
                      <a:r>
                        <a:rPr lang="ja-JP" altLang="en-US" b="1" dirty="0" smtClean="0">
                          <a:effectLst/>
                        </a:rPr>
                        <a:t>標準偏差</a:t>
                      </a:r>
                      <a:endParaRPr lang="en-US" b="1" dirty="0">
                        <a:effectLst/>
                      </a:endParaRPr>
                    </a:p>
                  </a:txBody>
                  <a:tcPr marL="25400" marR="25400" marT="25400" marB="25400"/>
                </a:tc>
                <a:tc>
                  <a:txBody>
                    <a:bodyPr/>
                    <a:lstStyle/>
                    <a:p>
                      <a:pPr algn="r" fontAlgn="ctr"/>
                      <a:r>
                        <a:rPr lang="nb-NO">
                          <a:effectLst/>
                        </a:rPr>
                        <a:t>0.028196</a:t>
                      </a:r>
                    </a:p>
                  </a:txBody>
                  <a:tcPr marL="25400" marR="25400" marT="25400" marB="25400" anchor="ctr"/>
                </a:tc>
                <a:tc>
                  <a:txBody>
                    <a:bodyPr/>
                    <a:lstStyle/>
                    <a:p>
                      <a:pPr algn="r" fontAlgn="ctr"/>
                      <a:r>
                        <a:rPr lang="nb-NO" dirty="0">
                          <a:effectLst/>
                        </a:rPr>
                        <a:t>0.002913</a:t>
                      </a:r>
                    </a:p>
                  </a:txBody>
                  <a:tcPr marL="25400" marR="25400" marT="25400" marB="25400" anchor="ctr"/>
                </a:tc>
                <a:tc>
                  <a:txBody>
                    <a:bodyPr/>
                    <a:lstStyle/>
                    <a:p>
                      <a:pPr algn="r" fontAlgn="ctr"/>
                      <a:r>
                        <a:rPr lang="nb-NO" dirty="0">
                          <a:effectLst/>
                        </a:rPr>
                        <a:t>0.029712</a:t>
                      </a:r>
                    </a:p>
                  </a:txBody>
                  <a:tcPr marL="25400" marR="25400" marT="25400" marB="25400" anchor="ctr"/>
                </a:tc>
                <a:tc>
                  <a:txBody>
                    <a:bodyPr/>
                    <a:lstStyle/>
                    <a:p>
                      <a:pPr algn="r" fontAlgn="ctr"/>
                      <a:r>
                        <a:rPr lang="hr-HR" dirty="0">
                          <a:effectLst/>
                        </a:rPr>
                        <a:t>0.011765</a:t>
                      </a:r>
                    </a:p>
                  </a:txBody>
                  <a:tcPr marL="25400" marR="25400" marT="25400" marB="25400" anchor="ctr"/>
                </a:tc>
              </a:tr>
              <a:tr h="370840">
                <a:tc>
                  <a:txBody>
                    <a:bodyPr/>
                    <a:lstStyle/>
                    <a:p>
                      <a:pPr algn="l" fontAlgn="t"/>
                      <a:r>
                        <a:rPr lang="ja-JP" altLang="en-US" b="1" dirty="0" smtClean="0">
                          <a:effectLst/>
                        </a:rPr>
                        <a:t>シャープレシオ</a:t>
                      </a:r>
                      <a:endParaRPr lang="en-US" b="1" dirty="0">
                        <a:effectLst/>
                      </a:endParaRPr>
                    </a:p>
                  </a:txBody>
                  <a:tcPr marL="25400" marR="25400" marT="25400" marB="25400"/>
                </a:tc>
                <a:tc>
                  <a:txBody>
                    <a:bodyPr/>
                    <a:lstStyle/>
                    <a:p>
                      <a:pPr algn="r" fontAlgn="ctr"/>
                      <a:r>
                        <a:rPr lang="is-IS" dirty="0">
                          <a:effectLst/>
                        </a:rPr>
                        <a:t>0.052738</a:t>
                      </a:r>
                    </a:p>
                  </a:txBody>
                  <a:tcPr marL="25400" marR="25400" marT="25400" marB="25400" anchor="ctr"/>
                </a:tc>
                <a:tc>
                  <a:txBody>
                    <a:bodyPr/>
                    <a:lstStyle/>
                    <a:p>
                      <a:pPr algn="r" fontAlgn="ctr"/>
                      <a:r>
                        <a:rPr lang="hr-HR" dirty="0">
                          <a:effectLst/>
                        </a:rPr>
                        <a:t>0.097154</a:t>
                      </a:r>
                    </a:p>
                  </a:txBody>
                  <a:tcPr marL="25400" marR="25400" marT="25400" marB="25400" anchor="ctr"/>
                </a:tc>
                <a:tc>
                  <a:txBody>
                    <a:bodyPr/>
                    <a:lstStyle/>
                    <a:p>
                      <a:pPr algn="r" fontAlgn="ctr"/>
                      <a:r>
                        <a:rPr lang="is-IS" dirty="0">
                          <a:effectLst/>
                        </a:rPr>
                        <a:t>0.064116</a:t>
                      </a:r>
                    </a:p>
                  </a:txBody>
                  <a:tcPr marL="25400" marR="25400" marT="25400" marB="25400" anchor="ctr"/>
                </a:tc>
                <a:tc>
                  <a:txBody>
                    <a:bodyPr/>
                    <a:lstStyle/>
                    <a:p>
                      <a:pPr algn="r" fontAlgn="ctr"/>
                      <a:r>
                        <a:rPr lang="pl-PL" dirty="0">
                          <a:effectLst/>
                        </a:rPr>
                        <a:t>0.061454</a:t>
                      </a:r>
                    </a:p>
                  </a:txBody>
                  <a:tcPr marL="25400" marR="25400" marT="25400" marB="25400" anchor="ctr"/>
                </a:tc>
              </a:tr>
            </a:tbl>
          </a:graphicData>
        </a:graphic>
      </p:graphicFrame>
    </p:spTree>
    <p:extLst>
      <p:ext uri="{BB962C8B-B14F-4D97-AF65-F5344CB8AC3E}">
        <p14:creationId xmlns:p14="http://schemas.microsoft.com/office/powerpoint/2010/main" val="851186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err="1" smtClean="0"/>
              <a:t>matplotlib</a:t>
            </a:r>
            <a:r>
              <a:rPr lang="ja-JP" altLang="en-US" sz="4000" dirty="0" smtClean="0"/>
              <a:t>で</a:t>
            </a:r>
            <a:r>
              <a:rPr kumimoji="1" lang="ja-JP" altLang="en-US" sz="4000" dirty="0" smtClean="0"/>
              <a:t>各資産のリターンとリスクをプロットしてみる</a:t>
            </a:r>
            <a:endParaRPr kumimoji="1" lang="ja-JP" altLang="en-US" sz="4000"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798" y="2286000"/>
            <a:ext cx="6704541" cy="4022725"/>
          </a:xfrm>
        </p:spPr>
      </p:pic>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7</a:t>
            </a:fld>
            <a:endParaRPr kumimoji="1" lang="ja-JP" altLang="en-US"/>
          </a:p>
        </p:txBody>
      </p:sp>
      <p:sp>
        <p:nvSpPr>
          <p:cNvPr id="6" name="線吹き出し 1 (枠付き) 5"/>
          <p:cNvSpPr/>
          <p:nvPr/>
        </p:nvSpPr>
        <p:spPr>
          <a:xfrm>
            <a:off x="8686800" y="2413000"/>
            <a:ext cx="1333500" cy="457200"/>
          </a:xfrm>
          <a:prstGeom prst="borderCallout1">
            <a:avLst>
              <a:gd name="adj1" fmla="val 18750"/>
              <a:gd name="adj2" fmla="val -8333"/>
              <a:gd name="adj3" fmla="val 98612"/>
              <a:gd name="adj4" fmla="val -5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外国株式</a:t>
            </a:r>
            <a:endParaRPr kumimoji="1" lang="ja-JP" altLang="en-US" dirty="0"/>
          </a:p>
        </p:txBody>
      </p:sp>
      <p:sp>
        <p:nvSpPr>
          <p:cNvPr id="7" name="線吹き出し 1 (枠付き) 6"/>
          <p:cNvSpPr/>
          <p:nvPr/>
        </p:nvSpPr>
        <p:spPr>
          <a:xfrm>
            <a:off x="8294820" y="4068762"/>
            <a:ext cx="1333500" cy="457200"/>
          </a:xfrm>
          <a:prstGeom prst="borderCallout1">
            <a:avLst>
              <a:gd name="adj1" fmla="val 18750"/>
              <a:gd name="adj2" fmla="val -8333"/>
              <a:gd name="adj3" fmla="val -90276"/>
              <a:gd name="adj4" fmla="val -37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国内株式</a:t>
            </a:r>
            <a:endParaRPr kumimoji="1" lang="ja-JP" altLang="en-US" dirty="0"/>
          </a:p>
        </p:txBody>
      </p:sp>
      <p:sp>
        <p:nvSpPr>
          <p:cNvPr id="8" name="線吹き出し 1 (枠付き) 7"/>
          <p:cNvSpPr/>
          <p:nvPr/>
        </p:nvSpPr>
        <p:spPr>
          <a:xfrm>
            <a:off x="4390959" y="3243262"/>
            <a:ext cx="1333500" cy="457200"/>
          </a:xfrm>
          <a:prstGeom prst="borderCallout1">
            <a:avLst>
              <a:gd name="adj1" fmla="val 113194"/>
              <a:gd name="adj2" fmla="val 36429"/>
              <a:gd name="adj3" fmla="val 251391"/>
              <a:gd name="adj4" fmla="val 72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外国債券</a:t>
            </a:r>
            <a:endParaRPr kumimoji="1" lang="ja-JP" altLang="en-US" dirty="0"/>
          </a:p>
        </p:txBody>
      </p:sp>
      <p:sp>
        <p:nvSpPr>
          <p:cNvPr id="10" name="線吹き出し 1 (枠付き) 9"/>
          <p:cNvSpPr/>
          <p:nvPr/>
        </p:nvSpPr>
        <p:spPr>
          <a:xfrm>
            <a:off x="5500820" y="5097462"/>
            <a:ext cx="1333500" cy="457200"/>
          </a:xfrm>
          <a:prstGeom prst="borderCallout1">
            <a:avLst>
              <a:gd name="adj1" fmla="val 18750"/>
              <a:gd name="adj2" fmla="val -8333"/>
              <a:gd name="adj3" fmla="val 4168"/>
              <a:gd name="adj4" fmla="val -66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国内債券</a:t>
            </a:r>
            <a:endParaRPr kumimoji="1" lang="ja-JP" altLang="en-US" dirty="0"/>
          </a:p>
        </p:txBody>
      </p:sp>
      <p:sp>
        <p:nvSpPr>
          <p:cNvPr id="3" name="テキスト ボックス 2"/>
          <p:cNvSpPr txBox="1"/>
          <p:nvPr/>
        </p:nvSpPr>
        <p:spPr>
          <a:xfrm>
            <a:off x="6447099" y="5937879"/>
            <a:ext cx="1250066" cy="370846"/>
          </a:xfrm>
          <a:prstGeom prst="rect">
            <a:avLst/>
          </a:prstGeom>
          <a:noFill/>
        </p:spPr>
        <p:txBody>
          <a:bodyPr wrap="square" rtlCol="0">
            <a:spAutoFit/>
          </a:bodyPr>
          <a:lstStyle/>
          <a:p>
            <a:r>
              <a:rPr lang="ja-JP" altLang="en-US" dirty="0" smtClean="0">
                <a:solidFill>
                  <a:srgbClr val="FF0000"/>
                </a:solidFill>
              </a:rPr>
              <a:t>リスク</a:t>
            </a:r>
            <a:endParaRPr kumimoji="1" lang="ja-JP" altLang="en-US" dirty="0">
              <a:solidFill>
                <a:srgbClr val="FF0000"/>
              </a:solidFill>
            </a:endParaRPr>
          </a:p>
        </p:txBody>
      </p:sp>
      <p:sp>
        <p:nvSpPr>
          <p:cNvPr id="11" name="テキスト ボックス 10"/>
          <p:cNvSpPr txBox="1"/>
          <p:nvPr/>
        </p:nvSpPr>
        <p:spPr>
          <a:xfrm>
            <a:off x="1514784" y="4169845"/>
            <a:ext cx="1250066" cy="370846"/>
          </a:xfrm>
          <a:prstGeom prst="rect">
            <a:avLst/>
          </a:prstGeom>
          <a:noFill/>
        </p:spPr>
        <p:txBody>
          <a:bodyPr wrap="square" rtlCol="0">
            <a:spAutoFit/>
          </a:bodyPr>
          <a:lstStyle/>
          <a:p>
            <a:r>
              <a:rPr lang="ja-JP" altLang="en-US" smtClean="0">
                <a:solidFill>
                  <a:srgbClr val="FF0000"/>
                </a:solidFill>
              </a:rPr>
              <a:t>リターン</a:t>
            </a:r>
            <a:endParaRPr kumimoji="1" lang="ja-JP" altLang="en-US" dirty="0">
              <a:solidFill>
                <a:srgbClr val="FF0000"/>
              </a:solidFill>
            </a:endParaRPr>
          </a:p>
        </p:txBody>
      </p:sp>
    </p:spTree>
    <p:extLst>
      <p:ext uri="{BB962C8B-B14F-4D97-AF65-F5344CB8AC3E}">
        <p14:creationId xmlns:p14="http://schemas.microsoft.com/office/powerpoint/2010/main" val="857724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4000" dirty="0" smtClean="0"/>
              <a:t>投信への資産配分をどう決める？</a:t>
            </a:r>
            <a:r>
              <a:rPr kumimoji="1" lang="en-US" altLang="ja-JP" sz="4000" dirty="0" smtClean="0"/>
              <a:t/>
            </a:r>
            <a:br>
              <a:rPr kumimoji="1" lang="en-US" altLang="ja-JP" sz="4000" dirty="0" smtClean="0"/>
            </a:br>
            <a:r>
              <a:rPr lang="en-US" altLang="ja-JP" sz="4000" dirty="0"/>
              <a:t> </a:t>
            </a:r>
            <a:r>
              <a:rPr lang="en-US" altLang="ja-JP" sz="4000" dirty="0" err="1"/>
              <a:t>matplotlib</a:t>
            </a:r>
            <a:r>
              <a:rPr kumimoji="1" lang="ja-JP" altLang="en-US" sz="4000" dirty="0" smtClean="0"/>
              <a:t>で</a:t>
            </a:r>
            <a:r>
              <a:rPr lang="ja-JP" altLang="en-US" sz="4000" dirty="0" smtClean="0"/>
              <a:t>リスクとリターンの組み合わせをプロットしてみる</a:t>
            </a:r>
            <a:endParaRPr kumimoji="1" lang="ja-JP" altLang="en-US" sz="4000" dirty="0"/>
          </a:p>
        </p:txBody>
      </p:sp>
      <p:sp>
        <p:nvSpPr>
          <p:cNvPr id="3" name="コンテンツ プレースホルダー 2"/>
          <p:cNvSpPr>
            <a:spLocks noGrp="1"/>
          </p:cNvSpPr>
          <p:nvPr>
            <p:ph idx="1"/>
          </p:nvPr>
        </p:nvSpPr>
        <p:spPr/>
        <p:txBody>
          <a:bodyPr/>
          <a:lstStyle/>
          <a:p>
            <a:r>
              <a:rPr lang="ja-JP" altLang="en-US" dirty="0"/>
              <a:t>投資比率のパターンをたくさん作り，ポートフォリオの期待リターンと標準偏差を計算</a:t>
            </a:r>
            <a:r>
              <a:rPr lang="ja-JP" altLang="en-US" dirty="0" smtClean="0"/>
              <a:t>しプロットします．</a:t>
            </a:r>
            <a:r>
              <a:rPr lang="en-US" altLang="ja-JP" dirty="0" smtClean="0"/>
              <a:t>(</a:t>
            </a:r>
            <a:r>
              <a:rPr lang="ja-JP" altLang="en-US" dirty="0" smtClean="0"/>
              <a:t>パターンは</a:t>
            </a:r>
            <a:r>
              <a:rPr lang="en-US" altLang="ja-JP" dirty="0" err="1" smtClean="0"/>
              <a:t>itertools</a:t>
            </a:r>
            <a:r>
              <a:rPr lang="ja-JP" altLang="en-US" dirty="0" smtClean="0"/>
              <a:t>で作成</a:t>
            </a:r>
            <a:r>
              <a:rPr lang="en-US" altLang="ja-JP" dirty="0" smtClean="0"/>
              <a:t>)</a:t>
            </a:r>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8</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550" y="2914704"/>
            <a:ext cx="6261100" cy="3756660"/>
          </a:xfrm>
          <a:prstGeom prst="rect">
            <a:avLst/>
          </a:prstGeom>
        </p:spPr>
      </p:pic>
      <p:sp>
        <p:nvSpPr>
          <p:cNvPr id="6" name="テキスト ボックス 5"/>
          <p:cNvSpPr txBox="1"/>
          <p:nvPr/>
        </p:nvSpPr>
        <p:spPr>
          <a:xfrm>
            <a:off x="1163827" y="3403600"/>
            <a:ext cx="2900173" cy="1631216"/>
          </a:xfrm>
          <a:prstGeom prst="rect">
            <a:avLst/>
          </a:prstGeom>
          <a:noFill/>
        </p:spPr>
        <p:txBody>
          <a:bodyPr wrap="square" rtlCol="0">
            <a:spAutoFit/>
          </a:bodyPr>
          <a:lstStyle/>
          <a:p>
            <a:r>
              <a:rPr lang="ja-JP" altLang="en-US" sz="2000" dirty="0"/>
              <a:t>左上程良いポートフォリオで，だいたい良さそうなポートフォリオがわかります</a:t>
            </a:r>
            <a:r>
              <a:rPr lang="ja-JP" altLang="en-US" sz="2000" dirty="0" smtClean="0"/>
              <a:t>．</a:t>
            </a:r>
            <a:endParaRPr lang="en-US" altLang="ja-JP" sz="2000" dirty="0" smtClean="0"/>
          </a:p>
          <a:p>
            <a:r>
              <a:rPr lang="ja-JP" altLang="en-US" sz="2000" dirty="0" smtClean="0"/>
              <a:t>→資産配分が知りたい</a:t>
            </a:r>
            <a:endParaRPr lang="en-US" altLang="ja-JP" sz="2000" dirty="0"/>
          </a:p>
        </p:txBody>
      </p:sp>
      <p:sp>
        <p:nvSpPr>
          <p:cNvPr id="7" name="テキスト ボックス 6"/>
          <p:cNvSpPr txBox="1"/>
          <p:nvPr/>
        </p:nvSpPr>
        <p:spPr>
          <a:xfrm>
            <a:off x="948264" y="5771864"/>
            <a:ext cx="3115735" cy="738664"/>
          </a:xfrm>
          <a:prstGeom prst="rect">
            <a:avLst/>
          </a:prstGeom>
          <a:noFill/>
        </p:spPr>
        <p:txBody>
          <a:bodyPr wrap="square" rtlCol="0">
            <a:spAutoFit/>
          </a:bodyPr>
          <a:lstStyle/>
          <a:p>
            <a:r>
              <a:rPr lang="ja-JP" altLang="en-US" sz="1400" smtClean="0"/>
              <a:t>＊ポートフォリオ</a:t>
            </a:r>
            <a:r>
              <a:rPr lang="ja-JP" altLang="en-US" sz="1400" dirty="0"/>
              <a:t>とは、資産（株式投資信託、債券投資信託、不動産投資信託など）の</a:t>
            </a:r>
            <a:r>
              <a:rPr lang="ja-JP" altLang="en-US" sz="1400" dirty="0" smtClean="0"/>
              <a:t>組み合わせのこと</a:t>
            </a:r>
            <a:endParaRPr lang="en-US" altLang="ja-JP" sz="1400" dirty="0"/>
          </a:p>
        </p:txBody>
      </p:sp>
    </p:spTree>
    <p:extLst>
      <p:ext uri="{BB962C8B-B14F-4D97-AF65-F5344CB8AC3E}">
        <p14:creationId xmlns:p14="http://schemas.microsoft.com/office/powerpoint/2010/main" val="130528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H.M.Markowitz</a:t>
            </a:r>
            <a:r>
              <a:rPr lang="ja-JP" altLang="en-US" dirty="0" smtClean="0"/>
              <a:t>の平均・分散モデル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目的関数：ポートフォリオの分散</a:t>
            </a:r>
            <a:endParaRPr kumimoji="1" lang="en-US" altLang="ja-JP" dirty="0" smtClean="0"/>
          </a:p>
          <a:p>
            <a:r>
              <a:rPr lang="ja-JP" altLang="en-US" dirty="0" smtClean="0"/>
              <a:t>制約条件</a:t>
            </a:r>
            <a:r>
              <a:rPr lang="ja-JP" altLang="en-US" dirty="0"/>
              <a:t>：ポートフォリオの期待リターンが目標リターン以上</a:t>
            </a:r>
            <a:endParaRPr lang="en-US" altLang="ja-JP" dirty="0"/>
          </a:p>
          <a:p>
            <a:r>
              <a:rPr lang="ja-JP" altLang="en-US" dirty="0" smtClean="0"/>
              <a:t>　　　　　投資比率（決定変数）の和＝</a:t>
            </a:r>
            <a:r>
              <a:rPr lang="en-US" altLang="ja-JP" dirty="0" smtClean="0"/>
              <a:t>1</a:t>
            </a:r>
          </a:p>
          <a:p>
            <a:r>
              <a:rPr kumimoji="1" lang="ja-JP" altLang="en-US" dirty="0" smtClean="0"/>
              <a:t>　　　　　空売り禁止（決定変数の下限）制約</a:t>
            </a:r>
            <a:r>
              <a:rPr lang="ja-JP" altLang="en-US" sz="2400" dirty="0"/>
              <a:t>（</a:t>
            </a:r>
            <a:r>
              <a:rPr lang="en-US" altLang="ja-JP" sz="2400" dirty="0"/>
              <a:t>DC</a:t>
            </a:r>
            <a:r>
              <a:rPr lang="ja-JP" altLang="en-US" sz="2400" dirty="0"/>
              <a:t>に空売りはない</a:t>
            </a:r>
            <a:r>
              <a:rPr lang="ja-JP" altLang="en-US" sz="2400" dirty="0" smtClean="0"/>
              <a:t>）</a:t>
            </a:r>
            <a:endParaRPr kumimoji="1" lang="en-US" altLang="ja-JP" dirty="0" smtClean="0"/>
          </a:p>
          <a:p>
            <a:r>
              <a:rPr lang="ja-JP" altLang="en-US" dirty="0" smtClean="0"/>
              <a:t>＊決定変数：投資比率</a:t>
            </a:r>
            <a:endParaRPr kumimoji="1" lang="en-US" altLang="ja-JP" dirty="0" smtClean="0"/>
          </a:p>
          <a:p>
            <a:endParaRPr lang="en-US" altLang="ja-JP" dirty="0" smtClean="0"/>
          </a:p>
          <a:p>
            <a:endParaRPr lang="en-US" altLang="ja-JP" dirty="0"/>
          </a:p>
          <a:p>
            <a:r>
              <a:rPr kumimoji="1" lang="ja-JP" altLang="en-US" dirty="0" smtClean="0"/>
              <a:t>目的関数は</a:t>
            </a:r>
            <a:r>
              <a:rPr kumimoji="1" lang="en-US" altLang="ja-JP" dirty="0" smtClean="0"/>
              <a:t>2</a:t>
            </a:r>
            <a:r>
              <a:rPr kumimoji="1" lang="ja-JP" altLang="en-US" dirty="0" smtClean="0"/>
              <a:t>次関数、制約条件は線形なので、</a:t>
            </a:r>
            <a:r>
              <a:rPr kumimoji="1" lang="en-US" altLang="ja-JP" dirty="0" smtClean="0"/>
              <a:t>2</a:t>
            </a:r>
            <a:r>
              <a:rPr kumimoji="1" lang="ja-JP" altLang="en-US" dirty="0" smtClean="0"/>
              <a:t>次計画問題に定式化できる</a:t>
            </a:r>
            <a:endParaRPr kumimoji="1" lang="ja-JP" altLang="en-US" dirty="0"/>
          </a:p>
        </p:txBody>
      </p:sp>
      <p:sp>
        <p:nvSpPr>
          <p:cNvPr id="4" name="スライド番号プレースホルダー 3"/>
          <p:cNvSpPr>
            <a:spLocks noGrp="1"/>
          </p:cNvSpPr>
          <p:nvPr>
            <p:ph type="sldNum" sz="quarter" idx="12"/>
          </p:nvPr>
        </p:nvSpPr>
        <p:spPr/>
        <p:txBody>
          <a:bodyPr/>
          <a:lstStyle/>
          <a:p>
            <a:fld id="{2321E2C5-0D6B-0E43-BF4D-E2C7D5D377E3}" type="slidenum">
              <a:rPr kumimoji="1" lang="ja-JP" altLang="en-US" smtClean="0"/>
              <a:t>9</a:t>
            </a:fld>
            <a:endParaRPr kumimoji="1" lang="ja-JP" altLang="en-US"/>
          </a:p>
        </p:txBody>
      </p:sp>
      <p:sp>
        <p:nvSpPr>
          <p:cNvPr id="5" name="下矢印 4"/>
          <p:cNvSpPr/>
          <p:nvPr/>
        </p:nvSpPr>
        <p:spPr>
          <a:xfrm>
            <a:off x="4533900" y="4655488"/>
            <a:ext cx="800100"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670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7183</TotalTime>
  <Words>1360</Words>
  <Application>Microsoft Macintosh PowerPoint</Application>
  <PresentationFormat>ワイド画面</PresentationFormat>
  <Paragraphs>269</Paragraphs>
  <Slides>30</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Cambria Math</vt:lpstr>
      <vt:lpstr>Mangal</vt:lpstr>
      <vt:lpstr>Tw Cen MT</vt:lpstr>
      <vt:lpstr>Tw Cen MT Condensed</vt:lpstr>
      <vt:lpstr>Wingdings 3</vt:lpstr>
      <vt:lpstr>Yu Gothic</vt:lpstr>
      <vt:lpstr>メイリオ</vt:lpstr>
      <vt:lpstr>インテグラル</vt:lpstr>
      <vt:lpstr>Pythonではじめる ポートフォリオ最適化</vt:lpstr>
      <vt:lpstr>ポートフォリオ（資産配分） どう決める？</vt:lpstr>
      <vt:lpstr>リターン（収益率）とは</vt:lpstr>
      <vt:lpstr>リスクとは</vt:lpstr>
      <vt:lpstr>ちなみに，シャープレシオとは</vt:lpstr>
      <vt:lpstr>例：４種類の投資信託への資産配分</vt:lpstr>
      <vt:lpstr>matplotlibで各資産のリターンとリスクをプロットしてみる</vt:lpstr>
      <vt:lpstr>投信への資産配分をどう決める？  matplotlibでリスクとリターンの組み合わせをプロットしてみる</vt:lpstr>
      <vt:lpstr>H.M.Markowitzの平均・分散モデル</vt:lpstr>
      <vt:lpstr>H.M.Markowitzの平均・分散モデル ２次計画問題に定式化</vt:lpstr>
      <vt:lpstr>2次計画問題をscipyで解く</vt:lpstr>
      <vt:lpstr>2次計画問題をscipyで解く</vt:lpstr>
      <vt:lpstr>2次計画問題をscipyで解く ①目的関数</vt:lpstr>
      <vt:lpstr>2次計画問題をscipyで解く ②初期解</vt:lpstr>
      <vt:lpstr>2次計画問題をscipyで解く ③上下限制約</vt:lpstr>
      <vt:lpstr>2次計画問題をscipyで解く ④制約条件</vt:lpstr>
      <vt:lpstr>2次計画問題をscipyで解く 最適化実行！</vt:lpstr>
      <vt:lpstr>効率的フロンティアを描いてみよう</vt:lpstr>
      <vt:lpstr>2次計画問題をscipyで解く 目標リターンを変えて効率的フロンティアを描く</vt:lpstr>
      <vt:lpstr>効率的フロンティア！！</vt:lpstr>
      <vt:lpstr>最適化のライブラリについて 〜リスク尺度，最適化問題，ライブラリ〜</vt:lpstr>
      <vt:lpstr>比較〜2次計画問題をCVXOPTで解く〜</vt:lpstr>
      <vt:lpstr>2次計画問題をCVXOPTで解く</vt:lpstr>
      <vt:lpstr>2次計画問題をCVXOPTで解く 最適化実行！</vt:lpstr>
      <vt:lpstr>2次計画問題をCVXOPTで解く 効率的フロンティア</vt:lpstr>
      <vt:lpstr>ScipyとCVXOPTの実行時間比較</vt:lpstr>
      <vt:lpstr>補足：リターンが小さいor 相関が大きいとき</vt:lpstr>
      <vt:lpstr>効率的フロンティア！・・・ ・・・きれいな曲線にならない…</vt:lpstr>
      <vt:lpstr>はまったこと （ Scipy使った最適化のはまり所）</vt:lpstr>
      <vt:lpstr>とりあえずの対処法</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 Yoshizumi</dc:creator>
  <cp:lastModifiedBy>Ryo Yoshizumi</cp:lastModifiedBy>
  <cp:revision>295</cp:revision>
  <dcterms:created xsi:type="dcterms:W3CDTF">2017-04-16T10:18:57Z</dcterms:created>
  <dcterms:modified xsi:type="dcterms:W3CDTF">2017-11-05T00:57:29Z</dcterms:modified>
</cp:coreProperties>
</file>