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 id="2147483656" r:id="rId2"/>
  </p:sldMasterIdLst>
  <p:notesMasterIdLst>
    <p:notesMasterId r:id="rId34"/>
  </p:notesMasterIdLst>
  <p:handoutMasterIdLst>
    <p:handoutMasterId r:id="rId35"/>
  </p:handoutMasterIdLst>
  <p:sldIdLst>
    <p:sldId id="290" r:id="rId3"/>
    <p:sldId id="394" r:id="rId4"/>
    <p:sldId id="395" r:id="rId5"/>
    <p:sldId id="381" r:id="rId6"/>
    <p:sldId id="372" r:id="rId7"/>
    <p:sldId id="374" r:id="rId8"/>
    <p:sldId id="373" r:id="rId9"/>
    <p:sldId id="382" r:id="rId10"/>
    <p:sldId id="383" r:id="rId11"/>
    <p:sldId id="392" r:id="rId12"/>
    <p:sldId id="376" r:id="rId13"/>
    <p:sldId id="389" r:id="rId14"/>
    <p:sldId id="390" r:id="rId15"/>
    <p:sldId id="391" r:id="rId16"/>
    <p:sldId id="385" r:id="rId17"/>
    <p:sldId id="386" r:id="rId18"/>
    <p:sldId id="387" r:id="rId19"/>
    <p:sldId id="378"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09" r:id="rId33"/>
  </p:sldIdLst>
  <p:sldSz cx="9144000" cy="6858000" type="screen4x3"/>
  <p:notesSz cx="6807200" cy="9939338"/>
  <p:defaultTextStyle>
    <a:defPPr>
      <a:defRPr lang="ja-JP"/>
    </a:defPPr>
    <a:lvl1pPr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1pPr>
    <a:lvl2pPr marL="457200"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2pPr>
    <a:lvl3pPr marL="914400"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3pPr>
    <a:lvl4pPr marL="1371600"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4pPr>
    <a:lvl5pPr marL="1828800"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5pPr>
    <a:lvl6pPr marL="2286000" algn="l" defTabSz="914400" rtl="0" eaLnBrk="1" latinLnBrk="0" hangingPunct="1">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6pPr>
    <a:lvl7pPr marL="2743200" algn="l" defTabSz="914400" rtl="0" eaLnBrk="1" latinLnBrk="0" hangingPunct="1">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7pPr>
    <a:lvl8pPr marL="3200400" algn="l" defTabSz="914400" rtl="0" eaLnBrk="1" latinLnBrk="0" hangingPunct="1">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8pPr>
    <a:lvl9pPr marL="3657600" algn="l" defTabSz="914400" rtl="0" eaLnBrk="1" latinLnBrk="0" hangingPunct="1">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CCFF"/>
    <a:srgbClr val="FFCCCC"/>
    <a:srgbClr val="CCECFF"/>
    <a:srgbClr val="6699FF"/>
    <a:srgbClr val="FF6600"/>
    <a:srgbClr val="0066FF"/>
    <a:srgbClr val="9999FF"/>
    <a:srgbClr val="CC99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8" autoAdjust="0"/>
    <p:restoredTop sz="96434" autoAdjust="0"/>
  </p:normalViewPr>
  <p:slideViewPr>
    <p:cSldViewPr>
      <p:cViewPr varScale="1">
        <p:scale>
          <a:sx n="69" d="100"/>
          <a:sy n="69" d="100"/>
        </p:scale>
        <p:origin x="113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0" d="100"/>
          <a:sy n="70" d="100"/>
        </p:scale>
        <p:origin x="377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026"/>
          <p:cNvSpPr>
            <a:spLocks noGrp="1" noChangeArrowheads="1"/>
          </p:cNvSpPr>
          <p:nvPr>
            <p:ph type="hdr" sz="quarter"/>
          </p:nvPr>
        </p:nvSpPr>
        <p:spPr bwMode="auto">
          <a:xfrm>
            <a:off x="2" y="3"/>
            <a:ext cx="2950765" cy="493837"/>
          </a:xfrm>
          <a:prstGeom prst="rect">
            <a:avLst/>
          </a:prstGeom>
          <a:noFill/>
          <a:ln w="9525">
            <a:noFill/>
            <a:miter lim="800000"/>
            <a:headEnd/>
            <a:tailEnd/>
          </a:ln>
          <a:effectLst/>
        </p:spPr>
        <p:txBody>
          <a:bodyPr vert="horz" wrap="square" lIns="91417" tIns="45707" rIns="91417" bIns="45707" numCol="1" anchor="t" anchorCtr="0" compatLnSpc="1">
            <a:prstTxWarp prst="textNoShape">
              <a:avLst/>
            </a:prstTxWarp>
          </a:bodyPr>
          <a:lstStyle>
            <a:lvl1pPr>
              <a:defRPr>
                <a:effectLst/>
                <a:latin typeface="Times New Roman" pitchFamily="18" charset="0"/>
                <a:ea typeface="ＭＳ Ｐゴシック" pitchFamily="50" charset="-128"/>
              </a:defRPr>
            </a:lvl1pPr>
          </a:lstStyle>
          <a:p>
            <a:pPr>
              <a:defRPr/>
            </a:pPr>
            <a:endParaRPr lang="en-US" altLang="ja-JP"/>
          </a:p>
        </p:txBody>
      </p:sp>
      <p:sp>
        <p:nvSpPr>
          <p:cNvPr id="8195" name="Rectangle 1027"/>
          <p:cNvSpPr>
            <a:spLocks noGrp="1" noChangeArrowheads="1"/>
          </p:cNvSpPr>
          <p:nvPr>
            <p:ph type="dt" sz="quarter" idx="1"/>
          </p:nvPr>
        </p:nvSpPr>
        <p:spPr bwMode="auto">
          <a:xfrm>
            <a:off x="3856436" y="3"/>
            <a:ext cx="2950765" cy="493837"/>
          </a:xfrm>
          <a:prstGeom prst="rect">
            <a:avLst/>
          </a:prstGeom>
          <a:noFill/>
          <a:ln w="9525">
            <a:noFill/>
            <a:miter lim="800000"/>
            <a:headEnd/>
            <a:tailEnd/>
          </a:ln>
          <a:effectLst/>
        </p:spPr>
        <p:txBody>
          <a:bodyPr vert="horz" wrap="square" lIns="91417" tIns="45707" rIns="91417" bIns="45707" numCol="1" anchor="t" anchorCtr="0" compatLnSpc="1">
            <a:prstTxWarp prst="textNoShape">
              <a:avLst/>
            </a:prstTxWarp>
          </a:bodyPr>
          <a:lstStyle>
            <a:lvl1pPr algn="r">
              <a:defRPr>
                <a:effectLst/>
                <a:latin typeface="Times New Roman" pitchFamily="18" charset="0"/>
                <a:ea typeface="ＭＳ Ｐゴシック" pitchFamily="50" charset="-128"/>
              </a:defRPr>
            </a:lvl1pPr>
          </a:lstStyle>
          <a:p>
            <a:pPr>
              <a:defRPr/>
            </a:pPr>
            <a:endParaRPr lang="en-US" altLang="ja-JP"/>
          </a:p>
        </p:txBody>
      </p:sp>
      <p:sp>
        <p:nvSpPr>
          <p:cNvPr id="8196" name="Rectangle 1028"/>
          <p:cNvSpPr>
            <a:spLocks noGrp="1" noChangeArrowheads="1"/>
          </p:cNvSpPr>
          <p:nvPr>
            <p:ph type="ftr" sz="quarter" idx="2"/>
          </p:nvPr>
        </p:nvSpPr>
        <p:spPr bwMode="auto">
          <a:xfrm>
            <a:off x="2" y="9445503"/>
            <a:ext cx="2950765" cy="493837"/>
          </a:xfrm>
          <a:prstGeom prst="rect">
            <a:avLst/>
          </a:prstGeom>
          <a:noFill/>
          <a:ln w="9525">
            <a:noFill/>
            <a:miter lim="800000"/>
            <a:headEnd/>
            <a:tailEnd/>
          </a:ln>
          <a:effectLst/>
        </p:spPr>
        <p:txBody>
          <a:bodyPr vert="horz" wrap="square" lIns="91417" tIns="45707" rIns="91417" bIns="45707" numCol="1" anchor="b" anchorCtr="0" compatLnSpc="1">
            <a:prstTxWarp prst="textNoShape">
              <a:avLst/>
            </a:prstTxWarp>
          </a:bodyPr>
          <a:lstStyle>
            <a:lvl1pPr>
              <a:defRPr>
                <a:effectLst/>
                <a:latin typeface="Times New Roman" pitchFamily="18" charset="0"/>
                <a:ea typeface="ＭＳ Ｐゴシック" pitchFamily="50" charset="-128"/>
              </a:defRPr>
            </a:lvl1pPr>
          </a:lstStyle>
          <a:p>
            <a:pPr>
              <a:defRPr/>
            </a:pPr>
            <a:endParaRPr lang="en-US" altLang="ja-JP"/>
          </a:p>
        </p:txBody>
      </p:sp>
      <p:sp>
        <p:nvSpPr>
          <p:cNvPr id="8197" name="Rectangle 1029"/>
          <p:cNvSpPr>
            <a:spLocks noGrp="1" noChangeArrowheads="1"/>
          </p:cNvSpPr>
          <p:nvPr>
            <p:ph type="sldNum" sz="quarter" idx="3"/>
          </p:nvPr>
        </p:nvSpPr>
        <p:spPr bwMode="auto">
          <a:xfrm>
            <a:off x="3856436" y="9445503"/>
            <a:ext cx="2950765" cy="493837"/>
          </a:xfrm>
          <a:prstGeom prst="rect">
            <a:avLst/>
          </a:prstGeom>
          <a:noFill/>
          <a:ln w="9525">
            <a:noFill/>
            <a:miter lim="800000"/>
            <a:headEnd/>
            <a:tailEnd/>
          </a:ln>
          <a:effectLst/>
        </p:spPr>
        <p:txBody>
          <a:bodyPr vert="horz" wrap="square" lIns="91417" tIns="45707" rIns="91417" bIns="45707" numCol="1" anchor="b" anchorCtr="0" compatLnSpc="1">
            <a:prstTxWarp prst="textNoShape">
              <a:avLst/>
            </a:prstTxWarp>
          </a:bodyPr>
          <a:lstStyle>
            <a:lvl1pPr algn="r">
              <a:defRPr>
                <a:effectLst/>
                <a:latin typeface="Times New Roman" pitchFamily="18" charset="0"/>
                <a:ea typeface="ＭＳ Ｐゴシック" pitchFamily="50" charset="-128"/>
              </a:defRPr>
            </a:lvl1pPr>
          </a:lstStyle>
          <a:p>
            <a:pPr>
              <a:defRPr/>
            </a:pPr>
            <a:fld id="{677D4D25-DF59-4431-8E26-F2B6617BCAA4}" type="slidenum">
              <a:rPr lang="en-US" altLang="ja-JP"/>
              <a:pPr>
                <a:defRPr/>
              </a:pPr>
              <a:t>‹#›</a:t>
            </a:fld>
            <a:endParaRPr lang="en-US" altLang="ja-JP"/>
          </a:p>
        </p:txBody>
      </p:sp>
    </p:spTree>
    <p:extLst>
      <p:ext uri="{BB962C8B-B14F-4D97-AF65-F5344CB8AC3E}">
        <p14:creationId xmlns:p14="http://schemas.microsoft.com/office/powerpoint/2010/main" val="1573989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1028"/>
          <p:cNvSpPr>
            <a:spLocks noGrp="1" noRot="1" noChangeAspect="1" noChangeArrowheads="1" noTextEdit="1"/>
          </p:cNvSpPr>
          <p:nvPr>
            <p:ph type="sldImg" idx="2"/>
          </p:nvPr>
        </p:nvSpPr>
        <p:spPr bwMode="auto">
          <a:xfrm>
            <a:off x="427038" y="182563"/>
            <a:ext cx="5953125" cy="4465637"/>
          </a:xfrm>
          <a:prstGeom prst="rect">
            <a:avLst/>
          </a:prstGeom>
          <a:noFill/>
          <a:ln w="9525">
            <a:solidFill>
              <a:srgbClr val="000000"/>
            </a:solidFill>
            <a:miter lim="800000"/>
            <a:headEnd/>
            <a:tailEnd/>
          </a:ln>
        </p:spPr>
      </p:sp>
      <p:sp>
        <p:nvSpPr>
          <p:cNvPr id="6149" name="Rectangle 1029"/>
          <p:cNvSpPr>
            <a:spLocks noGrp="1" noChangeArrowheads="1"/>
          </p:cNvSpPr>
          <p:nvPr>
            <p:ph type="body" sz="quarter" idx="3"/>
          </p:nvPr>
        </p:nvSpPr>
        <p:spPr bwMode="auto">
          <a:xfrm>
            <a:off x="419960" y="4924631"/>
            <a:ext cx="5968669" cy="4470036"/>
          </a:xfrm>
          <a:prstGeom prst="rect">
            <a:avLst/>
          </a:prstGeom>
          <a:noFill/>
          <a:ln w="9525">
            <a:solidFill>
              <a:schemeClr val="bg1">
                <a:lumMod val="50000"/>
              </a:schemeClr>
            </a:solidFill>
            <a:miter lim="800000"/>
            <a:headEnd/>
            <a:tailEnd/>
          </a:ln>
          <a:effectLst/>
        </p:spPr>
        <p:txBody>
          <a:bodyPr vert="horz" wrap="square" lIns="108932" tIns="72620" rIns="108932" bIns="72620" numCol="1" anchor="t" anchorCtr="0" compatLnSpc="1">
            <a:prstTxWarp prst="textNoShape">
              <a:avLst/>
            </a:prstTxWarp>
          </a:bodyPr>
          <a:lstStyle/>
          <a:p>
            <a:pPr lvl="0"/>
            <a:r>
              <a:rPr lang="ja-JP" altLang="en-US" noProof="0" dirty="0"/>
              <a:t>マスタ テキストの書式設定</a:t>
            </a:r>
          </a:p>
          <a:p>
            <a:pPr lvl="1"/>
            <a:r>
              <a:rPr lang="ja-JP" altLang="en-US" noProof="0" dirty="0"/>
              <a:t>第 </a:t>
            </a:r>
            <a:r>
              <a:rPr lang="en-US" altLang="ja-JP" noProof="0" dirty="0"/>
              <a:t>2 </a:t>
            </a:r>
            <a:r>
              <a:rPr lang="ja-JP" altLang="en-US" noProof="0" dirty="0"/>
              <a:t>レベル</a:t>
            </a:r>
          </a:p>
          <a:p>
            <a:pPr lvl="2"/>
            <a:r>
              <a:rPr lang="ja-JP" altLang="en-US" noProof="0" dirty="0"/>
              <a:t>第 </a:t>
            </a:r>
            <a:r>
              <a:rPr lang="en-US" altLang="ja-JP" noProof="0" dirty="0"/>
              <a:t>3 </a:t>
            </a:r>
            <a:r>
              <a:rPr lang="ja-JP" altLang="en-US" noProof="0" dirty="0"/>
              <a:t>レベル</a:t>
            </a:r>
          </a:p>
          <a:p>
            <a:pPr lvl="3"/>
            <a:r>
              <a:rPr lang="ja-JP" altLang="en-US" noProof="0" dirty="0"/>
              <a:t>第 </a:t>
            </a:r>
            <a:r>
              <a:rPr lang="en-US" altLang="ja-JP" noProof="0" dirty="0"/>
              <a:t>4 </a:t>
            </a:r>
            <a:r>
              <a:rPr lang="ja-JP" altLang="en-US" noProof="0" dirty="0"/>
              <a:t>レベル</a:t>
            </a:r>
          </a:p>
          <a:p>
            <a:pPr lvl="4"/>
            <a:r>
              <a:rPr lang="ja-JP" altLang="en-US" noProof="0" dirty="0"/>
              <a:t>第 </a:t>
            </a:r>
            <a:r>
              <a:rPr lang="en-US" altLang="ja-JP" noProof="0" dirty="0"/>
              <a:t>5 </a:t>
            </a:r>
            <a:r>
              <a:rPr lang="ja-JP" altLang="en-US" noProof="0" dirty="0"/>
              <a:t>レベル</a:t>
            </a:r>
          </a:p>
        </p:txBody>
      </p:sp>
    </p:spTree>
    <p:extLst>
      <p:ext uri="{BB962C8B-B14F-4D97-AF65-F5344CB8AC3E}">
        <p14:creationId xmlns:p14="http://schemas.microsoft.com/office/powerpoint/2010/main" val="2144859242"/>
      </p:ext>
    </p:extLst>
  </p:cSld>
  <p:clrMap bg1="lt1" tx1="dk1" bg2="lt2" tx2="dk2" accent1="accent1" accent2="accent2" accent3="accent3" accent4="accent4" accent5="accent5" accent6="accent6" hlink="hlink" folHlink="folHlink"/>
  <p:notesStyle>
    <a:lvl1pPr algn="l" rtl="0" eaLnBrk="0" fontAlgn="base" hangingPunct="0">
      <a:lnSpc>
        <a:spcPts val="2400"/>
      </a:lnSpc>
      <a:spcBef>
        <a:spcPct val="30000"/>
      </a:spcBef>
      <a:spcAft>
        <a:spcPct val="0"/>
      </a:spcAft>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algn="l" rtl="0" eaLnBrk="0" fontAlgn="base" hangingPunct="0">
      <a:lnSpc>
        <a:spcPts val="2400"/>
      </a:lnSpc>
      <a:spcBef>
        <a:spcPct val="30000"/>
      </a:spcBef>
      <a:spcAft>
        <a:spcPct val="0"/>
      </a:spcAft>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algn="l" rtl="0" eaLnBrk="0" fontAlgn="base" hangingPunct="0">
      <a:lnSpc>
        <a:spcPts val="2400"/>
      </a:lnSpc>
      <a:spcBef>
        <a:spcPct val="30000"/>
      </a:spcBef>
      <a:spcAft>
        <a:spcPct val="0"/>
      </a:spcAft>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371600" algn="l" rtl="0" eaLnBrk="0" fontAlgn="base" hangingPunct="0">
      <a:lnSpc>
        <a:spcPts val="2400"/>
      </a:lnSpc>
      <a:spcBef>
        <a:spcPct val="30000"/>
      </a:spcBef>
      <a:spcAft>
        <a:spcPct val="0"/>
      </a:spcAft>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828800" algn="l" rtl="0" eaLnBrk="0" fontAlgn="base" hangingPunct="0">
      <a:lnSpc>
        <a:spcPts val="2400"/>
      </a:lnSpc>
      <a:spcBef>
        <a:spcPct val="30000"/>
      </a:spcBef>
      <a:spcAft>
        <a:spcPct val="0"/>
      </a:spcAft>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Rot="1" noChangeAspect="1" noChangeArrowheads="1" noTextEdit="1"/>
          </p:cNvSpPr>
          <p:nvPr>
            <p:ph type="sldImg"/>
          </p:nvPr>
        </p:nvSpPr>
        <p:spPr>
          <a:xfrm>
            <a:off x="427038" y="182563"/>
            <a:ext cx="5953125" cy="4465637"/>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dirty="0"/>
          </a:p>
          <a:p>
            <a:pPr eaLnBrk="1" hangingPunct="1"/>
            <a:endParaRPr lang="en-US" altLang="ja-JP" dirty="0"/>
          </a:p>
          <a:p>
            <a:pPr eaLnBrk="1" hangingPunct="1"/>
            <a:endParaRPr lang="ja-JP" altLang="ja-JP" dirty="0"/>
          </a:p>
        </p:txBody>
      </p:sp>
    </p:spTree>
    <p:extLst>
      <p:ext uri="{BB962C8B-B14F-4D97-AF65-F5344CB8AC3E}">
        <p14:creationId xmlns:p14="http://schemas.microsoft.com/office/powerpoint/2010/main" val="3653058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90582" y="6516944"/>
            <a:ext cx="4354169" cy="340640"/>
          </a:xfrm>
          <a:prstGeom prst="rect">
            <a:avLst/>
          </a:prstGeom>
        </p:spPr>
        <p:txBody>
          <a:bodyPr lIns="92236" tIns="46118" rIns="92236" bIns="46118"/>
          <a:lstStyle/>
          <a:p>
            <a:pPr>
              <a:defRPr/>
            </a:pPr>
            <a:fld id="{16444631-8693-4D12-A87E-B9A3EA4A83C9}" type="slidenum">
              <a:rPr lang="en-US" altLang="ja-JP" smtClean="0"/>
              <a:pPr>
                <a:defRPr/>
              </a:pPr>
              <a:t>29</a:t>
            </a:fld>
            <a:endParaRPr lang="en-US" altLang="ja-JP"/>
          </a:p>
        </p:txBody>
      </p:sp>
    </p:spTree>
    <p:extLst>
      <p:ext uri="{BB962C8B-B14F-4D97-AF65-F5344CB8AC3E}">
        <p14:creationId xmlns:p14="http://schemas.microsoft.com/office/powerpoint/2010/main" val="1388904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Rot="1" noChangeAspect="1" noChangeArrowheads="1" noTextEdit="1"/>
          </p:cNvSpPr>
          <p:nvPr>
            <p:ph type="sldImg"/>
          </p:nvPr>
        </p:nvSpPr>
        <p:spPr>
          <a:xfrm>
            <a:off x="427038" y="182563"/>
            <a:ext cx="5953125" cy="4465637"/>
          </a:xfrm>
          <a:ln/>
        </p:spPr>
      </p:sp>
      <p:sp>
        <p:nvSpPr>
          <p:cNvPr id="16389" name="Rectangle 3"/>
          <p:cNvSpPr>
            <a:spLocks noGrp="1" noChangeArrowheads="1"/>
          </p:cNvSpPr>
          <p:nvPr>
            <p:ph type="body" idx="1"/>
          </p:nvPr>
        </p:nvSpPr>
        <p:spPr>
          <a:noFill/>
          <a:ln/>
        </p:spPr>
        <p:txBody>
          <a:bodyPr lIns="92193" tIns="46097" rIns="92193" bIns="46097"/>
          <a:lstStyle/>
          <a:p>
            <a:pPr eaLnBrk="1" hangingPunct="1"/>
            <a:endParaRPr lang="ja-JP" altLang="ja-JP" dirty="0"/>
          </a:p>
        </p:txBody>
      </p:sp>
    </p:spTree>
    <p:extLst>
      <p:ext uri="{BB962C8B-B14F-4D97-AF65-F5344CB8AC3E}">
        <p14:creationId xmlns:p14="http://schemas.microsoft.com/office/powerpoint/2010/main" val="3793684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90582" y="6516944"/>
            <a:ext cx="4354169" cy="340640"/>
          </a:xfrm>
          <a:prstGeom prst="rect">
            <a:avLst/>
          </a:prstGeom>
        </p:spPr>
        <p:txBody>
          <a:bodyPr lIns="92236" tIns="46118" rIns="92236" bIns="46118"/>
          <a:lstStyle/>
          <a:p>
            <a:pPr>
              <a:defRPr/>
            </a:pPr>
            <a:fld id="{16444631-8693-4D12-A87E-B9A3EA4A83C9}" type="slidenum">
              <a:rPr lang="en-US" altLang="ja-JP" smtClean="0"/>
              <a:pPr>
                <a:defRPr/>
              </a:pPr>
              <a:t>21</a:t>
            </a:fld>
            <a:endParaRPr lang="en-US" altLang="ja-JP"/>
          </a:p>
        </p:txBody>
      </p:sp>
    </p:spTree>
    <p:extLst>
      <p:ext uri="{BB962C8B-B14F-4D97-AF65-F5344CB8AC3E}">
        <p14:creationId xmlns:p14="http://schemas.microsoft.com/office/powerpoint/2010/main" val="409543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90582" y="6516944"/>
            <a:ext cx="4354169" cy="340640"/>
          </a:xfrm>
          <a:prstGeom prst="rect">
            <a:avLst/>
          </a:prstGeom>
        </p:spPr>
        <p:txBody>
          <a:bodyPr lIns="92236" tIns="46118" rIns="92236" bIns="46118"/>
          <a:lstStyle/>
          <a:p>
            <a:pPr>
              <a:defRPr/>
            </a:pPr>
            <a:fld id="{16444631-8693-4D12-A87E-B9A3EA4A83C9}" type="slidenum">
              <a:rPr lang="en-US" altLang="ja-JP" smtClean="0"/>
              <a:pPr>
                <a:defRPr/>
              </a:pPr>
              <a:t>22</a:t>
            </a:fld>
            <a:endParaRPr lang="en-US" altLang="ja-JP"/>
          </a:p>
        </p:txBody>
      </p:sp>
    </p:spTree>
    <p:extLst>
      <p:ext uri="{BB962C8B-B14F-4D97-AF65-F5344CB8AC3E}">
        <p14:creationId xmlns:p14="http://schemas.microsoft.com/office/powerpoint/2010/main" val="1341442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90582" y="6516944"/>
            <a:ext cx="4354169" cy="340640"/>
          </a:xfrm>
          <a:prstGeom prst="rect">
            <a:avLst/>
          </a:prstGeom>
        </p:spPr>
        <p:txBody>
          <a:bodyPr lIns="92236" tIns="46118" rIns="92236" bIns="46118"/>
          <a:lstStyle/>
          <a:p>
            <a:pPr>
              <a:defRPr/>
            </a:pPr>
            <a:fld id="{16444631-8693-4D12-A87E-B9A3EA4A83C9}" type="slidenum">
              <a:rPr lang="en-US" altLang="ja-JP" smtClean="0"/>
              <a:pPr>
                <a:defRPr/>
              </a:pPr>
              <a:t>23</a:t>
            </a:fld>
            <a:endParaRPr lang="en-US" altLang="ja-JP"/>
          </a:p>
        </p:txBody>
      </p:sp>
    </p:spTree>
    <p:extLst>
      <p:ext uri="{BB962C8B-B14F-4D97-AF65-F5344CB8AC3E}">
        <p14:creationId xmlns:p14="http://schemas.microsoft.com/office/powerpoint/2010/main" val="2346865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90582" y="6516944"/>
            <a:ext cx="4354169" cy="340640"/>
          </a:xfrm>
          <a:prstGeom prst="rect">
            <a:avLst/>
          </a:prstGeom>
        </p:spPr>
        <p:txBody>
          <a:bodyPr lIns="92236" tIns="46118" rIns="92236" bIns="46118"/>
          <a:lstStyle/>
          <a:p>
            <a:pPr>
              <a:defRPr/>
            </a:pPr>
            <a:fld id="{16444631-8693-4D12-A87E-B9A3EA4A83C9}" type="slidenum">
              <a:rPr lang="en-US" altLang="ja-JP" smtClean="0"/>
              <a:pPr>
                <a:defRPr/>
              </a:pPr>
              <a:t>24</a:t>
            </a:fld>
            <a:endParaRPr lang="en-US" altLang="ja-JP"/>
          </a:p>
        </p:txBody>
      </p:sp>
    </p:spTree>
    <p:extLst>
      <p:ext uri="{BB962C8B-B14F-4D97-AF65-F5344CB8AC3E}">
        <p14:creationId xmlns:p14="http://schemas.microsoft.com/office/powerpoint/2010/main" val="3150518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90582" y="6516944"/>
            <a:ext cx="4354169" cy="340640"/>
          </a:xfrm>
          <a:prstGeom prst="rect">
            <a:avLst/>
          </a:prstGeom>
        </p:spPr>
        <p:txBody>
          <a:bodyPr lIns="92236" tIns="46118" rIns="92236" bIns="46118"/>
          <a:lstStyle/>
          <a:p>
            <a:pPr>
              <a:defRPr/>
            </a:pPr>
            <a:fld id="{16444631-8693-4D12-A87E-B9A3EA4A83C9}" type="slidenum">
              <a:rPr lang="en-US" altLang="ja-JP" smtClean="0"/>
              <a:pPr>
                <a:defRPr/>
              </a:pPr>
              <a:t>25</a:t>
            </a:fld>
            <a:endParaRPr lang="en-US" altLang="ja-JP"/>
          </a:p>
        </p:txBody>
      </p:sp>
    </p:spTree>
    <p:extLst>
      <p:ext uri="{BB962C8B-B14F-4D97-AF65-F5344CB8AC3E}">
        <p14:creationId xmlns:p14="http://schemas.microsoft.com/office/powerpoint/2010/main" val="3363757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90582" y="6516944"/>
            <a:ext cx="4354169" cy="340640"/>
          </a:xfrm>
          <a:prstGeom prst="rect">
            <a:avLst/>
          </a:prstGeom>
        </p:spPr>
        <p:txBody>
          <a:bodyPr lIns="92236" tIns="46118" rIns="92236" bIns="46118"/>
          <a:lstStyle/>
          <a:p>
            <a:pPr>
              <a:defRPr/>
            </a:pPr>
            <a:fld id="{16444631-8693-4D12-A87E-B9A3EA4A83C9}" type="slidenum">
              <a:rPr lang="en-US" altLang="ja-JP" smtClean="0"/>
              <a:pPr>
                <a:defRPr/>
              </a:pPr>
              <a:t>26</a:t>
            </a:fld>
            <a:endParaRPr lang="en-US" altLang="ja-JP"/>
          </a:p>
        </p:txBody>
      </p:sp>
    </p:spTree>
    <p:extLst>
      <p:ext uri="{BB962C8B-B14F-4D97-AF65-F5344CB8AC3E}">
        <p14:creationId xmlns:p14="http://schemas.microsoft.com/office/powerpoint/2010/main" val="3732776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90582" y="6516944"/>
            <a:ext cx="4354169" cy="340640"/>
          </a:xfrm>
          <a:prstGeom prst="rect">
            <a:avLst/>
          </a:prstGeom>
        </p:spPr>
        <p:txBody>
          <a:bodyPr lIns="92236" tIns="46118" rIns="92236" bIns="46118"/>
          <a:lstStyle/>
          <a:p>
            <a:pPr>
              <a:defRPr/>
            </a:pPr>
            <a:fld id="{16444631-8693-4D12-A87E-B9A3EA4A83C9}" type="slidenum">
              <a:rPr lang="en-US" altLang="ja-JP" smtClean="0"/>
              <a:pPr>
                <a:defRPr/>
              </a:pPr>
              <a:t>27</a:t>
            </a:fld>
            <a:endParaRPr lang="en-US" altLang="ja-JP"/>
          </a:p>
        </p:txBody>
      </p:sp>
    </p:spTree>
    <p:extLst>
      <p:ext uri="{BB962C8B-B14F-4D97-AF65-F5344CB8AC3E}">
        <p14:creationId xmlns:p14="http://schemas.microsoft.com/office/powerpoint/2010/main" val="2597955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90582" y="6516944"/>
            <a:ext cx="4354169" cy="340640"/>
          </a:xfrm>
          <a:prstGeom prst="rect">
            <a:avLst/>
          </a:prstGeom>
        </p:spPr>
        <p:txBody>
          <a:bodyPr lIns="92236" tIns="46118" rIns="92236" bIns="46118"/>
          <a:lstStyle/>
          <a:p>
            <a:pPr>
              <a:defRPr/>
            </a:pPr>
            <a:fld id="{16444631-8693-4D12-A87E-B9A3EA4A83C9}" type="slidenum">
              <a:rPr lang="en-US" altLang="ja-JP" smtClean="0"/>
              <a:pPr>
                <a:defRPr/>
              </a:pPr>
              <a:t>28</a:t>
            </a:fld>
            <a:endParaRPr lang="en-US" altLang="ja-JP"/>
          </a:p>
        </p:txBody>
      </p:sp>
    </p:spTree>
    <p:extLst>
      <p:ext uri="{BB962C8B-B14F-4D97-AF65-F5344CB8AC3E}">
        <p14:creationId xmlns:p14="http://schemas.microsoft.com/office/powerpoint/2010/main" val="694848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Rectangle 14"/>
          <p:cNvSpPr>
            <a:spLocks noGrp="1" noChangeArrowheads="1"/>
          </p:cNvSpPr>
          <p:nvPr>
            <p:ph type="sldNum" sz="quarter" idx="10"/>
          </p:nvPr>
        </p:nvSpPr>
        <p:spPr>
          <a:ln/>
        </p:spPr>
        <p:txBody>
          <a:bodyPr/>
          <a:lstStyle>
            <a:lvl1pPr>
              <a:defRPr/>
            </a:lvl1pPr>
          </a:lstStyle>
          <a:p>
            <a:pPr>
              <a:defRPr/>
            </a:pPr>
            <a:fld id="{E10AFB22-7D0C-448B-A1AF-9821123CC44C}" type="slidenum">
              <a:rPr lang="en-US" altLang="ja-JP"/>
              <a:pPr>
                <a:defRPr/>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44624"/>
            <a:ext cx="8785225" cy="461665"/>
          </a:xfrm>
        </p:spPr>
        <p:txBody>
          <a:bodyPr/>
          <a:lstStyle>
            <a:lvl1pPr>
              <a:defRPr sz="2400"/>
            </a:lvl1pPr>
          </a:lstStyle>
          <a:p>
            <a:r>
              <a:rPr lang="ja-JP" altLang="en-US"/>
              <a:t>マスタ タイトルの書式設定</a:t>
            </a:r>
          </a:p>
        </p:txBody>
      </p:sp>
      <p:sp>
        <p:nvSpPr>
          <p:cNvPr id="3" name="コンテンツ プレースホルダ 2"/>
          <p:cNvSpPr>
            <a:spLocks noGrp="1"/>
          </p:cNvSpPr>
          <p:nvPr>
            <p:ph idx="1"/>
          </p:nvPr>
        </p:nvSpPr>
        <p:spPr>
          <a:xfrm>
            <a:off x="685800" y="1052513"/>
            <a:ext cx="8278813" cy="1903461"/>
          </a:xfrm>
        </p:spPr>
        <p:txBody>
          <a:bodyPr/>
          <a:lstStyle>
            <a:lvl1pPr>
              <a:defRPr sz="2000" b="0">
                <a:effectLst/>
                <a:latin typeface="+mj-ea"/>
                <a:ea typeface="+mj-ea"/>
              </a:defRPr>
            </a:lvl1pPr>
            <a:lvl2pPr>
              <a:buSzPct val="120000"/>
              <a:defRPr sz="1800" b="0">
                <a:effectLst/>
                <a:latin typeface="+mj-ea"/>
                <a:ea typeface="+mj-ea"/>
              </a:defRPr>
            </a:lvl2pPr>
            <a:lvl3pPr>
              <a:buSzPct val="80000"/>
              <a:buFont typeface="Wingdings 3" pitchFamily="18" charset="2"/>
              <a:buChar char="Æ"/>
              <a:defRPr sz="1600" b="0">
                <a:effectLst/>
                <a:latin typeface="+mj-ea"/>
                <a:ea typeface="+mj-ea"/>
              </a:defRPr>
            </a:lvl3pPr>
            <a:lvl4pPr>
              <a:defRPr sz="1600" b="0">
                <a:effectLst/>
                <a:latin typeface="+mj-ea"/>
                <a:ea typeface="+mj-ea"/>
              </a:defRPr>
            </a:lvl4pPr>
            <a:lvl5pPr>
              <a:defRPr sz="1600" b="0">
                <a:effectLst/>
                <a:latin typeface="+mj-ea"/>
                <a:ea typeface="+mj-ea"/>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14"/>
          <p:cNvSpPr>
            <a:spLocks noGrp="1" noChangeArrowheads="1"/>
          </p:cNvSpPr>
          <p:nvPr>
            <p:ph type="sldNum" sz="quarter" idx="10"/>
          </p:nvPr>
        </p:nvSpPr>
        <p:spPr>
          <a:ln/>
        </p:spPr>
        <p:txBody>
          <a:bodyPr/>
          <a:lstStyle>
            <a:lvl1pPr>
              <a:defRPr/>
            </a:lvl1pPr>
          </a:lstStyle>
          <a:p>
            <a:pPr>
              <a:defRPr/>
            </a:pPr>
            <a:fld id="{4F302C99-53F9-4241-B571-0EA8D3396BDB}" type="slidenum">
              <a:rPr lang="en-US" altLang="ja-JP"/>
              <a:pPr>
                <a:defRPr/>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D8084EFD-3785-4980-B299-217453DF69DB}" type="slidenum">
              <a:rPr lang="en-US" altLang="ja-JP"/>
              <a:pPr>
                <a:defRPr/>
              </a:pPr>
              <a:t>‹#›</a:t>
            </a:fld>
            <a:endParaRPr lang="en-US" altLang="ja-JP" dirty="0"/>
          </a:p>
        </p:txBody>
      </p:sp>
    </p:spTree>
    <p:extLst>
      <p:ext uri="{BB962C8B-B14F-4D97-AF65-F5344CB8AC3E}">
        <p14:creationId xmlns:p14="http://schemas.microsoft.com/office/powerpoint/2010/main" val="2401568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14"/>
          <p:cNvSpPr>
            <a:spLocks noGrp="1" noChangeArrowheads="1"/>
          </p:cNvSpPr>
          <p:nvPr>
            <p:ph type="sldNum" sz="quarter" idx="10"/>
          </p:nvPr>
        </p:nvSpPr>
        <p:spPr>
          <a:ln/>
        </p:spPr>
        <p:txBody>
          <a:bodyPr/>
          <a:lstStyle>
            <a:lvl1pPr>
              <a:defRPr/>
            </a:lvl1pPr>
          </a:lstStyle>
          <a:p>
            <a:pPr>
              <a:defRPr/>
            </a:pPr>
            <a:fld id="{18095ABB-E1E0-4005-8A08-9914CE313444}" type="slidenum">
              <a:rPr lang="en-US" altLang="ja-JP"/>
              <a:pPr>
                <a:defRPr/>
              </a:pPr>
              <a:t>‹#›</a:t>
            </a:fld>
            <a:endParaRPr lang="en-US" altLang="ja-JP"/>
          </a:p>
        </p:txBody>
      </p:sp>
    </p:spTree>
    <p:extLst>
      <p:ext uri="{BB962C8B-B14F-4D97-AF65-F5344CB8AC3E}">
        <p14:creationId xmlns:p14="http://schemas.microsoft.com/office/powerpoint/2010/main" val="84347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a:prstGeom prst="rect">
            <a:avLst/>
          </a:prstGeo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Rectangle 14"/>
          <p:cNvSpPr>
            <a:spLocks noGrp="1" noChangeArrowheads="1"/>
          </p:cNvSpPr>
          <p:nvPr>
            <p:ph type="sldNum" sz="quarter" idx="10"/>
          </p:nvPr>
        </p:nvSpPr>
        <p:spPr>
          <a:ln/>
        </p:spPr>
        <p:txBody>
          <a:bodyPr/>
          <a:lstStyle>
            <a:lvl1pPr>
              <a:defRPr/>
            </a:lvl1pPr>
          </a:lstStyle>
          <a:p>
            <a:pPr>
              <a:defRPr/>
            </a:pPr>
            <a:fld id="{E10AFB22-7D0C-448B-A1AF-9821123CC44C}" type="slidenum">
              <a:rPr lang="en-US" altLang="ja-JP"/>
              <a:pPr>
                <a:defRPr/>
              </a:pPr>
              <a:t>‹#›</a:t>
            </a:fld>
            <a:endParaRPr lang="en-US" altLang="ja-JP"/>
          </a:p>
        </p:txBody>
      </p:sp>
    </p:spTree>
    <p:extLst>
      <p:ext uri="{BB962C8B-B14F-4D97-AF65-F5344CB8AC3E}">
        <p14:creationId xmlns:p14="http://schemas.microsoft.com/office/powerpoint/2010/main" val="323210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44624"/>
            <a:ext cx="8785225" cy="461665"/>
          </a:xfrm>
          <a:prstGeom prst="rect">
            <a:avLst/>
          </a:prstGeom>
        </p:spPr>
        <p:txBody>
          <a:bodyPr/>
          <a:lstStyle>
            <a:lvl1pPr>
              <a:defRPr sz="2400"/>
            </a:lvl1pPr>
          </a:lstStyle>
          <a:p>
            <a:r>
              <a:rPr lang="ja-JP" altLang="en-US"/>
              <a:t>マスタ タイトルの書式設定</a:t>
            </a:r>
          </a:p>
        </p:txBody>
      </p:sp>
      <p:sp>
        <p:nvSpPr>
          <p:cNvPr id="3" name="コンテンツ プレースホルダ 2"/>
          <p:cNvSpPr>
            <a:spLocks noGrp="1"/>
          </p:cNvSpPr>
          <p:nvPr>
            <p:ph idx="1"/>
          </p:nvPr>
        </p:nvSpPr>
        <p:spPr>
          <a:xfrm>
            <a:off x="685800" y="1052513"/>
            <a:ext cx="8278813" cy="1903461"/>
          </a:xfrm>
        </p:spPr>
        <p:txBody>
          <a:bodyPr/>
          <a:lstStyle>
            <a:lvl1pPr>
              <a:defRPr sz="2000" b="0">
                <a:effectLst/>
                <a:latin typeface="+mj-ea"/>
                <a:ea typeface="+mj-ea"/>
              </a:defRPr>
            </a:lvl1pPr>
            <a:lvl2pPr>
              <a:buSzPct val="120000"/>
              <a:defRPr sz="1800" b="0">
                <a:effectLst/>
                <a:latin typeface="+mj-ea"/>
                <a:ea typeface="+mj-ea"/>
              </a:defRPr>
            </a:lvl2pPr>
            <a:lvl3pPr>
              <a:buSzPct val="80000"/>
              <a:buFont typeface="Wingdings 3" pitchFamily="18" charset="2"/>
              <a:buChar char="Æ"/>
              <a:defRPr sz="1600" b="0">
                <a:effectLst/>
                <a:latin typeface="+mj-ea"/>
                <a:ea typeface="+mj-ea"/>
              </a:defRPr>
            </a:lvl3pPr>
            <a:lvl4pPr>
              <a:defRPr sz="1600" b="0">
                <a:effectLst/>
                <a:latin typeface="+mj-ea"/>
                <a:ea typeface="+mj-ea"/>
              </a:defRPr>
            </a:lvl4pPr>
            <a:lvl5pPr>
              <a:defRPr sz="1600" b="0">
                <a:effectLst/>
                <a:latin typeface="+mj-ea"/>
                <a:ea typeface="+mj-ea"/>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14"/>
          <p:cNvSpPr>
            <a:spLocks noGrp="1" noChangeArrowheads="1"/>
          </p:cNvSpPr>
          <p:nvPr>
            <p:ph type="sldNum" sz="quarter" idx="10"/>
          </p:nvPr>
        </p:nvSpPr>
        <p:spPr>
          <a:ln/>
        </p:spPr>
        <p:txBody>
          <a:bodyPr/>
          <a:lstStyle>
            <a:lvl1pPr>
              <a:defRPr/>
            </a:lvl1pPr>
          </a:lstStyle>
          <a:p>
            <a:pPr>
              <a:defRPr/>
            </a:pPr>
            <a:fld id="{4F302C99-53F9-4241-B571-0EA8D3396BDB}" type="slidenum">
              <a:rPr lang="en-US" altLang="ja-JP"/>
              <a:pPr>
                <a:defRPr/>
              </a:pPr>
              <a:t>‹#›</a:t>
            </a:fld>
            <a:endParaRPr lang="en-US" altLang="ja-JP"/>
          </a:p>
        </p:txBody>
      </p:sp>
    </p:spTree>
    <p:extLst>
      <p:ext uri="{BB962C8B-B14F-4D97-AF65-F5344CB8AC3E}">
        <p14:creationId xmlns:p14="http://schemas.microsoft.com/office/powerpoint/2010/main" val="3360665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D8084EFD-3785-4980-B299-217453DF69DB}" type="slidenum">
              <a:rPr lang="en-US" altLang="ja-JP"/>
              <a:pPr>
                <a:defRPr/>
              </a:pPr>
              <a:t>‹#›</a:t>
            </a:fld>
            <a:endParaRPr lang="en-US" altLang="ja-JP" dirty="0"/>
          </a:p>
        </p:txBody>
      </p:sp>
    </p:spTree>
    <p:extLst>
      <p:ext uri="{BB962C8B-B14F-4D97-AF65-F5344CB8AC3E}">
        <p14:creationId xmlns:p14="http://schemas.microsoft.com/office/powerpoint/2010/main" val="230667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5099"/>
            <a:ext cx="8785225" cy="461665"/>
          </a:xfrm>
          <a:prstGeom prst="rect">
            <a:avLst/>
          </a:prstGeom>
        </p:spPr>
        <p:txBody>
          <a:bodyPr/>
          <a:lstStyle/>
          <a:p>
            <a:r>
              <a:rPr lang="ja-JP" altLang="en-US"/>
              <a:t>マスタ タイトルの書式設定</a:t>
            </a:r>
          </a:p>
        </p:txBody>
      </p:sp>
      <p:sp>
        <p:nvSpPr>
          <p:cNvPr id="3" name="Rectangle 14"/>
          <p:cNvSpPr>
            <a:spLocks noGrp="1" noChangeArrowheads="1"/>
          </p:cNvSpPr>
          <p:nvPr>
            <p:ph type="sldNum" sz="quarter" idx="10"/>
          </p:nvPr>
        </p:nvSpPr>
        <p:spPr>
          <a:ln/>
        </p:spPr>
        <p:txBody>
          <a:bodyPr/>
          <a:lstStyle>
            <a:lvl1pPr>
              <a:defRPr/>
            </a:lvl1pPr>
          </a:lstStyle>
          <a:p>
            <a:pPr>
              <a:defRPr/>
            </a:pPr>
            <a:fld id="{18095ABB-E1E0-4005-8A08-9914CE313444}" type="slidenum">
              <a:rPr lang="en-US" altLang="ja-JP"/>
              <a:pPr>
                <a:defRPr/>
              </a:pPr>
              <a:t>‹#›</a:t>
            </a:fld>
            <a:endParaRPr lang="en-US" altLang="ja-JP"/>
          </a:p>
        </p:txBody>
      </p:sp>
    </p:spTree>
    <p:extLst>
      <p:ext uri="{BB962C8B-B14F-4D97-AF65-F5344CB8AC3E}">
        <p14:creationId xmlns:p14="http://schemas.microsoft.com/office/powerpoint/2010/main" val="14272937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bwMode="auto">
          <a:xfrm>
            <a:off x="179388" y="35099"/>
            <a:ext cx="8785225"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ja-JP" altLang="en-US"/>
              <a:t>マスタ タイトルの書式設定</a:t>
            </a:r>
          </a:p>
        </p:txBody>
      </p:sp>
      <p:sp>
        <p:nvSpPr>
          <p:cNvPr id="1027" name="Rectangle 4"/>
          <p:cNvSpPr>
            <a:spLocks noGrp="1" noChangeArrowheads="1"/>
          </p:cNvSpPr>
          <p:nvPr>
            <p:ph type="body" idx="1"/>
          </p:nvPr>
        </p:nvSpPr>
        <p:spPr bwMode="auto">
          <a:xfrm>
            <a:off x="539551" y="776362"/>
            <a:ext cx="8425061" cy="1860550"/>
          </a:xfrm>
          <a:prstGeom prst="rect">
            <a:avLst/>
          </a:prstGeom>
          <a:noFill/>
          <a:ln w="9525">
            <a:noFill/>
            <a:miter lim="800000"/>
            <a:headEnd/>
            <a:tailEnd/>
          </a:ln>
        </p:spPr>
        <p:txBody>
          <a:bodyPr vert="horz" wrap="square" lIns="54000" tIns="36000" rIns="54000" bIns="36000" numCol="1" anchor="t" anchorCtr="0" compatLnSpc="1">
            <a:prstTxWarp prst="textNoShape">
              <a:avLst/>
            </a:prstTxWarp>
            <a:spAutoFit/>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2302" name="Rectangle 14"/>
          <p:cNvSpPr>
            <a:spLocks noGrp="1" noChangeArrowheads="1"/>
          </p:cNvSpPr>
          <p:nvPr>
            <p:ph type="sldNum" sz="quarter" idx="4"/>
          </p:nvPr>
        </p:nvSpPr>
        <p:spPr bwMode="auto">
          <a:xfrm>
            <a:off x="8670925" y="6426428"/>
            <a:ext cx="381000" cy="21544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lvl1pPr algn="r">
              <a:defRPr sz="1400" i="1">
                <a:solidFill>
                  <a:srgbClr val="0031CC"/>
                </a:solidFill>
                <a:effectLst>
                  <a:outerShdw blurRad="38100" dist="38100" dir="2700000" algn="tl">
                    <a:srgbClr val="C0C0C0"/>
                  </a:outerShdw>
                </a:effectLst>
              </a:defRPr>
            </a:lvl1pPr>
          </a:lstStyle>
          <a:p>
            <a:pPr>
              <a:defRPr/>
            </a:pPr>
            <a:fld id="{B3EAAFA0-34BA-4BDE-917D-0D29B89AFD21}" type="slidenum">
              <a:rPr lang="en-US" altLang="ja-JP" smtClean="0"/>
              <a:pPr>
                <a:defRPr/>
              </a:pPr>
              <a:t>‹#›</a:t>
            </a:fld>
            <a:endParaRPr lang="en-US" altLang="ja-JP" dirty="0"/>
          </a:p>
        </p:txBody>
      </p:sp>
      <p:sp>
        <p:nvSpPr>
          <p:cNvPr id="12587" name="Line 299"/>
          <p:cNvSpPr>
            <a:spLocks noChangeShapeType="1"/>
          </p:cNvSpPr>
          <p:nvPr/>
        </p:nvSpPr>
        <p:spPr bwMode="auto">
          <a:xfrm flipV="1">
            <a:off x="8567738" y="6419850"/>
            <a:ext cx="1587" cy="11113"/>
          </a:xfrm>
          <a:prstGeom prst="line">
            <a:avLst/>
          </a:prstGeom>
          <a:noFill/>
          <a:ln w="9525">
            <a:noFill/>
            <a:round/>
            <a:headEnd/>
            <a:tailEnd/>
          </a:ln>
        </p:spPr>
        <p:txBody>
          <a:bodyPr/>
          <a:lstStyle/>
          <a:p>
            <a:pPr>
              <a:defRPr/>
            </a:pPr>
            <a:endParaRPr lang="ja-JP" altLang="en-US"/>
          </a:p>
        </p:txBody>
      </p:sp>
      <p:sp>
        <p:nvSpPr>
          <p:cNvPr id="12559" name="Line 271"/>
          <p:cNvSpPr>
            <a:spLocks noChangeShapeType="1"/>
          </p:cNvSpPr>
          <p:nvPr/>
        </p:nvSpPr>
        <p:spPr bwMode="auto">
          <a:xfrm>
            <a:off x="0" y="548680"/>
            <a:ext cx="9144000" cy="0"/>
          </a:xfrm>
          <a:prstGeom prst="line">
            <a:avLst/>
          </a:prstGeom>
          <a:noFill/>
          <a:ln w="38100">
            <a:solidFill>
              <a:srgbClr val="0031CC"/>
            </a:solidFill>
            <a:round/>
            <a:headEnd/>
            <a:tailEnd/>
          </a:ln>
          <a:effectLst/>
        </p:spPr>
        <p:txBody>
          <a:bodyPr/>
          <a:lstStyle/>
          <a:p>
            <a:pPr>
              <a:defRPr/>
            </a:pPr>
            <a:endParaRPr lang="ja-JP" altLang="en-US"/>
          </a:p>
        </p:txBody>
      </p:sp>
      <p:pic>
        <p:nvPicPr>
          <p:cNvPr id="1031" name="Picture 309" descr="ci_j_a"/>
          <p:cNvPicPr>
            <a:picLocks noChangeAspect="1" noChangeArrowheads="1"/>
          </p:cNvPicPr>
          <p:nvPr userDrawn="1"/>
        </p:nvPicPr>
        <p:blipFill>
          <a:blip r:embed="rId6" cstate="print"/>
          <a:srcRect/>
          <a:stretch>
            <a:fillRect/>
          </a:stretch>
        </p:blipFill>
        <p:spPr bwMode="auto">
          <a:xfrm>
            <a:off x="2" y="6390384"/>
            <a:ext cx="1157063" cy="495000"/>
          </a:xfrm>
          <a:prstGeom prst="rect">
            <a:avLst/>
          </a:prstGeom>
          <a:noFill/>
          <a:ln w="9525">
            <a:noFill/>
            <a:miter lim="800000"/>
            <a:headEnd/>
            <a:tailEnd/>
          </a:ln>
        </p:spPr>
      </p:pic>
      <p:sp>
        <p:nvSpPr>
          <p:cNvPr id="12598" name="Line 310"/>
          <p:cNvSpPr>
            <a:spLocks noChangeShapeType="1"/>
          </p:cNvSpPr>
          <p:nvPr/>
        </p:nvSpPr>
        <p:spPr bwMode="auto">
          <a:xfrm>
            <a:off x="0" y="6381328"/>
            <a:ext cx="9144000" cy="0"/>
          </a:xfrm>
          <a:prstGeom prst="line">
            <a:avLst/>
          </a:prstGeom>
          <a:noFill/>
          <a:ln w="12700">
            <a:solidFill>
              <a:srgbClr val="0031CC"/>
            </a:solidFill>
            <a:round/>
            <a:headEnd/>
            <a:tailEnd/>
          </a:ln>
          <a:effectLst/>
        </p:spPr>
        <p:txBody>
          <a:bodyPr/>
          <a:lstStyle/>
          <a:p>
            <a:pPr>
              <a:defRPr/>
            </a:pPr>
            <a:endParaRPr lang="ja-JP" altLang="en-US"/>
          </a:p>
        </p:txBody>
      </p:sp>
      <p:sp>
        <p:nvSpPr>
          <p:cNvPr id="12601" name="Text Box 321"/>
          <p:cNvSpPr txBox="1">
            <a:spLocks noChangeArrowheads="1"/>
          </p:cNvSpPr>
          <p:nvPr userDrawn="1"/>
        </p:nvSpPr>
        <p:spPr bwMode="auto">
          <a:xfrm>
            <a:off x="6445892" y="6664325"/>
            <a:ext cx="2559996" cy="138499"/>
          </a:xfrm>
          <a:prstGeom prst="rect">
            <a:avLst/>
          </a:prstGeom>
          <a:noFill/>
          <a:ln w="9525">
            <a:noFill/>
            <a:miter lim="800000"/>
            <a:headEnd/>
            <a:tailEnd/>
          </a:ln>
        </p:spPr>
        <p:txBody>
          <a:bodyPr wrap="none" lIns="0" tIns="0" rIns="0" bIns="0">
            <a:spAutoFit/>
          </a:bodyPr>
          <a:lstStyle/>
          <a:p>
            <a:pPr algn="r">
              <a:defRPr/>
            </a:pPr>
            <a:r>
              <a:rPr lang="en-US" altLang="ja-JP" sz="900" b="0" i="1" dirty="0">
                <a:solidFill>
                  <a:schemeClr val="accent2">
                    <a:lumMod val="75000"/>
                  </a:schemeClr>
                </a:solidFill>
                <a:effectLst/>
                <a:latin typeface="メイリオ" panose="020B0604030504040204" pitchFamily="50" charset="-128"/>
                <a:ea typeface="メイリオ" panose="020B0604030504040204" pitchFamily="50" charset="-128"/>
              </a:rPr>
              <a:t>Copyright© 2018</a:t>
            </a:r>
            <a:r>
              <a:rPr lang="ja-JP" altLang="en-US" sz="900" b="0" i="1" dirty="0">
                <a:solidFill>
                  <a:schemeClr val="accent2">
                    <a:lumMod val="75000"/>
                  </a:schemeClr>
                </a:solidFill>
                <a:effectLst/>
                <a:latin typeface="メイリオ" panose="020B0604030504040204" pitchFamily="50" charset="-128"/>
                <a:ea typeface="メイリオ" panose="020B0604030504040204" pitchFamily="50" charset="-128"/>
              </a:rPr>
              <a:t>　</a:t>
            </a:r>
            <a:r>
              <a:rPr lang="en-US" altLang="ja-JP" sz="900" b="0" i="1" dirty="0">
                <a:solidFill>
                  <a:schemeClr val="accent2">
                    <a:lumMod val="75000"/>
                  </a:schemeClr>
                </a:solidFill>
                <a:effectLst/>
                <a:latin typeface="メイリオ" panose="020B0604030504040204" pitchFamily="50" charset="-128"/>
                <a:ea typeface="メイリオ" panose="020B0604030504040204" pitchFamily="50" charset="-128"/>
              </a:rPr>
              <a:t>IIM Human Solution Corp.</a:t>
            </a:r>
          </a:p>
        </p:txBody>
      </p:sp>
      <p:grpSp>
        <p:nvGrpSpPr>
          <p:cNvPr id="14" name="グループ化 13">
            <a:extLst>
              <a:ext uri="{FF2B5EF4-FFF2-40B4-BE49-F238E27FC236}">
                <a16:creationId xmlns:a16="http://schemas.microsoft.com/office/drawing/2014/main" id="{F21F9AB8-A909-44E3-BFEF-C29051815946}"/>
              </a:ext>
            </a:extLst>
          </p:cNvPr>
          <p:cNvGrpSpPr/>
          <p:nvPr userDrawn="1"/>
        </p:nvGrpSpPr>
        <p:grpSpPr>
          <a:xfrm>
            <a:off x="971600" y="6499384"/>
            <a:ext cx="1298742" cy="276999"/>
            <a:chOff x="940493" y="5451420"/>
            <a:chExt cx="1298742" cy="276999"/>
          </a:xfrm>
        </p:grpSpPr>
        <p:sp>
          <p:nvSpPr>
            <p:cNvPr id="15" name="テキスト ボックス 14">
              <a:extLst>
                <a:ext uri="{FF2B5EF4-FFF2-40B4-BE49-F238E27FC236}">
                  <a16:creationId xmlns:a16="http://schemas.microsoft.com/office/drawing/2014/main" id="{7BE111DF-43D3-45C3-BA47-072CE2DE9913}"/>
                </a:ext>
              </a:extLst>
            </p:cNvPr>
            <p:cNvSpPr txBox="1"/>
            <p:nvPr userDrawn="1"/>
          </p:nvSpPr>
          <p:spPr>
            <a:xfrm>
              <a:off x="940493" y="5451420"/>
              <a:ext cx="338554" cy="276999"/>
            </a:xfrm>
            <a:prstGeom prst="rect">
              <a:avLst/>
            </a:prstGeom>
            <a:noFill/>
          </p:spPr>
          <p:txBody>
            <a:bodyPr wrap="square" rtlCol="0">
              <a:spAutoFit/>
            </a:bodyPr>
            <a:lstStyle/>
            <a:p>
              <a:r>
                <a:rPr kumimoji="1" lang="en-US" altLang="ja-JP" dirty="0">
                  <a:solidFill>
                    <a:schemeClr val="tx1"/>
                  </a:solidFill>
                </a:rPr>
                <a:t>×</a:t>
              </a:r>
              <a:endParaRPr kumimoji="1" lang="ja-JP" altLang="en-US" dirty="0">
                <a:solidFill>
                  <a:schemeClr val="tx1"/>
                </a:solidFill>
              </a:endParaRPr>
            </a:p>
          </p:txBody>
        </p:sp>
        <p:pic>
          <p:nvPicPr>
            <p:cNvPr id="16" name="図 15">
              <a:extLst>
                <a:ext uri="{FF2B5EF4-FFF2-40B4-BE49-F238E27FC236}">
                  <a16:creationId xmlns:a16="http://schemas.microsoft.com/office/drawing/2014/main" id="{3C70268E-88BE-4DE7-A082-6AAE05B9C08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28525" y="5453753"/>
              <a:ext cx="1010710" cy="239653"/>
            </a:xfrm>
            <a:prstGeom prst="rect">
              <a:avLst/>
            </a:prstGeom>
          </p:spPr>
        </p:pic>
      </p:gr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hf hdr="0" ftr="0" dt="0"/>
  <p:txStyles>
    <p:titleStyle>
      <a:lvl1pPr algn="l" rtl="0" eaLnBrk="0" fontAlgn="base" hangingPunct="0">
        <a:spcBef>
          <a:spcPct val="0"/>
        </a:spcBef>
        <a:spcAft>
          <a:spcPct val="0"/>
        </a:spcAft>
        <a:defRPr kumimoji="1" sz="2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5pPr>
      <a:lvl6pPr marL="457200" algn="l" rtl="0" fontAlgn="base">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6pPr>
      <a:lvl7pPr marL="914400" algn="l" rtl="0" fontAlgn="base">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7pPr>
      <a:lvl8pPr marL="1371600" algn="l" rtl="0" fontAlgn="base">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8pPr>
      <a:lvl9pPr marL="1828800" algn="l" rtl="0" fontAlgn="base">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9pPr>
    </p:titleStyle>
    <p:bodyStyle>
      <a:lvl1pPr marL="342900" indent="-342900" algn="l" rtl="0" eaLnBrk="0" fontAlgn="base" hangingPunct="0">
        <a:lnSpc>
          <a:spcPts val="2500"/>
        </a:lnSpc>
        <a:spcBef>
          <a:spcPct val="20000"/>
        </a:spcBef>
        <a:spcAft>
          <a:spcPct val="0"/>
        </a:spcAft>
        <a:buClr>
          <a:schemeClr val="accent2"/>
        </a:buClr>
        <a:buFont typeface="Wingdings" pitchFamily="2" charset="2"/>
        <a:buChar char="Ø"/>
        <a:defRPr kumimoji="1" sz="2000">
          <a:solidFill>
            <a:schemeClr val="tx1"/>
          </a:solidFill>
          <a:latin typeface="+mn-lt"/>
          <a:ea typeface="+mn-ea"/>
          <a:cs typeface="+mn-cs"/>
        </a:defRPr>
      </a:lvl1pPr>
      <a:lvl2pPr marL="742950" indent="-285750" algn="l" rtl="0" eaLnBrk="0" fontAlgn="base" hangingPunct="0">
        <a:lnSpc>
          <a:spcPts val="2500"/>
        </a:lnSpc>
        <a:spcBef>
          <a:spcPct val="20000"/>
        </a:spcBef>
        <a:spcAft>
          <a:spcPct val="0"/>
        </a:spcAft>
        <a:buClr>
          <a:schemeClr val="accent2"/>
        </a:buClr>
        <a:buSzPct val="120000"/>
        <a:buFont typeface="Wingdings" pitchFamily="2" charset="2"/>
        <a:buChar char=""/>
        <a:defRPr kumimoji="1">
          <a:solidFill>
            <a:schemeClr val="tx1"/>
          </a:solidFill>
          <a:latin typeface="+mn-lt"/>
          <a:ea typeface="+mn-ea"/>
        </a:defRPr>
      </a:lvl2pPr>
      <a:lvl3pPr marL="1143000" indent="-228600" algn="l" rtl="0" eaLnBrk="0" fontAlgn="base" hangingPunct="0">
        <a:lnSpc>
          <a:spcPts val="2500"/>
        </a:lnSpc>
        <a:spcBef>
          <a:spcPct val="20000"/>
        </a:spcBef>
        <a:spcAft>
          <a:spcPct val="0"/>
        </a:spcAft>
        <a:buClr>
          <a:schemeClr val="accent2"/>
        </a:buClr>
        <a:buSzPct val="80000"/>
        <a:buFont typeface="Wingdings 3" pitchFamily="18" charset="2"/>
        <a:buChar char=""/>
        <a:defRPr kumimoji="1" sz="1600">
          <a:solidFill>
            <a:schemeClr val="tx1"/>
          </a:solidFill>
          <a:latin typeface="+mn-lt"/>
          <a:ea typeface="+mn-ea"/>
        </a:defRPr>
      </a:lvl3pPr>
      <a:lvl4pPr marL="1600200" indent="-228600" algn="l" rtl="0" eaLnBrk="0" fontAlgn="base" hangingPunct="0">
        <a:lnSpc>
          <a:spcPts val="2500"/>
        </a:lnSpc>
        <a:spcBef>
          <a:spcPct val="20000"/>
        </a:spcBef>
        <a:spcAft>
          <a:spcPct val="0"/>
        </a:spcAft>
        <a:buClr>
          <a:schemeClr val="accent2"/>
        </a:buClr>
        <a:buSzPct val="90000"/>
        <a:buFont typeface="Wingdings 2" pitchFamily="18" charset="2"/>
        <a:buChar char=""/>
        <a:defRPr kumimoji="1" sz="1400">
          <a:solidFill>
            <a:schemeClr val="tx1"/>
          </a:solidFill>
          <a:latin typeface="+mn-lt"/>
          <a:ea typeface="+mn-ea"/>
        </a:defRPr>
      </a:lvl4pPr>
      <a:lvl5pPr marL="2057400" indent="-228600" algn="l" rtl="0" eaLnBrk="0" fontAlgn="base" hangingPunct="0">
        <a:lnSpc>
          <a:spcPts val="2500"/>
        </a:lnSpc>
        <a:spcBef>
          <a:spcPct val="20000"/>
        </a:spcBef>
        <a:spcAft>
          <a:spcPct val="0"/>
        </a:spcAft>
        <a:buClr>
          <a:schemeClr val="accent2"/>
        </a:buClr>
        <a:buSzPct val="100000"/>
        <a:buFont typeface="MS UI Gothic" pitchFamily="50" charset="-128"/>
        <a:buChar char="­"/>
        <a:defRPr kumimoji="1" sz="1200">
          <a:solidFill>
            <a:schemeClr val="tx1"/>
          </a:solidFill>
          <a:latin typeface="+mn-lt"/>
          <a:ea typeface="+mn-ea"/>
        </a:defRPr>
      </a:lvl5pPr>
      <a:lvl6pPr marL="2514600" indent="-228600" algn="l" rtl="0" fontAlgn="base">
        <a:spcBef>
          <a:spcPct val="20000"/>
        </a:spcBef>
        <a:spcAft>
          <a:spcPct val="0"/>
        </a:spcAft>
        <a:buClr>
          <a:schemeClr val="accent2"/>
        </a:buClr>
        <a:buSzPct val="90000"/>
        <a:buFont typeface="MS UI Gothic" pitchFamily="50" charset="-128"/>
        <a:buChar char="-"/>
        <a:defRPr kumimoji="1" sz="1200">
          <a:solidFill>
            <a:schemeClr val="tx1"/>
          </a:solidFill>
          <a:latin typeface="+mn-lt"/>
          <a:ea typeface="+mn-ea"/>
        </a:defRPr>
      </a:lvl6pPr>
      <a:lvl7pPr marL="2971800" indent="-228600" algn="l" rtl="0" fontAlgn="base">
        <a:spcBef>
          <a:spcPct val="20000"/>
        </a:spcBef>
        <a:spcAft>
          <a:spcPct val="0"/>
        </a:spcAft>
        <a:buClr>
          <a:schemeClr val="accent2"/>
        </a:buClr>
        <a:buSzPct val="90000"/>
        <a:buFont typeface="MS UI Gothic" pitchFamily="50" charset="-128"/>
        <a:buChar char="-"/>
        <a:defRPr kumimoji="1" sz="1200">
          <a:solidFill>
            <a:schemeClr val="tx1"/>
          </a:solidFill>
          <a:latin typeface="+mn-lt"/>
          <a:ea typeface="+mn-ea"/>
        </a:defRPr>
      </a:lvl7pPr>
      <a:lvl8pPr marL="3429000" indent="-228600" algn="l" rtl="0" fontAlgn="base">
        <a:spcBef>
          <a:spcPct val="20000"/>
        </a:spcBef>
        <a:spcAft>
          <a:spcPct val="0"/>
        </a:spcAft>
        <a:buClr>
          <a:schemeClr val="accent2"/>
        </a:buClr>
        <a:buSzPct val="90000"/>
        <a:buFont typeface="MS UI Gothic" pitchFamily="50" charset="-128"/>
        <a:buChar char="-"/>
        <a:defRPr kumimoji="1" sz="1200">
          <a:solidFill>
            <a:schemeClr val="tx1"/>
          </a:solidFill>
          <a:latin typeface="+mn-lt"/>
          <a:ea typeface="+mn-ea"/>
        </a:defRPr>
      </a:lvl8pPr>
      <a:lvl9pPr marL="3886200" indent="-228600" algn="l" rtl="0" fontAlgn="base">
        <a:spcBef>
          <a:spcPct val="20000"/>
        </a:spcBef>
        <a:spcAft>
          <a:spcPct val="0"/>
        </a:spcAft>
        <a:buClr>
          <a:schemeClr val="accent2"/>
        </a:buClr>
        <a:buSzPct val="90000"/>
        <a:buFont typeface="MS UI Gothic" pitchFamily="50" charset="-128"/>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4"/>
          <p:cNvSpPr>
            <a:spLocks noGrp="1" noChangeArrowheads="1"/>
          </p:cNvSpPr>
          <p:nvPr>
            <p:ph type="body" idx="1"/>
          </p:nvPr>
        </p:nvSpPr>
        <p:spPr bwMode="auto">
          <a:xfrm>
            <a:off x="539551" y="776362"/>
            <a:ext cx="8425061" cy="1860550"/>
          </a:xfrm>
          <a:prstGeom prst="rect">
            <a:avLst/>
          </a:prstGeom>
          <a:noFill/>
          <a:ln w="9525">
            <a:noFill/>
            <a:miter lim="800000"/>
            <a:headEnd/>
            <a:tailEnd/>
          </a:ln>
        </p:spPr>
        <p:txBody>
          <a:bodyPr vert="horz" wrap="square" lIns="54000" tIns="36000" rIns="54000" bIns="36000" numCol="1" anchor="t" anchorCtr="0" compatLnSpc="1">
            <a:prstTxWarp prst="textNoShape">
              <a:avLst/>
            </a:prstTxWarp>
            <a:spAutoFit/>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2302" name="Rectangle 14"/>
          <p:cNvSpPr>
            <a:spLocks noGrp="1" noChangeArrowheads="1"/>
          </p:cNvSpPr>
          <p:nvPr>
            <p:ph type="sldNum" sz="quarter" idx="4"/>
          </p:nvPr>
        </p:nvSpPr>
        <p:spPr bwMode="auto">
          <a:xfrm>
            <a:off x="8670925" y="6445478"/>
            <a:ext cx="381000" cy="215444"/>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lvl1pPr algn="r">
              <a:defRPr sz="1400" i="1">
                <a:solidFill>
                  <a:srgbClr val="0031CC"/>
                </a:solidFill>
                <a:effectLst>
                  <a:outerShdw blurRad="38100" dist="38100" dir="2700000" algn="tl">
                    <a:srgbClr val="C0C0C0"/>
                  </a:outerShdw>
                </a:effectLst>
              </a:defRPr>
            </a:lvl1pPr>
          </a:lstStyle>
          <a:p>
            <a:pPr>
              <a:defRPr/>
            </a:pPr>
            <a:fld id="{B3EAAFA0-34BA-4BDE-917D-0D29B89AFD21}" type="slidenum">
              <a:rPr lang="en-US" altLang="ja-JP" smtClean="0"/>
              <a:pPr>
                <a:defRPr/>
              </a:pPr>
              <a:t>‹#›</a:t>
            </a:fld>
            <a:endParaRPr lang="en-US" altLang="ja-JP" dirty="0"/>
          </a:p>
        </p:txBody>
      </p:sp>
      <p:sp>
        <p:nvSpPr>
          <p:cNvPr id="12587" name="Line 299"/>
          <p:cNvSpPr>
            <a:spLocks noChangeShapeType="1"/>
          </p:cNvSpPr>
          <p:nvPr/>
        </p:nvSpPr>
        <p:spPr bwMode="auto">
          <a:xfrm flipV="1">
            <a:off x="8567738" y="6419850"/>
            <a:ext cx="1587" cy="11113"/>
          </a:xfrm>
          <a:prstGeom prst="line">
            <a:avLst/>
          </a:prstGeom>
          <a:noFill/>
          <a:ln w="9525">
            <a:noFill/>
            <a:round/>
            <a:headEnd/>
            <a:tailEnd/>
          </a:ln>
        </p:spPr>
        <p:txBody>
          <a:bodyPr/>
          <a:lstStyle/>
          <a:p>
            <a:pPr>
              <a:defRPr/>
            </a:pPr>
            <a:endParaRPr lang="ja-JP" altLang="en-US"/>
          </a:p>
        </p:txBody>
      </p:sp>
      <p:sp>
        <p:nvSpPr>
          <p:cNvPr id="12601" name="Text Box 321"/>
          <p:cNvSpPr txBox="1">
            <a:spLocks noChangeArrowheads="1"/>
          </p:cNvSpPr>
          <p:nvPr/>
        </p:nvSpPr>
        <p:spPr bwMode="auto">
          <a:xfrm>
            <a:off x="6445892" y="6664325"/>
            <a:ext cx="2559996" cy="138499"/>
          </a:xfrm>
          <a:prstGeom prst="rect">
            <a:avLst/>
          </a:prstGeom>
          <a:noFill/>
          <a:ln w="9525">
            <a:noFill/>
            <a:miter lim="800000"/>
            <a:headEnd/>
            <a:tailEnd/>
          </a:ln>
        </p:spPr>
        <p:txBody>
          <a:bodyPr wrap="none" lIns="0" tIns="0" rIns="0" bIns="0">
            <a:spAutoFit/>
          </a:bodyPr>
          <a:lstStyle/>
          <a:p>
            <a:pPr algn="r">
              <a:defRPr/>
            </a:pPr>
            <a:r>
              <a:rPr lang="en-US" altLang="ja-JP" sz="900" b="0" i="1" dirty="0">
                <a:solidFill>
                  <a:schemeClr val="accent2">
                    <a:lumMod val="75000"/>
                  </a:schemeClr>
                </a:solidFill>
                <a:effectLst/>
                <a:latin typeface="メイリオ" panose="020B0604030504040204" pitchFamily="50" charset="-128"/>
                <a:ea typeface="メイリオ" panose="020B0604030504040204" pitchFamily="50" charset="-128"/>
              </a:rPr>
              <a:t>Copyright© 2018</a:t>
            </a:r>
            <a:r>
              <a:rPr lang="ja-JP" altLang="en-US" sz="900" b="0" i="1" dirty="0">
                <a:solidFill>
                  <a:schemeClr val="accent2">
                    <a:lumMod val="75000"/>
                  </a:schemeClr>
                </a:solidFill>
                <a:effectLst/>
                <a:latin typeface="メイリオ" panose="020B0604030504040204" pitchFamily="50" charset="-128"/>
                <a:ea typeface="メイリオ" panose="020B0604030504040204" pitchFamily="50" charset="-128"/>
              </a:rPr>
              <a:t>　</a:t>
            </a:r>
            <a:r>
              <a:rPr lang="en-US" altLang="ja-JP" sz="900" b="0" i="1" dirty="0">
                <a:solidFill>
                  <a:schemeClr val="accent2">
                    <a:lumMod val="75000"/>
                  </a:schemeClr>
                </a:solidFill>
                <a:effectLst/>
                <a:latin typeface="メイリオ" panose="020B0604030504040204" pitchFamily="50" charset="-128"/>
                <a:ea typeface="メイリオ" panose="020B0604030504040204" pitchFamily="50" charset="-128"/>
              </a:rPr>
              <a:t>IIM Human Solution Corp.</a:t>
            </a:r>
          </a:p>
        </p:txBody>
      </p:sp>
      <p:cxnSp>
        <p:nvCxnSpPr>
          <p:cNvPr id="12" name="直線コネクタ 11"/>
          <p:cNvCxnSpPr/>
          <p:nvPr userDrawn="1"/>
        </p:nvCxnSpPr>
        <p:spPr bwMode="auto">
          <a:xfrm>
            <a:off x="0" y="6381328"/>
            <a:ext cx="9138462" cy="0"/>
          </a:xfrm>
          <a:prstGeom prst="line">
            <a:avLst/>
          </a:prstGeom>
          <a:solidFill>
            <a:schemeClr val="bg1"/>
          </a:solidFill>
          <a:ln w="28575" cap="flat" cmpd="sng" algn="ctr">
            <a:solidFill>
              <a:srgbClr val="6699FF"/>
            </a:solidFill>
            <a:prstDash val="solid"/>
            <a:round/>
            <a:headEnd type="none" w="med" len="med"/>
            <a:tailEnd type="none" w="med" len="med"/>
          </a:ln>
          <a:effectLst/>
        </p:spPr>
      </p:cxnSp>
      <p:pic>
        <p:nvPicPr>
          <p:cNvPr id="8" name="Picture 309" descr="ci_j_a">
            <a:extLst>
              <a:ext uri="{FF2B5EF4-FFF2-40B4-BE49-F238E27FC236}">
                <a16:creationId xmlns:a16="http://schemas.microsoft.com/office/drawing/2014/main" id="{9500C332-643B-497B-ACF9-2705B41BCD67}"/>
              </a:ext>
            </a:extLst>
          </p:cNvPr>
          <p:cNvPicPr>
            <a:picLocks noChangeAspect="1" noChangeArrowheads="1"/>
          </p:cNvPicPr>
          <p:nvPr userDrawn="1"/>
        </p:nvPicPr>
        <p:blipFill>
          <a:blip r:embed="rId6" cstate="print"/>
          <a:srcRect/>
          <a:stretch>
            <a:fillRect/>
          </a:stretch>
        </p:blipFill>
        <p:spPr bwMode="auto">
          <a:xfrm>
            <a:off x="2" y="6390384"/>
            <a:ext cx="1157063" cy="495000"/>
          </a:xfrm>
          <a:prstGeom prst="rect">
            <a:avLst/>
          </a:prstGeom>
          <a:noFill/>
          <a:ln w="9525">
            <a:noFill/>
            <a:miter lim="800000"/>
            <a:headEnd/>
            <a:tailEnd/>
          </a:ln>
        </p:spPr>
      </p:pic>
      <p:grpSp>
        <p:nvGrpSpPr>
          <p:cNvPr id="9" name="グループ化 8">
            <a:extLst>
              <a:ext uri="{FF2B5EF4-FFF2-40B4-BE49-F238E27FC236}">
                <a16:creationId xmlns:a16="http://schemas.microsoft.com/office/drawing/2014/main" id="{8329919B-A9AB-4DFF-AE09-50D745CA0298}"/>
              </a:ext>
            </a:extLst>
          </p:cNvPr>
          <p:cNvGrpSpPr/>
          <p:nvPr userDrawn="1"/>
        </p:nvGrpSpPr>
        <p:grpSpPr>
          <a:xfrm>
            <a:off x="971600" y="6453336"/>
            <a:ext cx="1349264" cy="276999"/>
            <a:chOff x="940493" y="5451420"/>
            <a:chExt cx="1349264" cy="276999"/>
          </a:xfrm>
        </p:grpSpPr>
        <p:sp>
          <p:nvSpPr>
            <p:cNvPr id="10" name="テキスト ボックス 9">
              <a:extLst>
                <a:ext uri="{FF2B5EF4-FFF2-40B4-BE49-F238E27FC236}">
                  <a16:creationId xmlns:a16="http://schemas.microsoft.com/office/drawing/2014/main" id="{85877C84-0133-4514-9813-CA91164E777F}"/>
                </a:ext>
              </a:extLst>
            </p:cNvPr>
            <p:cNvSpPr txBox="1"/>
            <p:nvPr/>
          </p:nvSpPr>
          <p:spPr>
            <a:xfrm>
              <a:off x="940493" y="5451420"/>
              <a:ext cx="338554" cy="276999"/>
            </a:xfrm>
            <a:prstGeom prst="rect">
              <a:avLst/>
            </a:prstGeom>
            <a:noFill/>
          </p:spPr>
          <p:txBody>
            <a:bodyPr wrap="square" rtlCol="0">
              <a:spAutoFit/>
            </a:bodyPr>
            <a:lstStyle/>
            <a:p>
              <a:r>
                <a:rPr kumimoji="1" lang="en-US" altLang="ja-JP" dirty="0">
                  <a:solidFill>
                    <a:schemeClr val="tx1"/>
                  </a:solidFill>
                </a:rPr>
                <a:t>×</a:t>
              </a:r>
              <a:endParaRPr kumimoji="1" lang="ja-JP" altLang="en-US" dirty="0">
                <a:solidFill>
                  <a:schemeClr val="tx1"/>
                </a:solidFill>
              </a:endParaRPr>
            </a:p>
          </p:txBody>
        </p:sp>
        <p:pic>
          <p:nvPicPr>
            <p:cNvPr id="11" name="図 10">
              <a:extLst>
                <a:ext uri="{FF2B5EF4-FFF2-40B4-BE49-F238E27FC236}">
                  <a16:creationId xmlns:a16="http://schemas.microsoft.com/office/drawing/2014/main" id="{81193B53-8088-40C7-A7A0-CA9FB8284D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79047" y="5480527"/>
              <a:ext cx="1010710" cy="239653"/>
            </a:xfrm>
            <a:prstGeom prst="rect">
              <a:avLst/>
            </a:prstGeom>
          </p:spPr>
        </p:pic>
      </p:grpSp>
    </p:spTree>
    <p:extLst>
      <p:ext uri="{BB962C8B-B14F-4D97-AF65-F5344CB8AC3E}">
        <p14:creationId xmlns:p14="http://schemas.microsoft.com/office/powerpoint/2010/main" val="31830229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hf hdr="0" ftr="0" dt="0"/>
  <p:txStyles>
    <p:titleStyle>
      <a:lvl1pPr algn="l" rtl="0" eaLnBrk="0" fontAlgn="base" hangingPunct="0">
        <a:spcBef>
          <a:spcPct val="0"/>
        </a:spcBef>
        <a:spcAft>
          <a:spcPct val="0"/>
        </a:spcAft>
        <a:defRPr kumimoji="1" sz="2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5pPr>
      <a:lvl6pPr marL="457200" algn="l" rtl="0" fontAlgn="base">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6pPr>
      <a:lvl7pPr marL="914400" algn="l" rtl="0" fontAlgn="base">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7pPr>
      <a:lvl8pPr marL="1371600" algn="l" rtl="0" fontAlgn="base">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8pPr>
      <a:lvl9pPr marL="1828800" algn="l" rtl="0" fontAlgn="base">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9pPr>
    </p:titleStyle>
    <p:bodyStyle>
      <a:lvl1pPr marL="342900" indent="-342900" algn="l" rtl="0" eaLnBrk="0" fontAlgn="base" hangingPunct="0">
        <a:lnSpc>
          <a:spcPts val="2500"/>
        </a:lnSpc>
        <a:spcBef>
          <a:spcPct val="20000"/>
        </a:spcBef>
        <a:spcAft>
          <a:spcPct val="0"/>
        </a:spcAft>
        <a:buClr>
          <a:schemeClr val="accent2"/>
        </a:buClr>
        <a:buFont typeface="Wingdings" pitchFamily="2" charset="2"/>
        <a:buChar char="Ø"/>
        <a:defRPr kumimoji="1" sz="2000">
          <a:solidFill>
            <a:schemeClr val="tx1"/>
          </a:solidFill>
          <a:latin typeface="+mn-lt"/>
          <a:ea typeface="+mn-ea"/>
          <a:cs typeface="+mn-cs"/>
        </a:defRPr>
      </a:lvl1pPr>
      <a:lvl2pPr marL="742950" indent="-285750" algn="l" rtl="0" eaLnBrk="0" fontAlgn="base" hangingPunct="0">
        <a:lnSpc>
          <a:spcPts val="2500"/>
        </a:lnSpc>
        <a:spcBef>
          <a:spcPct val="20000"/>
        </a:spcBef>
        <a:spcAft>
          <a:spcPct val="0"/>
        </a:spcAft>
        <a:buClr>
          <a:schemeClr val="accent2"/>
        </a:buClr>
        <a:buSzPct val="120000"/>
        <a:buFont typeface="Wingdings" pitchFamily="2" charset="2"/>
        <a:buChar char=""/>
        <a:defRPr kumimoji="1">
          <a:solidFill>
            <a:schemeClr val="tx1"/>
          </a:solidFill>
          <a:latin typeface="+mn-lt"/>
          <a:ea typeface="+mn-ea"/>
        </a:defRPr>
      </a:lvl2pPr>
      <a:lvl3pPr marL="1143000" indent="-228600" algn="l" rtl="0" eaLnBrk="0" fontAlgn="base" hangingPunct="0">
        <a:lnSpc>
          <a:spcPts val="2500"/>
        </a:lnSpc>
        <a:spcBef>
          <a:spcPct val="20000"/>
        </a:spcBef>
        <a:spcAft>
          <a:spcPct val="0"/>
        </a:spcAft>
        <a:buClr>
          <a:schemeClr val="accent2"/>
        </a:buClr>
        <a:buSzPct val="80000"/>
        <a:buFont typeface="Wingdings 3" pitchFamily="18" charset="2"/>
        <a:buChar char=""/>
        <a:defRPr kumimoji="1" sz="1600">
          <a:solidFill>
            <a:schemeClr val="tx1"/>
          </a:solidFill>
          <a:latin typeface="+mn-lt"/>
          <a:ea typeface="+mn-ea"/>
        </a:defRPr>
      </a:lvl3pPr>
      <a:lvl4pPr marL="1600200" indent="-228600" algn="l" rtl="0" eaLnBrk="0" fontAlgn="base" hangingPunct="0">
        <a:lnSpc>
          <a:spcPts val="2500"/>
        </a:lnSpc>
        <a:spcBef>
          <a:spcPct val="20000"/>
        </a:spcBef>
        <a:spcAft>
          <a:spcPct val="0"/>
        </a:spcAft>
        <a:buClr>
          <a:schemeClr val="accent2"/>
        </a:buClr>
        <a:buSzPct val="90000"/>
        <a:buFont typeface="Wingdings 2" pitchFamily="18" charset="2"/>
        <a:buChar char=""/>
        <a:defRPr kumimoji="1" sz="1400">
          <a:solidFill>
            <a:schemeClr val="tx1"/>
          </a:solidFill>
          <a:latin typeface="+mn-lt"/>
          <a:ea typeface="+mn-ea"/>
        </a:defRPr>
      </a:lvl4pPr>
      <a:lvl5pPr marL="2057400" indent="-228600" algn="l" rtl="0" eaLnBrk="0" fontAlgn="base" hangingPunct="0">
        <a:lnSpc>
          <a:spcPts val="2500"/>
        </a:lnSpc>
        <a:spcBef>
          <a:spcPct val="20000"/>
        </a:spcBef>
        <a:spcAft>
          <a:spcPct val="0"/>
        </a:spcAft>
        <a:buClr>
          <a:schemeClr val="accent2"/>
        </a:buClr>
        <a:buSzPct val="100000"/>
        <a:buFont typeface="MS UI Gothic" pitchFamily="50" charset="-128"/>
        <a:buChar char="­"/>
        <a:defRPr kumimoji="1" sz="1200">
          <a:solidFill>
            <a:schemeClr val="tx1"/>
          </a:solidFill>
          <a:latin typeface="+mn-lt"/>
          <a:ea typeface="+mn-ea"/>
        </a:defRPr>
      </a:lvl5pPr>
      <a:lvl6pPr marL="2514600" indent="-228600" algn="l" rtl="0" fontAlgn="base">
        <a:spcBef>
          <a:spcPct val="20000"/>
        </a:spcBef>
        <a:spcAft>
          <a:spcPct val="0"/>
        </a:spcAft>
        <a:buClr>
          <a:schemeClr val="accent2"/>
        </a:buClr>
        <a:buSzPct val="90000"/>
        <a:buFont typeface="MS UI Gothic" pitchFamily="50" charset="-128"/>
        <a:buChar char="-"/>
        <a:defRPr kumimoji="1" sz="1200">
          <a:solidFill>
            <a:schemeClr val="tx1"/>
          </a:solidFill>
          <a:latin typeface="+mn-lt"/>
          <a:ea typeface="+mn-ea"/>
        </a:defRPr>
      </a:lvl6pPr>
      <a:lvl7pPr marL="2971800" indent="-228600" algn="l" rtl="0" fontAlgn="base">
        <a:spcBef>
          <a:spcPct val="20000"/>
        </a:spcBef>
        <a:spcAft>
          <a:spcPct val="0"/>
        </a:spcAft>
        <a:buClr>
          <a:schemeClr val="accent2"/>
        </a:buClr>
        <a:buSzPct val="90000"/>
        <a:buFont typeface="MS UI Gothic" pitchFamily="50" charset="-128"/>
        <a:buChar char="-"/>
        <a:defRPr kumimoji="1" sz="1200">
          <a:solidFill>
            <a:schemeClr val="tx1"/>
          </a:solidFill>
          <a:latin typeface="+mn-lt"/>
          <a:ea typeface="+mn-ea"/>
        </a:defRPr>
      </a:lvl7pPr>
      <a:lvl8pPr marL="3429000" indent="-228600" algn="l" rtl="0" fontAlgn="base">
        <a:spcBef>
          <a:spcPct val="20000"/>
        </a:spcBef>
        <a:spcAft>
          <a:spcPct val="0"/>
        </a:spcAft>
        <a:buClr>
          <a:schemeClr val="accent2"/>
        </a:buClr>
        <a:buSzPct val="90000"/>
        <a:buFont typeface="MS UI Gothic" pitchFamily="50" charset="-128"/>
        <a:buChar char="-"/>
        <a:defRPr kumimoji="1" sz="1200">
          <a:solidFill>
            <a:schemeClr val="tx1"/>
          </a:solidFill>
          <a:latin typeface="+mn-lt"/>
          <a:ea typeface="+mn-ea"/>
        </a:defRPr>
      </a:lvl8pPr>
      <a:lvl9pPr marL="3886200" indent="-228600" algn="l" rtl="0" fontAlgn="base">
        <a:spcBef>
          <a:spcPct val="20000"/>
        </a:spcBef>
        <a:spcAft>
          <a:spcPct val="0"/>
        </a:spcAft>
        <a:buClr>
          <a:schemeClr val="accent2"/>
        </a:buClr>
        <a:buSzPct val="90000"/>
        <a:buFont typeface="MS UI Gothic" pitchFamily="50" charset="-128"/>
        <a:buChar char="-"/>
        <a:defRPr kumimoji="1" sz="1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hyperlink" Target="http://www.google.co.jp/url?sa=i&amp;rct=j&amp;q=&amp;esrc=s&amp;source=images&amp;cd=&amp;ved=0ahUKEwixmfWlufDQAhUDF5QKHUlFDikQjRwIBw&amp;url=http://illustrain.com/?p%3D29732&amp;psig=AFQjCNFgE3VKZ50DbWSgzSuxh2-CYljI4A&amp;ust=148169367359568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emf"/><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10.png"/><Relationship Id="rId7" Type="http://schemas.openxmlformats.org/officeDocument/2006/relationships/image" Target="../media/image52.jpe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9.jpeg"/><Relationship Id="rId7" Type="http://schemas.openxmlformats.org/officeDocument/2006/relationships/image" Target="../media/image6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4.png"/><Relationship Id="rId7" Type="http://schemas.openxmlformats.org/officeDocument/2006/relationships/image" Target="../media/image6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9.png"/><Relationship Id="rId4" Type="http://schemas.openxmlformats.org/officeDocument/2006/relationships/image" Target="../media/image65.png"/><Relationship Id="rId9" Type="http://schemas.openxmlformats.org/officeDocument/2006/relationships/image" Target="../media/image68.png"/></Relationships>
</file>

<file path=ppt/slides/_rels/slide2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70.png"/><Relationship Id="rId7" Type="http://schemas.openxmlformats.org/officeDocument/2006/relationships/image" Target="../media/image5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jpeg"/><Relationship Id="rId4" Type="http://schemas.openxmlformats.org/officeDocument/2006/relationships/image" Target="../media/image71.png"/><Relationship Id="rId9" Type="http://schemas.openxmlformats.org/officeDocument/2006/relationships/image" Target="../media/image58.png"/></Relationships>
</file>

<file path=ppt/slides/_rels/slide26.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3.png"/><Relationship Id="rId7" Type="http://schemas.openxmlformats.org/officeDocument/2006/relationships/image" Target="../media/image7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4.jpe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77.png"/></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7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73.png"/></Relationships>
</file>

<file path=ppt/slides/_rels/slide29.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57.png"/><Relationship Id="rId7" Type="http://schemas.openxmlformats.org/officeDocument/2006/relationships/image" Target="../media/image8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0.jpeg"/><Relationship Id="rId5" Type="http://schemas.openxmlformats.org/officeDocument/2006/relationships/image" Target="../media/image61.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79.png"/><Relationship Id="rId4" Type="http://schemas.openxmlformats.org/officeDocument/2006/relationships/image" Target="../media/image83.png"/></Relationships>
</file>

<file path=ppt/slides/_rels/slide3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4.png"/><Relationship Id="rId7"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hyperlink" Target="http://www.google.co.jp/url?sa=i&amp;rct=j&amp;q=&amp;esrc=s&amp;source=images&amp;cd=&amp;ved=0ahUKEwixmfWlufDQAhUDF5QKHUlFDikQjRwIBw&amp;url=http://illustrain.com/?p%3D29732&amp;psig=AFQjCNFgE3VKZ50DbWSgzSuxh2-CYljI4A&amp;ust=148169367359568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jpe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8.jpeg"/><Relationship Id="rId4" Type="http://schemas.openxmlformats.org/officeDocument/2006/relationships/image" Target="../media/image28.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1.png"/><Relationship Id="rId7" Type="http://schemas.openxmlformats.org/officeDocument/2006/relationships/image" Target="../media/image35.png"/><Relationship Id="rId12"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4.jpeg"/><Relationship Id="rId11" Type="http://schemas.openxmlformats.org/officeDocument/2006/relationships/image" Target="../media/image37.png"/><Relationship Id="rId5" Type="http://schemas.openxmlformats.org/officeDocument/2006/relationships/image" Target="../media/image33.png"/><Relationship Id="rId10" Type="http://schemas.openxmlformats.org/officeDocument/2006/relationships/image" Target="../media/image8.jpeg"/><Relationship Id="rId4" Type="http://schemas.openxmlformats.org/officeDocument/2006/relationships/image" Target="../media/image27.pn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719373"/>
            <a:ext cx="9144000" cy="626701"/>
          </a:xfrm>
        </p:spPr>
        <p:txBody>
          <a:bodyPr lIns="36000" tIns="36000" rIns="36000" bIns="36000"/>
          <a:lstStyle/>
          <a:p>
            <a:pPr algn="ctr" eaLnBrk="1" hangingPunct="1"/>
            <a:r>
              <a:rPr lang="ja-JP" altLang="en-US" sz="3600" dirty="0">
                <a:latin typeface="HGP創英角ｺﾞｼｯｸUB" pitchFamily="50" charset="-128"/>
                <a:ea typeface="HGP創英角ｺﾞｼｯｸUB" pitchFamily="50" charset="-128"/>
              </a:rPr>
              <a:t>純国産ＲＰＡツール 「</a:t>
            </a:r>
            <a:r>
              <a:rPr lang="en-US" altLang="ja-JP" sz="3600" dirty="0">
                <a:latin typeface="HGP創英角ｺﾞｼｯｸUB" pitchFamily="50" charset="-128"/>
                <a:ea typeface="HGP創英角ｺﾞｼｯｸUB" pitchFamily="50" charset="-128"/>
              </a:rPr>
              <a:t>WinActor</a:t>
            </a:r>
            <a:r>
              <a:rPr lang="ja-JP" altLang="en-US" sz="3600" dirty="0">
                <a:latin typeface="HGP創英角ｺﾞｼｯｸUB" pitchFamily="50" charset="-128"/>
                <a:ea typeface="HGP創英角ｺﾞｼｯｸUB" pitchFamily="50" charset="-128"/>
              </a:rPr>
              <a:t>」 のご紹介</a:t>
            </a:r>
            <a:endParaRPr lang="en-US" altLang="ja-JP" sz="3600" dirty="0">
              <a:latin typeface="HGP創英角ｺﾞｼｯｸUB" pitchFamily="50" charset="-128"/>
              <a:ea typeface="HGP創英角ｺﾞｼｯｸUB" pitchFamily="50" charset="-128"/>
            </a:endParaRPr>
          </a:p>
        </p:txBody>
      </p:sp>
      <p:sp>
        <p:nvSpPr>
          <p:cNvPr id="2052" name="Line 4"/>
          <p:cNvSpPr>
            <a:spLocks noChangeShapeType="1"/>
          </p:cNvSpPr>
          <p:nvPr/>
        </p:nvSpPr>
        <p:spPr bwMode="auto">
          <a:xfrm>
            <a:off x="2133600" y="152400"/>
            <a:ext cx="60960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53" name="Freeform 5"/>
          <p:cNvSpPr>
            <a:spLocks/>
          </p:cNvSpPr>
          <p:nvPr/>
        </p:nvSpPr>
        <p:spPr bwMode="auto">
          <a:xfrm>
            <a:off x="0" y="76200"/>
            <a:ext cx="5334000" cy="762000"/>
          </a:xfrm>
          <a:custGeom>
            <a:avLst/>
            <a:gdLst>
              <a:gd name="T0" fmla="*/ 0 w 3360"/>
              <a:gd name="T1" fmla="*/ 2147483647 h 480"/>
              <a:gd name="T2" fmla="*/ 2147483647 w 3360"/>
              <a:gd name="T3" fmla="*/ 2147483647 h 480"/>
              <a:gd name="T4" fmla="*/ 2147483647 w 3360"/>
              <a:gd name="T5" fmla="*/ 0 h 480"/>
              <a:gd name="T6" fmla="*/ 2147483647 w 3360"/>
              <a:gd name="T7" fmla="*/ 0 h 480"/>
              <a:gd name="T8" fmla="*/ 0 60000 65536"/>
              <a:gd name="T9" fmla="*/ 0 60000 65536"/>
              <a:gd name="T10" fmla="*/ 0 60000 65536"/>
              <a:gd name="T11" fmla="*/ 0 60000 65536"/>
              <a:gd name="T12" fmla="*/ 0 w 3360"/>
              <a:gd name="T13" fmla="*/ 0 h 480"/>
              <a:gd name="T14" fmla="*/ 3360 w 3360"/>
              <a:gd name="T15" fmla="*/ 480 h 480"/>
            </a:gdLst>
            <a:ahLst/>
            <a:cxnLst>
              <a:cxn ang="T8">
                <a:pos x="T0" y="T1"/>
              </a:cxn>
              <a:cxn ang="T9">
                <a:pos x="T2" y="T3"/>
              </a:cxn>
              <a:cxn ang="T10">
                <a:pos x="T4" y="T5"/>
              </a:cxn>
              <a:cxn ang="T11">
                <a:pos x="T6" y="T7"/>
              </a:cxn>
            </a:cxnLst>
            <a:rect l="T12" t="T13" r="T14" b="T15"/>
            <a:pathLst>
              <a:path w="3360" h="480">
                <a:moveTo>
                  <a:pt x="0" y="480"/>
                </a:moveTo>
                <a:lnTo>
                  <a:pt x="1248" y="480"/>
                </a:lnTo>
                <a:lnTo>
                  <a:pt x="1728" y="0"/>
                </a:lnTo>
                <a:lnTo>
                  <a:pt x="33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ja-JP" altLang="en-US"/>
          </a:p>
        </p:txBody>
      </p:sp>
      <p:sp>
        <p:nvSpPr>
          <p:cNvPr id="2054" name="Rectangle 6"/>
          <p:cNvSpPr>
            <a:spLocks noChangeArrowheads="1"/>
          </p:cNvSpPr>
          <p:nvPr/>
        </p:nvSpPr>
        <p:spPr bwMode="auto">
          <a:xfrm>
            <a:off x="0" y="0"/>
            <a:ext cx="9144000" cy="636588"/>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ja-JP" altLang="ja-JP"/>
          </a:p>
        </p:txBody>
      </p:sp>
      <p:sp>
        <p:nvSpPr>
          <p:cNvPr id="2055" name="Rectangle 7"/>
          <p:cNvSpPr>
            <a:spLocks noChangeArrowheads="1"/>
          </p:cNvSpPr>
          <p:nvPr/>
        </p:nvSpPr>
        <p:spPr bwMode="auto">
          <a:xfrm>
            <a:off x="-8792" y="6333392"/>
            <a:ext cx="9162000" cy="53340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ja-JP" altLang="en-US"/>
          </a:p>
        </p:txBody>
      </p:sp>
      <p:sp>
        <p:nvSpPr>
          <p:cNvPr id="2058" name="Text Box 10"/>
          <p:cNvSpPr txBox="1">
            <a:spLocks noChangeArrowheads="1"/>
          </p:cNvSpPr>
          <p:nvPr/>
        </p:nvSpPr>
        <p:spPr bwMode="auto">
          <a:xfrm>
            <a:off x="6445892" y="6664325"/>
            <a:ext cx="255999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1200">
                <a:solidFill>
                  <a:schemeClr val="tx1"/>
                </a:solidFill>
                <a:latin typeface="Arial" charset="0"/>
                <a:ea typeface="MS UI Gothic" pitchFamily="50" charset="-128"/>
              </a:defRPr>
            </a:lvl1pPr>
            <a:lvl2pPr marL="742950" indent="-285750" eaLnBrk="0" hangingPunct="0">
              <a:defRPr kumimoji="1" sz="1200">
                <a:solidFill>
                  <a:schemeClr val="tx1"/>
                </a:solidFill>
                <a:latin typeface="Arial" charset="0"/>
                <a:ea typeface="MS UI Gothic" pitchFamily="50" charset="-128"/>
              </a:defRPr>
            </a:lvl2pPr>
            <a:lvl3pPr marL="1143000" indent="-228600" eaLnBrk="0" hangingPunct="0">
              <a:defRPr kumimoji="1" sz="1200">
                <a:solidFill>
                  <a:schemeClr val="tx1"/>
                </a:solidFill>
                <a:latin typeface="Arial" charset="0"/>
                <a:ea typeface="MS UI Gothic" pitchFamily="50" charset="-128"/>
              </a:defRPr>
            </a:lvl3pPr>
            <a:lvl4pPr marL="1600200" indent="-228600" eaLnBrk="0" hangingPunct="0">
              <a:defRPr kumimoji="1" sz="1200">
                <a:solidFill>
                  <a:schemeClr val="tx1"/>
                </a:solidFill>
                <a:latin typeface="Arial" charset="0"/>
                <a:ea typeface="MS UI Gothic" pitchFamily="50" charset="-128"/>
              </a:defRPr>
            </a:lvl4pPr>
            <a:lvl5pPr marL="2057400" indent="-228600" eaLnBrk="0" hangingPunct="0">
              <a:defRPr kumimoji="1" sz="1200">
                <a:solidFill>
                  <a:schemeClr val="tx1"/>
                </a:solidFill>
                <a:latin typeface="Arial" charset="0"/>
                <a:ea typeface="MS UI Gothic" pitchFamily="50" charset="-128"/>
              </a:defRPr>
            </a:lvl5pPr>
            <a:lvl6pPr marL="2514600" indent="-228600" eaLnBrk="0" fontAlgn="base" hangingPunct="0">
              <a:spcBef>
                <a:spcPct val="0"/>
              </a:spcBef>
              <a:spcAft>
                <a:spcPct val="0"/>
              </a:spcAft>
              <a:defRPr kumimoji="1" sz="1200">
                <a:solidFill>
                  <a:schemeClr val="tx1"/>
                </a:solidFill>
                <a:latin typeface="Arial" charset="0"/>
                <a:ea typeface="MS UI Gothic" pitchFamily="50" charset="-128"/>
              </a:defRPr>
            </a:lvl6pPr>
            <a:lvl7pPr marL="2971800" indent="-228600" eaLnBrk="0" fontAlgn="base" hangingPunct="0">
              <a:spcBef>
                <a:spcPct val="0"/>
              </a:spcBef>
              <a:spcAft>
                <a:spcPct val="0"/>
              </a:spcAft>
              <a:defRPr kumimoji="1" sz="1200">
                <a:solidFill>
                  <a:schemeClr val="tx1"/>
                </a:solidFill>
                <a:latin typeface="Arial" charset="0"/>
                <a:ea typeface="MS UI Gothic" pitchFamily="50" charset="-128"/>
              </a:defRPr>
            </a:lvl7pPr>
            <a:lvl8pPr marL="3429000" indent="-228600" eaLnBrk="0" fontAlgn="base" hangingPunct="0">
              <a:spcBef>
                <a:spcPct val="0"/>
              </a:spcBef>
              <a:spcAft>
                <a:spcPct val="0"/>
              </a:spcAft>
              <a:defRPr kumimoji="1" sz="1200">
                <a:solidFill>
                  <a:schemeClr val="tx1"/>
                </a:solidFill>
                <a:latin typeface="Arial" charset="0"/>
                <a:ea typeface="MS UI Gothic" pitchFamily="50" charset="-128"/>
              </a:defRPr>
            </a:lvl8pPr>
            <a:lvl9pPr marL="3886200" indent="-228600" eaLnBrk="0" fontAlgn="base" hangingPunct="0">
              <a:spcBef>
                <a:spcPct val="0"/>
              </a:spcBef>
              <a:spcAft>
                <a:spcPct val="0"/>
              </a:spcAft>
              <a:defRPr kumimoji="1" sz="1200">
                <a:solidFill>
                  <a:schemeClr val="tx1"/>
                </a:solidFill>
                <a:latin typeface="Arial" charset="0"/>
                <a:ea typeface="MS UI Gothic" pitchFamily="50" charset="-128"/>
              </a:defRPr>
            </a:lvl9pPr>
          </a:lstStyle>
          <a:p>
            <a:pPr algn="r">
              <a:defRPr/>
            </a:pPr>
            <a:r>
              <a:rPr lang="en-US" altLang="ja-JP" sz="900" i="1" dirty="0">
                <a:solidFill>
                  <a:schemeClr val="bg1"/>
                </a:solidFill>
                <a:effectLst/>
                <a:latin typeface="メイリオ" panose="020B0604030504040204" pitchFamily="50" charset="-128"/>
                <a:ea typeface="メイリオ" panose="020B0604030504040204" pitchFamily="50" charset="-128"/>
              </a:rPr>
              <a:t>Copyright© 2018</a:t>
            </a:r>
            <a:r>
              <a:rPr lang="ja-JP" altLang="en-US" sz="900" i="1" dirty="0">
                <a:solidFill>
                  <a:schemeClr val="bg1"/>
                </a:solidFill>
                <a:effectLst/>
                <a:latin typeface="メイリオ" panose="020B0604030504040204" pitchFamily="50" charset="-128"/>
                <a:ea typeface="メイリオ" panose="020B0604030504040204" pitchFamily="50" charset="-128"/>
              </a:rPr>
              <a:t>　</a:t>
            </a:r>
            <a:r>
              <a:rPr lang="en-US" altLang="ja-JP" sz="900" i="1" dirty="0">
                <a:solidFill>
                  <a:schemeClr val="bg1"/>
                </a:solidFill>
                <a:effectLst/>
                <a:latin typeface="メイリオ" panose="020B0604030504040204" pitchFamily="50" charset="-128"/>
                <a:ea typeface="メイリオ" panose="020B0604030504040204" pitchFamily="50" charset="-128"/>
              </a:rPr>
              <a:t>IIM Human Solution Corp.</a:t>
            </a:r>
          </a:p>
        </p:txBody>
      </p:sp>
      <p:pic>
        <p:nvPicPr>
          <p:cNvPr id="11"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925" y="3584054"/>
            <a:ext cx="3486150" cy="781050"/>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descr="ci_j_b">
            <a:extLst>
              <a:ext uri="{FF2B5EF4-FFF2-40B4-BE49-F238E27FC236}">
                <a16:creationId xmlns:a16="http://schemas.microsoft.com/office/drawing/2014/main" id="{F23B311B-FDBD-4783-9486-3FEC6CB8D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54416"/>
            <a:ext cx="1295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グループ化 11">
            <a:extLst>
              <a:ext uri="{FF2B5EF4-FFF2-40B4-BE49-F238E27FC236}">
                <a16:creationId xmlns:a16="http://schemas.microsoft.com/office/drawing/2014/main" id="{18EA40E9-CB5C-4E90-B7BD-E220FB736138}"/>
              </a:ext>
            </a:extLst>
          </p:cNvPr>
          <p:cNvGrpSpPr/>
          <p:nvPr/>
        </p:nvGrpSpPr>
        <p:grpSpPr>
          <a:xfrm>
            <a:off x="1131046" y="6490554"/>
            <a:ext cx="1349264" cy="276999"/>
            <a:chOff x="940493" y="5451420"/>
            <a:chExt cx="1349264" cy="276999"/>
          </a:xfrm>
        </p:grpSpPr>
        <p:sp>
          <p:nvSpPr>
            <p:cNvPr id="13" name="テキスト ボックス 12">
              <a:extLst>
                <a:ext uri="{FF2B5EF4-FFF2-40B4-BE49-F238E27FC236}">
                  <a16:creationId xmlns:a16="http://schemas.microsoft.com/office/drawing/2014/main" id="{2668752E-EFBD-4821-9063-1309DB97D175}"/>
                </a:ext>
              </a:extLst>
            </p:cNvPr>
            <p:cNvSpPr txBox="1"/>
            <p:nvPr/>
          </p:nvSpPr>
          <p:spPr>
            <a:xfrm>
              <a:off x="940493" y="5451420"/>
              <a:ext cx="338554" cy="276999"/>
            </a:xfrm>
            <a:prstGeom prst="rect">
              <a:avLst/>
            </a:prstGeom>
            <a:noFill/>
          </p:spPr>
          <p:txBody>
            <a:bodyPr wrap="square" rtlCol="0">
              <a:spAutoFit/>
            </a:bodyPr>
            <a:lstStyle/>
            <a:p>
              <a:r>
                <a:rPr kumimoji="1" lang="en-US" altLang="ja-JP" dirty="0">
                  <a:solidFill>
                    <a:schemeClr val="bg1"/>
                  </a:solidFill>
                </a:rPr>
                <a:t>×</a:t>
              </a:r>
              <a:endParaRPr kumimoji="1" lang="ja-JP" altLang="en-US" dirty="0">
                <a:solidFill>
                  <a:schemeClr val="bg1"/>
                </a:solidFill>
              </a:endParaRPr>
            </a:p>
          </p:txBody>
        </p:sp>
        <p:pic>
          <p:nvPicPr>
            <p:cNvPr id="14" name="図 13">
              <a:extLst>
                <a:ext uri="{FF2B5EF4-FFF2-40B4-BE49-F238E27FC236}">
                  <a16:creationId xmlns:a16="http://schemas.microsoft.com/office/drawing/2014/main" id="{B2A7EE51-E031-4FA3-B4CE-ED9FC28563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79047" y="5480527"/>
              <a:ext cx="1010710" cy="239653"/>
            </a:xfrm>
            <a:prstGeom prst="rect">
              <a:avLst/>
            </a:prstGeom>
          </p:spPr>
        </p:pic>
      </p:grpSp>
      <p:pic>
        <p:nvPicPr>
          <p:cNvPr id="15" name="図 14">
            <a:extLst>
              <a:ext uri="{FF2B5EF4-FFF2-40B4-BE49-F238E27FC236}">
                <a16:creationId xmlns:a16="http://schemas.microsoft.com/office/drawing/2014/main" id="{FCB6452E-65C1-4896-8DFE-C899A7DB58D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26468" y="4365104"/>
            <a:ext cx="2891063" cy="685510"/>
          </a:xfrm>
          <a:prstGeom prst="rect">
            <a:avLst/>
          </a:prstGeom>
        </p:spPr>
      </p:pic>
      <p:grpSp>
        <p:nvGrpSpPr>
          <p:cNvPr id="16" name="グループ化 15">
            <a:extLst>
              <a:ext uri="{FF2B5EF4-FFF2-40B4-BE49-F238E27FC236}">
                <a16:creationId xmlns:a16="http://schemas.microsoft.com/office/drawing/2014/main" id="{8D34F363-7CC8-4330-BA92-9C315726AA08}"/>
              </a:ext>
            </a:extLst>
          </p:cNvPr>
          <p:cNvGrpSpPr>
            <a:grpSpLocks/>
          </p:cNvGrpSpPr>
          <p:nvPr/>
        </p:nvGrpSpPr>
        <p:grpSpPr bwMode="auto">
          <a:xfrm>
            <a:off x="7652152" y="4407096"/>
            <a:ext cx="1353736" cy="1557599"/>
            <a:chOff x="-109885" y="1844824"/>
            <a:chExt cx="2447925" cy="2447925"/>
          </a:xfrm>
        </p:grpSpPr>
        <p:pic>
          <p:nvPicPr>
            <p:cNvPr id="17" name="Picture 6" descr="「ロボットフリー」の画像検索結果">
              <a:hlinkClick r:id="rId7"/>
              <a:extLst>
                <a:ext uri="{FF2B5EF4-FFF2-40B4-BE49-F238E27FC236}">
                  <a16:creationId xmlns:a16="http://schemas.microsoft.com/office/drawing/2014/main" id="{157B8C67-88B1-42AD-ACDB-59DCE7D1A03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85" y="1844824"/>
              <a:ext cx="24479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図 17">
              <a:extLst>
                <a:ext uri="{FF2B5EF4-FFF2-40B4-BE49-F238E27FC236}">
                  <a16:creationId xmlns:a16="http://schemas.microsoft.com/office/drawing/2014/main" id="{2D891426-2F96-4CC0-83B7-5349050F8EB1}"/>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82390" y="2340124"/>
              <a:ext cx="71596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2509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4F302C99-53F9-4241-B571-0EA8D3396BDB}" type="slidenum">
              <a:rPr lang="en-US" altLang="ja-JP" smtClean="0"/>
              <a:pPr>
                <a:defRPr/>
              </a:pPr>
              <a:t>9</a:t>
            </a:fld>
            <a:endParaRPr lang="en-US" altLang="ja-JP"/>
          </a:p>
        </p:txBody>
      </p:sp>
      <p:sp>
        <p:nvSpPr>
          <p:cNvPr id="5"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ja-JP" altLang="en-US" sz="2400" kern="0" dirty="0">
                <a:solidFill>
                  <a:schemeClr val="bg1"/>
                </a:solidFill>
              </a:rPr>
              <a:t>「</a:t>
            </a:r>
            <a:r>
              <a:rPr lang="en-US" altLang="ja-JP" sz="2400" kern="0" dirty="0">
                <a:solidFill>
                  <a:schemeClr val="bg1"/>
                </a:solidFill>
              </a:rPr>
              <a:t>WinActor</a:t>
            </a:r>
            <a:r>
              <a:rPr lang="ja-JP" altLang="en-US" sz="2400" kern="0" dirty="0">
                <a:solidFill>
                  <a:schemeClr val="bg1"/>
                </a:solidFill>
              </a:rPr>
              <a:t>」 の特徴</a:t>
            </a:r>
            <a:endPar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6"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sp>
        <p:nvSpPr>
          <p:cNvPr id="7" name="AutoShape 105"/>
          <p:cNvSpPr>
            <a:spLocks noChangeArrowheads="1"/>
          </p:cNvSpPr>
          <p:nvPr/>
        </p:nvSpPr>
        <p:spPr bwMode="auto">
          <a:xfrm>
            <a:off x="914619" y="1006845"/>
            <a:ext cx="3420000" cy="900000"/>
          </a:xfrm>
          <a:prstGeom prst="roundRect">
            <a:avLst>
              <a:gd name="adj" fmla="val 4894"/>
            </a:avLst>
          </a:prstGeom>
          <a:solidFill>
            <a:srgbClr val="99CCFF"/>
          </a:solidFill>
          <a:ln w="19050" algn="ctr">
            <a:solidFill>
              <a:srgbClr val="99CCFF"/>
            </a:solidFill>
            <a:round/>
            <a:headEnd/>
            <a:tailEnd type="none" w="lg" len="lg"/>
          </a:ln>
          <a:effectLst>
            <a:outerShdw dist="107763" dir="2700000" algn="ctr" rotWithShape="0">
              <a:schemeClr val="bg2">
                <a:alpha val="50000"/>
              </a:schemeClr>
            </a:outerShdw>
          </a:effectLst>
        </p:spPr>
        <p:txBody>
          <a:bodyPr lIns="36000" tIns="36000" rIns="36000" bIns="36000" anchor="ctr"/>
          <a:lstStyle/>
          <a:p>
            <a:pPr algn="ctr">
              <a:lnSpc>
                <a:spcPts val="2600"/>
              </a:lnSpc>
              <a:spcBef>
                <a:spcPts val="0"/>
              </a:spcBef>
              <a:buClr>
                <a:schemeClr val="tx2"/>
              </a:buClr>
              <a:buSzPct val="75000"/>
              <a:buFont typeface="Wingdings" pitchFamily="2" charset="2"/>
              <a:buNone/>
              <a:defRPr/>
            </a:pPr>
            <a:r>
              <a:rPr kumimoji="0"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ノン・プログラミングで</a:t>
            </a:r>
            <a:endParaRPr kumimoji="0" lang="en-US" altLang="ja-JP" sz="20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gn="ctr">
              <a:lnSpc>
                <a:spcPts val="2600"/>
              </a:lnSpc>
              <a:spcBef>
                <a:spcPts val="0"/>
              </a:spcBef>
              <a:buClr>
                <a:schemeClr val="tx2"/>
              </a:buClr>
              <a:buSzPct val="75000"/>
              <a:buFont typeface="Wingdings" pitchFamily="2" charset="2"/>
              <a:buNone/>
              <a:defRPr/>
            </a:pPr>
            <a:r>
              <a:rPr kumimoji="0"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ロボット作成が可能</a:t>
            </a:r>
            <a:endParaRPr kumimoji="0" lang="en-US" altLang="ja-JP" sz="20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AutoShape 105"/>
          <p:cNvSpPr>
            <a:spLocks noChangeArrowheads="1"/>
          </p:cNvSpPr>
          <p:nvPr/>
        </p:nvSpPr>
        <p:spPr bwMode="auto">
          <a:xfrm>
            <a:off x="935976" y="3605791"/>
            <a:ext cx="3420000" cy="900000"/>
          </a:xfrm>
          <a:prstGeom prst="roundRect">
            <a:avLst>
              <a:gd name="adj" fmla="val 4894"/>
            </a:avLst>
          </a:prstGeom>
          <a:solidFill>
            <a:srgbClr val="99CCFF"/>
          </a:solidFill>
          <a:ln w="19050" algn="ctr">
            <a:solidFill>
              <a:srgbClr val="99CCFF"/>
            </a:solidFill>
            <a:round/>
            <a:headEnd/>
            <a:tailEnd type="none" w="lg" len="lg"/>
          </a:ln>
          <a:effectLst>
            <a:outerShdw dist="107763" dir="2700000" algn="ctr" rotWithShape="0">
              <a:schemeClr val="bg2">
                <a:alpha val="50000"/>
              </a:schemeClr>
            </a:outerShdw>
          </a:effectLst>
        </p:spPr>
        <p:txBody>
          <a:bodyPr lIns="36000" tIns="36000" rIns="36000" bIns="36000" anchor="ctr"/>
          <a:lstStyle/>
          <a:p>
            <a:pPr algn="ctr">
              <a:lnSpc>
                <a:spcPts val="2600"/>
              </a:lnSpc>
              <a:spcBef>
                <a:spcPts val="0"/>
              </a:spcBef>
              <a:buClr>
                <a:schemeClr val="tx2"/>
              </a:buClr>
              <a:buSzPct val="75000"/>
              <a:buFont typeface="Wingdings" pitchFamily="2" charset="2"/>
              <a:buNone/>
              <a:defRPr/>
            </a:pPr>
            <a:r>
              <a:rPr kumimoji="0"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純国産のソフトウェア</a:t>
            </a:r>
            <a:endParaRPr kumimoji="0" lang="en-US" altLang="ja-JP" sz="20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gn="ctr">
              <a:lnSpc>
                <a:spcPts val="2600"/>
              </a:lnSpc>
              <a:spcBef>
                <a:spcPts val="0"/>
              </a:spcBef>
              <a:buClr>
                <a:schemeClr val="tx2"/>
              </a:buClr>
              <a:buSzPct val="75000"/>
              <a:buFont typeface="Wingdings" pitchFamily="2" charset="2"/>
              <a:buNone/>
              <a:defRPr/>
            </a:pPr>
            <a:r>
              <a:rPr kumimoji="0" lang="ja-JP" altLang="en-US" sz="1600" b="1" dirty="0">
                <a:effectLst/>
                <a:latin typeface="メイリオ" panose="020B0604030504040204" pitchFamily="50" charset="-128"/>
                <a:ea typeface="メイリオ" panose="020B0604030504040204" pitchFamily="50" charset="-128"/>
                <a:cs typeface="メイリオ" panose="020B0604030504040204" pitchFamily="50" charset="-128"/>
              </a:rPr>
              <a:t>（日本語インターフェース）</a:t>
            </a:r>
            <a:endParaRPr kumimoji="0" lang="en-US" altLang="ja-JP" sz="16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AutoShape 105"/>
          <p:cNvSpPr>
            <a:spLocks noChangeArrowheads="1"/>
          </p:cNvSpPr>
          <p:nvPr/>
        </p:nvSpPr>
        <p:spPr bwMode="auto">
          <a:xfrm>
            <a:off x="935976" y="2306318"/>
            <a:ext cx="3420000" cy="900000"/>
          </a:xfrm>
          <a:prstGeom prst="roundRect">
            <a:avLst>
              <a:gd name="adj" fmla="val 4894"/>
            </a:avLst>
          </a:prstGeom>
          <a:solidFill>
            <a:srgbClr val="99CCFF"/>
          </a:solidFill>
          <a:ln w="19050" algn="ctr">
            <a:solidFill>
              <a:srgbClr val="99CCFF"/>
            </a:solidFill>
            <a:round/>
            <a:headEnd/>
            <a:tailEnd type="none" w="lg" len="lg"/>
          </a:ln>
          <a:effectLst>
            <a:outerShdw dist="107763" dir="2700000" algn="ctr" rotWithShape="0">
              <a:schemeClr val="bg2">
                <a:alpha val="50000"/>
              </a:schemeClr>
            </a:outerShdw>
          </a:effectLst>
        </p:spPr>
        <p:txBody>
          <a:bodyPr lIns="36000" tIns="36000" rIns="36000" bIns="36000" anchor="ctr"/>
          <a:lstStyle/>
          <a:p>
            <a:pPr algn="ctr">
              <a:lnSpc>
                <a:spcPts val="2600"/>
              </a:lnSpc>
              <a:spcBef>
                <a:spcPts val="0"/>
              </a:spcBef>
              <a:buClr>
                <a:schemeClr val="tx2"/>
              </a:buClr>
              <a:buSzPct val="75000"/>
              <a:buFont typeface="Wingdings" pitchFamily="2" charset="2"/>
              <a:buNone/>
              <a:defRPr/>
            </a:pPr>
            <a:r>
              <a:rPr kumimoji="0"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自動化における</a:t>
            </a:r>
            <a:endParaRPr kumimoji="0" lang="en-US" altLang="ja-JP" sz="20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gn="ctr">
              <a:lnSpc>
                <a:spcPts val="2600"/>
              </a:lnSpc>
              <a:spcBef>
                <a:spcPts val="0"/>
              </a:spcBef>
              <a:buClr>
                <a:schemeClr val="tx2"/>
              </a:buClr>
              <a:buSzPct val="75000"/>
              <a:buFont typeface="Wingdings" pitchFamily="2" charset="2"/>
              <a:buNone/>
              <a:defRPr/>
            </a:pPr>
            <a:r>
              <a:rPr kumimoji="0"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ソフトウェアを問わない</a:t>
            </a:r>
            <a:endParaRPr kumimoji="0" lang="en-US" altLang="ja-JP" sz="20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AutoShape 105"/>
          <p:cNvSpPr>
            <a:spLocks noChangeArrowheads="1"/>
          </p:cNvSpPr>
          <p:nvPr/>
        </p:nvSpPr>
        <p:spPr bwMode="auto">
          <a:xfrm>
            <a:off x="935976" y="4905264"/>
            <a:ext cx="3420000" cy="900000"/>
          </a:xfrm>
          <a:prstGeom prst="roundRect">
            <a:avLst>
              <a:gd name="adj" fmla="val 4894"/>
            </a:avLst>
          </a:prstGeom>
          <a:solidFill>
            <a:srgbClr val="99CCFF"/>
          </a:solidFill>
          <a:ln w="19050" algn="ctr">
            <a:solidFill>
              <a:srgbClr val="99CCFF"/>
            </a:solidFill>
            <a:round/>
            <a:headEnd/>
            <a:tailEnd type="none" w="lg" len="lg"/>
          </a:ln>
          <a:effectLst>
            <a:outerShdw dist="107763" dir="2700000" algn="ctr" rotWithShape="0">
              <a:schemeClr val="bg2">
                <a:alpha val="50000"/>
              </a:schemeClr>
            </a:outerShdw>
          </a:effectLst>
        </p:spPr>
        <p:txBody>
          <a:bodyPr lIns="36000" tIns="36000" rIns="36000" bIns="36000" anchor="ctr"/>
          <a:lstStyle/>
          <a:p>
            <a:pPr algn="ctr">
              <a:lnSpc>
                <a:spcPts val="2600"/>
              </a:lnSpc>
              <a:spcBef>
                <a:spcPts val="0"/>
              </a:spcBef>
              <a:buClr>
                <a:schemeClr val="tx2"/>
              </a:buClr>
              <a:buSzPct val="75000"/>
              <a:buFont typeface="Wingdings" pitchFamily="2" charset="2"/>
              <a:buNone/>
              <a:defRPr/>
            </a:pPr>
            <a:r>
              <a:rPr kumimoji="0"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サーバー環境が不要</a:t>
            </a:r>
            <a:endParaRPr kumimoji="0" lang="en-US" altLang="ja-JP" sz="20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gn="ctr">
              <a:lnSpc>
                <a:spcPts val="2600"/>
              </a:lnSpc>
              <a:spcBef>
                <a:spcPts val="0"/>
              </a:spcBef>
              <a:buClr>
                <a:schemeClr val="tx2"/>
              </a:buClr>
              <a:buSzPct val="75000"/>
              <a:buFont typeface="Wingdings" pitchFamily="2" charset="2"/>
              <a:buNone/>
              <a:defRPr/>
            </a:pPr>
            <a:r>
              <a:rPr kumimoji="0" lang="ja-JP" altLang="en-US" sz="1600" b="1" dirty="0">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1" dirty="0">
                <a:effectLst/>
                <a:latin typeface="メイリオ" panose="020B0604030504040204" pitchFamily="50" charset="-128"/>
                <a:ea typeface="メイリオ" panose="020B0604030504040204" pitchFamily="50" charset="-128"/>
                <a:cs typeface="メイリオ" panose="020B0604030504040204" pitchFamily="50" charset="-128"/>
              </a:rPr>
              <a:t>PC</a:t>
            </a:r>
            <a:r>
              <a:rPr kumimoji="0" lang="ja-JP" altLang="en-US" sz="1600" b="1" dirty="0">
                <a:effectLst/>
                <a:latin typeface="メイリオ" panose="020B0604030504040204" pitchFamily="50" charset="-128"/>
                <a:ea typeface="メイリオ" panose="020B0604030504040204" pitchFamily="50" charset="-128"/>
                <a:cs typeface="メイリオ" panose="020B0604030504040204" pitchFamily="50" charset="-128"/>
              </a:rPr>
              <a:t>にインストールするだけ）</a:t>
            </a:r>
            <a:endParaRPr kumimoji="0" lang="en-US" altLang="ja-JP" sz="16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AutoShape 105"/>
          <p:cNvSpPr>
            <a:spLocks noChangeArrowheads="1"/>
          </p:cNvSpPr>
          <p:nvPr/>
        </p:nvSpPr>
        <p:spPr bwMode="auto">
          <a:xfrm>
            <a:off x="4550643" y="1006845"/>
            <a:ext cx="4320480" cy="900000"/>
          </a:xfrm>
          <a:prstGeom prst="roundRect">
            <a:avLst>
              <a:gd name="adj" fmla="val 4894"/>
            </a:avLst>
          </a:prstGeom>
          <a:solidFill>
            <a:srgbClr val="CCECFF"/>
          </a:solidFill>
          <a:ln w="19050" algn="ctr">
            <a:solidFill>
              <a:srgbClr val="CCECFF"/>
            </a:solidFill>
            <a:round/>
            <a:headEnd/>
            <a:tailEnd type="none" w="lg" len="lg"/>
          </a:ln>
          <a:effectLst>
            <a:outerShdw dist="107763" dir="2700000" algn="ctr" rotWithShape="0">
              <a:schemeClr val="bg2">
                <a:alpha val="50000"/>
              </a:schemeClr>
            </a:outerShdw>
          </a:effectLst>
        </p:spPr>
        <p:txBody>
          <a:bodyPr lIns="144000" tIns="72000" rIns="72000" bIns="72000" anchor="ctr"/>
          <a:lstStyle/>
          <a:p>
            <a:pPr>
              <a:lnSpc>
                <a:spcPts val="2600"/>
              </a:lnSpc>
              <a:spcBef>
                <a:spcPts val="0"/>
              </a:spcBef>
              <a:buClr>
                <a:schemeClr val="tx2"/>
              </a:buClr>
              <a:buSzPct val="75000"/>
              <a:buFont typeface="Wingdings" pitchFamily="2" charset="2"/>
              <a:buNone/>
              <a:defRPr/>
            </a:pPr>
            <a:r>
              <a:rPr kumimoji="0"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ＧＵＩ操作や録画機能を使うことで、</a:t>
            </a:r>
            <a:br>
              <a:rPr kumimoji="0"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rPr>
            </a:br>
            <a:r>
              <a:rPr kumimoji="0"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簡単にロボットを作成できます。</a:t>
            </a:r>
            <a:endParaRPr kumimoji="0"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AutoShape 105"/>
          <p:cNvSpPr>
            <a:spLocks noChangeArrowheads="1"/>
          </p:cNvSpPr>
          <p:nvPr/>
        </p:nvSpPr>
        <p:spPr bwMode="auto">
          <a:xfrm>
            <a:off x="4572000" y="3605791"/>
            <a:ext cx="4320480" cy="900000"/>
          </a:xfrm>
          <a:prstGeom prst="roundRect">
            <a:avLst>
              <a:gd name="adj" fmla="val 4894"/>
            </a:avLst>
          </a:prstGeom>
          <a:solidFill>
            <a:srgbClr val="CCECFF"/>
          </a:solidFill>
          <a:ln w="19050" algn="ctr">
            <a:solidFill>
              <a:srgbClr val="CCECFF"/>
            </a:solidFill>
            <a:round/>
            <a:headEnd/>
            <a:tailEnd type="none" w="lg" len="lg"/>
          </a:ln>
          <a:effectLst>
            <a:outerShdw dist="107763" dir="2700000" algn="ctr" rotWithShape="0">
              <a:schemeClr val="bg2">
                <a:alpha val="50000"/>
              </a:schemeClr>
            </a:outerShdw>
          </a:effectLst>
        </p:spPr>
        <p:txBody>
          <a:bodyPr lIns="144000" tIns="72000" rIns="72000" bIns="72000" anchor="ctr"/>
          <a:lstStyle/>
          <a:p>
            <a:pPr>
              <a:lnSpc>
                <a:spcPts val="2600"/>
              </a:lnSpc>
              <a:spcBef>
                <a:spcPts val="0"/>
              </a:spcBef>
              <a:buClr>
                <a:schemeClr val="tx2"/>
              </a:buClr>
              <a:buSzPct val="75000"/>
              <a:buFont typeface="Wingdings" pitchFamily="2" charset="2"/>
              <a:buNone/>
              <a:defRPr/>
            </a:pPr>
            <a:r>
              <a:rPr kumimoji="0"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ＮＴＴ研究所で開発された純国産の</a:t>
            </a:r>
            <a:endParaRPr kumimoji="0"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nSpc>
                <a:spcPts val="2600"/>
              </a:lnSpc>
              <a:spcBef>
                <a:spcPts val="0"/>
              </a:spcBef>
              <a:buClr>
                <a:schemeClr val="tx2"/>
              </a:buClr>
              <a:buSzPct val="75000"/>
              <a:buFont typeface="Wingdings" pitchFamily="2" charset="2"/>
              <a:buNone/>
              <a:defRPr/>
            </a:pPr>
            <a:r>
              <a:rPr kumimoji="0"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ソフトウェアをベースとしています。</a:t>
            </a:r>
            <a:endParaRPr kumimoji="0"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AutoShape 105"/>
          <p:cNvSpPr>
            <a:spLocks noChangeArrowheads="1"/>
          </p:cNvSpPr>
          <p:nvPr/>
        </p:nvSpPr>
        <p:spPr bwMode="auto">
          <a:xfrm>
            <a:off x="4572000" y="2306318"/>
            <a:ext cx="4320480" cy="900000"/>
          </a:xfrm>
          <a:prstGeom prst="roundRect">
            <a:avLst>
              <a:gd name="adj" fmla="val 4894"/>
            </a:avLst>
          </a:prstGeom>
          <a:solidFill>
            <a:srgbClr val="CCECFF"/>
          </a:solidFill>
          <a:ln w="19050" algn="ctr">
            <a:solidFill>
              <a:srgbClr val="CCECFF"/>
            </a:solidFill>
            <a:round/>
            <a:headEnd/>
            <a:tailEnd type="none" w="lg" len="lg"/>
          </a:ln>
          <a:effectLst>
            <a:outerShdw dist="107763" dir="2700000" algn="ctr" rotWithShape="0">
              <a:schemeClr val="bg2">
                <a:alpha val="50000"/>
              </a:schemeClr>
            </a:outerShdw>
          </a:effectLst>
        </p:spPr>
        <p:txBody>
          <a:bodyPr lIns="144000" tIns="72000" rIns="72000" bIns="72000" anchor="ctr"/>
          <a:lstStyle/>
          <a:p>
            <a:pPr>
              <a:lnSpc>
                <a:spcPts val="2600"/>
              </a:lnSpc>
              <a:spcBef>
                <a:spcPts val="0"/>
              </a:spcBef>
              <a:buClr>
                <a:schemeClr val="tx2"/>
              </a:buClr>
              <a:buSzPct val="75000"/>
              <a:buFont typeface="Wingdings" pitchFamily="2" charset="2"/>
              <a:buNone/>
              <a:defRPr/>
            </a:pPr>
            <a:r>
              <a:rPr kumimoji="0"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パッケージからスクラッチ開発されたソフトウェアまで何でも対応できます。</a:t>
            </a:r>
            <a:endParaRPr kumimoji="0"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AutoShape 105"/>
          <p:cNvSpPr>
            <a:spLocks noChangeArrowheads="1"/>
          </p:cNvSpPr>
          <p:nvPr/>
        </p:nvSpPr>
        <p:spPr bwMode="auto">
          <a:xfrm>
            <a:off x="4572000" y="4905264"/>
            <a:ext cx="4320480" cy="900000"/>
          </a:xfrm>
          <a:prstGeom prst="roundRect">
            <a:avLst>
              <a:gd name="adj" fmla="val 4894"/>
            </a:avLst>
          </a:prstGeom>
          <a:solidFill>
            <a:srgbClr val="CCECFF"/>
          </a:solidFill>
          <a:ln w="19050" algn="ctr">
            <a:solidFill>
              <a:srgbClr val="CCECFF"/>
            </a:solidFill>
            <a:round/>
            <a:headEnd/>
            <a:tailEnd type="none" w="lg" len="lg"/>
          </a:ln>
          <a:effectLst>
            <a:outerShdw dist="107763" dir="2700000" algn="ctr" rotWithShape="0">
              <a:schemeClr val="bg2">
                <a:alpha val="50000"/>
              </a:schemeClr>
            </a:outerShdw>
          </a:effectLst>
        </p:spPr>
        <p:txBody>
          <a:bodyPr lIns="144000" tIns="72000" rIns="72000" bIns="72000" anchor="ctr"/>
          <a:lstStyle/>
          <a:p>
            <a:pPr>
              <a:lnSpc>
                <a:spcPts val="2600"/>
              </a:lnSpc>
              <a:spcBef>
                <a:spcPts val="0"/>
              </a:spcBef>
              <a:buClr>
                <a:schemeClr val="tx2"/>
              </a:buClr>
              <a:buSzPct val="75000"/>
              <a:buFont typeface="Wingdings" pitchFamily="2" charset="2"/>
              <a:buNone/>
              <a:defRPr/>
            </a:pPr>
            <a:r>
              <a:rPr kumimoji="0"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クライアント</a:t>
            </a:r>
            <a:r>
              <a:rPr kumimoji="0"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rPr>
              <a:t>PC</a:t>
            </a:r>
            <a:r>
              <a:rPr kumimoji="0"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にインストール</a:t>
            </a:r>
            <a:endParaRPr kumimoji="0"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nSpc>
                <a:spcPts val="2600"/>
              </a:lnSpc>
              <a:spcBef>
                <a:spcPts val="0"/>
              </a:spcBef>
              <a:buClr>
                <a:schemeClr val="tx2"/>
              </a:buClr>
              <a:buSzPct val="75000"/>
              <a:buFont typeface="Wingdings" pitchFamily="2" charset="2"/>
              <a:buNone/>
              <a:defRPr/>
            </a:pPr>
            <a:r>
              <a:rPr kumimoji="0"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するだけで、すぐにお使い頂けます。</a:t>
            </a:r>
            <a:endParaRPr kumimoji="0"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AutoShape 105"/>
          <p:cNvSpPr>
            <a:spLocks noChangeArrowheads="1"/>
          </p:cNvSpPr>
          <p:nvPr/>
        </p:nvSpPr>
        <p:spPr bwMode="auto">
          <a:xfrm>
            <a:off x="143128" y="1006845"/>
            <a:ext cx="591091" cy="900000"/>
          </a:xfrm>
          <a:prstGeom prst="roundRect">
            <a:avLst>
              <a:gd name="adj" fmla="val 4894"/>
            </a:avLst>
          </a:prstGeom>
          <a:solidFill>
            <a:srgbClr val="99CCFF"/>
          </a:solidFill>
          <a:ln w="19050" algn="ctr">
            <a:solidFill>
              <a:srgbClr val="99CCFF"/>
            </a:solidFill>
            <a:round/>
            <a:headEnd/>
            <a:tailEnd type="none" w="lg" len="lg"/>
          </a:ln>
          <a:effectLst>
            <a:outerShdw dist="107763" dir="2700000" algn="ctr" rotWithShape="0">
              <a:schemeClr val="bg2">
                <a:alpha val="50000"/>
              </a:schemeClr>
            </a:outerShdw>
          </a:effectLst>
        </p:spPr>
        <p:txBody>
          <a:bodyPr lIns="36000" tIns="180000" rIns="36000" bIns="36000" anchor="ctr"/>
          <a:lstStyle/>
          <a:p>
            <a:pPr algn="ctr">
              <a:lnSpc>
                <a:spcPts val="2600"/>
              </a:lnSpc>
              <a:spcBef>
                <a:spcPts val="0"/>
              </a:spcBef>
              <a:buClr>
                <a:schemeClr val="tx2"/>
              </a:buClr>
              <a:buSzPct val="75000"/>
              <a:buFont typeface="Wingdings" pitchFamily="2" charset="2"/>
              <a:buNone/>
              <a:defRPr/>
            </a:pPr>
            <a:r>
              <a:rPr kumimoji="0" lang="en-US" altLang="ja-JP" sz="2800" b="1" dirty="0">
                <a:effectLst/>
                <a:latin typeface="メイリオ" panose="020B0604030504040204" pitchFamily="50" charset="-128"/>
                <a:ea typeface="メイリオ" panose="020B0604030504040204" pitchFamily="50" charset="-128"/>
                <a:cs typeface="メイリオ" panose="020B0604030504040204" pitchFamily="50" charset="-128"/>
              </a:rPr>
              <a:t>1</a:t>
            </a:r>
          </a:p>
        </p:txBody>
      </p:sp>
      <p:sp>
        <p:nvSpPr>
          <p:cNvPr id="16" name="AutoShape 105"/>
          <p:cNvSpPr>
            <a:spLocks noChangeArrowheads="1"/>
          </p:cNvSpPr>
          <p:nvPr/>
        </p:nvSpPr>
        <p:spPr bwMode="auto">
          <a:xfrm>
            <a:off x="164485" y="3605791"/>
            <a:ext cx="591091" cy="900000"/>
          </a:xfrm>
          <a:prstGeom prst="roundRect">
            <a:avLst>
              <a:gd name="adj" fmla="val 4894"/>
            </a:avLst>
          </a:prstGeom>
          <a:solidFill>
            <a:srgbClr val="99CCFF"/>
          </a:solidFill>
          <a:ln w="19050" algn="ctr">
            <a:solidFill>
              <a:srgbClr val="99CCFF"/>
            </a:solidFill>
            <a:round/>
            <a:headEnd/>
            <a:tailEnd type="none" w="lg" len="lg"/>
          </a:ln>
          <a:effectLst>
            <a:outerShdw dist="107763" dir="2700000" algn="ctr" rotWithShape="0">
              <a:schemeClr val="bg2">
                <a:alpha val="50000"/>
              </a:schemeClr>
            </a:outerShdw>
          </a:effectLst>
        </p:spPr>
        <p:txBody>
          <a:bodyPr lIns="36000" tIns="180000" rIns="36000" bIns="36000" anchor="ctr"/>
          <a:lstStyle/>
          <a:p>
            <a:pPr algn="ctr">
              <a:lnSpc>
                <a:spcPts val="2600"/>
              </a:lnSpc>
              <a:spcBef>
                <a:spcPts val="0"/>
              </a:spcBef>
              <a:buClr>
                <a:schemeClr val="tx2"/>
              </a:buClr>
              <a:buSzPct val="75000"/>
              <a:buFont typeface="Wingdings" pitchFamily="2" charset="2"/>
              <a:buNone/>
              <a:defRPr/>
            </a:pPr>
            <a:r>
              <a:rPr kumimoji="0" lang="en-US" altLang="ja-JP" sz="2800" b="1" dirty="0">
                <a:effectLst/>
                <a:latin typeface="メイリオ" panose="020B0604030504040204" pitchFamily="50" charset="-128"/>
                <a:ea typeface="メイリオ" panose="020B0604030504040204" pitchFamily="50" charset="-128"/>
                <a:cs typeface="メイリオ" panose="020B0604030504040204" pitchFamily="50" charset="-128"/>
              </a:rPr>
              <a:t>3</a:t>
            </a:r>
          </a:p>
        </p:txBody>
      </p:sp>
      <p:sp>
        <p:nvSpPr>
          <p:cNvPr id="17" name="AutoShape 105"/>
          <p:cNvSpPr>
            <a:spLocks noChangeArrowheads="1"/>
          </p:cNvSpPr>
          <p:nvPr/>
        </p:nvSpPr>
        <p:spPr bwMode="auto">
          <a:xfrm>
            <a:off x="164485" y="2306318"/>
            <a:ext cx="591091" cy="900000"/>
          </a:xfrm>
          <a:prstGeom prst="roundRect">
            <a:avLst>
              <a:gd name="adj" fmla="val 4894"/>
            </a:avLst>
          </a:prstGeom>
          <a:solidFill>
            <a:srgbClr val="99CCFF"/>
          </a:solidFill>
          <a:ln w="19050" algn="ctr">
            <a:solidFill>
              <a:srgbClr val="99CCFF"/>
            </a:solidFill>
            <a:round/>
            <a:headEnd/>
            <a:tailEnd type="none" w="lg" len="lg"/>
          </a:ln>
          <a:effectLst>
            <a:outerShdw dist="107763" dir="2700000" algn="ctr" rotWithShape="0">
              <a:schemeClr val="bg2">
                <a:alpha val="50000"/>
              </a:schemeClr>
            </a:outerShdw>
          </a:effectLst>
        </p:spPr>
        <p:txBody>
          <a:bodyPr lIns="36000" tIns="180000" rIns="36000" bIns="36000" anchor="ctr"/>
          <a:lstStyle/>
          <a:p>
            <a:pPr algn="ctr">
              <a:lnSpc>
                <a:spcPts val="2600"/>
              </a:lnSpc>
              <a:spcBef>
                <a:spcPts val="0"/>
              </a:spcBef>
              <a:buClr>
                <a:schemeClr val="tx2"/>
              </a:buClr>
              <a:buSzPct val="75000"/>
              <a:buFont typeface="Wingdings" pitchFamily="2" charset="2"/>
              <a:buNone/>
              <a:defRPr/>
            </a:pPr>
            <a:r>
              <a:rPr kumimoji="0" lang="en-US" altLang="ja-JP" sz="2800" b="1" dirty="0">
                <a:effectLst/>
                <a:latin typeface="メイリオ" panose="020B0604030504040204" pitchFamily="50" charset="-128"/>
                <a:ea typeface="メイリオ" panose="020B0604030504040204" pitchFamily="50" charset="-128"/>
                <a:cs typeface="メイリオ" panose="020B0604030504040204" pitchFamily="50" charset="-128"/>
              </a:rPr>
              <a:t>2</a:t>
            </a:r>
          </a:p>
        </p:txBody>
      </p:sp>
      <p:sp>
        <p:nvSpPr>
          <p:cNvPr id="18" name="AutoShape 105"/>
          <p:cNvSpPr>
            <a:spLocks noChangeArrowheads="1"/>
          </p:cNvSpPr>
          <p:nvPr/>
        </p:nvSpPr>
        <p:spPr bwMode="auto">
          <a:xfrm>
            <a:off x="164485" y="4905264"/>
            <a:ext cx="591091" cy="900000"/>
          </a:xfrm>
          <a:prstGeom prst="roundRect">
            <a:avLst>
              <a:gd name="adj" fmla="val 4894"/>
            </a:avLst>
          </a:prstGeom>
          <a:solidFill>
            <a:srgbClr val="99CCFF"/>
          </a:solidFill>
          <a:ln w="19050" algn="ctr">
            <a:solidFill>
              <a:srgbClr val="99CCFF"/>
            </a:solidFill>
            <a:round/>
            <a:headEnd/>
            <a:tailEnd type="none" w="lg" len="lg"/>
          </a:ln>
          <a:effectLst>
            <a:outerShdw dist="107763" dir="2700000" algn="ctr" rotWithShape="0">
              <a:schemeClr val="bg2">
                <a:alpha val="50000"/>
              </a:schemeClr>
            </a:outerShdw>
          </a:effectLst>
        </p:spPr>
        <p:txBody>
          <a:bodyPr lIns="36000" tIns="180000" rIns="36000" bIns="36000" anchor="ctr"/>
          <a:lstStyle/>
          <a:p>
            <a:pPr algn="ctr">
              <a:lnSpc>
                <a:spcPts val="2600"/>
              </a:lnSpc>
              <a:spcBef>
                <a:spcPts val="0"/>
              </a:spcBef>
              <a:buClr>
                <a:schemeClr val="tx2"/>
              </a:buClr>
              <a:buSzPct val="75000"/>
              <a:buFont typeface="Wingdings" pitchFamily="2" charset="2"/>
              <a:buNone/>
              <a:defRPr/>
            </a:pPr>
            <a:r>
              <a:rPr kumimoji="0" lang="en-US" altLang="ja-JP" sz="2800" b="1" dirty="0">
                <a:effectLst/>
                <a:latin typeface="メイリオ" panose="020B0604030504040204" pitchFamily="50" charset="-128"/>
                <a:ea typeface="メイリオ" panose="020B0604030504040204" pitchFamily="50" charset="-128"/>
                <a:cs typeface="メイリオ" panose="020B0604030504040204" pitchFamily="50" charset="-128"/>
              </a:rPr>
              <a:t>4</a:t>
            </a:r>
          </a:p>
        </p:txBody>
      </p:sp>
    </p:spTree>
    <p:extLst>
      <p:ext uri="{BB962C8B-B14F-4D97-AF65-F5344CB8AC3E}">
        <p14:creationId xmlns:p14="http://schemas.microsoft.com/office/powerpoint/2010/main" val="167850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4F302C99-53F9-4241-B571-0EA8D3396BDB}" type="slidenum">
              <a:rPr lang="en-US" altLang="ja-JP" smtClean="0"/>
              <a:pPr>
                <a:defRPr/>
              </a:pPr>
              <a:t>10</a:t>
            </a:fld>
            <a:endParaRPr lang="en-US" altLang="ja-JP"/>
          </a:p>
        </p:txBody>
      </p:sp>
      <p:graphicFrame>
        <p:nvGraphicFramePr>
          <p:cNvPr id="3" name="表 2"/>
          <p:cNvGraphicFramePr>
            <a:graphicFrameLocks noGrp="1"/>
          </p:cNvGraphicFramePr>
          <p:nvPr>
            <p:extLst>
              <p:ext uri="{D42A27DB-BD31-4B8C-83A1-F6EECF244321}">
                <p14:modId xmlns:p14="http://schemas.microsoft.com/office/powerpoint/2010/main" val="1471683355"/>
              </p:ext>
            </p:extLst>
          </p:nvPr>
        </p:nvGraphicFramePr>
        <p:xfrm>
          <a:off x="575557" y="855807"/>
          <a:ext cx="7992887" cy="5309497"/>
        </p:xfrm>
        <a:graphic>
          <a:graphicData uri="http://schemas.openxmlformats.org/drawingml/2006/table">
            <a:tbl>
              <a:tblPr firstRow="1" bandRow="1">
                <a:tableStyleId>{21E4AEA4-8DFA-4A89-87EB-49C32662AFE0}</a:tableStyleId>
              </a:tblPr>
              <a:tblGrid>
                <a:gridCol w="837247">
                  <a:extLst>
                    <a:ext uri="{9D8B030D-6E8A-4147-A177-3AD203B41FA5}">
                      <a16:colId xmlns:a16="http://schemas.microsoft.com/office/drawing/2014/main" val="4182949078"/>
                    </a:ext>
                  </a:extLst>
                </a:gridCol>
                <a:gridCol w="2044900">
                  <a:extLst>
                    <a:ext uri="{9D8B030D-6E8A-4147-A177-3AD203B41FA5}">
                      <a16:colId xmlns:a16="http://schemas.microsoft.com/office/drawing/2014/main" val="20000"/>
                    </a:ext>
                  </a:extLst>
                </a:gridCol>
                <a:gridCol w="1703580">
                  <a:extLst>
                    <a:ext uri="{9D8B030D-6E8A-4147-A177-3AD203B41FA5}">
                      <a16:colId xmlns:a16="http://schemas.microsoft.com/office/drawing/2014/main" val="3184801234"/>
                    </a:ext>
                  </a:extLst>
                </a:gridCol>
                <a:gridCol w="1703580">
                  <a:extLst>
                    <a:ext uri="{9D8B030D-6E8A-4147-A177-3AD203B41FA5}">
                      <a16:colId xmlns:a16="http://schemas.microsoft.com/office/drawing/2014/main" val="4058122488"/>
                    </a:ext>
                  </a:extLst>
                </a:gridCol>
                <a:gridCol w="1703580">
                  <a:extLst>
                    <a:ext uri="{9D8B030D-6E8A-4147-A177-3AD203B41FA5}">
                      <a16:colId xmlns:a16="http://schemas.microsoft.com/office/drawing/2014/main" val="20001"/>
                    </a:ext>
                  </a:extLst>
                </a:gridCol>
              </a:tblGrid>
              <a:tr h="453563">
                <a:tc gridSpan="2">
                  <a:txBody>
                    <a:bodyPr/>
                    <a:lstStyle/>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比較項目</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Ａ製品</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Ｂ製品</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WinActor</a:t>
                      </a:r>
                      <a:endPar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99FF"/>
                    </a:solidFill>
                  </a:tcPr>
                </a:tc>
                <a:extLst>
                  <a:ext uri="{0D108BD9-81ED-4DB2-BD59-A6C34878D82A}">
                    <a16:rowId xmlns:a16="http://schemas.microsoft.com/office/drawing/2014/main" val="10000"/>
                  </a:ext>
                </a:extLst>
              </a:tr>
              <a:tr h="381555">
                <a:tc rowSpan="2">
                  <a:txBody>
                    <a:bodyPr/>
                    <a:lstStyle/>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国籍</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開発会社</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海外</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海外</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日本</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750910953"/>
                  </a:ext>
                </a:extLst>
              </a:tr>
              <a:tr h="381555">
                <a:tc vMerge="1">
                  <a:txBody>
                    <a:bodyPr/>
                    <a:lstStyle/>
                    <a:p>
                      <a:pPr algn="ctr"/>
                      <a:endPar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72000" marR="72000" marT="72000" marB="36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販売会社</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日本</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日本</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日本</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8418841"/>
                  </a:ext>
                </a:extLst>
              </a:tr>
              <a:tr h="381555">
                <a:tc rowSpan="2">
                  <a:txBody>
                    <a:bodyPr/>
                    <a:lstStyle/>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表示</a:t>
                      </a:r>
                      <a:endParaRPr kumimoji="1" lang="en-US" altLang="ja-JP"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言語</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操作画面</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英語</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英語</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日本語</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2144111218"/>
                  </a:ext>
                </a:extLst>
              </a:tr>
              <a:tr h="562012">
                <a:tc vMerge="1">
                  <a:txBody>
                    <a:bodyPr/>
                    <a:lstStyle/>
                    <a:p>
                      <a:pPr algn="ctr"/>
                      <a:endPar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マニュアル</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日本語</a:t>
                      </a:r>
                      <a:endParaRPr kumimoji="1" lang="en-US" altLang="ja-JP"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（機械翻訳？）</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kumimoji="1" lang="ja-JP" altLang="en-US" sz="16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日本語</a:t>
                      </a:r>
                      <a:endParaRPr kumimoji="1" lang="en-US" altLang="ja-JP" sz="16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2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（機械翻訳？）</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日本語</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2140791430"/>
                  </a:ext>
                </a:extLst>
              </a:tr>
              <a:tr h="381555">
                <a:tc rowSpan="2">
                  <a:txBody>
                    <a:bodyPr/>
                    <a:lstStyle/>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動作</a:t>
                      </a:r>
                      <a:endParaRPr kumimoji="1" lang="en-US" altLang="ja-JP"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環境</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動作環境</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サーバー</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ＰＣ</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ＰＣ</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81555">
                <a:tc vMerge="1">
                  <a:txBody>
                    <a:bodyPr/>
                    <a:lstStyle/>
                    <a:p>
                      <a:pPr algn="ctr"/>
                      <a:endPar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サーバー</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必須</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不要</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不要</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7942289"/>
                  </a:ext>
                </a:extLst>
              </a:tr>
              <a:tr h="634881">
                <a:tc rowSpan="2">
                  <a:txBody>
                    <a:bodyPr/>
                    <a:lstStyle/>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自動化</a:t>
                      </a:r>
                      <a:endParaRPr kumimoji="1" lang="en-US" altLang="ja-JP"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対象</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Web</a:t>
                      </a:r>
                    </a:p>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アプリケーション</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34881">
                <a:tc vMerge="1">
                  <a:txBody>
                    <a:bodyPr/>
                    <a:lstStyle/>
                    <a:p>
                      <a:pPr algn="ctr"/>
                      <a:endPar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Windows</a:t>
                      </a:r>
                    </a:p>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アプリケーション</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581665">
                <a:tc>
                  <a:txBody>
                    <a:bodyPr/>
                    <a:lstStyle/>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費用</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導入最小コスト</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約</a:t>
                      </a:r>
                      <a:r>
                        <a:rPr kumimoji="1" lang="en-US" altLang="ja-JP"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500</a:t>
                      </a: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万円</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100</a:t>
                      </a: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万円以下</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100</a:t>
                      </a: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万円以下</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1321940"/>
                  </a:ext>
                </a:extLst>
              </a:tr>
              <a:tr h="4304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保守</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サポート</a:t>
                      </a: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技術面は本国に</a:t>
                      </a:r>
                      <a:endParaRPr kumimoji="1" lang="en-US" altLang="ja-JP"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エスカレーション</a:t>
                      </a:r>
                      <a:endParaRPr kumimoji="1" lang="en-US" altLang="ja-JP"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技術面は本国に</a:t>
                      </a:r>
                      <a:endParaRPr kumimoji="1" lang="en-US" altLang="ja-JP"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エスカレーション</a:t>
                      </a:r>
                      <a:endParaRPr kumimoji="1" lang="en-US" altLang="ja-JP"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国内で完結</a:t>
                      </a:r>
                      <a:endParaRPr kumimoji="1" lang="en-US" altLang="ja-JP" sz="1400" b="0" dirty="0">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72000" marR="72000" marT="72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546658557"/>
                  </a:ext>
                </a:extLst>
              </a:tr>
            </a:tbl>
          </a:graphicData>
        </a:graphic>
      </p:graphicFrame>
      <p:sp>
        <p:nvSpPr>
          <p:cNvPr id="5"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ja-JP" altLang="en-US" sz="2400" kern="0" dirty="0">
                <a:solidFill>
                  <a:schemeClr val="bg1"/>
                </a:solidFill>
              </a:rPr>
              <a:t>ＲＰＡツールの比較情報</a:t>
            </a:r>
            <a:endPar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6"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1078010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4F302C99-53F9-4241-B571-0EA8D3396BDB}" type="slidenum">
              <a:rPr lang="en-US" altLang="ja-JP" smtClean="0"/>
              <a:pPr>
                <a:defRPr/>
              </a:pPr>
              <a:t>11</a:t>
            </a:fld>
            <a:endParaRPr lang="en-US" altLang="ja-JP"/>
          </a:p>
        </p:txBody>
      </p:sp>
      <p:sp>
        <p:nvSpPr>
          <p:cNvPr id="5"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en-US" altLang="ja-JP" sz="2400" kern="0" dirty="0">
                <a:solidFill>
                  <a:schemeClr val="bg1"/>
                </a:solidFill>
              </a:rPr>
              <a:t>【</a:t>
            </a:r>
            <a:r>
              <a:rPr lang="ja-JP" altLang="en-US" sz="2400" kern="0" dirty="0">
                <a:solidFill>
                  <a:schemeClr val="bg1"/>
                </a:solidFill>
              </a:rPr>
              <a:t>ご参考資料</a:t>
            </a:r>
            <a:r>
              <a:rPr lang="en-US" altLang="ja-JP" sz="2400" kern="0" dirty="0">
                <a:solidFill>
                  <a:schemeClr val="bg1"/>
                </a:solidFill>
              </a:rPr>
              <a:t>】</a:t>
            </a:r>
            <a:r>
              <a:rPr lang="ja-JP" altLang="en-US" sz="2400" kern="0" dirty="0">
                <a:solidFill>
                  <a:schemeClr val="bg1"/>
                </a:solidFill>
              </a:rPr>
              <a:t>　ロボット作成機能のご紹介 （</a:t>
            </a:r>
            <a:r>
              <a:rPr lang="en-US" altLang="ja-JP" sz="2400" kern="0" dirty="0">
                <a:solidFill>
                  <a:schemeClr val="bg1"/>
                </a:solidFill>
              </a:rPr>
              <a:t>1</a:t>
            </a:r>
            <a:r>
              <a:rPr lang="ja-JP" altLang="en-US" sz="2400" kern="0" dirty="0">
                <a:solidFill>
                  <a:schemeClr val="bg1"/>
                </a:solidFill>
              </a:rPr>
              <a:t>）</a:t>
            </a:r>
            <a:endPar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6"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pic>
        <p:nvPicPr>
          <p:cNvPr id="8" name="図 7"/>
          <p:cNvPicPr>
            <a:picLocks noChangeAspect="1"/>
          </p:cNvPicPr>
          <p:nvPr/>
        </p:nvPicPr>
        <p:blipFill>
          <a:blip r:embed="rId2"/>
          <a:stretch>
            <a:fillRect/>
          </a:stretch>
        </p:blipFill>
        <p:spPr>
          <a:xfrm>
            <a:off x="366936" y="764704"/>
            <a:ext cx="1828800" cy="5410200"/>
          </a:xfrm>
          <a:prstGeom prst="rect">
            <a:avLst/>
          </a:prstGeom>
        </p:spPr>
      </p:pic>
      <p:pic>
        <p:nvPicPr>
          <p:cNvPr id="9" name="図 8"/>
          <p:cNvPicPr>
            <a:picLocks noChangeAspect="1"/>
          </p:cNvPicPr>
          <p:nvPr/>
        </p:nvPicPr>
        <p:blipFill>
          <a:blip r:embed="rId3"/>
          <a:stretch>
            <a:fillRect/>
          </a:stretch>
        </p:blipFill>
        <p:spPr>
          <a:xfrm>
            <a:off x="2492108" y="908720"/>
            <a:ext cx="2291715" cy="1588770"/>
          </a:xfrm>
          <a:prstGeom prst="rect">
            <a:avLst/>
          </a:prstGeom>
        </p:spPr>
      </p:pic>
      <p:pic>
        <p:nvPicPr>
          <p:cNvPr id="10" name="図 9"/>
          <p:cNvPicPr>
            <a:picLocks noChangeAspect="1"/>
          </p:cNvPicPr>
          <p:nvPr/>
        </p:nvPicPr>
        <p:blipFill>
          <a:blip r:embed="rId4"/>
          <a:stretch>
            <a:fillRect/>
          </a:stretch>
        </p:blipFill>
        <p:spPr>
          <a:xfrm>
            <a:off x="2492108" y="2708920"/>
            <a:ext cx="3055620" cy="1790700"/>
          </a:xfrm>
          <a:prstGeom prst="rect">
            <a:avLst/>
          </a:prstGeom>
        </p:spPr>
      </p:pic>
      <p:pic>
        <p:nvPicPr>
          <p:cNvPr id="11" name="図 10"/>
          <p:cNvPicPr>
            <a:picLocks noChangeAspect="1"/>
          </p:cNvPicPr>
          <p:nvPr/>
        </p:nvPicPr>
        <p:blipFill>
          <a:blip r:embed="rId5"/>
          <a:stretch>
            <a:fillRect/>
          </a:stretch>
        </p:blipFill>
        <p:spPr>
          <a:xfrm>
            <a:off x="2483768" y="4725144"/>
            <a:ext cx="3055620" cy="1371600"/>
          </a:xfrm>
          <a:prstGeom prst="rect">
            <a:avLst/>
          </a:prstGeom>
        </p:spPr>
      </p:pic>
      <p:pic>
        <p:nvPicPr>
          <p:cNvPr id="12" name="図 11"/>
          <p:cNvPicPr>
            <a:picLocks noChangeAspect="1"/>
          </p:cNvPicPr>
          <p:nvPr/>
        </p:nvPicPr>
        <p:blipFill>
          <a:blip r:embed="rId6"/>
          <a:stretch>
            <a:fillRect/>
          </a:stretch>
        </p:blipFill>
        <p:spPr>
          <a:xfrm>
            <a:off x="6747029" y="1546101"/>
            <a:ext cx="2009775" cy="1666875"/>
          </a:xfrm>
          <a:prstGeom prst="rect">
            <a:avLst/>
          </a:prstGeom>
        </p:spPr>
      </p:pic>
      <p:pic>
        <p:nvPicPr>
          <p:cNvPr id="13" name="図 12"/>
          <p:cNvPicPr>
            <a:picLocks noChangeAspect="1"/>
          </p:cNvPicPr>
          <p:nvPr/>
        </p:nvPicPr>
        <p:blipFill>
          <a:blip r:embed="rId7"/>
          <a:stretch>
            <a:fillRect/>
          </a:stretch>
        </p:blipFill>
        <p:spPr>
          <a:xfrm>
            <a:off x="5964168" y="3573016"/>
            <a:ext cx="2864644" cy="2314575"/>
          </a:xfrm>
          <a:prstGeom prst="rect">
            <a:avLst/>
          </a:prstGeom>
        </p:spPr>
      </p:pic>
      <p:sp>
        <p:nvSpPr>
          <p:cNvPr id="14" name="AutoShape 158"/>
          <p:cNvSpPr>
            <a:spLocks noChangeArrowheads="1"/>
          </p:cNvSpPr>
          <p:nvPr/>
        </p:nvSpPr>
        <p:spPr bwMode="auto">
          <a:xfrm>
            <a:off x="4620996" y="908720"/>
            <a:ext cx="1599852" cy="791737"/>
          </a:xfrm>
          <a:prstGeom prst="wedgeRectCallout">
            <a:avLst>
              <a:gd name="adj1" fmla="val -64694"/>
              <a:gd name="adj2" fmla="val 34227"/>
            </a:avLst>
          </a:prstGeom>
          <a:solidFill>
            <a:srgbClr val="FFFF99"/>
          </a:solidFill>
          <a:ln w="25400">
            <a:solidFill>
              <a:srgbClr val="FF9900"/>
            </a:solidFill>
            <a:miter lim="800000"/>
            <a:headEnd/>
            <a:tailEnd/>
          </a:ln>
          <a:effectLst/>
        </p:spPr>
        <p:txBody>
          <a:bodyPr wrap="square" lIns="108000" tIns="72000" rIns="108000" bIns="72000" anchor="ctr">
            <a:spAutoFit/>
          </a:bodyPr>
          <a:lstStyle/>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指定した画面が</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表示されるまで</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待機する。</a:t>
            </a:r>
          </a:p>
        </p:txBody>
      </p:sp>
      <p:sp>
        <p:nvSpPr>
          <p:cNvPr id="15" name="AutoShape 158"/>
          <p:cNvSpPr>
            <a:spLocks noChangeArrowheads="1"/>
          </p:cNvSpPr>
          <p:nvPr/>
        </p:nvSpPr>
        <p:spPr bwMode="auto">
          <a:xfrm>
            <a:off x="4636672" y="2564904"/>
            <a:ext cx="1599852" cy="791737"/>
          </a:xfrm>
          <a:prstGeom prst="wedgeRectCallout">
            <a:avLst>
              <a:gd name="adj1" fmla="val -71929"/>
              <a:gd name="adj2" fmla="val 54694"/>
            </a:avLst>
          </a:prstGeom>
          <a:solidFill>
            <a:srgbClr val="FFFF99"/>
          </a:solidFill>
          <a:ln w="25400">
            <a:solidFill>
              <a:srgbClr val="FF9900"/>
            </a:solidFill>
            <a:miter lim="800000"/>
            <a:headEnd/>
            <a:tailEnd/>
          </a:ln>
          <a:effectLst/>
        </p:spPr>
        <p:txBody>
          <a:bodyPr wrap="square" lIns="108000" tIns="72000" rIns="108000" bIns="72000" anchor="ctr">
            <a:spAutoFit/>
          </a:bodyPr>
          <a:lstStyle/>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テキストなどを</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クリップボードにコピーする。</a:t>
            </a:r>
          </a:p>
        </p:txBody>
      </p:sp>
      <p:sp>
        <p:nvSpPr>
          <p:cNvPr id="16" name="AutoShape 158"/>
          <p:cNvSpPr>
            <a:spLocks noChangeArrowheads="1"/>
          </p:cNvSpPr>
          <p:nvPr/>
        </p:nvSpPr>
        <p:spPr bwMode="auto">
          <a:xfrm>
            <a:off x="4620996" y="5445224"/>
            <a:ext cx="1599852" cy="791737"/>
          </a:xfrm>
          <a:prstGeom prst="wedgeRectCallout">
            <a:avLst>
              <a:gd name="adj1" fmla="val -74158"/>
              <a:gd name="adj2" fmla="val -28959"/>
            </a:avLst>
          </a:prstGeom>
          <a:solidFill>
            <a:srgbClr val="FFFF99"/>
          </a:solidFill>
          <a:ln w="25400">
            <a:solidFill>
              <a:srgbClr val="FF9900"/>
            </a:solidFill>
            <a:miter lim="800000"/>
            <a:headEnd/>
            <a:tailEnd/>
          </a:ln>
          <a:effectLst/>
        </p:spPr>
        <p:txBody>
          <a:bodyPr wrap="square" lIns="108000" tIns="72000" rIns="108000" bIns="72000" anchor="ctr">
            <a:spAutoFit/>
          </a:bodyPr>
          <a:lstStyle/>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変数の文字列を</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全角化または</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半角化する。</a:t>
            </a:r>
          </a:p>
        </p:txBody>
      </p:sp>
      <p:sp>
        <p:nvSpPr>
          <p:cNvPr id="17" name="AutoShape 158"/>
          <p:cNvSpPr>
            <a:spLocks noChangeArrowheads="1"/>
          </p:cNvSpPr>
          <p:nvPr/>
        </p:nvSpPr>
        <p:spPr bwMode="auto">
          <a:xfrm>
            <a:off x="7028612" y="1052736"/>
            <a:ext cx="1887884" cy="360850"/>
          </a:xfrm>
          <a:prstGeom prst="wedgeRectCallout">
            <a:avLst>
              <a:gd name="adj1" fmla="val -32137"/>
              <a:gd name="adj2" fmla="val 101587"/>
            </a:avLst>
          </a:prstGeom>
          <a:solidFill>
            <a:srgbClr val="FFFF99"/>
          </a:solidFill>
          <a:ln w="25400">
            <a:solidFill>
              <a:srgbClr val="FF9900"/>
            </a:solidFill>
            <a:miter lim="800000"/>
            <a:headEnd/>
            <a:tailEnd/>
          </a:ln>
          <a:effectLst/>
        </p:spPr>
        <p:txBody>
          <a:bodyPr wrap="square" lIns="108000" tIns="72000" rIns="108000" bIns="72000" anchor="ctr">
            <a:spAutoFit/>
          </a:bodyPr>
          <a:lstStyle/>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各種条件による分岐。</a:t>
            </a:r>
          </a:p>
        </p:txBody>
      </p:sp>
      <p:sp>
        <p:nvSpPr>
          <p:cNvPr id="18" name="AutoShape 158"/>
          <p:cNvSpPr>
            <a:spLocks noChangeArrowheads="1"/>
          </p:cNvSpPr>
          <p:nvPr/>
        </p:nvSpPr>
        <p:spPr bwMode="auto">
          <a:xfrm>
            <a:off x="7316644" y="5661248"/>
            <a:ext cx="1599852" cy="576293"/>
          </a:xfrm>
          <a:prstGeom prst="wedgeRectCallout">
            <a:avLst>
              <a:gd name="adj1" fmla="val -42258"/>
              <a:gd name="adj2" fmla="val -76778"/>
            </a:avLst>
          </a:prstGeom>
          <a:solidFill>
            <a:srgbClr val="FFFF99"/>
          </a:solidFill>
          <a:ln w="25400">
            <a:solidFill>
              <a:srgbClr val="FF9900"/>
            </a:solidFill>
            <a:miter lim="800000"/>
            <a:headEnd/>
            <a:tailEnd/>
          </a:ln>
          <a:effectLst/>
        </p:spPr>
        <p:txBody>
          <a:bodyPr wrap="square" lIns="108000" tIns="72000" rIns="108000" bIns="72000" anchor="ctr">
            <a:spAutoFit/>
          </a:bodyPr>
          <a:lstStyle/>
          <a:p>
            <a:pPr>
              <a:defRPr/>
            </a:pPr>
            <a:r>
              <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rPr>
              <a:t>Excel</a:t>
            </a: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のデータを</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変数に取得する。</a:t>
            </a:r>
          </a:p>
        </p:txBody>
      </p:sp>
    </p:spTree>
    <p:extLst>
      <p:ext uri="{BB962C8B-B14F-4D97-AF65-F5344CB8AC3E}">
        <p14:creationId xmlns:p14="http://schemas.microsoft.com/office/powerpoint/2010/main" val="3426770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4F302C99-53F9-4241-B571-0EA8D3396BDB}" type="slidenum">
              <a:rPr lang="en-US" altLang="ja-JP" smtClean="0"/>
              <a:pPr>
                <a:defRPr/>
              </a:pPr>
              <a:t>12</a:t>
            </a:fld>
            <a:endParaRPr lang="en-US" altLang="ja-JP"/>
          </a:p>
        </p:txBody>
      </p:sp>
      <p:sp>
        <p:nvSpPr>
          <p:cNvPr id="5"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en-US" altLang="ja-JP" sz="2400" kern="0" dirty="0">
                <a:solidFill>
                  <a:schemeClr val="bg1"/>
                </a:solidFill>
              </a:rPr>
              <a:t>【</a:t>
            </a:r>
            <a:r>
              <a:rPr lang="ja-JP" altLang="en-US" sz="2400" kern="0" dirty="0">
                <a:solidFill>
                  <a:schemeClr val="bg1"/>
                </a:solidFill>
              </a:rPr>
              <a:t>ご参考資料</a:t>
            </a:r>
            <a:r>
              <a:rPr lang="en-US" altLang="ja-JP" sz="2400" kern="0" dirty="0">
                <a:solidFill>
                  <a:schemeClr val="bg1"/>
                </a:solidFill>
              </a:rPr>
              <a:t>】</a:t>
            </a:r>
            <a:r>
              <a:rPr lang="ja-JP" altLang="en-US" sz="2400" kern="0" dirty="0">
                <a:solidFill>
                  <a:schemeClr val="bg1"/>
                </a:solidFill>
              </a:rPr>
              <a:t>　ロボット作成機能のご紹介 （</a:t>
            </a:r>
            <a:r>
              <a:rPr lang="en-US" altLang="ja-JP" sz="2400" kern="0" dirty="0">
                <a:solidFill>
                  <a:schemeClr val="bg1"/>
                </a:solidFill>
              </a:rPr>
              <a:t>2</a:t>
            </a:r>
            <a:r>
              <a:rPr lang="ja-JP" altLang="en-US" sz="2400" kern="0" dirty="0">
                <a:solidFill>
                  <a:schemeClr val="bg1"/>
                </a:solidFill>
              </a:rPr>
              <a:t>）</a:t>
            </a:r>
            <a:endParaRPr lang="en-US" altLang="ja-JP" sz="2400" kern="0" dirty="0">
              <a:solidFill>
                <a:schemeClr val="bg1"/>
              </a:solidFill>
            </a:endParaRPr>
          </a:p>
        </p:txBody>
      </p:sp>
      <p:sp>
        <p:nvSpPr>
          <p:cNvPr id="6"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pic>
        <p:nvPicPr>
          <p:cNvPr id="19" name="図 18"/>
          <p:cNvPicPr>
            <a:picLocks noChangeAspect="1"/>
          </p:cNvPicPr>
          <p:nvPr/>
        </p:nvPicPr>
        <p:blipFill>
          <a:blip r:embed="rId2"/>
          <a:stretch>
            <a:fillRect/>
          </a:stretch>
        </p:blipFill>
        <p:spPr>
          <a:xfrm>
            <a:off x="1547638" y="967978"/>
            <a:ext cx="6191250" cy="4922044"/>
          </a:xfrm>
          <a:prstGeom prst="rect">
            <a:avLst/>
          </a:prstGeom>
        </p:spPr>
      </p:pic>
      <p:sp>
        <p:nvSpPr>
          <p:cNvPr id="20" name="AutoShape 158"/>
          <p:cNvSpPr>
            <a:spLocks noChangeArrowheads="1"/>
          </p:cNvSpPr>
          <p:nvPr/>
        </p:nvSpPr>
        <p:spPr bwMode="auto">
          <a:xfrm>
            <a:off x="6515471" y="1160809"/>
            <a:ext cx="1584176" cy="900039"/>
          </a:xfrm>
          <a:prstGeom prst="wedgeRectCallout">
            <a:avLst>
              <a:gd name="adj1" fmla="val -81498"/>
              <a:gd name="adj2" fmla="val 22471"/>
            </a:avLst>
          </a:prstGeom>
          <a:solidFill>
            <a:srgbClr val="FFFF99"/>
          </a:solidFill>
          <a:ln w="25400">
            <a:solidFill>
              <a:srgbClr val="FF9900"/>
            </a:solidFill>
            <a:miter lim="800000"/>
            <a:headEnd/>
            <a:tailEnd/>
          </a:ln>
          <a:effectLst/>
        </p:spPr>
        <p:txBody>
          <a:bodyPr wrap="square" lIns="108000" tIns="72000" rIns="108000" bIns="72000" anchor="ctr">
            <a:noAutofit/>
          </a:bodyPr>
          <a:lstStyle/>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① 対象となる</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　 ウィンドウを</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　 取り込み。</a:t>
            </a:r>
          </a:p>
        </p:txBody>
      </p:sp>
      <p:sp>
        <p:nvSpPr>
          <p:cNvPr id="21" name="AutoShape 158"/>
          <p:cNvSpPr>
            <a:spLocks noChangeArrowheads="1"/>
          </p:cNvSpPr>
          <p:nvPr/>
        </p:nvSpPr>
        <p:spPr bwMode="auto">
          <a:xfrm>
            <a:off x="3635151" y="2060848"/>
            <a:ext cx="2087612" cy="864096"/>
          </a:xfrm>
          <a:prstGeom prst="wedgeRectCallout">
            <a:avLst>
              <a:gd name="adj1" fmla="val -67826"/>
              <a:gd name="adj2" fmla="val -64269"/>
            </a:avLst>
          </a:prstGeom>
          <a:solidFill>
            <a:srgbClr val="FFFF99"/>
          </a:solidFill>
          <a:ln w="25400">
            <a:solidFill>
              <a:srgbClr val="FF9900"/>
            </a:solidFill>
            <a:miter lim="800000"/>
            <a:headEnd/>
            <a:tailEnd/>
          </a:ln>
          <a:effectLst/>
        </p:spPr>
        <p:txBody>
          <a:bodyPr wrap="square" lIns="108000" tIns="72000" rIns="108000" bIns="72000" anchor="ctr">
            <a:noAutofit/>
          </a:bodyPr>
          <a:lstStyle/>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② </a:t>
            </a:r>
            <a:r>
              <a:rPr lang="en-US" altLang="ja-JP" sz="1400" b="1" dirty="0" err="1">
                <a:effectLst/>
                <a:latin typeface="メイリオ" panose="020B0604030504040204" pitchFamily="50" charset="-128"/>
                <a:ea typeface="メイリオ" panose="020B0604030504040204" pitchFamily="50" charset="-128"/>
                <a:cs typeface="メイリオ" panose="020B0604030504040204" pitchFamily="50" charset="-128"/>
              </a:rPr>
              <a:t>WinActor</a:t>
            </a: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 が</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　 画像を探す時の</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　 対象範囲を指定する。</a:t>
            </a:r>
          </a:p>
        </p:txBody>
      </p:sp>
      <p:sp>
        <p:nvSpPr>
          <p:cNvPr id="22" name="AutoShape 158"/>
          <p:cNvSpPr>
            <a:spLocks noChangeArrowheads="1"/>
          </p:cNvSpPr>
          <p:nvPr/>
        </p:nvSpPr>
        <p:spPr bwMode="auto">
          <a:xfrm>
            <a:off x="178767" y="2204864"/>
            <a:ext cx="2160241" cy="936104"/>
          </a:xfrm>
          <a:prstGeom prst="wedgeRectCallout">
            <a:avLst>
              <a:gd name="adj1" fmla="val 53659"/>
              <a:gd name="adj2" fmla="val -93474"/>
            </a:avLst>
          </a:prstGeom>
          <a:solidFill>
            <a:srgbClr val="FFFF99"/>
          </a:solidFill>
          <a:ln w="25400">
            <a:solidFill>
              <a:srgbClr val="FF9900"/>
            </a:solidFill>
            <a:miter lim="800000"/>
            <a:headEnd/>
            <a:tailEnd/>
          </a:ln>
          <a:effectLst/>
        </p:spPr>
        <p:txBody>
          <a:bodyPr wrap="square" lIns="108000" tIns="72000" rIns="108000" bIns="72000" anchor="ctr">
            <a:noAutofit/>
          </a:bodyPr>
          <a:lstStyle/>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③ 何らかの操作を</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　 させたい対象画像を</a:t>
            </a:r>
            <a:br>
              <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　 指定する。（赤枠）</a:t>
            </a:r>
          </a:p>
        </p:txBody>
      </p:sp>
      <p:sp>
        <p:nvSpPr>
          <p:cNvPr id="23" name="AutoShape 158"/>
          <p:cNvSpPr>
            <a:spLocks noChangeArrowheads="1"/>
          </p:cNvSpPr>
          <p:nvPr/>
        </p:nvSpPr>
        <p:spPr bwMode="auto">
          <a:xfrm>
            <a:off x="178766" y="4221088"/>
            <a:ext cx="2160241" cy="935753"/>
          </a:xfrm>
          <a:prstGeom prst="wedgeRectCallout">
            <a:avLst>
              <a:gd name="adj1" fmla="val 48752"/>
              <a:gd name="adj2" fmla="val 73153"/>
            </a:avLst>
          </a:prstGeom>
          <a:solidFill>
            <a:srgbClr val="FFFF99"/>
          </a:solidFill>
          <a:ln w="25400">
            <a:solidFill>
              <a:srgbClr val="FF9900"/>
            </a:solidFill>
            <a:miter lim="800000"/>
            <a:headEnd/>
            <a:tailEnd/>
          </a:ln>
          <a:effectLst/>
        </p:spPr>
        <p:txBody>
          <a:bodyPr wrap="square" lIns="108000" tIns="72000" rIns="108000" bIns="72000" anchor="ctr">
            <a:noAutofit/>
          </a:bodyPr>
          <a:lstStyle/>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④ その画像（ボタン）　</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　 に対するアクション　</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　 を設定。</a:t>
            </a:r>
          </a:p>
        </p:txBody>
      </p:sp>
      <p:sp>
        <p:nvSpPr>
          <p:cNvPr id="24" name="AutoShape 105"/>
          <p:cNvSpPr>
            <a:spLocks noChangeArrowheads="1"/>
          </p:cNvSpPr>
          <p:nvPr/>
        </p:nvSpPr>
        <p:spPr bwMode="auto">
          <a:xfrm>
            <a:off x="5651375" y="4437112"/>
            <a:ext cx="3313113" cy="1655539"/>
          </a:xfrm>
          <a:prstGeom prst="roundRect">
            <a:avLst>
              <a:gd name="adj" fmla="val 4894"/>
            </a:avLst>
          </a:prstGeom>
          <a:solidFill>
            <a:srgbClr val="CCECFF"/>
          </a:solidFill>
          <a:ln w="19050" algn="ctr">
            <a:solidFill>
              <a:srgbClr val="6699FF"/>
            </a:solidFill>
            <a:round/>
            <a:headEnd/>
            <a:tailEnd type="none" w="lg" len="lg"/>
          </a:ln>
          <a:effectLst>
            <a:outerShdw dist="107763" dir="2700000" algn="ctr" rotWithShape="0">
              <a:schemeClr val="bg2">
                <a:alpha val="50000"/>
              </a:schemeClr>
            </a:outerShdw>
          </a:effectLst>
        </p:spPr>
        <p:txBody>
          <a:bodyPr anchor="ctr"/>
          <a:lstStyle/>
          <a:p>
            <a:pPr>
              <a:lnSpc>
                <a:spcPct val="110000"/>
              </a:lnSpc>
              <a:spcBef>
                <a:spcPct val="30000"/>
              </a:spcBef>
              <a:buClr>
                <a:schemeClr val="tx2"/>
              </a:buClr>
              <a:buSzPct val="75000"/>
              <a:buFont typeface="Wingdings" pitchFamily="2" charset="2"/>
              <a:buNone/>
              <a:defRPr/>
            </a:pPr>
            <a:r>
              <a:rPr lang="en-US" altLang="ja-JP" sz="2000" dirty="0">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effectLst/>
                <a:latin typeface="メイリオ" panose="020B0604030504040204" pitchFamily="50" charset="-128"/>
                <a:ea typeface="メイリオ" panose="020B0604030504040204" pitchFamily="50" charset="-128"/>
                <a:cs typeface="メイリオ" panose="020B0604030504040204" pitchFamily="50" charset="-128"/>
              </a:rPr>
              <a:t>設定例</a:t>
            </a:r>
            <a:r>
              <a:rPr lang="en-US" altLang="ja-JP" sz="2000" dirty="0">
                <a:effectLst/>
                <a:latin typeface="メイリオ" panose="020B0604030504040204" pitchFamily="50" charset="-128"/>
                <a:ea typeface="メイリオ" panose="020B0604030504040204" pitchFamily="50" charset="-128"/>
                <a:cs typeface="メイリオ" panose="020B0604030504040204" pitchFamily="50" charset="-128"/>
              </a:rPr>
              <a:t>】</a:t>
            </a:r>
          </a:p>
          <a:p>
            <a:pPr>
              <a:lnSpc>
                <a:spcPct val="110000"/>
              </a:lnSpc>
              <a:spcBef>
                <a:spcPct val="30000"/>
              </a:spcBef>
              <a:buClr>
                <a:schemeClr val="tx2"/>
              </a:buClr>
              <a:buSzPct val="75000"/>
              <a:buFont typeface="Wingdings" pitchFamily="2" charset="2"/>
              <a:buNone/>
              <a:defRPr/>
            </a:pPr>
            <a:r>
              <a:rPr lang="en-US" altLang="ja-JP" sz="2000" dirty="0">
                <a:effectLst/>
                <a:latin typeface="メイリオ" panose="020B0604030504040204" pitchFamily="50" charset="-128"/>
                <a:ea typeface="メイリオ" panose="020B0604030504040204" pitchFamily="50" charset="-128"/>
                <a:cs typeface="メイリオ" panose="020B0604030504040204" pitchFamily="50" charset="-128"/>
              </a:rPr>
              <a:t>Microsoft</a:t>
            </a:r>
            <a:r>
              <a:rPr lang="ja-JP" altLang="en-US" sz="2000" dirty="0">
                <a:effectLst/>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a:effectLst/>
                <a:latin typeface="メイリオ" panose="020B0604030504040204" pitchFamily="50" charset="-128"/>
                <a:ea typeface="メイリオ" panose="020B0604030504040204" pitchFamily="50" charset="-128"/>
                <a:cs typeface="メイリオ" panose="020B0604030504040204" pitchFamily="50" charset="-128"/>
              </a:rPr>
              <a:t>Word</a:t>
            </a:r>
            <a:r>
              <a:rPr lang="ja-JP" altLang="en-US" sz="2000" dirty="0">
                <a:effectLst/>
                <a:latin typeface="メイリオ" panose="020B0604030504040204" pitchFamily="50" charset="-128"/>
                <a:ea typeface="メイリオ" panose="020B0604030504040204" pitchFamily="50" charset="-128"/>
                <a:cs typeface="メイリオ" panose="020B0604030504040204" pitchFamily="50" charset="-128"/>
              </a:rPr>
              <a:t> で文字を太字にするアイコン「</a:t>
            </a:r>
            <a:r>
              <a:rPr lang="en-US" altLang="ja-JP" sz="2000" dirty="0">
                <a:effectLst/>
                <a:latin typeface="メイリオ" panose="020B0604030504040204" pitchFamily="50" charset="-128"/>
                <a:ea typeface="メイリオ" panose="020B0604030504040204" pitchFamily="50" charset="-128"/>
                <a:cs typeface="メイリオ" panose="020B0604030504040204" pitchFamily="50" charset="-128"/>
              </a:rPr>
              <a:t>B</a:t>
            </a:r>
            <a:r>
              <a:rPr lang="ja-JP" altLang="en-US" sz="2000" dirty="0">
                <a:effectLst/>
                <a:latin typeface="メイリオ" panose="020B0604030504040204" pitchFamily="50" charset="-128"/>
                <a:ea typeface="メイリオ" panose="020B0604030504040204" pitchFamily="50" charset="-128"/>
                <a:cs typeface="メイリオ" panose="020B0604030504040204" pitchFamily="50" charset="-128"/>
              </a:rPr>
              <a:t>」をクリックさせる場合。</a:t>
            </a:r>
            <a:endParaRPr lang="en-US" altLang="ja-JP" sz="2000"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0365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4F302C99-53F9-4241-B571-0EA8D3396BDB}" type="slidenum">
              <a:rPr lang="en-US" altLang="ja-JP" smtClean="0"/>
              <a:pPr>
                <a:defRPr/>
              </a:pPr>
              <a:t>13</a:t>
            </a:fld>
            <a:endParaRPr lang="en-US" altLang="ja-JP"/>
          </a:p>
        </p:txBody>
      </p:sp>
      <p:sp>
        <p:nvSpPr>
          <p:cNvPr id="5"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en-US" altLang="ja-JP" sz="2400" kern="0" dirty="0">
                <a:solidFill>
                  <a:schemeClr val="bg1"/>
                </a:solidFill>
              </a:rPr>
              <a:t>【</a:t>
            </a:r>
            <a:r>
              <a:rPr lang="ja-JP" altLang="en-US" sz="2400" kern="0" dirty="0">
                <a:solidFill>
                  <a:schemeClr val="bg1"/>
                </a:solidFill>
              </a:rPr>
              <a:t>ご参考資料</a:t>
            </a:r>
            <a:r>
              <a:rPr lang="en-US" altLang="ja-JP" sz="2400" kern="0" dirty="0">
                <a:solidFill>
                  <a:schemeClr val="bg1"/>
                </a:solidFill>
              </a:rPr>
              <a:t>】</a:t>
            </a:r>
            <a:r>
              <a:rPr lang="ja-JP" altLang="en-US" sz="2400" kern="0" dirty="0">
                <a:solidFill>
                  <a:schemeClr val="bg1"/>
                </a:solidFill>
              </a:rPr>
              <a:t>　ロボット作成機能のご紹介 （</a:t>
            </a:r>
            <a:r>
              <a:rPr lang="en-US" altLang="ja-JP" sz="2400" kern="0" dirty="0">
                <a:solidFill>
                  <a:schemeClr val="bg1"/>
                </a:solidFill>
              </a:rPr>
              <a:t>3</a:t>
            </a:r>
            <a:r>
              <a:rPr lang="ja-JP" altLang="en-US" sz="2400" kern="0" dirty="0">
                <a:solidFill>
                  <a:schemeClr val="bg1"/>
                </a:solidFill>
              </a:rPr>
              <a:t>）</a:t>
            </a:r>
            <a:endParaRPr lang="en-US" altLang="ja-JP" sz="2400" kern="0" dirty="0">
              <a:solidFill>
                <a:schemeClr val="bg1"/>
              </a:solidFill>
            </a:endParaRPr>
          </a:p>
        </p:txBody>
      </p:sp>
      <p:sp>
        <p:nvSpPr>
          <p:cNvPr id="6"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pic>
        <p:nvPicPr>
          <p:cNvPr id="7" name="図 6"/>
          <p:cNvPicPr>
            <a:picLocks noChangeAspect="1"/>
          </p:cNvPicPr>
          <p:nvPr/>
        </p:nvPicPr>
        <p:blipFill>
          <a:blip r:embed="rId2"/>
          <a:stretch>
            <a:fillRect/>
          </a:stretch>
        </p:blipFill>
        <p:spPr>
          <a:xfrm>
            <a:off x="291788" y="799990"/>
            <a:ext cx="3231833" cy="1911668"/>
          </a:xfrm>
          <a:prstGeom prst="rect">
            <a:avLst/>
          </a:prstGeom>
        </p:spPr>
      </p:pic>
      <p:pic>
        <p:nvPicPr>
          <p:cNvPr id="8" name="図 7"/>
          <p:cNvPicPr>
            <a:picLocks noChangeAspect="1"/>
          </p:cNvPicPr>
          <p:nvPr/>
        </p:nvPicPr>
        <p:blipFill>
          <a:blip r:embed="rId3"/>
          <a:stretch>
            <a:fillRect/>
          </a:stretch>
        </p:blipFill>
        <p:spPr>
          <a:xfrm>
            <a:off x="1977966" y="2852936"/>
            <a:ext cx="4612005" cy="3326130"/>
          </a:xfrm>
          <a:prstGeom prst="rect">
            <a:avLst/>
          </a:prstGeom>
        </p:spPr>
      </p:pic>
      <p:sp>
        <p:nvSpPr>
          <p:cNvPr id="9" name="AutoShape 158"/>
          <p:cNvSpPr>
            <a:spLocks noChangeArrowheads="1"/>
          </p:cNvSpPr>
          <p:nvPr/>
        </p:nvSpPr>
        <p:spPr bwMode="auto">
          <a:xfrm>
            <a:off x="3707904" y="1376833"/>
            <a:ext cx="1512168" cy="576293"/>
          </a:xfrm>
          <a:prstGeom prst="wedgeRectCallout">
            <a:avLst>
              <a:gd name="adj1" fmla="val -69518"/>
              <a:gd name="adj2" fmla="val 51224"/>
            </a:avLst>
          </a:prstGeom>
          <a:solidFill>
            <a:srgbClr val="FFFF99"/>
          </a:solidFill>
          <a:ln w="25400">
            <a:solidFill>
              <a:srgbClr val="FF9900"/>
            </a:solidFill>
            <a:miter lim="800000"/>
            <a:headEnd/>
            <a:tailEnd/>
          </a:ln>
          <a:effectLst/>
        </p:spPr>
        <p:txBody>
          <a:bodyPr wrap="square" lIns="108000" tIns="72000" rIns="108000" bIns="72000" anchor="ctr">
            <a:spAutoFit/>
          </a:bodyPr>
          <a:lstStyle/>
          <a:p>
            <a:pPr>
              <a:defRPr/>
            </a:pPr>
            <a:r>
              <a:rPr lang="ja-JP" altLang="en-US" sz="1400" dirty="0">
                <a:effectLst/>
                <a:latin typeface="メイリオ" panose="020B0604030504040204" pitchFamily="50" charset="-128"/>
                <a:ea typeface="メイリオ" panose="020B0604030504040204" pitchFamily="50" charset="-128"/>
                <a:cs typeface="メイリオ" panose="020B0604030504040204" pitchFamily="50" charset="-128"/>
              </a:rPr>
              <a:t>操作を記録する方式を選択。</a:t>
            </a:r>
          </a:p>
        </p:txBody>
      </p:sp>
      <p:sp>
        <p:nvSpPr>
          <p:cNvPr id="10" name="AutoShape 158"/>
          <p:cNvSpPr>
            <a:spLocks noChangeArrowheads="1"/>
          </p:cNvSpPr>
          <p:nvPr/>
        </p:nvSpPr>
        <p:spPr bwMode="auto">
          <a:xfrm>
            <a:off x="683568" y="2025579"/>
            <a:ext cx="1512168" cy="360850"/>
          </a:xfrm>
          <a:prstGeom prst="wedgeRectCallout">
            <a:avLst>
              <a:gd name="adj1" fmla="val 65199"/>
              <a:gd name="adj2" fmla="val -131818"/>
            </a:avLst>
          </a:prstGeom>
          <a:solidFill>
            <a:srgbClr val="FFFF99"/>
          </a:solidFill>
          <a:ln w="25400">
            <a:solidFill>
              <a:srgbClr val="FF9900"/>
            </a:solidFill>
            <a:miter lim="800000"/>
            <a:headEnd/>
            <a:tailEnd/>
          </a:ln>
          <a:effectLst/>
        </p:spPr>
        <p:txBody>
          <a:bodyPr wrap="square" lIns="108000" tIns="72000" rIns="108000" bIns="72000" anchor="ctr">
            <a:spAutoFit/>
          </a:bodyPr>
          <a:lstStyle/>
          <a:p>
            <a:pPr>
              <a:defRPr/>
            </a:pPr>
            <a:r>
              <a:rPr lang="ja-JP" altLang="en-US" sz="1400" dirty="0">
                <a:effectLst/>
                <a:latin typeface="メイリオ" panose="020B0604030504040204" pitchFamily="50" charset="-128"/>
                <a:ea typeface="メイリオ" panose="020B0604030504040204" pitchFamily="50" charset="-128"/>
                <a:cs typeface="メイリオ" panose="020B0604030504040204" pitchFamily="50" charset="-128"/>
              </a:rPr>
              <a:t>記録開始ボタン。</a:t>
            </a:r>
          </a:p>
        </p:txBody>
      </p:sp>
      <p:sp>
        <p:nvSpPr>
          <p:cNvPr id="11" name="AutoShape 158"/>
          <p:cNvSpPr>
            <a:spLocks noChangeArrowheads="1"/>
          </p:cNvSpPr>
          <p:nvPr/>
        </p:nvSpPr>
        <p:spPr bwMode="auto">
          <a:xfrm>
            <a:off x="3995936" y="4653136"/>
            <a:ext cx="1726446" cy="791737"/>
          </a:xfrm>
          <a:prstGeom prst="wedgeRectCallout">
            <a:avLst>
              <a:gd name="adj1" fmla="val -74921"/>
              <a:gd name="adj2" fmla="val -51412"/>
            </a:avLst>
          </a:prstGeom>
          <a:solidFill>
            <a:srgbClr val="FFFF99"/>
          </a:solidFill>
          <a:ln w="25400">
            <a:solidFill>
              <a:srgbClr val="FF9900"/>
            </a:solidFill>
            <a:miter lim="800000"/>
            <a:headEnd/>
            <a:tailEnd/>
          </a:ln>
          <a:effectLst/>
        </p:spPr>
        <p:txBody>
          <a:bodyPr wrap="square" lIns="108000" tIns="72000" rIns="108000" bIns="72000" anchor="ctr">
            <a:spAutoFit/>
          </a:bodyPr>
          <a:lstStyle/>
          <a:p>
            <a:pPr>
              <a:defRPr/>
            </a:pPr>
            <a:r>
              <a:rPr lang="ja-JP" altLang="en-US" sz="1400" dirty="0">
                <a:effectLst/>
                <a:latin typeface="メイリオ" panose="020B0604030504040204" pitchFamily="50" charset="-128"/>
                <a:ea typeface="メイリオ" panose="020B0604030504040204" pitchFamily="50" charset="-128"/>
                <a:cs typeface="メイリオ" panose="020B0604030504040204" pitchFamily="50" charset="-128"/>
              </a:rPr>
              <a:t>記録中に</a:t>
            </a:r>
            <a:endParaRPr lang="en-US" altLang="ja-JP" sz="1400" dirty="0">
              <a:effectLst/>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ja-JP" altLang="en-US" sz="1400" dirty="0">
                <a:effectLst/>
                <a:latin typeface="メイリオ" panose="020B0604030504040204" pitchFamily="50" charset="-128"/>
                <a:ea typeface="メイリオ" panose="020B0604030504040204" pitchFamily="50" charset="-128"/>
                <a:cs typeface="メイリオ" panose="020B0604030504040204" pitchFamily="50" charset="-128"/>
              </a:rPr>
              <a:t>ユーザーが行った操作の一覧。</a:t>
            </a:r>
          </a:p>
        </p:txBody>
      </p:sp>
      <p:sp>
        <p:nvSpPr>
          <p:cNvPr id="12" name="AutoShape 158"/>
          <p:cNvSpPr>
            <a:spLocks noChangeArrowheads="1"/>
          </p:cNvSpPr>
          <p:nvPr/>
        </p:nvSpPr>
        <p:spPr bwMode="auto">
          <a:xfrm>
            <a:off x="109250" y="3789040"/>
            <a:ext cx="1726446" cy="360850"/>
          </a:xfrm>
          <a:prstGeom prst="wedgeRectCallout">
            <a:avLst>
              <a:gd name="adj1" fmla="val 69222"/>
              <a:gd name="adj2" fmla="val 30457"/>
            </a:avLst>
          </a:prstGeom>
          <a:solidFill>
            <a:srgbClr val="FFFF99"/>
          </a:solidFill>
          <a:ln w="25400">
            <a:solidFill>
              <a:srgbClr val="FF9900"/>
            </a:solidFill>
            <a:miter lim="800000"/>
            <a:headEnd/>
            <a:tailEnd/>
          </a:ln>
          <a:effectLst/>
        </p:spPr>
        <p:txBody>
          <a:bodyPr wrap="square" lIns="108000" tIns="72000" rIns="108000" bIns="72000" anchor="ctr">
            <a:spAutoFit/>
          </a:bodyPr>
          <a:lstStyle/>
          <a:p>
            <a:pPr>
              <a:defRPr/>
            </a:pPr>
            <a:r>
              <a:rPr lang="ja-JP" altLang="en-US" sz="1400" dirty="0">
                <a:effectLst/>
                <a:latin typeface="メイリオ" panose="020B0604030504040204" pitchFamily="50" charset="-128"/>
                <a:ea typeface="メイリオ" panose="020B0604030504040204" pitchFamily="50" charset="-128"/>
                <a:cs typeface="メイリオ" panose="020B0604030504040204" pitchFamily="50" charset="-128"/>
              </a:rPr>
              <a:t>マウスでクリック。</a:t>
            </a:r>
          </a:p>
        </p:txBody>
      </p:sp>
      <p:sp>
        <p:nvSpPr>
          <p:cNvPr id="13" name="AutoShape 158"/>
          <p:cNvSpPr>
            <a:spLocks noChangeArrowheads="1"/>
          </p:cNvSpPr>
          <p:nvPr/>
        </p:nvSpPr>
        <p:spPr bwMode="auto">
          <a:xfrm>
            <a:off x="107504" y="4293096"/>
            <a:ext cx="1726446" cy="360850"/>
          </a:xfrm>
          <a:prstGeom prst="wedgeRectCallout">
            <a:avLst>
              <a:gd name="adj1" fmla="val 71904"/>
              <a:gd name="adj2" fmla="val -40111"/>
            </a:avLst>
          </a:prstGeom>
          <a:solidFill>
            <a:srgbClr val="FFFF99"/>
          </a:solidFill>
          <a:ln w="25400">
            <a:solidFill>
              <a:srgbClr val="FF9900"/>
            </a:solidFill>
            <a:miter lim="800000"/>
            <a:headEnd/>
            <a:tailEnd/>
          </a:ln>
          <a:effectLst/>
        </p:spPr>
        <p:txBody>
          <a:bodyPr wrap="square" lIns="108000" tIns="72000" rIns="108000" bIns="72000" anchor="ctr">
            <a:spAutoFit/>
          </a:bodyPr>
          <a:lstStyle/>
          <a:p>
            <a:pPr>
              <a:defRPr/>
            </a:pPr>
            <a:r>
              <a:rPr lang="en-US" altLang="ja-JP" sz="1400" dirty="0">
                <a:effectLst/>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1400" dirty="0">
                <a:effectLst/>
                <a:latin typeface="メイリオ" panose="020B0604030504040204" pitchFamily="50" charset="-128"/>
                <a:ea typeface="メイリオ" panose="020B0604030504040204" pitchFamily="50" charset="-128"/>
                <a:cs typeface="メイリオ" panose="020B0604030504040204" pitchFamily="50" charset="-128"/>
              </a:rPr>
              <a:t>キーを押下。</a:t>
            </a:r>
          </a:p>
        </p:txBody>
      </p:sp>
      <p:sp>
        <p:nvSpPr>
          <p:cNvPr id="14" name="AutoShape 158"/>
          <p:cNvSpPr>
            <a:spLocks noChangeArrowheads="1"/>
          </p:cNvSpPr>
          <p:nvPr/>
        </p:nvSpPr>
        <p:spPr bwMode="auto">
          <a:xfrm>
            <a:off x="107504" y="4796342"/>
            <a:ext cx="1726446" cy="360850"/>
          </a:xfrm>
          <a:prstGeom prst="wedgeRectCallout">
            <a:avLst>
              <a:gd name="adj1" fmla="val 73915"/>
              <a:gd name="adj2" fmla="val -56149"/>
            </a:avLst>
          </a:prstGeom>
          <a:solidFill>
            <a:srgbClr val="FFFF99"/>
          </a:solidFill>
          <a:ln w="25400">
            <a:solidFill>
              <a:srgbClr val="FF9900"/>
            </a:solidFill>
            <a:miter lim="800000"/>
            <a:headEnd/>
            <a:tailEnd/>
          </a:ln>
          <a:effectLst/>
        </p:spPr>
        <p:txBody>
          <a:bodyPr wrap="square" lIns="108000" tIns="72000" rIns="108000" bIns="72000" anchor="ctr">
            <a:spAutoFit/>
          </a:bodyPr>
          <a:lstStyle/>
          <a:p>
            <a:pPr>
              <a:defRPr/>
            </a:pPr>
            <a:r>
              <a:rPr lang="en-US" altLang="ja-JP" sz="1400" dirty="0">
                <a:effectLst/>
                <a:latin typeface="メイリオ" panose="020B0604030504040204" pitchFamily="50" charset="-128"/>
                <a:ea typeface="メイリオ" panose="020B0604030504040204" pitchFamily="50" charset="-128"/>
                <a:cs typeface="メイリオ" panose="020B0604030504040204" pitchFamily="50" charset="-128"/>
              </a:rPr>
              <a:t>Enter</a:t>
            </a:r>
            <a:r>
              <a:rPr lang="ja-JP" altLang="en-US" sz="1400" dirty="0">
                <a:effectLst/>
                <a:latin typeface="メイリオ" panose="020B0604030504040204" pitchFamily="50" charset="-128"/>
                <a:ea typeface="メイリオ" panose="020B0604030504040204" pitchFamily="50" charset="-128"/>
                <a:cs typeface="メイリオ" panose="020B0604030504040204" pitchFamily="50" charset="-128"/>
              </a:rPr>
              <a:t>キーを押下。</a:t>
            </a:r>
          </a:p>
        </p:txBody>
      </p:sp>
      <p:sp>
        <p:nvSpPr>
          <p:cNvPr id="15" name="AutoShape 105"/>
          <p:cNvSpPr>
            <a:spLocks noChangeArrowheads="1"/>
          </p:cNvSpPr>
          <p:nvPr/>
        </p:nvSpPr>
        <p:spPr bwMode="auto">
          <a:xfrm>
            <a:off x="5580112" y="764704"/>
            <a:ext cx="3313113" cy="1872208"/>
          </a:xfrm>
          <a:prstGeom prst="roundRect">
            <a:avLst>
              <a:gd name="adj" fmla="val 4894"/>
            </a:avLst>
          </a:prstGeom>
          <a:solidFill>
            <a:srgbClr val="CCECFF"/>
          </a:solidFill>
          <a:ln w="19050" algn="ctr">
            <a:solidFill>
              <a:srgbClr val="6699FF"/>
            </a:solidFill>
            <a:round/>
            <a:headEnd/>
            <a:tailEnd type="none" w="lg" len="lg"/>
          </a:ln>
          <a:effectLst>
            <a:outerShdw dist="107763" dir="2700000" algn="ctr" rotWithShape="0">
              <a:schemeClr val="bg2">
                <a:alpha val="50000"/>
              </a:schemeClr>
            </a:outerShdw>
          </a:effectLst>
        </p:spPr>
        <p:txBody>
          <a:bodyPr anchor="ctr"/>
          <a:lstStyle/>
          <a:p>
            <a:pPr>
              <a:lnSpc>
                <a:spcPct val="110000"/>
              </a:lnSpc>
              <a:spcBef>
                <a:spcPct val="30000"/>
              </a:spcBef>
              <a:buClr>
                <a:schemeClr val="tx2"/>
              </a:buClr>
              <a:buSzPct val="75000"/>
              <a:buFont typeface="Wingdings" pitchFamily="2" charset="2"/>
              <a:buNone/>
              <a:defRPr/>
            </a:pPr>
            <a:r>
              <a:rPr lang="en-US" altLang="ja-JP" sz="2000" dirty="0">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effectLst/>
                <a:latin typeface="メイリオ" panose="020B0604030504040204" pitchFamily="50" charset="-128"/>
                <a:ea typeface="メイリオ" panose="020B0604030504040204" pitchFamily="50" charset="-128"/>
                <a:cs typeface="メイリオ" panose="020B0604030504040204" pitchFamily="50" charset="-128"/>
              </a:rPr>
              <a:t>適用シーン</a:t>
            </a:r>
            <a:r>
              <a:rPr lang="en-US" altLang="ja-JP" sz="2000" dirty="0">
                <a:effectLst/>
                <a:latin typeface="メイリオ" panose="020B0604030504040204" pitchFamily="50" charset="-128"/>
                <a:ea typeface="メイリオ" panose="020B0604030504040204" pitchFamily="50" charset="-128"/>
                <a:cs typeface="メイリオ" panose="020B0604030504040204" pitchFamily="50" charset="-128"/>
              </a:rPr>
              <a:t>】</a:t>
            </a:r>
          </a:p>
          <a:p>
            <a:pPr>
              <a:lnSpc>
                <a:spcPct val="110000"/>
              </a:lnSpc>
              <a:spcBef>
                <a:spcPct val="30000"/>
              </a:spcBef>
              <a:buClr>
                <a:schemeClr val="tx2"/>
              </a:buClr>
              <a:buSzPct val="75000"/>
              <a:buFont typeface="Wingdings" pitchFamily="2" charset="2"/>
              <a:buNone/>
              <a:defRPr/>
            </a:pPr>
            <a:r>
              <a:rPr lang="ja-JP" altLang="en-US" sz="2000" dirty="0">
                <a:effectLst/>
                <a:latin typeface="メイリオ" panose="020B0604030504040204" pitchFamily="50" charset="-128"/>
                <a:ea typeface="メイリオ" panose="020B0604030504040204" pitchFamily="50" charset="-128"/>
                <a:cs typeface="メイリオ" panose="020B0604030504040204" pitchFamily="50" charset="-128"/>
              </a:rPr>
              <a:t>・ログイン時の認証操作</a:t>
            </a:r>
            <a:endParaRPr lang="en-US" altLang="ja-JP" sz="2000" dirty="0">
              <a:effectLst/>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spcBef>
                <a:spcPct val="30000"/>
              </a:spcBef>
              <a:buClr>
                <a:schemeClr val="tx2"/>
              </a:buClr>
              <a:buSzPct val="75000"/>
              <a:buFont typeface="Wingdings" pitchFamily="2" charset="2"/>
              <a:buNone/>
              <a:defRPr/>
            </a:pPr>
            <a:r>
              <a:rPr lang="ja-JP" altLang="en-US" sz="2000" dirty="0">
                <a:effectLst/>
                <a:latin typeface="メイリオ" panose="020B0604030504040204" pitchFamily="50" charset="-128"/>
                <a:ea typeface="メイリオ" panose="020B0604030504040204" pitchFamily="50" charset="-128"/>
                <a:cs typeface="メイリオ" panose="020B0604030504040204" pitchFamily="50" charset="-128"/>
              </a:rPr>
              <a:t>・文字列の入力</a:t>
            </a:r>
            <a:endParaRPr lang="en-US" altLang="ja-JP" sz="2000" dirty="0">
              <a:effectLst/>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spcBef>
                <a:spcPct val="30000"/>
              </a:spcBef>
              <a:buClr>
                <a:schemeClr val="tx2"/>
              </a:buClr>
              <a:buSzPct val="75000"/>
              <a:buFont typeface="Wingdings" pitchFamily="2" charset="2"/>
              <a:buNone/>
              <a:defRPr/>
            </a:pPr>
            <a:r>
              <a:rPr lang="ja-JP" altLang="en-US" sz="2000" dirty="0">
                <a:effectLst/>
                <a:latin typeface="メイリオ" panose="020B0604030504040204" pitchFamily="50" charset="-128"/>
                <a:ea typeface="メイリオ" panose="020B0604030504040204" pitchFamily="50" charset="-128"/>
                <a:cs typeface="メイリオ" panose="020B0604030504040204" pitchFamily="50" charset="-128"/>
              </a:rPr>
              <a:t>・ボタンのクリック など</a:t>
            </a:r>
            <a:endParaRPr lang="en-US" altLang="ja-JP" sz="2000"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AutoShape 158"/>
          <p:cNvSpPr>
            <a:spLocks noChangeArrowheads="1"/>
          </p:cNvSpPr>
          <p:nvPr/>
        </p:nvSpPr>
        <p:spPr bwMode="auto">
          <a:xfrm>
            <a:off x="683568" y="2996723"/>
            <a:ext cx="1150382" cy="576293"/>
          </a:xfrm>
          <a:prstGeom prst="wedgeRectCallout">
            <a:avLst>
              <a:gd name="adj1" fmla="val 105851"/>
              <a:gd name="adj2" fmla="val 58207"/>
            </a:avLst>
          </a:prstGeom>
          <a:solidFill>
            <a:srgbClr val="FFFF99"/>
          </a:solidFill>
          <a:ln w="25400">
            <a:solidFill>
              <a:srgbClr val="FF9900"/>
            </a:solidFill>
            <a:miter lim="800000"/>
            <a:headEnd/>
            <a:tailEnd/>
          </a:ln>
          <a:effectLst/>
        </p:spPr>
        <p:txBody>
          <a:bodyPr wrap="square" lIns="108000" tIns="72000" rIns="108000" bIns="72000" anchor="ctr">
            <a:spAutoFit/>
          </a:bodyPr>
          <a:lstStyle/>
          <a:p>
            <a:pPr>
              <a:defRPr/>
            </a:pPr>
            <a:r>
              <a:rPr lang="ja-JP" altLang="en-US" sz="1400" dirty="0">
                <a:effectLst/>
                <a:latin typeface="メイリオ" panose="020B0604030504040204" pitchFamily="50" charset="-128"/>
                <a:ea typeface="メイリオ" panose="020B0604030504040204" pitchFamily="50" charset="-128"/>
                <a:cs typeface="メイリオ" panose="020B0604030504040204" pitchFamily="50" charset="-128"/>
              </a:rPr>
              <a:t>操作対象の</a:t>
            </a:r>
            <a:endParaRPr lang="en-US" altLang="ja-JP" sz="1400" dirty="0">
              <a:effectLst/>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ja-JP" altLang="en-US" sz="1400" dirty="0">
                <a:effectLst/>
                <a:latin typeface="メイリオ" panose="020B0604030504040204" pitchFamily="50" charset="-128"/>
                <a:ea typeface="メイリオ" panose="020B0604030504040204" pitchFamily="50" charset="-128"/>
                <a:cs typeface="メイリオ" panose="020B0604030504040204" pitchFamily="50" charset="-128"/>
              </a:rPr>
              <a:t>ウィンドウ。</a:t>
            </a:r>
          </a:p>
        </p:txBody>
      </p:sp>
      <p:pic>
        <p:nvPicPr>
          <p:cNvPr id="17" name="図 16"/>
          <p:cNvPicPr>
            <a:picLocks noChangeAspect="1"/>
          </p:cNvPicPr>
          <p:nvPr/>
        </p:nvPicPr>
        <p:blipFill>
          <a:blip r:embed="rId4"/>
          <a:stretch>
            <a:fillRect/>
          </a:stretch>
        </p:blipFill>
        <p:spPr>
          <a:xfrm>
            <a:off x="6966332" y="3845823"/>
            <a:ext cx="2020863" cy="1311369"/>
          </a:xfrm>
          <a:prstGeom prst="rect">
            <a:avLst/>
          </a:prstGeom>
        </p:spPr>
      </p:pic>
      <p:sp>
        <p:nvSpPr>
          <p:cNvPr id="18" name="AutoShape 158"/>
          <p:cNvSpPr>
            <a:spLocks noChangeArrowheads="1"/>
          </p:cNvSpPr>
          <p:nvPr/>
        </p:nvSpPr>
        <p:spPr bwMode="auto">
          <a:xfrm>
            <a:off x="7236296" y="5356786"/>
            <a:ext cx="1726446" cy="791737"/>
          </a:xfrm>
          <a:prstGeom prst="wedgeRectCallout">
            <a:avLst>
              <a:gd name="adj1" fmla="val -39817"/>
              <a:gd name="adj2" fmla="val -103787"/>
            </a:avLst>
          </a:prstGeom>
          <a:solidFill>
            <a:srgbClr val="FFFF99"/>
          </a:solidFill>
          <a:ln w="25400">
            <a:solidFill>
              <a:srgbClr val="FF9900"/>
            </a:solidFill>
            <a:miter lim="800000"/>
            <a:headEnd/>
            <a:tailEnd/>
          </a:ln>
          <a:effectLst/>
        </p:spPr>
        <p:txBody>
          <a:bodyPr wrap="square" lIns="108000" tIns="72000" rIns="108000" bIns="72000" anchor="ctr">
            <a:spAutoFit/>
          </a:bodyPr>
          <a:lstStyle/>
          <a:p>
            <a:pPr>
              <a:defRPr/>
            </a:pPr>
            <a:r>
              <a:rPr lang="ja-JP" altLang="en-US" sz="1400" dirty="0">
                <a:effectLst/>
                <a:latin typeface="メイリオ" panose="020B0604030504040204" pitchFamily="50" charset="-128"/>
                <a:ea typeface="メイリオ" panose="020B0604030504040204" pitchFamily="50" charset="-128"/>
                <a:cs typeface="メイリオ" panose="020B0604030504040204" pitchFamily="50" charset="-128"/>
              </a:rPr>
              <a:t>自動でメモ帳に “Ａ” が入力され、改行が行われる。</a:t>
            </a:r>
          </a:p>
        </p:txBody>
      </p:sp>
    </p:spTree>
    <p:extLst>
      <p:ext uri="{BB962C8B-B14F-4D97-AF65-F5344CB8AC3E}">
        <p14:creationId xmlns:p14="http://schemas.microsoft.com/office/powerpoint/2010/main" val="1682926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4F302C99-53F9-4241-B571-0EA8D3396BDB}" type="slidenum">
              <a:rPr lang="en-US" altLang="ja-JP" smtClean="0"/>
              <a:pPr>
                <a:defRPr/>
              </a:pPr>
              <a:t>14</a:t>
            </a:fld>
            <a:endParaRPr lang="en-US" altLang="ja-JP" dirty="0"/>
          </a:p>
        </p:txBody>
      </p:sp>
      <p:sp>
        <p:nvSpPr>
          <p:cNvPr id="5"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ja-JP" altLang="en-US" sz="2400" kern="0" dirty="0">
                <a:solidFill>
                  <a:schemeClr val="bg1"/>
                </a:solidFill>
              </a:rPr>
              <a:t>製品ラインナップ</a:t>
            </a:r>
            <a:endPar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6"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sp>
        <p:nvSpPr>
          <p:cNvPr id="7" name="テキスト ボックス 2"/>
          <p:cNvSpPr txBox="1">
            <a:spLocks noChangeArrowheads="1"/>
          </p:cNvSpPr>
          <p:nvPr/>
        </p:nvSpPr>
        <p:spPr bwMode="auto">
          <a:xfrm>
            <a:off x="200025" y="764704"/>
            <a:ext cx="22837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buChar char="–"/>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buChar char="»"/>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ts val="24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■製品ラインナップ</a:t>
            </a:r>
          </a:p>
        </p:txBody>
      </p:sp>
      <p:sp>
        <p:nvSpPr>
          <p:cNvPr id="8" name="テキスト ボックス 2"/>
          <p:cNvSpPr txBox="1">
            <a:spLocks noChangeArrowheads="1"/>
          </p:cNvSpPr>
          <p:nvPr/>
        </p:nvSpPr>
        <p:spPr bwMode="auto">
          <a:xfrm>
            <a:off x="539552" y="1124744"/>
            <a:ext cx="7992888" cy="91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buChar char="–"/>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buChar char="»"/>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ts val="3200"/>
              </a:lnSpc>
              <a:spcBef>
                <a:spcPct val="0"/>
              </a:spcBef>
              <a:buFontTx/>
              <a:buNone/>
            </a:pPr>
            <a:r>
              <a:rPr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b="1" dirty="0" err="1">
                <a:effectLst/>
                <a:latin typeface="メイリオ" panose="020B0604030504040204" pitchFamily="50" charset="-128"/>
                <a:ea typeface="メイリオ" panose="020B0604030504040204" pitchFamily="50" charset="-128"/>
                <a:cs typeface="メイリオ" panose="020B0604030504040204" pitchFamily="50" charset="-128"/>
              </a:rPr>
              <a:t>WinActor</a:t>
            </a: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 フル機能版</a:t>
            </a: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　　作業</a:t>
            </a:r>
            <a:r>
              <a:rPr lang="ja-JP" altLang="en-US" sz="1600" dirty="0">
                <a:effectLst/>
                <a:latin typeface="メイリオ" panose="020B0604030504040204" pitchFamily="50" charset="-128"/>
                <a:ea typeface="メイリオ" panose="020B0604030504040204" pitchFamily="50" charset="-128"/>
                <a:cs typeface="メイリオ" panose="020B0604030504040204" pitchFamily="50" charset="-128"/>
              </a:rPr>
              <a:t>シナリオの作成／編集／実行が可能</a:t>
            </a:r>
            <a:endParaRPr lang="en-US" altLang="ja-JP" sz="1600" dirty="0">
              <a:effectLst/>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ts val="3200"/>
              </a:lnSpc>
              <a:spcBef>
                <a:spcPct val="0"/>
              </a:spcBef>
              <a:buFontTx/>
              <a:buNone/>
            </a:pPr>
            <a:r>
              <a:rPr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rPr>
              <a:t>WinActor</a:t>
            </a: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 実行版</a:t>
            </a:r>
            <a:r>
              <a:rPr lang="en-US" altLang="ja-JP" sz="1600" b="1" dirty="0">
                <a:effectLst/>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b="1" dirty="0">
                <a:effectLst/>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a:effectLst/>
                <a:latin typeface="メイリオ" panose="020B0604030504040204" pitchFamily="50" charset="-128"/>
                <a:ea typeface="メイリオ" panose="020B0604030504040204" pitchFamily="50" charset="-128"/>
                <a:cs typeface="メイリオ" panose="020B0604030504040204" pitchFamily="50" charset="-128"/>
              </a:rPr>
              <a:t>作成されたシナリオの実行のみ可能（再生専用）</a:t>
            </a:r>
            <a:endParaRPr lang="en-US" altLang="ja-JP" sz="1600"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2"/>
          <p:cNvSpPr txBox="1">
            <a:spLocks noChangeArrowheads="1"/>
          </p:cNvSpPr>
          <p:nvPr/>
        </p:nvSpPr>
        <p:spPr bwMode="auto">
          <a:xfrm>
            <a:off x="200025" y="3532946"/>
            <a:ext cx="2571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buChar char="–"/>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buChar char="»"/>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ts val="24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■導入イメージ</a:t>
            </a:r>
          </a:p>
        </p:txBody>
      </p:sp>
      <p:sp>
        <p:nvSpPr>
          <p:cNvPr id="10" name="テキスト ボックス 9"/>
          <p:cNvSpPr txBox="1"/>
          <p:nvPr/>
        </p:nvSpPr>
        <p:spPr>
          <a:xfrm>
            <a:off x="3779912" y="4796433"/>
            <a:ext cx="1800200" cy="601497"/>
          </a:xfrm>
          <a:prstGeom prst="rect">
            <a:avLst/>
          </a:prstGeom>
          <a:noFill/>
          <a:ln>
            <a:solidFill>
              <a:schemeClr val="bg1">
                <a:lumMod val="50000"/>
              </a:schemeClr>
            </a:solidFill>
          </a:ln>
        </p:spPr>
        <p:txBody>
          <a:bodyPr wrap="square" lIns="108000" tIns="72000" rIns="72000" bIns="36000" rtlCol="0" anchor="ctr">
            <a:spAutoFit/>
          </a:bodyPr>
          <a:lstStyle/>
          <a:p>
            <a:r>
              <a:rPr kumimoji="1" lang="ja-JP" altLang="en-US" sz="1600" dirty="0">
                <a:effectLst/>
                <a:latin typeface="メイリオ" panose="020B0604030504040204" pitchFamily="50" charset="-128"/>
                <a:ea typeface="メイリオ" panose="020B0604030504040204" pitchFamily="50" charset="-128"/>
              </a:rPr>
              <a:t>お客様ご自身で</a:t>
            </a:r>
            <a:endParaRPr kumimoji="1" lang="en-US" altLang="ja-JP" sz="1600" dirty="0">
              <a:effectLst/>
              <a:latin typeface="メイリオ" panose="020B0604030504040204" pitchFamily="50" charset="-128"/>
              <a:ea typeface="メイリオ" panose="020B0604030504040204" pitchFamily="50" charset="-128"/>
            </a:endParaRPr>
          </a:p>
          <a:p>
            <a:r>
              <a:rPr kumimoji="1" lang="ja-JP" altLang="en-US" sz="1600" dirty="0">
                <a:effectLst/>
                <a:latin typeface="メイリオ" panose="020B0604030504040204" pitchFamily="50" charset="-128"/>
                <a:ea typeface="メイリオ" panose="020B0604030504040204" pitchFamily="50" charset="-128"/>
              </a:rPr>
              <a:t>シナリオを作成</a:t>
            </a:r>
          </a:p>
        </p:txBody>
      </p:sp>
      <p:sp>
        <p:nvSpPr>
          <p:cNvPr id="11" name="テキスト ボックス 10"/>
          <p:cNvSpPr txBox="1"/>
          <p:nvPr/>
        </p:nvSpPr>
        <p:spPr>
          <a:xfrm>
            <a:off x="3788773" y="5491799"/>
            <a:ext cx="1783437" cy="601497"/>
          </a:xfrm>
          <a:prstGeom prst="rect">
            <a:avLst/>
          </a:prstGeom>
          <a:noFill/>
          <a:ln>
            <a:solidFill>
              <a:schemeClr val="bg1">
                <a:lumMod val="50000"/>
              </a:schemeClr>
            </a:solidFill>
          </a:ln>
        </p:spPr>
        <p:txBody>
          <a:bodyPr wrap="square" lIns="108000" tIns="72000" rIns="72000" bIns="36000" rtlCol="0" anchor="ctr">
            <a:spAutoFit/>
          </a:bodyPr>
          <a:lstStyle/>
          <a:p>
            <a:r>
              <a:rPr lang="ja-JP" altLang="en-US" sz="1600" dirty="0">
                <a:effectLst/>
                <a:latin typeface="メイリオ" panose="020B0604030504040204" pitchFamily="50" charset="-128"/>
                <a:ea typeface="メイリオ" panose="020B0604030504040204" pitchFamily="50" charset="-128"/>
              </a:rPr>
              <a:t>シナリオ</a:t>
            </a:r>
            <a:r>
              <a:rPr kumimoji="1" lang="ja-JP" altLang="en-US" sz="1600" dirty="0">
                <a:effectLst/>
                <a:latin typeface="メイリオ" panose="020B0604030504040204" pitchFamily="50" charset="-128"/>
                <a:ea typeface="メイリオ" panose="020B0604030504040204" pitchFamily="50" charset="-128"/>
              </a:rPr>
              <a:t>作成を</a:t>
            </a:r>
            <a:endParaRPr kumimoji="1" lang="en-US" altLang="ja-JP" sz="1600" dirty="0">
              <a:effectLst/>
              <a:latin typeface="メイリオ" panose="020B0604030504040204" pitchFamily="50" charset="-128"/>
              <a:ea typeface="メイリオ" panose="020B0604030504040204" pitchFamily="50" charset="-128"/>
            </a:endParaRPr>
          </a:p>
          <a:p>
            <a:r>
              <a:rPr kumimoji="1" lang="ja-JP" altLang="en-US" sz="1600" dirty="0">
                <a:effectLst/>
                <a:latin typeface="メイリオ" panose="020B0604030504040204" pitchFamily="50" charset="-128"/>
                <a:ea typeface="メイリオ" panose="020B0604030504040204" pitchFamily="50" charset="-128"/>
              </a:rPr>
              <a:t>弊社にご依頼</a:t>
            </a:r>
          </a:p>
        </p:txBody>
      </p:sp>
      <p:sp>
        <p:nvSpPr>
          <p:cNvPr id="12" name="テキスト ボックス 11"/>
          <p:cNvSpPr txBox="1"/>
          <p:nvPr/>
        </p:nvSpPr>
        <p:spPr>
          <a:xfrm>
            <a:off x="603658" y="3973126"/>
            <a:ext cx="1800200" cy="601497"/>
          </a:xfrm>
          <a:prstGeom prst="rect">
            <a:avLst/>
          </a:prstGeom>
          <a:noFill/>
          <a:ln>
            <a:solidFill>
              <a:schemeClr val="bg1">
                <a:lumMod val="50000"/>
              </a:schemeClr>
            </a:solidFill>
          </a:ln>
        </p:spPr>
        <p:txBody>
          <a:bodyPr wrap="square" lIns="108000" tIns="72000" rIns="72000" bIns="36000" rtlCol="0" anchor="ctr">
            <a:spAutoFit/>
          </a:bodyPr>
          <a:lstStyle/>
          <a:p>
            <a:r>
              <a:rPr kumimoji="1" lang="ja-JP" altLang="en-US" sz="1600" dirty="0">
                <a:effectLst/>
                <a:latin typeface="メイリオ" panose="020B0604030504040204" pitchFamily="50" charset="-128"/>
                <a:ea typeface="メイリオ" panose="020B0604030504040204" pitchFamily="50" charset="-128"/>
              </a:rPr>
              <a:t>フル機能版を</a:t>
            </a:r>
            <a:endParaRPr kumimoji="1" lang="en-US" altLang="ja-JP" sz="1600" dirty="0">
              <a:effectLst/>
              <a:latin typeface="メイリオ" panose="020B0604030504040204" pitchFamily="50" charset="-128"/>
              <a:ea typeface="メイリオ" panose="020B0604030504040204" pitchFamily="50" charset="-128"/>
            </a:endParaRPr>
          </a:p>
          <a:p>
            <a:r>
              <a:rPr lang="ja-JP" altLang="en-US" sz="1600" dirty="0">
                <a:effectLst/>
                <a:latin typeface="メイリオ" panose="020B0604030504040204" pitchFamily="50" charset="-128"/>
                <a:ea typeface="メイリオ" panose="020B0604030504040204" pitchFamily="50" charset="-128"/>
              </a:rPr>
              <a:t>ご購入（必須）</a:t>
            </a:r>
            <a:endParaRPr kumimoji="1" lang="ja-JP" altLang="en-US" sz="1600" dirty="0">
              <a:effectLst/>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059832" y="3973126"/>
            <a:ext cx="1800200" cy="601497"/>
          </a:xfrm>
          <a:prstGeom prst="rect">
            <a:avLst/>
          </a:prstGeom>
          <a:noFill/>
          <a:ln>
            <a:solidFill>
              <a:schemeClr val="bg1">
                <a:lumMod val="50000"/>
              </a:schemeClr>
            </a:solidFill>
          </a:ln>
        </p:spPr>
        <p:txBody>
          <a:bodyPr wrap="square" lIns="108000" tIns="72000" rIns="72000" bIns="36000" rtlCol="0" anchor="ctr">
            <a:spAutoFit/>
          </a:bodyPr>
          <a:lstStyle/>
          <a:p>
            <a:r>
              <a:rPr kumimoji="1" lang="ja-JP" altLang="en-US" sz="1600" dirty="0">
                <a:effectLst/>
                <a:latin typeface="メイリオ" panose="020B0604030504040204" pitchFamily="50" charset="-128"/>
                <a:ea typeface="メイリオ" panose="020B0604030504040204" pitchFamily="50" charset="-128"/>
              </a:rPr>
              <a:t>必要に応じて</a:t>
            </a:r>
            <a:endParaRPr kumimoji="1" lang="en-US" altLang="ja-JP" sz="1600" dirty="0">
              <a:effectLst/>
              <a:latin typeface="メイリオ" panose="020B0604030504040204" pitchFamily="50" charset="-128"/>
              <a:ea typeface="メイリオ" panose="020B0604030504040204" pitchFamily="50" charset="-128"/>
            </a:endParaRPr>
          </a:p>
          <a:p>
            <a:r>
              <a:rPr lang="ja-JP" altLang="en-US" sz="1600" dirty="0">
                <a:effectLst/>
                <a:latin typeface="メイリオ" panose="020B0604030504040204" pitchFamily="50" charset="-128"/>
                <a:ea typeface="メイリオ" panose="020B0604030504040204" pitchFamily="50" charset="-128"/>
              </a:rPr>
              <a:t>実行版をご購入</a:t>
            </a:r>
            <a:endParaRPr kumimoji="1" lang="ja-JP" altLang="en-US" sz="1600" dirty="0">
              <a:effectLst/>
              <a:latin typeface="メイリオ" panose="020B0604030504040204" pitchFamily="50" charset="-128"/>
              <a:ea typeface="メイリオ" panose="020B0604030504040204" pitchFamily="50" charset="-128"/>
            </a:endParaRPr>
          </a:p>
        </p:txBody>
      </p:sp>
      <p:sp>
        <p:nvSpPr>
          <p:cNvPr id="15" name="テキスト ボックス 2"/>
          <p:cNvSpPr txBox="1">
            <a:spLocks noChangeArrowheads="1"/>
          </p:cNvSpPr>
          <p:nvPr/>
        </p:nvSpPr>
        <p:spPr bwMode="auto">
          <a:xfrm>
            <a:off x="1187624" y="4796433"/>
            <a:ext cx="2160000" cy="129686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noAutofit/>
          </a:bodyPr>
          <a:lstStyle>
            <a:lvl1pPr eaLnBrk="0" hangingPunct="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buChar char="–"/>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buChar char="»"/>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9pPr>
          </a:lstStyle>
          <a:p>
            <a:pPr algn="ctr" eaLnBrk="1" hangingPunct="1">
              <a:lnSpc>
                <a:spcPts val="2500"/>
              </a:lnSpc>
              <a:spcBef>
                <a:spcPct val="0"/>
              </a:spcBef>
              <a:buFontTx/>
              <a:buNone/>
            </a:pP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シナリオ作成を</a:t>
            </a:r>
            <a:endParaRPr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lnSpc>
                <a:spcPts val="2500"/>
              </a:lnSpc>
              <a:spcBef>
                <a:spcPct val="0"/>
              </a:spcBef>
              <a:buFontTx/>
              <a:buNone/>
            </a:pP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どうされるか</a:t>
            </a:r>
            <a:endParaRPr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lnSpc>
                <a:spcPts val="2500"/>
              </a:lnSpc>
              <a:spcBef>
                <a:spcPct val="0"/>
              </a:spcBef>
              <a:buFontTx/>
              <a:buNone/>
            </a:pP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（内製 </a:t>
            </a:r>
            <a:r>
              <a:rPr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rPr>
              <a:t>or </a:t>
            </a: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外注）</a:t>
            </a:r>
            <a:endParaRPr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テキスト ボックス 15"/>
          <p:cNvSpPr txBox="1"/>
          <p:nvPr/>
        </p:nvSpPr>
        <p:spPr>
          <a:xfrm>
            <a:off x="6228184" y="5491080"/>
            <a:ext cx="1800200" cy="601497"/>
          </a:xfrm>
          <a:prstGeom prst="rect">
            <a:avLst/>
          </a:prstGeom>
          <a:noFill/>
          <a:ln>
            <a:solidFill>
              <a:schemeClr val="bg1">
                <a:lumMod val="50000"/>
              </a:schemeClr>
            </a:solidFill>
          </a:ln>
        </p:spPr>
        <p:txBody>
          <a:bodyPr wrap="square" lIns="108000" tIns="72000" rIns="72000" bIns="36000" rtlCol="0" anchor="ctr">
            <a:spAutoFit/>
          </a:bodyPr>
          <a:lstStyle/>
          <a:p>
            <a:r>
              <a:rPr lang="ja-JP" altLang="en-US" sz="1600" dirty="0">
                <a:effectLst/>
                <a:latin typeface="メイリオ" panose="020B0604030504040204" pitchFamily="50" charset="-128"/>
                <a:ea typeface="メイリオ" panose="020B0604030504040204" pitchFamily="50" charset="-128"/>
              </a:rPr>
              <a:t>ご要件確認後に</a:t>
            </a:r>
            <a:endParaRPr lang="en-US" altLang="ja-JP" sz="1600" dirty="0">
              <a:effectLst/>
              <a:latin typeface="メイリオ" panose="020B0604030504040204" pitchFamily="50" charset="-128"/>
              <a:ea typeface="メイリオ" panose="020B0604030504040204" pitchFamily="50" charset="-128"/>
            </a:endParaRPr>
          </a:p>
          <a:p>
            <a:r>
              <a:rPr kumimoji="1" lang="ja-JP" altLang="en-US" sz="1600" dirty="0">
                <a:effectLst/>
                <a:latin typeface="メイリオ" panose="020B0604030504040204" pitchFamily="50" charset="-128"/>
                <a:ea typeface="メイリオ" panose="020B0604030504040204" pitchFamily="50" charset="-128"/>
              </a:rPr>
              <a:t>お見積をご提示</a:t>
            </a:r>
          </a:p>
        </p:txBody>
      </p:sp>
      <p:cxnSp>
        <p:nvCxnSpPr>
          <p:cNvPr id="17" name="直線矢印コネクタ 16"/>
          <p:cNvCxnSpPr>
            <a:stCxn id="12" idx="3"/>
            <a:endCxn id="13" idx="1"/>
          </p:cNvCxnSpPr>
          <p:nvPr/>
        </p:nvCxnSpPr>
        <p:spPr bwMode="auto">
          <a:xfrm>
            <a:off x="2403858" y="4273875"/>
            <a:ext cx="655974" cy="0"/>
          </a:xfrm>
          <a:prstGeom prst="straightConnector1">
            <a:avLst/>
          </a:prstGeom>
          <a:solidFill>
            <a:srgbClr val="0033CC"/>
          </a:solidFill>
          <a:ln w="38100" cap="flat" cmpd="sng" algn="ctr">
            <a:solidFill>
              <a:srgbClr val="0066FF"/>
            </a:solidFill>
            <a:prstDash val="solid"/>
            <a:round/>
            <a:headEnd type="none" w="med" len="med"/>
            <a:tailEnd type="triangle" w="med" len="sm"/>
          </a:ln>
          <a:effectLst/>
        </p:spPr>
      </p:cxnSp>
      <p:cxnSp>
        <p:nvCxnSpPr>
          <p:cNvPr id="18" name="直線矢印コネクタ 17"/>
          <p:cNvCxnSpPr>
            <a:stCxn id="11" idx="3"/>
            <a:endCxn id="16" idx="1"/>
          </p:cNvCxnSpPr>
          <p:nvPr/>
        </p:nvCxnSpPr>
        <p:spPr bwMode="auto">
          <a:xfrm flipV="1">
            <a:off x="5572210" y="5791829"/>
            <a:ext cx="655974" cy="719"/>
          </a:xfrm>
          <a:prstGeom prst="straightConnector1">
            <a:avLst/>
          </a:prstGeom>
          <a:solidFill>
            <a:srgbClr val="0033CC"/>
          </a:solidFill>
          <a:ln w="38100" cap="flat" cmpd="sng" algn="ctr">
            <a:solidFill>
              <a:srgbClr val="0066FF"/>
            </a:solidFill>
            <a:prstDash val="solid"/>
            <a:round/>
            <a:headEnd type="none" w="med" len="med"/>
            <a:tailEnd type="triangle" w="med" len="sm"/>
          </a:ln>
          <a:effectLst/>
        </p:spPr>
      </p:cxnSp>
      <p:sp>
        <p:nvSpPr>
          <p:cNvPr id="21" name="左中かっこ 20"/>
          <p:cNvSpPr/>
          <p:nvPr/>
        </p:nvSpPr>
        <p:spPr bwMode="auto">
          <a:xfrm>
            <a:off x="3499276" y="5072466"/>
            <a:ext cx="288272" cy="780091"/>
          </a:xfrm>
          <a:prstGeom prst="leftBrace">
            <a:avLst>
              <a:gd name="adj1" fmla="val 8333"/>
              <a:gd name="adj2" fmla="val 47640"/>
            </a:avLst>
          </a:prstGeom>
          <a:noFill/>
          <a:ln w="19050" cap="flat" cmpd="sng" algn="ctr">
            <a:solidFill>
              <a:srgbClr val="00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
        <p:nvSpPr>
          <p:cNvPr id="22" name="テキスト ボックス 2"/>
          <p:cNvSpPr txBox="1">
            <a:spLocks noChangeArrowheads="1"/>
          </p:cNvSpPr>
          <p:nvPr/>
        </p:nvSpPr>
        <p:spPr bwMode="auto">
          <a:xfrm>
            <a:off x="200025" y="2132856"/>
            <a:ext cx="22837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buChar char="–"/>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buChar char="»"/>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ts val="24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■ライセンス形態</a:t>
            </a:r>
          </a:p>
        </p:txBody>
      </p:sp>
      <p:sp>
        <p:nvSpPr>
          <p:cNvPr id="23" name="テキスト ボックス 2"/>
          <p:cNvSpPr txBox="1">
            <a:spLocks noChangeArrowheads="1"/>
          </p:cNvSpPr>
          <p:nvPr/>
        </p:nvSpPr>
        <p:spPr bwMode="auto">
          <a:xfrm>
            <a:off x="539552" y="2582615"/>
            <a:ext cx="7992888" cy="450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buChar char="–"/>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buChar char="»"/>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ts val="3000"/>
              </a:lnSpc>
              <a:spcBef>
                <a:spcPct val="0"/>
              </a:spcBef>
              <a:buFontTx/>
              <a:buNone/>
            </a:pP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・年間サブスクリプション</a:t>
            </a:r>
            <a:r>
              <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a:effectLst/>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a:effectLst/>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a:effectLst/>
                <a:latin typeface="メイリオ" panose="020B0604030504040204" pitchFamily="50" charset="-128"/>
                <a:ea typeface="メイリオ" panose="020B0604030504040204" pitchFamily="50" charset="-128"/>
                <a:cs typeface="メイリオ" panose="020B0604030504040204" pitchFamily="50" charset="-128"/>
              </a:rPr>
              <a:t>年間のご利用権 </a:t>
            </a:r>
            <a:r>
              <a:rPr lang="en-US" altLang="ja-JP" sz="1600" dirty="0">
                <a:effectLst/>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a:effectLst/>
                <a:latin typeface="メイリオ" panose="020B0604030504040204" pitchFamily="50" charset="-128"/>
                <a:ea typeface="メイリオ" panose="020B0604030504040204" pitchFamily="50" charset="-128"/>
                <a:cs typeface="メイリオ" panose="020B0604030504040204" pitchFamily="50" charset="-128"/>
              </a:rPr>
              <a:t>製品サポート</a:t>
            </a:r>
            <a:endParaRPr lang="en-US" altLang="ja-JP" sz="1400"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5" name="コネクタ: カギ線 24">
            <a:extLst>
              <a:ext uri="{FF2B5EF4-FFF2-40B4-BE49-F238E27FC236}">
                <a16:creationId xmlns:a16="http://schemas.microsoft.com/office/drawing/2014/main" id="{E6906EC4-ECB8-4E16-8A09-B4499309EECF}"/>
              </a:ext>
            </a:extLst>
          </p:cNvPr>
          <p:cNvCxnSpPr>
            <a:cxnSpLocks/>
            <a:stCxn id="13" idx="3"/>
            <a:endCxn id="15" idx="1"/>
          </p:cNvCxnSpPr>
          <p:nvPr/>
        </p:nvCxnSpPr>
        <p:spPr bwMode="auto">
          <a:xfrm flipH="1">
            <a:off x="1187624" y="4273875"/>
            <a:ext cx="3672408" cy="1170990"/>
          </a:xfrm>
          <a:prstGeom prst="bentConnector5">
            <a:avLst>
              <a:gd name="adj1" fmla="val -6225"/>
              <a:gd name="adj2" fmla="val 35154"/>
              <a:gd name="adj3" fmla="val 106225"/>
            </a:avLst>
          </a:prstGeom>
          <a:solidFill>
            <a:srgbClr val="0033CC"/>
          </a:solidFill>
          <a:ln w="38100" cap="flat" cmpd="sng" algn="ctr">
            <a:solidFill>
              <a:srgbClr val="0066FF"/>
            </a:solidFill>
            <a:prstDash val="solid"/>
            <a:round/>
            <a:headEnd type="none" w="med" len="med"/>
            <a:tailEnd type="triangle"/>
          </a:ln>
          <a:effectLst/>
        </p:spPr>
      </p:cxnSp>
    </p:spTree>
    <p:extLst>
      <p:ext uri="{BB962C8B-B14F-4D97-AF65-F5344CB8AC3E}">
        <p14:creationId xmlns:p14="http://schemas.microsoft.com/office/powerpoint/2010/main" val="2623996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4F302C99-53F9-4241-B571-0EA8D3396BDB}" type="slidenum">
              <a:rPr lang="en-US" altLang="ja-JP" smtClean="0"/>
              <a:pPr>
                <a:defRPr/>
              </a:pPr>
              <a:t>15</a:t>
            </a:fld>
            <a:endParaRPr lang="en-US" altLang="ja-JP"/>
          </a:p>
        </p:txBody>
      </p:sp>
      <p:sp>
        <p:nvSpPr>
          <p:cNvPr id="5"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ja-JP" altLang="en-US" sz="2400" kern="0" dirty="0">
                <a:solidFill>
                  <a:schemeClr val="bg1"/>
                </a:solidFill>
              </a:rPr>
              <a:t>導入・展開イメージ</a:t>
            </a:r>
            <a:endPar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6"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pic>
        <p:nvPicPr>
          <p:cNvPr id="7" name="Picture 36" descr="A_12"/>
          <p:cNvPicPr>
            <a:picLocks noChangeAspect="1" noChangeArrowheads="1"/>
          </p:cNvPicPr>
          <p:nvPr/>
        </p:nvPicPr>
        <p:blipFill>
          <a:blip r:embed="rId2" cstate="print"/>
          <a:srcRect/>
          <a:stretch>
            <a:fillRect/>
          </a:stretch>
        </p:blipFill>
        <p:spPr bwMode="auto">
          <a:xfrm>
            <a:off x="467544" y="1609664"/>
            <a:ext cx="857250" cy="857251"/>
          </a:xfrm>
          <a:prstGeom prst="rect">
            <a:avLst/>
          </a:prstGeom>
          <a:noFill/>
          <a:ln w="9525">
            <a:noFill/>
            <a:miter lim="800000"/>
            <a:headEnd/>
            <a:tailEnd/>
          </a:ln>
        </p:spPr>
      </p:pic>
      <p:pic>
        <p:nvPicPr>
          <p:cNvPr id="8" name="Picture 15" descr="PC sm"/>
          <p:cNvPicPr>
            <a:picLocks noChangeAspect="1" noChangeArrowheads="1"/>
          </p:cNvPicPr>
          <p:nvPr/>
        </p:nvPicPr>
        <p:blipFill>
          <a:blip r:embed="rId3" cstate="print"/>
          <a:srcRect/>
          <a:stretch>
            <a:fillRect/>
          </a:stretch>
        </p:blipFill>
        <p:spPr bwMode="auto">
          <a:xfrm>
            <a:off x="1187624" y="1739825"/>
            <a:ext cx="758825" cy="755650"/>
          </a:xfrm>
          <a:prstGeom prst="rect">
            <a:avLst/>
          </a:prstGeom>
          <a:noFill/>
          <a:ln w="9525">
            <a:noFill/>
            <a:miter lim="800000"/>
            <a:headEnd/>
            <a:tailEnd/>
          </a:ln>
        </p:spPr>
      </p:pic>
      <p:sp>
        <p:nvSpPr>
          <p:cNvPr id="9" name="テキスト ボックス 8"/>
          <p:cNvSpPr txBox="1"/>
          <p:nvPr/>
        </p:nvSpPr>
        <p:spPr>
          <a:xfrm>
            <a:off x="755576" y="2473760"/>
            <a:ext cx="648072" cy="230832"/>
          </a:xfrm>
          <a:prstGeom prst="rect">
            <a:avLst/>
          </a:prstGeom>
          <a:noFill/>
        </p:spPr>
        <p:txBody>
          <a:bodyPr wrap="square" lIns="0" tIns="0" rIns="0" bIns="0" rtlCol="0">
            <a:spAutoFit/>
          </a:bodyPr>
          <a:lstStyle/>
          <a:p>
            <a:pPr algn="ctr">
              <a:lnSpc>
                <a:spcPts val="1800"/>
              </a:lnSpc>
            </a:pPr>
            <a:r>
              <a:rPr kumimoji="1" lang="ja-JP" altLang="en-US" sz="1050" b="1" dirty="0">
                <a:effectLst/>
                <a:latin typeface="メイリオ" panose="020B0604030504040204" pitchFamily="50" charset="-128"/>
                <a:ea typeface="メイリオ" panose="020B0604030504040204" pitchFamily="50" charset="-128"/>
                <a:cs typeface="メイリオ" panose="020B0604030504040204" pitchFamily="50" charset="-128"/>
              </a:rPr>
              <a:t>作成用</a:t>
            </a:r>
            <a:r>
              <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rPr>
              <a:t>PC</a:t>
            </a:r>
          </a:p>
        </p:txBody>
      </p:sp>
      <p:pic>
        <p:nvPicPr>
          <p:cNvPr id="10" name="Picture 2" descr="C:\Users\minami\AppData\Local\Microsoft\Windows\Temporary Internet Files\Content.IE5\3TFG84GP\MC90043157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8403" y="1754506"/>
            <a:ext cx="571429" cy="575238"/>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2987824" y="1897696"/>
            <a:ext cx="864096" cy="359073"/>
          </a:xfrm>
          <a:prstGeom prst="rect">
            <a:avLst/>
          </a:prstGeom>
          <a:noFill/>
        </p:spPr>
        <p:txBody>
          <a:bodyPr wrap="square" lIns="0" tIns="0" rIns="0" bIns="0" rtlCol="0">
            <a:spAutoFit/>
          </a:bodyPr>
          <a:lstStyle/>
          <a:p>
            <a:pPr algn="ctr">
              <a:lnSpc>
                <a:spcPts val="1400"/>
              </a:lnSpc>
            </a:pPr>
            <a:r>
              <a:rPr kumimoji="1" lang="en-US" altLang="ja-JP" sz="1050" b="1" dirty="0" err="1">
                <a:effectLst/>
                <a:latin typeface="メイリオ" panose="020B0604030504040204" pitchFamily="50" charset="-128"/>
                <a:ea typeface="メイリオ" panose="020B0604030504040204" pitchFamily="50" charset="-128"/>
                <a:cs typeface="メイリオ" panose="020B0604030504040204" pitchFamily="50" charset="-128"/>
              </a:rPr>
              <a:t>WinActor</a:t>
            </a:r>
            <a:r>
              <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ts val="1400"/>
              </a:lnSpc>
            </a:pPr>
            <a:r>
              <a:rPr lang="ja-JP" altLang="en-US" sz="1050" b="1" dirty="0">
                <a:effectLst/>
                <a:latin typeface="メイリオ" panose="020B0604030504040204" pitchFamily="50" charset="-128"/>
                <a:ea typeface="メイリオ" panose="020B0604030504040204" pitchFamily="50" charset="-128"/>
                <a:cs typeface="メイリオ" panose="020B0604030504040204" pitchFamily="50" charset="-128"/>
              </a:rPr>
              <a:t>フル</a:t>
            </a:r>
            <a:r>
              <a:rPr kumimoji="1" lang="ja-JP" altLang="en-US" sz="1050" b="1" dirty="0">
                <a:effectLst/>
                <a:latin typeface="メイリオ" panose="020B0604030504040204" pitchFamily="50" charset="-128"/>
                <a:ea typeface="メイリオ" panose="020B0604030504040204" pitchFamily="50" charset="-128"/>
                <a:cs typeface="メイリオ" panose="020B0604030504040204" pitchFamily="50" charset="-128"/>
              </a:rPr>
              <a:t>機能版</a:t>
            </a:r>
            <a:endPar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右矢印 11"/>
          <p:cNvSpPr/>
          <p:nvPr/>
        </p:nvSpPr>
        <p:spPr bwMode="auto">
          <a:xfrm flipH="1">
            <a:off x="2033981" y="1912536"/>
            <a:ext cx="432000" cy="288000"/>
          </a:xfrm>
          <a:prstGeom prst="rightArrow">
            <a:avLst/>
          </a:prstGeom>
          <a:solidFill>
            <a:schemeClr val="bg1">
              <a:lumMod val="85000"/>
            </a:schemeClr>
          </a:solid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
        <p:nvSpPr>
          <p:cNvPr id="13" name="角丸四角形 12"/>
          <p:cNvSpPr/>
          <p:nvPr/>
        </p:nvSpPr>
        <p:spPr bwMode="auto">
          <a:xfrm>
            <a:off x="395536" y="1516600"/>
            <a:ext cx="3600000" cy="1336336"/>
          </a:xfrm>
          <a:prstGeom prst="roundRect">
            <a:avLst>
              <a:gd name="adj" fmla="val 11523"/>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
        <p:nvSpPr>
          <p:cNvPr id="14" name="テキスト ボックス 13"/>
          <p:cNvSpPr txBox="1"/>
          <p:nvPr/>
        </p:nvSpPr>
        <p:spPr>
          <a:xfrm>
            <a:off x="395536" y="1249624"/>
            <a:ext cx="1822822" cy="230832"/>
          </a:xfrm>
          <a:prstGeom prst="rect">
            <a:avLst/>
          </a:prstGeom>
          <a:noFill/>
        </p:spPr>
        <p:txBody>
          <a:bodyPr wrap="square" lIns="0" tIns="0" rIns="0" bIns="0" rtlCol="0">
            <a:spAutoFit/>
          </a:bodyPr>
          <a:lstStyle/>
          <a:p>
            <a:pPr>
              <a:lnSpc>
                <a:spcPts val="1800"/>
              </a:lnSpc>
            </a:pPr>
            <a:r>
              <a:rPr kumimoji="1"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■情報システム部門様</a:t>
            </a:r>
            <a:endParaRPr kumimoji="1"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角丸四角形 14"/>
          <p:cNvSpPr/>
          <p:nvPr/>
        </p:nvSpPr>
        <p:spPr bwMode="auto">
          <a:xfrm>
            <a:off x="4427984" y="2580140"/>
            <a:ext cx="3533750" cy="1087945"/>
          </a:xfrm>
          <a:prstGeom prst="roundRect">
            <a:avLst>
              <a:gd name="adj" fmla="val 11523"/>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
        <p:nvSpPr>
          <p:cNvPr id="16" name="テキスト ボックス 15"/>
          <p:cNvSpPr txBox="1"/>
          <p:nvPr/>
        </p:nvSpPr>
        <p:spPr>
          <a:xfrm>
            <a:off x="4427984" y="2332214"/>
            <a:ext cx="991211" cy="230832"/>
          </a:xfrm>
          <a:prstGeom prst="rect">
            <a:avLst/>
          </a:prstGeom>
          <a:noFill/>
        </p:spPr>
        <p:txBody>
          <a:bodyPr wrap="square" lIns="0" tIns="0" rIns="0" bIns="0" rtlCol="0">
            <a:spAutoFit/>
          </a:bodyPr>
          <a:lstStyle/>
          <a:p>
            <a:pPr>
              <a:lnSpc>
                <a:spcPts val="1800"/>
              </a:lnSpc>
            </a:pPr>
            <a:r>
              <a:rPr kumimoji="1"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■総務部門</a:t>
            </a:r>
            <a:endParaRPr kumimoji="1"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 name="Picture 2" descr="C:\Users\minami\AppData\Local\Microsoft\Windows\Temporary Internet Files\Content.IE5\3TFG84GP\MC900431573[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67418" y="2834194"/>
            <a:ext cx="476191" cy="479365"/>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p:cNvSpPr txBox="1"/>
          <p:nvPr/>
        </p:nvSpPr>
        <p:spPr>
          <a:xfrm>
            <a:off x="6990638" y="2940283"/>
            <a:ext cx="864096" cy="359073"/>
          </a:xfrm>
          <a:prstGeom prst="rect">
            <a:avLst/>
          </a:prstGeom>
          <a:noFill/>
        </p:spPr>
        <p:txBody>
          <a:bodyPr wrap="square" lIns="0" tIns="0" rIns="0" bIns="0" rtlCol="0">
            <a:spAutoFit/>
          </a:bodyPr>
          <a:lstStyle/>
          <a:p>
            <a:pPr algn="ctr">
              <a:lnSpc>
                <a:spcPts val="1400"/>
              </a:lnSpc>
            </a:pPr>
            <a:r>
              <a:rPr kumimoji="1" lang="en-US" altLang="ja-JP" sz="1050" b="1" dirty="0" err="1">
                <a:effectLst/>
                <a:latin typeface="メイリオ" panose="020B0604030504040204" pitchFamily="50" charset="-128"/>
                <a:ea typeface="メイリオ" panose="020B0604030504040204" pitchFamily="50" charset="-128"/>
                <a:cs typeface="メイリオ" panose="020B0604030504040204" pitchFamily="50" charset="-128"/>
              </a:rPr>
              <a:t>WinActor</a:t>
            </a:r>
            <a:r>
              <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ts val="1400"/>
              </a:lnSpc>
            </a:pPr>
            <a:r>
              <a:rPr kumimoji="1" lang="ja-JP" altLang="en-US" sz="1050" b="1" dirty="0">
                <a:effectLst/>
                <a:latin typeface="メイリオ" panose="020B0604030504040204" pitchFamily="50" charset="-128"/>
                <a:ea typeface="メイリオ" panose="020B0604030504040204" pitchFamily="50" charset="-128"/>
                <a:cs typeface="メイリオ" panose="020B0604030504040204" pitchFamily="50" charset="-128"/>
              </a:rPr>
              <a:t>実行版</a:t>
            </a:r>
            <a:endPar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右矢印 18"/>
          <p:cNvSpPr/>
          <p:nvPr/>
        </p:nvSpPr>
        <p:spPr bwMode="auto">
          <a:xfrm flipH="1">
            <a:off x="6121177" y="2997183"/>
            <a:ext cx="432000" cy="206624"/>
          </a:xfrm>
          <a:prstGeom prst="rightArrow">
            <a:avLst/>
          </a:prstGeom>
          <a:solidFill>
            <a:schemeClr val="bg1">
              <a:lumMod val="85000"/>
            </a:schemeClr>
          </a:solid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
        <p:nvSpPr>
          <p:cNvPr id="20" name="テキスト ボックス 19"/>
          <p:cNvSpPr txBox="1"/>
          <p:nvPr/>
        </p:nvSpPr>
        <p:spPr>
          <a:xfrm>
            <a:off x="5436096" y="3328455"/>
            <a:ext cx="720080" cy="230832"/>
          </a:xfrm>
          <a:prstGeom prst="rect">
            <a:avLst/>
          </a:prstGeom>
          <a:noFill/>
        </p:spPr>
        <p:txBody>
          <a:bodyPr wrap="square" lIns="0" tIns="0" rIns="0" bIns="0" rtlCol="0">
            <a:spAutoFit/>
          </a:bodyPr>
          <a:lstStyle/>
          <a:p>
            <a:pPr algn="ctr">
              <a:lnSpc>
                <a:spcPts val="1800"/>
              </a:lnSpc>
            </a:pPr>
            <a:r>
              <a:rPr kumimoji="1" lang="ja-JP" altLang="en-US" sz="1050" b="1" dirty="0">
                <a:effectLst/>
                <a:latin typeface="メイリオ" panose="020B0604030504040204" pitchFamily="50" charset="-128"/>
                <a:ea typeface="メイリオ" panose="020B0604030504040204" pitchFamily="50" charset="-128"/>
                <a:cs typeface="メイリオ" panose="020B0604030504040204" pitchFamily="50" charset="-128"/>
              </a:rPr>
              <a:t>実行用</a:t>
            </a:r>
            <a:r>
              <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rPr>
              <a:t>PC</a:t>
            </a:r>
          </a:p>
        </p:txBody>
      </p:sp>
      <p:pic>
        <p:nvPicPr>
          <p:cNvPr id="21" name="Picture 39" descr="MC900433944"/>
          <p:cNvPicPr>
            <a:picLocks noChangeAspect="1" noChangeArrowheads="1"/>
          </p:cNvPicPr>
          <p:nvPr/>
        </p:nvPicPr>
        <p:blipFill>
          <a:blip r:embed="rId6" cstate="print"/>
          <a:srcRect/>
          <a:stretch>
            <a:fillRect/>
          </a:stretch>
        </p:blipFill>
        <p:spPr bwMode="auto">
          <a:xfrm flipH="1">
            <a:off x="5508110" y="2809591"/>
            <a:ext cx="540291" cy="540291"/>
          </a:xfrm>
          <a:prstGeom prst="rect">
            <a:avLst/>
          </a:prstGeom>
          <a:noFill/>
          <a:ln w="9525">
            <a:noFill/>
            <a:miter lim="800000"/>
            <a:headEnd/>
            <a:tailEnd/>
          </a:ln>
        </p:spPr>
      </p:pic>
      <p:pic>
        <p:nvPicPr>
          <p:cNvPr id="22" name="図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01854" y="2781959"/>
            <a:ext cx="517208" cy="517208"/>
          </a:xfrm>
          <a:prstGeom prst="rect">
            <a:avLst/>
          </a:prstGeom>
        </p:spPr>
      </p:pic>
      <p:sp>
        <p:nvSpPr>
          <p:cNvPr id="23" name="テキスト ボックス 22"/>
          <p:cNvSpPr txBox="1"/>
          <p:nvPr/>
        </p:nvSpPr>
        <p:spPr>
          <a:xfrm>
            <a:off x="4716016" y="3328455"/>
            <a:ext cx="651422" cy="213520"/>
          </a:xfrm>
          <a:prstGeom prst="rect">
            <a:avLst/>
          </a:prstGeom>
          <a:noFill/>
        </p:spPr>
        <p:txBody>
          <a:bodyPr wrap="square" lIns="0" tIns="0" rIns="0" bIns="0" rtlCol="0">
            <a:spAutoFit/>
          </a:bodyPr>
          <a:lstStyle/>
          <a:p>
            <a:pPr algn="ctr">
              <a:lnSpc>
                <a:spcPts val="1800"/>
              </a:lnSpc>
            </a:pPr>
            <a:r>
              <a:rPr kumimoji="1" lang="ja-JP" altLang="en-US" sz="1050" b="1" dirty="0">
                <a:effectLst/>
                <a:latin typeface="メイリオ" panose="020B0604030504040204" pitchFamily="50" charset="-128"/>
                <a:ea typeface="メイリオ" panose="020B0604030504040204" pitchFamily="50" charset="-128"/>
                <a:cs typeface="メイリオ" panose="020B0604030504040204" pitchFamily="50" charset="-128"/>
              </a:rPr>
              <a:t>シナリオ</a:t>
            </a:r>
            <a:endPar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曲折矢印 23"/>
          <p:cNvSpPr/>
          <p:nvPr/>
        </p:nvSpPr>
        <p:spPr bwMode="auto">
          <a:xfrm flipV="1">
            <a:off x="1511660" y="2636912"/>
            <a:ext cx="3240000" cy="498727"/>
          </a:xfrm>
          <a:prstGeom prst="bentArrow">
            <a:avLst>
              <a:gd name="adj1" fmla="val 25000"/>
              <a:gd name="adj2" fmla="val 27205"/>
              <a:gd name="adj3" fmla="val 27205"/>
              <a:gd name="adj4" fmla="val 34931"/>
            </a:avLst>
          </a:prstGeom>
          <a:solidFill>
            <a:schemeClr val="bg1">
              <a:lumMod val="85000"/>
            </a:schemeClr>
          </a:solid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ja-JP" altLang="en-US"/>
          </a:p>
        </p:txBody>
      </p:sp>
      <p:sp>
        <p:nvSpPr>
          <p:cNvPr id="25" name="テキスト ボックス 24"/>
          <p:cNvSpPr txBox="1"/>
          <p:nvPr/>
        </p:nvSpPr>
        <p:spPr>
          <a:xfrm>
            <a:off x="2310778" y="3169631"/>
            <a:ext cx="1541142" cy="230832"/>
          </a:xfrm>
          <a:prstGeom prst="rect">
            <a:avLst/>
          </a:prstGeom>
          <a:noFill/>
        </p:spPr>
        <p:txBody>
          <a:bodyPr wrap="square" lIns="0" tIns="0" rIns="0" bIns="0" rtlCol="0">
            <a:spAutoFit/>
          </a:bodyPr>
          <a:lstStyle/>
          <a:p>
            <a:pPr algn="ctr">
              <a:lnSpc>
                <a:spcPts val="1800"/>
              </a:lnSpc>
            </a:pPr>
            <a:r>
              <a:rPr kumimoji="1" lang="ja-JP" altLang="en-US" sz="1050" b="1" dirty="0">
                <a:effectLst/>
                <a:latin typeface="メイリオ" panose="020B0604030504040204" pitchFamily="50" charset="-128"/>
                <a:ea typeface="メイリオ" panose="020B0604030504040204" pitchFamily="50" charset="-128"/>
                <a:cs typeface="メイリオ" panose="020B0604030504040204" pitchFamily="50" charset="-128"/>
              </a:rPr>
              <a:t>作成したロボットを配布</a:t>
            </a:r>
            <a:endPar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角丸四角形 25"/>
          <p:cNvSpPr/>
          <p:nvPr/>
        </p:nvSpPr>
        <p:spPr bwMode="auto">
          <a:xfrm>
            <a:off x="4422626" y="4145893"/>
            <a:ext cx="3533750" cy="1260000"/>
          </a:xfrm>
          <a:prstGeom prst="roundRect">
            <a:avLst>
              <a:gd name="adj" fmla="val 11523"/>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
        <p:nvSpPr>
          <p:cNvPr id="27" name="テキスト ボックス 26"/>
          <p:cNvSpPr txBox="1"/>
          <p:nvPr/>
        </p:nvSpPr>
        <p:spPr>
          <a:xfrm>
            <a:off x="4422626" y="3878917"/>
            <a:ext cx="991211" cy="230832"/>
          </a:xfrm>
          <a:prstGeom prst="rect">
            <a:avLst/>
          </a:prstGeom>
          <a:noFill/>
        </p:spPr>
        <p:txBody>
          <a:bodyPr wrap="square" lIns="0" tIns="0" rIns="0" bIns="0" rtlCol="0">
            <a:spAutoFit/>
          </a:bodyPr>
          <a:lstStyle/>
          <a:p>
            <a:pPr>
              <a:lnSpc>
                <a:spcPts val="1800"/>
              </a:lnSpc>
            </a:pPr>
            <a:r>
              <a:rPr kumimoji="1"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■経理部門</a:t>
            </a:r>
            <a:endParaRPr kumimoji="1"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8" name="Picture 2" descr="C:\Users\minami\AppData\Local\Microsoft\Windows\Temporary Internet Files\Content.IE5\3TFG84GP\MC900431573[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30377" y="4250579"/>
            <a:ext cx="476191" cy="479365"/>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p:cNvSpPr txBox="1"/>
          <p:nvPr/>
        </p:nvSpPr>
        <p:spPr>
          <a:xfrm>
            <a:off x="6953597" y="4363246"/>
            <a:ext cx="864096" cy="359073"/>
          </a:xfrm>
          <a:prstGeom prst="rect">
            <a:avLst/>
          </a:prstGeom>
          <a:noFill/>
        </p:spPr>
        <p:txBody>
          <a:bodyPr wrap="square" lIns="0" tIns="0" rIns="0" bIns="0" rtlCol="0">
            <a:spAutoFit/>
          </a:bodyPr>
          <a:lstStyle/>
          <a:p>
            <a:pPr algn="ctr">
              <a:lnSpc>
                <a:spcPts val="1400"/>
              </a:lnSpc>
            </a:pPr>
            <a:r>
              <a:rPr kumimoji="1" lang="en-US" altLang="ja-JP" sz="1050" b="1" dirty="0" err="1">
                <a:effectLst/>
                <a:latin typeface="メイリオ" panose="020B0604030504040204" pitchFamily="50" charset="-128"/>
                <a:ea typeface="メイリオ" panose="020B0604030504040204" pitchFamily="50" charset="-128"/>
                <a:cs typeface="メイリオ" panose="020B0604030504040204" pitchFamily="50" charset="-128"/>
              </a:rPr>
              <a:t>WinActor</a:t>
            </a:r>
            <a:r>
              <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ts val="1400"/>
              </a:lnSpc>
            </a:pPr>
            <a:r>
              <a:rPr kumimoji="1" lang="ja-JP" altLang="en-US" sz="1050" b="1" dirty="0">
                <a:effectLst/>
                <a:latin typeface="メイリオ" panose="020B0604030504040204" pitchFamily="50" charset="-128"/>
                <a:ea typeface="メイリオ" panose="020B0604030504040204" pitchFamily="50" charset="-128"/>
                <a:cs typeface="メイリオ" panose="020B0604030504040204" pitchFamily="50" charset="-128"/>
              </a:rPr>
              <a:t>実行版</a:t>
            </a:r>
            <a:endPar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右矢印 29"/>
          <p:cNvSpPr/>
          <p:nvPr/>
        </p:nvSpPr>
        <p:spPr bwMode="auto">
          <a:xfrm flipH="1">
            <a:off x="6084136" y="4413568"/>
            <a:ext cx="432000" cy="206624"/>
          </a:xfrm>
          <a:prstGeom prst="rightArrow">
            <a:avLst/>
          </a:prstGeom>
          <a:solidFill>
            <a:schemeClr val="bg1">
              <a:lumMod val="85000"/>
            </a:schemeClr>
          </a:solid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pic>
        <p:nvPicPr>
          <p:cNvPr id="31" name="Picture 39" descr="MC900433944"/>
          <p:cNvPicPr>
            <a:picLocks noChangeAspect="1" noChangeArrowheads="1"/>
          </p:cNvPicPr>
          <p:nvPr/>
        </p:nvPicPr>
        <p:blipFill>
          <a:blip r:embed="rId6" cstate="print"/>
          <a:srcRect/>
          <a:stretch>
            <a:fillRect/>
          </a:stretch>
        </p:blipFill>
        <p:spPr bwMode="auto">
          <a:xfrm flipH="1">
            <a:off x="5471869" y="4213516"/>
            <a:ext cx="540291" cy="540291"/>
          </a:xfrm>
          <a:prstGeom prst="rect">
            <a:avLst/>
          </a:prstGeom>
          <a:noFill/>
          <a:ln w="9525">
            <a:noFill/>
            <a:miter lim="800000"/>
            <a:headEnd/>
            <a:tailEnd/>
          </a:ln>
        </p:spPr>
      </p:pic>
      <p:pic>
        <p:nvPicPr>
          <p:cNvPr id="32" name="図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96496" y="4499357"/>
            <a:ext cx="517208" cy="517208"/>
          </a:xfrm>
          <a:prstGeom prst="rect">
            <a:avLst/>
          </a:prstGeom>
        </p:spPr>
      </p:pic>
      <p:sp>
        <p:nvSpPr>
          <p:cNvPr id="33" name="テキスト ボックス 32"/>
          <p:cNvSpPr txBox="1"/>
          <p:nvPr/>
        </p:nvSpPr>
        <p:spPr>
          <a:xfrm>
            <a:off x="4710658" y="5045853"/>
            <a:ext cx="651422" cy="213520"/>
          </a:xfrm>
          <a:prstGeom prst="rect">
            <a:avLst/>
          </a:prstGeom>
          <a:noFill/>
        </p:spPr>
        <p:txBody>
          <a:bodyPr wrap="square" lIns="0" tIns="0" rIns="0" bIns="0" rtlCol="0">
            <a:spAutoFit/>
          </a:bodyPr>
          <a:lstStyle/>
          <a:p>
            <a:pPr algn="ctr">
              <a:lnSpc>
                <a:spcPts val="1800"/>
              </a:lnSpc>
            </a:pPr>
            <a:r>
              <a:rPr kumimoji="1" lang="ja-JP" altLang="en-US" sz="1050" b="1" dirty="0">
                <a:effectLst/>
                <a:latin typeface="メイリオ" panose="020B0604030504040204" pitchFamily="50" charset="-128"/>
                <a:ea typeface="メイリオ" panose="020B0604030504040204" pitchFamily="50" charset="-128"/>
                <a:cs typeface="メイリオ" panose="020B0604030504040204" pitchFamily="50" charset="-128"/>
              </a:rPr>
              <a:t>シナリオ</a:t>
            </a:r>
            <a:endPar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曲折矢印 33"/>
          <p:cNvSpPr/>
          <p:nvPr/>
        </p:nvSpPr>
        <p:spPr bwMode="auto">
          <a:xfrm flipV="1">
            <a:off x="1526360" y="3169631"/>
            <a:ext cx="3240000" cy="1702590"/>
          </a:xfrm>
          <a:prstGeom prst="bentArrow">
            <a:avLst>
              <a:gd name="adj1" fmla="val 7052"/>
              <a:gd name="adj2" fmla="val 6515"/>
              <a:gd name="adj3" fmla="val 8259"/>
              <a:gd name="adj4" fmla="val 34931"/>
            </a:avLst>
          </a:prstGeom>
          <a:solidFill>
            <a:schemeClr val="bg1">
              <a:lumMod val="85000"/>
            </a:schemeClr>
          </a:solid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ja-JP" altLang="en-US"/>
          </a:p>
        </p:txBody>
      </p:sp>
      <p:sp>
        <p:nvSpPr>
          <p:cNvPr id="35" name="テキスト ボックス 34"/>
          <p:cNvSpPr txBox="1"/>
          <p:nvPr/>
        </p:nvSpPr>
        <p:spPr>
          <a:xfrm>
            <a:off x="2310778" y="4897823"/>
            <a:ext cx="1541142" cy="230832"/>
          </a:xfrm>
          <a:prstGeom prst="rect">
            <a:avLst/>
          </a:prstGeom>
          <a:noFill/>
        </p:spPr>
        <p:txBody>
          <a:bodyPr wrap="square" lIns="0" tIns="0" rIns="0" bIns="0" rtlCol="0">
            <a:spAutoFit/>
          </a:bodyPr>
          <a:lstStyle/>
          <a:p>
            <a:pPr algn="ctr">
              <a:lnSpc>
                <a:spcPts val="1800"/>
              </a:lnSpc>
            </a:pPr>
            <a:r>
              <a:rPr kumimoji="1" lang="ja-JP" altLang="en-US" sz="1050" b="1" dirty="0">
                <a:effectLst/>
                <a:latin typeface="メイリオ" panose="020B0604030504040204" pitchFamily="50" charset="-128"/>
                <a:ea typeface="メイリオ" panose="020B0604030504040204" pitchFamily="50" charset="-128"/>
                <a:cs typeface="メイリオ" panose="020B0604030504040204" pitchFamily="50" charset="-128"/>
              </a:rPr>
              <a:t>作成したロボットを配布</a:t>
            </a:r>
            <a:endPar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9" descr="MC900433944"/>
          <p:cNvPicPr>
            <a:picLocks noChangeAspect="1" noChangeArrowheads="1"/>
          </p:cNvPicPr>
          <p:nvPr/>
        </p:nvPicPr>
        <p:blipFill>
          <a:blip r:embed="rId6" cstate="print"/>
          <a:srcRect/>
          <a:stretch>
            <a:fillRect/>
          </a:stretch>
        </p:blipFill>
        <p:spPr bwMode="auto">
          <a:xfrm flipH="1">
            <a:off x="5462720" y="4757556"/>
            <a:ext cx="540291" cy="540291"/>
          </a:xfrm>
          <a:prstGeom prst="rect">
            <a:avLst/>
          </a:prstGeom>
          <a:noFill/>
          <a:ln w="9525">
            <a:noFill/>
            <a:miter lim="800000"/>
            <a:headEnd/>
            <a:tailEnd/>
          </a:ln>
        </p:spPr>
      </p:pic>
      <p:pic>
        <p:nvPicPr>
          <p:cNvPr id="37" name="Picture 2" descr="C:\Users\minami\AppData\Local\Microsoft\Windows\Temporary Internet Files\Content.IE5\3TFG84GP\MC900431573[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24537" y="4801434"/>
            <a:ext cx="476191" cy="479365"/>
          </a:xfrm>
          <a:prstGeom prst="rect">
            <a:avLst/>
          </a:prstGeom>
          <a:noFill/>
          <a:extLst>
            <a:ext uri="{909E8E84-426E-40DD-AFC4-6F175D3DCCD1}">
              <a14:hiddenFill xmlns:a14="http://schemas.microsoft.com/office/drawing/2010/main">
                <a:solidFill>
                  <a:srgbClr val="FFFFFF"/>
                </a:solidFill>
              </a14:hiddenFill>
            </a:ext>
          </a:extLst>
        </p:spPr>
      </p:pic>
      <p:sp>
        <p:nvSpPr>
          <p:cNvPr id="38" name="テキスト ボックス 37"/>
          <p:cNvSpPr txBox="1"/>
          <p:nvPr/>
        </p:nvSpPr>
        <p:spPr>
          <a:xfrm>
            <a:off x="6947757" y="4883127"/>
            <a:ext cx="864096" cy="359073"/>
          </a:xfrm>
          <a:prstGeom prst="rect">
            <a:avLst/>
          </a:prstGeom>
          <a:noFill/>
        </p:spPr>
        <p:txBody>
          <a:bodyPr wrap="square" lIns="0" tIns="0" rIns="0" bIns="0" rtlCol="0">
            <a:spAutoFit/>
          </a:bodyPr>
          <a:lstStyle/>
          <a:p>
            <a:pPr algn="ctr">
              <a:lnSpc>
                <a:spcPts val="1400"/>
              </a:lnSpc>
            </a:pPr>
            <a:r>
              <a:rPr kumimoji="1" lang="en-US" altLang="ja-JP" sz="1050" b="1" dirty="0" err="1">
                <a:effectLst/>
                <a:latin typeface="メイリオ" panose="020B0604030504040204" pitchFamily="50" charset="-128"/>
                <a:ea typeface="メイリオ" panose="020B0604030504040204" pitchFamily="50" charset="-128"/>
                <a:cs typeface="メイリオ" panose="020B0604030504040204" pitchFamily="50" charset="-128"/>
              </a:rPr>
              <a:t>WinActor</a:t>
            </a:r>
            <a:r>
              <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ts val="1400"/>
              </a:lnSpc>
            </a:pPr>
            <a:r>
              <a:rPr kumimoji="1" lang="ja-JP" altLang="en-US" sz="1050" b="1" dirty="0">
                <a:effectLst/>
                <a:latin typeface="メイリオ" panose="020B0604030504040204" pitchFamily="50" charset="-128"/>
                <a:ea typeface="メイリオ" panose="020B0604030504040204" pitchFamily="50" charset="-128"/>
                <a:cs typeface="メイリオ" panose="020B0604030504040204" pitchFamily="50" charset="-128"/>
              </a:rPr>
              <a:t>実行版</a:t>
            </a:r>
            <a:endPar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右矢印 38"/>
          <p:cNvSpPr/>
          <p:nvPr/>
        </p:nvSpPr>
        <p:spPr bwMode="auto">
          <a:xfrm flipH="1">
            <a:off x="6078296" y="4964423"/>
            <a:ext cx="432000" cy="206624"/>
          </a:xfrm>
          <a:prstGeom prst="rightArrow">
            <a:avLst/>
          </a:prstGeom>
          <a:solidFill>
            <a:schemeClr val="bg1">
              <a:lumMod val="85000"/>
            </a:schemeClr>
          </a:solid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
        <p:nvSpPr>
          <p:cNvPr id="40" name="線吹き出し 1 (枠付き) 39"/>
          <p:cNvSpPr/>
          <p:nvPr/>
        </p:nvSpPr>
        <p:spPr>
          <a:xfrm>
            <a:off x="3347864" y="764704"/>
            <a:ext cx="2874962" cy="607071"/>
          </a:xfrm>
          <a:prstGeom prst="borderCallout1">
            <a:avLst>
              <a:gd name="adj1" fmla="val 73171"/>
              <a:gd name="adj2" fmla="val -387"/>
              <a:gd name="adj3" fmla="val 156727"/>
              <a:gd name="adj4" fmla="val -12461"/>
            </a:avLst>
          </a:prstGeom>
          <a:solidFill>
            <a:srgbClr val="CCECFF"/>
          </a:solidFill>
          <a:ln w="19050" algn="ctr">
            <a:solidFill>
              <a:srgbClr val="6699FF"/>
            </a:solidFill>
            <a:miter lim="800000"/>
            <a:headEnd/>
            <a:tailEnd type="oval" w="med" len="med"/>
          </a:ln>
          <a:effectLst/>
        </p:spPr>
        <p:txBody>
          <a:bodyPr wrap="square" lIns="72000" tIns="72000" rIns="36000" bIns="72000">
            <a:spAutoFit/>
          </a:bodyPr>
          <a:lstStyle/>
          <a:p>
            <a:pPr algn="ctr">
              <a:lnSpc>
                <a:spcPts val="1800"/>
              </a:lnSpc>
            </a:pPr>
            <a:r>
              <a:rPr kumimoji="0" lang="ja-JP" altLang="en-US"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ロボットを作成する</a:t>
            </a:r>
            <a:r>
              <a:rPr kumimoji="0" lang="en-US" altLang="ja-JP"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PC</a:t>
            </a:r>
            <a:r>
              <a:rPr kumimoji="0" lang="ja-JP" altLang="en-US"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には、</a:t>
            </a:r>
            <a:endParaRPr kumimoji="0" lang="en-US" altLang="ja-JP"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algn="ctr">
              <a:lnSpc>
                <a:spcPts val="1800"/>
              </a:lnSpc>
            </a:pPr>
            <a:r>
              <a:rPr kumimoji="0" lang="ja-JP" altLang="en-US"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フル機能版 ライセンスを導入します。</a:t>
            </a:r>
          </a:p>
        </p:txBody>
      </p:sp>
      <p:sp>
        <p:nvSpPr>
          <p:cNvPr id="41" name="線吹き出し 1 (枠付き) 40"/>
          <p:cNvSpPr/>
          <p:nvPr/>
        </p:nvSpPr>
        <p:spPr>
          <a:xfrm>
            <a:off x="6012160" y="5630241"/>
            <a:ext cx="2772071" cy="607071"/>
          </a:xfrm>
          <a:prstGeom prst="borderCallout1">
            <a:avLst>
              <a:gd name="adj1" fmla="val -677"/>
              <a:gd name="adj2" fmla="val 45672"/>
              <a:gd name="adj3" fmla="val -54584"/>
              <a:gd name="adj4" fmla="val 35247"/>
            </a:avLst>
          </a:prstGeom>
          <a:solidFill>
            <a:srgbClr val="CCECFF"/>
          </a:solidFill>
          <a:ln w="19050" algn="ctr">
            <a:solidFill>
              <a:srgbClr val="6699FF"/>
            </a:solidFill>
            <a:miter lim="800000"/>
            <a:headEnd/>
            <a:tailEnd type="oval" w="med" len="med"/>
          </a:ln>
          <a:effectLst/>
        </p:spPr>
        <p:txBody>
          <a:bodyPr wrap="square" lIns="72000" tIns="72000" rIns="36000" bIns="72000">
            <a:spAutoFit/>
          </a:bodyPr>
          <a:lstStyle/>
          <a:p>
            <a:pPr algn="ctr">
              <a:lnSpc>
                <a:spcPts val="1800"/>
              </a:lnSpc>
            </a:pPr>
            <a:r>
              <a:rPr kumimoji="0" lang="en-US" altLang="ja-JP"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2</a:t>
            </a:r>
            <a:r>
              <a:rPr kumimoji="0" lang="ja-JP" altLang="en-US"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台同時にシナリオを実行する場合、</a:t>
            </a:r>
            <a:endParaRPr kumimoji="0" lang="en-US" altLang="ja-JP"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algn="ctr">
              <a:lnSpc>
                <a:spcPts val="1800"/>
              </a:lnSpc>
            </a:pPr>
            <a:r>
              <a:rPr kumimoji="0" lang="ja-JP" altLang="en-US"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実行版ライセンスが</a:t>
            </a:r>
            <a:r>
              <a:rPr kumimoji="0" lang="en-US" altLang="ja-JP"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2</a:t>
            </a:r>
            <a:r>
              <a:rPr kumimoji="0" lang="ja-JP" altLang="en-US"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つ必要です。</a:t>
            </a:r>
          </a:p>
        </p:txBody>
      </p:sp>
      <p:sp>
        <p:nvSpPr>
          <p:cNvPr id="42" name="線吹き出し 1 (枠付き) 41"/>
          <p:cNvSpPr/>
          <p:nvPr/>
        </p:nvSpPr>
        <p:spPr>
          <a:xfrm>
            <a:off x="1946449" y="5412359"/>
            <a:ext cx="2161736" cy="607071"/>
          </a:xfrm>
          <a:prstGeom prst="borderCallout1">
            <a:avLst>
              <a:gd name="adj1" fmla="val -572"/>
              <a:gd name="adj2" fmla="val 88972"/>
              <a:gd name="adj3" fmla="val -77055"/>
              <a:gd name="adj4" fmla="val 104751"/>
            </a:avLst>
          </a:prstGeom>
          <a:solidFill>
            <a:srgbClr val="CCECFF"/>
          </a:solidFill>
          <a:ln w="19050" algn="ctr">
            <a:solidFill>
              <a:srgbClr val="6699FF"/>
            </a:solidFill>
            <a:miter lim="800000"/>
            <a:headEnd/>
            <a:tailEnd type="oval" w="med" len="med"/>
          </a:ln>
          <a:effectLst/>
        </p:spPr>
        <p:txBody>
          <a:bodyPr wrap="square" lIns="72000" tIns="72000" rIns="36000" bIns="72000">
            <a:spAutoFit/>
          </a:bodyPr>
          <a:lstStyle/>
          <a:p>
            <a:pPr algn="ctr">
              <a:lnSpc>
                <a:spcPts val="1800"/>
              </a:lnSpc>
            </a:pPr>
            <a:r>
              <a:rPr kumimoji="0" lang="ja-JP" altLang="en-US"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シナリオの配布／展開は</a:t>
            </a:r>
            <a:endParaRPr kumimoji="0" lang="en-US" altLang="ja-JP"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algn="ctr">
              <a:lnSpc>
                <a:spcPts val="1800"/>
              </a:lnSpc>
            </a:pPr>
            <a:r>
              <a:rPr kumimoji="0" lang="ja-JP" altLang="en-US"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ファイルコピーで</a:t>
            </a:r>
            <a:r>
              <a:rPr kumimoji="0" lang="en-US" altLang="ja-JP"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OK</a:t>
            </a:r>
            <a:r>
              <a:rPr kumimoji="0" lang="ja-JP" altLang="en-US"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です。</a:t>
            </a:r>
          </a:p>
        </p:txBody>
      </p:sp>
      <p:sp>
        <p:nvSpPr>
          <p:cNvPr id="43" name="テキスト ボックス 42"/>
          <p:cNvSpPr txBox="1"/>
          <p:nvPr/>
        </p:nvSpPr>
        <p:spPr>
          <a:xfrm>
            <a:off x="6321005" y="816145"/>
            <a:ext cx="2643483" cy="484748"/>
          </a:xfrm>
          <a:prstGeom prst="rect">
            <a:avLst/>
          </a:prstGeom>
          <a:noFill/>
        </p:spPr>
        <p:txBody>
          <a:bodyPr wrap="square" lIns="0" tIns="0" rIns="0" bIns="0" rtlCol="0">
            <a:spAutoFit/>
          </a:bodyPr>
          <a:lstStyle/>
          <a:p>
            <a:pPr>
              <a:lnSpc>
                <a:spcPct val="150000"/>
              </a:lnSpc>
            </a:pPr>
            <a:r>
              <a:rPr kumimoji="1" lang="en-US" altLang="ja-JP" sz="1050" b="1"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50" b="1"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フル機能版 </a:t>
            </a:r>
            <a:r>
              <a:rPr kumimoji="1" lang="en-US" altLang="ja-JP" sz="1050" b="1"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sz="1050" b="1"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ライセンスは必須です。</a:t>
            </a:r>
            <a:endParaRPr kumimoji="1" lang="en-US" altLang="ja-JP" sz="1050" b="1"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pPr>
            <a:r>
              <a:rPr kumimoji="1" lang="en-US" altLang="ja-JP" sz="1050" b="1"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50" b="1"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インストールには管理者権限が必要です。</a:t>
            </a:r>
            <a:endParaRPr kumimoji="1" lang="en-US" altLang="ja-JP" sz="1050" b="1"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線吹き出し 1 (枠付き) 43"/>
          <p:cNvSpPr/>
          <p:nvPr/>
        </p:nvSpPr>
        <p:spPr>
          <a:xfrm>
            <a:off x="6336434" y="1844824"/>
            <a:ext cx="2340022" cy="607071"/>
          </a:xfrm>
          <a:prstGeom prst="borderCallout1">
            <a:avLst>
              <a:gd name="adj1" fmla="val 99845"/>
              <a:gd name="adj2" fmla="val 34021"/>
              <a:gd name="adj3" fmla="val 155158"/>
              <a:gd name="adj4" fmla="val 22120"/>
            </a:avLst>
          </a:prstGeom>
          <a:solidFill>
            <a:srgbClr val="CCECFF"/>
          </a:solidFill>
          <a:ln w="19050" algn="ctr">
            <a:solidFill>
              <a:srgbClr val="6699FF"/>
            </a:solidFill>
            <a:miter lim="800000"/>
            <a:headEnd/>
            <a:tailEnd type="oval" w="med" len="med"/>
          </a:ln>
          <a:effectLst/>
        </p:spPr>
        <p:txBody>
          <a:bodyPr wrap="square" lIns="72000" tIns="72000" rIns="36000" bIns="72000">
            <a:spAutoFit/>
          </a:bodyPr>
          <a:lstStyle/>
          <a:p>
            <a:pPr algn="ctr">
              <a:lnSpc>
                <a:spcPts val="1800"/>
              </a:lnSpc>
            </a:pPr>
            <a:r>
              <a:rPr kumimoji="0" lang="ja-JP" altLang="en-US"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古い</a:t>
            </a:r>
            <a:r>
              <a:rPr kumimoji="0" lang="en-US" altLang="ja-JP"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PC</a:t>
            </a:r>
            <a:r>
              <a:rPr kumimoji="0" lang="ja-JP" altLang="en-US"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を更改する場合は、</a:t>
            </a:r>
            <a:endParaRPr kumimoji="0" lang="en-US" altLang="ja-JP"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algn="ctr">
              <a:lnSpc>
                <a:spcPts val="1800"/>
              </a:lnSpc>
            </a:pPr>
            <a:r>
              <a:rPr kumimoji="0" lang="ja-JP" altLang="en-US"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ライセンスの移転が可能です。</a:t>
            </a:r>
          </a:p>
        </p:txBody>
      </p:sp>
      <p:pic>
        <p:nvPicPr>
          <p:cNvPr id="45" name="図 4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35696" y="2287847"/>
            <a:ext cx="360045" cy="406718"/>
          </a:xfrm>
          <a:prstGeom prst="rect">
            <a:avLst/>
          </a:prstGeom>
        </p:spPr>
      </p:pic>
      <p:pic>
        <p:nvPicPr>
          <p:cNvPr id="46" name="図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25975" y="2394177"/>
            <a:ext cx="360045" cy="406718"/>
          </a:xfrm>
          <a:prstGeom prst="rect">
            <a:avLst/>
          </a:prstGeom>
        </p:spPr>
      </p:pic>
      <p:sp>
        <p:nvSpPr>
          <p:cNvPr id="47" name="テキスト ボックス 46"/>
          <p:cNvSpPr txBox="1"/>
          <p:nvPr/>
        </p:nvSpPr>
        <p:spPr>
          <a:xfrm>
            <a:off x="2267744" y="2386980"/>
            <a:ext cx="1584176" cy="359073"/>
          </a:xfrm>
          <a:prstGeom prst="rect">
            <a:avLst/>
          </a:prstGeom>
          <a:noFill/>
        </p:spPr>
        <p:txBody>
          <a:bodyPr wrap="square" lIns="0" tIns="0" rIns="0" bIns="0" rtlCol="0">
            <a:spAutoFit/>
          </a:bodyPr>
          <a:lstStyle/>
          <a:p>
            <a:pPr algn="ctr">
              <a:lnSpc>
                <a:spcPts val="1400"/>
              </a:lnSpc>
            </a:pPr>
            <a:r>
              <a:rPr kumimoji="1" lang="ja-JP" altLang="en-US" sz="1050" b="1" dirty="0">
                <a:effectLst/>
                <a:latin typeface="メイリオ" panose="020B0604030504040204" pitchFamily="50" charset="-128"/>
                <a:ea typeface="メイリオ" panose="020B0604030504040204" pitchFamily="50" charset="-128"/>
                <a:cs typeface="メイリオ" panose="020B0604030504040204" pitchFamily="50" charset="-128"/>
              </a:rPr>
              <a:t>シナリオ</a:t>
            </a:r>
            <a:endPar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gn="ctr">
              <a:lnSpc>
                <a:spcPts val="1400"/>
              </a:lnSpc>
            </a:pPr>
            <a:r>
              <a:rPr kumimoji="1" lang="ja-JP" altLang="en-US" sz="1050" b="1" dirty="0">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rPr>
              <a:t>.ums</a:t>
            </a:r>
            <a:r>
              <a:rPr kumimoji="1" lang="ja-JP" altLang="en-US" sz="1050" b="1" dirty="0">
                <a:effectLst/>
                <a:latin typeface="メイリオ" panose="020B0604030504040204" pitchFamily="50" charset="-128"/>
                <a:ea typeface="メイリオ" panose="020B0604030504040204" pitchFamily="50" charset="-128"/>
                <a:cs typeface="メイリオ" panose="020B0604030504040204" pitchFamily="50" charset="-128"/>
              </a:rPr>
              <a:t>ファイル）</a:t>
            </a:r>
            <a:endParaRPr kumimoji="1" lang="en-US" altLang="ja-JP" sz="105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テキスト ボックス 47"/>
          <p:cNvSpPr txBox="1"/>
          <p:nvPr/>
        </p:nvSpPr>
        <p:spPr>
          <a:xfrm>
            <a:off x="5580112" y="3762690"/>
            <a:ext cx="3188393" cy="242374"/>
          </a:xfrm>
          <a:prstGeom prst="rect">
            <a:avLst/>
          </a:prstGeom>
          <a:noFill/>
        </p:spPr>
        <p:txBody>
          <a:bodyPr wrap="square" lIns="0" tIns="0" rIns="0" bIns="0" rtlCol="0">
            <a:spAutoFit/>
          </a:bodyPr>
          <a:lstStyle/>
          <a:p>
            <a:pPr>
              <a:lnSpc>
                <a:spcPct val="150000"/>
              </a:lnSpc>
            </a:pPr>
            <a:r>
              <a:rPr kumimoji="1" lang="en-US" altLang="ja-JP" sz="1050" b="1"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sz="1050" b="1"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台の</a:t>
            </a:r>
            <a:r>
              <a:rPr kumimoji="1" lang="en-US" altLang="ja-JP" sz="1050" b="1"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PC</a:t>
            </a:r>
            <a:r>
              <a:rPr kumimoji="1" lang="ja-JP" altLang="en-US" sz="1050" b="1"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で同時に実行可能なロボットは</a:t>
            </a:r>
            <a:r>
              <a:rPr kumimoji="1" lang="en-US" altLang="ja-JP" sz="1050" b="1"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sz="1050" b="1"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つです。</a:t>
            </a:r>
            <a:endParaRPr kumimoji="1" lang="en-US" altLang="ja-JP" sz="1050" b="1"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589105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4F302C99-53F9-4241-B571-0EA8D3396BDB}" type="slidenum">
              <a:rPr lang="en-US" altLang="ja-JP" smtClean="0"/>
              <a:pPr>
                <a:defRPr/>
              </a:pPr>
              <a:t>16</a:t>
            </a:fld>
            <a:endParaRPr lang="en-US" altLang="ja-JP"/>
          </a:p>
        </p:txBody>
      </p:sp>
      <p:sp>
        <p:nvSpPr>
          <p:cNvPr id="5"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ja-JP" altLang="en-US" sz="2400" kern="0" dirty="0">
                <a:solidFill>
                  <a:schemeClr val="bg1"/>
                </a:solidFill>
              </a:rPr>
              <a:t>動作環境</a:t>
            </a:r>
            <a:endPar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6"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sp>
        <p:nvSpPr>
          <p:cNvPr id="7" name="テキスト ボックス 2"/>
          <p:cNvSpPr txBox="1">
            <a:spLocks noChangeArrowheads="1"/>
          </p:cNvSpPr>
          <p:nvPr/>
        </p:nvSpPr>
        <p:spPr bwMode="auto">
          <a:xfrm>
            <a:off x="200025" y="764704"/>
            <a:ext cx="42999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buChar char="–"/>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buChar char="»"/>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ts val="24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err="1">
                <a:effectLst/>
                <a:latin typeface="メイリオ" panose="020B0604030504040204" pitchFamily="50" charset="-128"/>
                <a:ea typeface="メイリオ" panose="020B0604030504040204" pitchFamily="50" charset="-128"/>
                <a:cs typeface="メイリオ" panose="020B0604030504040204" pitchFamily="50" charset="-128"/>
              </a:rPr>
              <a:t>WinActor</a:t>
            </a: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 動作環境（クライアント）</a:t>
            </a:r>
          </a:p>
        </p:txBody>
      </p:sp>
      <p:sp>
        <p:nvSpPr>
          <p:cNvPr id="8" name="テキスト ボックス 2"/>
          <p:cNvSpPr txBox="1">
            <a:spLocks noChangeArrowheads="1"/>
          </p:cNvSpPr>
          <p:nvPr/>
        </p:nvSpPr>
        <p:spPr bwMode="auto">
          <a:xfrm>
            <a:off x="540472" y="1248502"/>
            <a:ext cx="8280000"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buChar char="–"/>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buChar char="»"/>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ts val="28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対応</a:t>
            </a:r>
            <a:r>
              <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rPr>
              <a:t>OS</a:t>
            </a: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ts val="28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rPr>
              <a:t>Windows 10</a:t>
            </a: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rPr>
              <a:t>32bit</a:t>
            </a:r>
            <a:r>
              <a:rPr lang="ja-JP" altLang="en-US" sz="1800" dirty="0" err="1">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rPr>
              <a:t>64bit</a:t>
            </a: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ts val="28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rPr>
              <a:t>Windows 8.1</a:t>
            </a: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rPr>
              <a:t>32bit</a:t>
            </a:r>
            <a:r>
              <a:rPr lang="ja-JP" altLang="en-US" sz="1800" dirty="0" err="1">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rPr>
              <a:t>64bit</a:t>
            </a: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ts val="28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rPr>
              <a:t>Windows 7 Professional SP1</a:t>
            </a: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rPr>
              <a:t>32bit</a:t>
            </a:r>
            <a:r>
              <a:rPr lang="ja-JP" altLang="en-US" sz="1800" dirty="0" err="1">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rPr>
              <a:t>64bit </a:t>
            </a: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ts val="28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rPr>
              <a:t>Windows Server 2016	</a:t>
            </a:r>
            <a:r>
              <a:rPr lang="en-US" altLang="ja-JP" sz="1800"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※NEW</a:t>
            </a:r>
            <a:r>
              <a:rPr lang="ja-JP" altLang="en-US" sz="1800"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2017</a:t>
            </a:r>
            <a:r>
              <a:rPr lang="ja-JP" altLang="en-US" sz="1800"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800"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1800"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月</a:t>
            </a:r>
          </a:p>
        </p:txBody>
      </p:sp>
    </p:spTree>
    <p:extLst>
      <p:ext uri="{BB962C8B-B14F-4D97-AF65-F5344CB8AC3E}">
        <p14:creationId xmlns:p14="http://schemas.microsoft.com/office/powerpoint/2010/main" val="3664575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4F302C99-53F9-4241-B571-0EA8D3396BDB}" type="slidenum">
              <a:rPr lang="en-US" altLang="ja-JP" smtClean="0"/>
              <a:pPr>
                <a:defRPr/>
              </a:pPr>
              <a:t>17</a:t>
            </a:fld>
            <a:endParaRPr lang="en-US" altLang="ja-JP"/>
          </a:p>
        </p:txBody>
      </p:sp>
      <p:sp>
        <p:nvSpPr>
          <p:cNvPr id="5"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ja-JP" altLang="en-US" sz="2400" kern="0" dirty="0">
                <a:solidFill>
                  <a:schemeClr val="bg1"/>
                </a:solidFill>
              </a:rPr>
              <a:t>今後のバージョンアップ予定</a:t>
            </a:r>
            <a:endPar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6"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sp>
        <p:nvSpPr>
          <p:cNvPr id="9" name="テキスト ボックス 2"/>
          <p:cNvSpPr txBox="1">
            <a:spLocks noChangeArrowheads="1"/>
          </p:cNvSpPr>
          <p:nvPr/>
        </p:nvSpPr>
        <p:spPr bwMode="auto">
          <a:xfrm>
            <a:off x="612000" y="980728"/>
            <a:ext cx="7920000" cy="1620000"/>
          </a:xfrm>
          <a:prstGeom prst="rect">
            <a:avLst/>
          </a:prstGeom>
          <a:solidFill>
            <a:schemeClr val="bg1">
              <a:lumMod val="95000"/>
            </a:schemeClr>
          </a:solidFill>
          <a:ln w="9525">
            <a:solidFill>
              <a:schemeClr val="bg1">
                <a:lumMod val="50000"/>
              </a:schemeClr>
            </a:solidFill>
            <a:miter lim="800000"/>
            <a:headEnd/>
            <a:tailEnd/>
          </a:ln>
        </p:spPr>
        <p:txBody>
          <a:bodyPr wrap="square" lIns="36000" rIns="36000" anchor="ctr">
            <a:noAutofit/>
          </a:bodyPr>
          <a:lstStyle>
            <a:lvl1pPr eaLnBrk="0" hangingPunct="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buChar char="–"/>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buChar char="»"/>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ts val="2600"/>
              </a:lnSpc>
              <a:spcBef>
                <a:spcPct val="0"/>
              </a:spcBef>
              <a:buFontTx/>
              <a:buNone/>
            </a:pPr>
            <a:r>
              <a:rPr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  ■ ２０１８年３月</a:t>
            </a:r>
            <a:r>
              <a:rPr lang="en-US" altLang="ja-JP" sz="2000" b="1" dirty="0">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予定</a:t>
            </a:r>
            <a:r>
              <a:rPr lang="en-US" altLang="ja-JP" sz="2000" b="1" dirty="0">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b="1" dirty="0">
                <a:effectLst/>
                <a:latin typeface="メイリオ" panose="020B0604030504040204" pitchFamily="50" charset="-128"/>
                <a:ea typeface="メイリオ" panose="020B0604030504040204" pitchFamily="50" charset="-128"/>
                <a:cs typeface="メイリオ" panose="020B0604030504040204" pitchFamily="50" charset="-128"/>
              </a:rPr>
              <a:t>WinActor</a:t>
            </a:r>
            <a:r>
              <a:rPr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b="1" dirty="0" err="1">
                <a:effectLst/>
                <a:latin typeface="メイリオ" panose="020B0604030504040204" pitchFamily="50" charset="-128"/>
                <a:ea typeface="メイリオ" panose="020B0604030504040204" pitchFamily="50" charset="-128"/>
                <a:cs typeface="メイリオ" panose="020B0604030504040204" pitchFamily="50" charset="-128"/>
              </a:rPr>
              <a:t>Ver</a:t>
            </a:r>
            <a:r>
              <a:rPr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b="1" dirty="0">
                <a:effectLst/>
                <a:latin typeface="メイリオ" panose="020B0604030504040204" pitchFamily="50" charset="-128"/>
                <a:ea typeface="メイリオ" panose="020B0604030504040204" pitchFamily="50" charset="-128"/>
                <a:cs typeface="メイリオ" panose="020B0604030504040204" pitchFamily="50" charset="-128"/>
              </a:rPr>
              <a:t>5.0</a:t>
            </a:r>
            <a:r>
              <a:rPr lang="ja-JP" altLang="en-US" sz="1600" b="1" dirty="0">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a:effectLst/>
                <a:latin typeface="メイリオ" panose="020B0604030504040204" pitchFamily="50" charset="-128"/>
                <a:ea typeface="メイリオ" panose="020B0604030504040204" pitchFamily="50" charset="-128"/>
                <a:cs typeface="メイリオ" panose="020B0604030504040204" pitchFamily="50" charset="-128"/>
              </a:rPr>
              <a:t>予定機能）</a:t>
            </a:r>
            <a:endParaRPr lang="en-US" altLang="ja-JP" sz="20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ts val="26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　　・統合管理用サーバーモジュールの提供</a:t>
            </a:r>
            <a:endPar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ts val="26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　　・パスワード管理機能、個人情報保護機能</a:t>
            </a:r>
            <a:endPar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ts val="26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8348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685800" y="16764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ＭＳ Ｐゴシック" charset="-128"/>
              </a:defRPr>
            </a:lvl1pPr>
            <a:lvl2pPr marL="742950" indent="-285750" eaLnBrk="0" hangingPunct="0">
              <a:spcBef>
                <a:spcPct val="20000"/>
              </a:spcBef>
              <a:buChar char="–"/>
              <a:defRPr kumimoji="1" sz="2400">
                <a:solidFill>
                  <a:schemeClr val="tx1"/>
                </a:solidFill>
                <a:latin typeface="Times New Roman" pitchFamily="18" charset="0"/>
                <a:ea typeface="ＭＳ Ｐゴシック" charset="-128"/>
              </a:defRPr>
            </a:lvl2pPr>
            <a:lvl3pPr marL="1143000" indent="-228600" eaLnBrk="0" hangingPunct="0">
              <a:spcBef>
                <a:spcPct val="20000"/>
              </a:spcBef>
              <a:buChar char="•"/>
              <a:defRPr kumimoji="1" sz="2000">
                <a:solidFill>
                  <a:schemeClr val="tx1"/>
                </a:solidFill>
                <a:latin typeface="Times New Roman" pitchFamily="18" charset="0"/>
                <a:ea typeface="ＭＳ Ｐゴシック" charset="-128"/>
              </a:defRPr>
            </a:lvl3pPr>
            <a:lvl4pPr marL="1600200" indent="-228600" eaLnBrk="0" hangingPunct="0">
              <a:spcBef>
                <a:spcPct val="20000"/>
              </a:spcBef>
              <a:buChar char="–"/>
              <a:defRPr kumimoji="1">
                <a:solidFill>
                  <a:schemeClr val="tx1"/>
                </a:solidFill>
                <a:latin typeface="Times New Roman" pitchFamily="18" charset="0"/>
                <a:ea typeface="ＭＳ Ｐゴシック" charset="-128"/>
              </a:defRPr>
            </a:lvl4pPr>
            <a:lvl5pPr marL="2057400" indent="-228600" eaLnBrk="0" hangingPunct="0">
              <a:spcBef>
                <a:spcPct val="20000"/>
              </a:spcBef>
              <a:buChar char="»"/>
              <a:defRPr kumimoji="1" sz="16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9pPr>
          </a:lstStyle>
          <a:p>
            <a:pPr algn="ctr" eaLnBrk="1" hangingPunct="1">
              <a:buFontTx/>
              <a:buNone/>
            </a:pPr>
            <a:endParaRPr lang="ja-JP" altLang="ja-JP"/>
          </a:p>
        </p:txBody>
      </p:sp>
      <p:sp>
        <p:nvSpPr>
          <p:cNvPr id="2053" name="Line 276"/>
          <p:cNvSpPr>
            <a:spLocks noChangeShapeType="1"/>
          </p:cNvSpPr>
          <p:nvPr/>
        </p:nvSpPr>
        <p:spPr bwMode="auto">
          <a:xfrm>
            <a:off x="2133600" y="152400"/>
            <a:ext cx="60960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54" name="Freeform 277"/>
          <p:cNvSpPr>
            <a:spLocks/>
          </p:cNvSpPr>
          <p:nvPr/>
        </p:nvSpPr>
        <p:spPr bwMode="auto">
          <a:xfrm>
            <a:off x="0" y="76200"/>
            <a:ext cx="5334000" cy="762000"/>
          </a:xfrm>
          <a:custGeom>
            <a:avLst/>
            <a:gdLst>
              <a:gd name="T0" fmla="*/ 0 w 3360"/>
              <a:gd name="T1" fmla="*/ 2147483647 h 480"/>
              <a:gd name="T2" fmla="*/ 2147483647 w 3360"/>
              <a:gd name="T3" fmla="*/ 2147483647 h 480"/>
              <a:gd name="T4" fmla="*/ 2147483647 w 3360"/>
              <a:gd name="T5" fmla="*/ 0 h 480"/>
              <a:gd name="T6" fmla="*/ 2147483647 w 3360"/>
              <a:gd name="T7" fmla="*/ 0 h 480"/>
              <a:gd name="T8" fmla="*/ 0 60000 65536"/>
              <a:gd name="T9" fmla="*/ 0 60000 65536"/>
              <a:gd name="T10" fmla="*/ 0 60000 65536"/>
              <a:gd name="T11" fmla="*/ 0 60000 65536"/>
              <a:gd name="T12" fmla="*/ 0 w 3360"/>
              <a:gd name="T13" fmla="*/ 0 h 480"/>
              <a:gd name="T14" fmla="*/ 3360 w 3360"/>
              <a:gd name="T15" fmla="*/ 480 h 480"/>
            </a:gdLst>
            <a:ahLst/>
            <a:cxnLst>
              <a:cxn ang="T8">
                <a:pos x="T0" y="T1"/>
              </a:cxn>
              <a:cxn ang="T9">
                <a:pos x="T2" y="T3"/>
              </a:cxn>
              <a:cxn ang="T10">
                <a:pos x="T4" y="T5"/>
              </a:cxn>
              <a:cxn ang="T11">
                <a:pos x="T6" y="T7"/>
              </a:cxn>
            </a:cxnLst>
            <a:rect l="T12" t="T13" r="T14" b="T15"/>
            <a:pathLst>
              <a:path w="3360" h="480">
                <a:moveTo>
                  <a:pt x="0" y="480"/>
                </a:moveTo>
                <a:lnTo>
                  <a:pt x="1248" y="480"/>
                </a:lnTo>
                <a:lnTo>
                  <a:pt x="1728" y="0"/>
                </a:lnTo>
                <a:lnTo>
                  <a:pt x="33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ja-JP" altLang="en-US"/>
          </a:p>
        </p:txBody>
      </p:sp>
      <p:sp>
        <p:nvSpPr>
          <p:cNvPr id="2055" name="Rectangle 319"/>
          <p:cNvSpPr>
            <a:spLocks noChangeArrowheads="1"/>
          </p:cNvSpPr>
          <p:nvPr/>
        </p:nvSpPr>
        <p:spPr bwMode="auto">
          <a:xfrm>
            <a:off x="0" y="0"/>
            <a:ext cx="9144000" cy="636588"/>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2800">
                <a:solidFill>
                  <a:schemeClr val="tx1"/>
                </a:solidFill>
                <a:latin typeface="Times New Roman" pitchFamily="18" charset="0"/>
                <a:ea typeface="ＭＳ Ｐゴシック" charset="-128"/>
              </a:defRPr>
            </a:lvl1pPr>
            <a:lvl2pPr marL="742950" indent="-285750" eaLnBrk="0" hangingPunct="0">
              <a:spcBef>
                <a:spcPct val="20000"/>
              </a:spcBef>
              <a:buChar char="–"/>
              <a:defRPr kumimoji="1" sz="2400">
                <a:solidFill>
                  <a:schemeClr val="tx1"/>
                </a:solidFill>
                <a:latin typeface="Times New Roman" pitchFamily="18" charset="0"/>
                <a:ea typeface="ＭＳ Ｐゴシック" charset="-128"/>
              </a:defRPr>
            </a:lvl2pPr>
            <a:lvl3pPr marL="1143000" indent="-228600" eaLnBrk="0" hangingPunct="0">
              <a:spcBef>
                <a:spcPct val="20000"/>
              </a:spcBef>
              <a:buChar char="•"/>
              <a:defRPr kumimoji="1" sz="2000">
                <a:solidFill>
                  <a:schemeClr val="tx1"/>
                </a:solidFill>
                <a:latin typeface="Times New Roman" pitchFamily="18" charset="0"/>
                <a:ea typeface="ＭＳ Ｐゴシック" charset="-128"/>
              </a:defRPr>
            </a:lvl3pPr>
            <a:lvl4pPr marL="1600200" indent="-228600" eaLnBrk="0" hangingPunct="0">
              <a:spcBef>
                <a:spcPct val="20000"/>
              </a:spcBef>
              <a:buChar char="–"/>
              <a:defRPr kumimoji="1">
                <a:solidFill>
                  <a:schemeClr val="tx1"/>
                </a:solidFill>
                <a:latin typeface="Times New Roman" pitchFamily="18" charset="0"/>
                <a:ea typeface="ＭＳ Ｐゴシック" charset="-128"/>
              </a:defRPr>
            </a:lvl4pPr>
            <a:lvl5pPr marL="2057400" indent="-228600" eaLnBrk="0" hangingPunct="0">
              <a:spcBef>
                <a:spcPct val="20000"/>
              </a:spcBef>
              <a:buChar char="»"/>
              <a:defRPr kumimoji="1" sz="16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9pPr>
          </a:lstStyle>
          <a:p>
            <a:pPr algn="ctr" eaLnBrk="1" hangingPunct="1">
              <a:spcBef>
                <a:spcPct val="0"/>
              </a:spcBef>
              <a:buFontTx/>
              <a:buNone/>
            </a:pPr>
            <a:endParaRPr lang="ja-JP" altLang="ja-JP" sz="1200">
              <a:latin typeface="Arial" charset="0"/>
              <a:ea typeface="MS UI Gothic" pitchFamily="50" charset="-128"/>
            </a:endParaRPr>
          </a:p>
        </p:txBody>
      </p:sp>
      <p:sp>
        <p:nvSpPr>
          <p:cNvPr id="2056" name="Rectangle 355"/>
          <p:cNvSpPr>
            <a:spLocks noChangeArrowheads="1"/>
          </p:cNvSpPr>
          <p:nvPr/>
        </p:nvSpPr>
        <p:spPr bwMode="auto">
          <a:xfrm>
            <a:off x="0" y="6324600"/>
            <a:ext cx="9144000" cy="53340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2800">
                <a:solidFill>
                  <a:schemeClr val="tx1"/>
                </a:solidFill>
                <a:latin typeface="Times New Roman" pitchFamily="18" charset="0"/>
                <a:ea typeface="ＭＳ Ｐゴシック" charset="-128"/>
              </a:defRPr>
            </a:lvl1pPr>
            <a:lvl2pPr marL="742950" indent="-285750" eaLnBrk="0" hangingPunct="0">
              <a:spcBef>
                <a:spcPct val="20000"/>
              </a:spcBef>
              <a:buChar char="–"/>
              <a:defRPr kumimoji="1" sz="2400">
                <a:solidFill>
                  <a:schemeClr val="tx1"/>
                </a:solidFill>
                <a:latin typeface="Times New Roman" pitchFamily="18" charset="0"/>
                <a:ea typeface="ＭＳ Ｐゴシック" charset="-128"/>
              </a:defRPr>
            </a:lvl2pPr>
            <a:lvl3pPr marL="1143000" indent="-228600" eaLnBrk="0" hangingPunct="0">
              <a:spcBef>
                <a:spcPct val="20000"/>
              </a:spcBef>
              <a:buChar char="•"/>
              <a:defRPr kumimoji="1" sz="2000">
                <a:solidFill>
                  <a:schemeClr val="tx1"/>
                </a:solidFill>
                <a:latin typeface="Times New Roman" pitchFamily="18" charset="0"/>
                <a:ea typeface="ＭＳ Ｐゴシック" charset="-128"/>
              </a:defRPr>
            </a:lvl3pPr>
            <a:lvl4pPr marL="1600200" indent="-228600" eaLnBrk="0" hangingPunct="0">
              <a:spcBef>
                <a:spcPct val="20000"/>
              </a:spcBef>
              <a:buChar char="–"/>
              <a:defRPr kumimoji="1">
                <a:solidFill>
                  <a:schemeClr val="tx1"/>
                </a:solidFill>
                <a:latin typeface="Times New Roman" pitchFamily="18" charset="0"/>
                <a:ea typeface="ＭＳ Ｐゴシック" charset="-128"/>
              </a:defRPr>
            </a:lvl4pPr>
            <a:lvl5pPr marL="2057400" indent="-228600" eaLnBrk="0" hangingPunct="0">
              <a:spcBef>
                <a:spcPct val="20000"/>
              </a:spcBef>
              <a:buChar char="»"/>
              <a:defRPr kumimoji="1" sz="16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9pPr>
          </a:lstStyle>
          <a:p>
            <a:pPr eaLnBrk="1" hangingPunct="1">
              <a:spcBef>
                <a:spcPct val="0"/>
              </a:spcBef>
              <a:buFontTx/>
              <a:buNone/>
            </a:pPr>
            <a:endParaRPr lang="ja-JP" altLang="en-US" sz="1200">
              <a:latin typeface="Arial" charset="0"/>
              <a:ea typeface="MS UI Gothic" pitchFamily="50" charset="-128"/>
            </a:endParaRPr>
          </a:p>
        </p:txBody>
      </p:sp>
      <p:sp>
        <p:nvSpPr>
          <p:cNvPr id="2059" name="Text Box 411"/>
          <p:cNvSpPr txBox="1">
            <a:spLocks noChangeArrowheads="1"/>
          </p:cNvSpPr>
          <p:nvPr/>
        </p:nvSpPr>
        <p:spPr bwMode="gray">
          <a:xfrm>
            <a:off x="6249988" y="6664325"/>
            <a:ext cx="27559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2800">
                <a:solidFill>
                  <a:schemeClr val="tx1"/>
                </a:solidFill>
                <a:latin typeface="Times New Roman" pitchFamily="18" charset="0"/>
                <a:ea typeface="ＭＳ Ｐゴシック" charset="-128"/>
              </a:defRPr>
            </a:lvl1pPr>
            <a:lvl2pPr marL="742950" indent="-285750" eaLnBrk="0" hangingPunct="0">
              <a:spcBef>
                <a:spcPct val="20000"/>
              </a:spcBef>
              <a:buChar char="–"/>
              <a:defRPr kumimoji="1" sz="2400">
                <a:solidFill>
                  <a:schemeClr val="tx1"/>
                </a:solidFill>
                <a:latin typeface="Times New Roman" pitchFamily="18" charset="0"/>
                <a:ea typeface="ＭＳ Ｐゴシック" charset="-128"/>
              </a:defRPr>
            </a:lvl2pPr>
            <a:lvl3pPr marL="1143000" indent="-228600" eaLnBrk="0" hangingPunct="0">
              <a:spcBef>
                <a:spcPct val="20000"/>
              </a:spcBef>
              <a:buChar char="•"/>
              <a:defRPr kumimoji="1" sz="2000">
                <a:solidFill>
                  <a:schemeClr val="tx1"/>
                </a:solidFill>
                <a:latin typeface="Times New Roman" pitchFamily="18" charset="0"/>
                <a:ea typeface="ＭＳ Ｐゴシック" charset="-128"/>
              </a:defRPr>
            </a:lvl3pPr>
            <a:lvl4pPr marL="1600200" indent="-228600" eaLnBrk="0" hangingPunct="0">
              <a:spcBef>
                <a:spcPct val="20000"/>
              </a:spcBef>
              <a:buChar char="–"/>
              <a:defRPr kumimoji="1">
                <a:solidFill>
                  <a:schemeClr val="tx1"/>
                </a:solidFill>
                <a:latin typeface="Times New Roman" pitchFamily="18" charset="0"/>
                <a:ea typeface="ＭＳ Ｐゴシック" charset="-128"/>
              </a:defRPr>
            </a:lvl4pPr>
            <a:lvl5pPr marL="2057400" indent="-228600" eaLnBrk="0" hangingPunct="0">
              <a:spcBef>
                <a:spcPct val="20000"/>
              </a:spcBef>
              <a:buChar char="»"/>
              <a:defRPr kumimoji="1" sz="16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9pPr>
          </a:lstStyle>
          <a:p>
            <a:pPr algn="r" eaLnBrk="1" hangingPunct="1">
              <a:spcBef>
                <a:spcPct val="0"/>
              </a:spcBef>
              <a:buFontTx/>
              <a:buNone/>
            </a:pPr>
            <a:r>
              <a:rPr lang="en-US" altLang="ja-JP" sz="900" i="1">
                <a:solidFill>
                  <a:schemeClr val="bg1"/>
                </a:solidFill>
              </a:rPr>
              <a:t>Copyright© 2017</a:t>
            </a:r>
            <a:r>
              <a:rPr lang="ja-JP" altLang="en-US" sz="900" i="1">
                <a:solidFill>
                  <a:schemeClr val="bg1"/>
                </a:solidFill>
              </a:rPr>
              <a:t>　</a:t>
            </a:r>
            <a:r>
              <a:rPr lang="en-US" altLang="ja-JP" sz="900" i="1">
                <a:solidFill>
                  <a:schemeClr val="bg1"/>
                </a:solidFill>
              </a:rPr>
              <a:t>NTT Advanced Technology Corporation</a:t>
            </a:r>
          </a:p>
        </p:txBody>
      </p:sp>
      <p:sp>
        <p:nvSpPr>
          <p:cNvPr id="15" name="タイトル 1"/>
          <p:cNvSpPr>
            <a:spLocks noGrp="1"/>
          </p:cNvSpPr>
          <p:nvPr>
            <p:ph type="ctrTitle"/>
          </p:nvPr>
        </p:nvSpPr>
        <p:spPr>
          <a:xfrm>
            <a:off x="0" y="2889743"/>
            <a:ext cx="9144000" cy="1057588"/>
          </a:xfrm>
          <a:noFill/>
        </p:spPr>
        <p:txBody>
          <a:bodyPr wrap="square" lIns="36000" tIns="36000" rIns="36000" bIns="36000">
            <a:spAutoFit/>
          </a:bodyPr>
          <a:lstStyle/>
          <a:p>
            <a:pPr lvl="0" algn="ctr" defTabSz="957263">
              <a:defRPr/>
            </a:pPr>
            <a:r>
              <a:rPr lang="en-US" altLang="ja-JP" sz="3200" dirty="0">
                <a:solidFill>
                  <a:schemeClr val="tx1"/>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r>
              <a:rPr lang="ja-JP" altLang="en-US" sz="3200" dirty="0">
                <a:solidFill>
                  <a:schemeClr val="tx1"/>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ご参考資料</a:t>
            </a:r>
            <a:r>
              <a:rPr lang="en-US" altLang="ja-JP" sz="3200" dirty="0">
                <a:solidFill>
                  <a:schemeClr val="tx1"/>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a:t>
            </a:r>
            <a:br>
              <a:rPr lang="en-US" altLang="ja-JP" sz="3200" dirty="0">
                <a:solidFill>
                  <a:schemeClr val="tx1"/>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br>
            <a:r>
              <a:rPr lang="en-US" altLang="ja-JP" sz="3200" dirty="0" err="1">
                <a:solidFill>
                  <a:schemeClr val="tx1"/>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WinActor</a:t>
            </a:r>
            <a:r>
              <a:rPr lang="en-US" altLang="ja-JP" sz="3200" dirty="0">
                <a:solidFill>
                  <a:schemeClr val="tx1"/>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 </a:t>
            </a:r>
            <a:r>
              <a:rPr lang="ja-JP" altLang="en-US" sz="3200" dirty="0">
                <a:solidFill>
                  <a:schemeClr val="tx1"/>
                </a:solidFill>
                <a:latin typeface="HGP創英角ｺﾞｼｯｸUB" panose="020B0900000000000000" pitchFamily="50" charset="-128"/>
                <a:ea typeface="HGP創英角ｺﾞｼｯｸUB" panose="020B0900000000000000" pitchFamily="50" charset="-128"/>
                <a:cs typeface="Meiryo UI" panose="020B0604030504040204" pitchFamily="50" charset="-128"/>
              </a:rPr>
              <a:t>お客様導入事例集</a:t>
            </a:r>
            <a:endParaRPr kumimoji="1" lang="ja-JP" altLang="en-US" sz="2400" dirty="0">
              <a:solidFill>
                <a:schemeClr val="tx1"/>
              </a:solidFill>
              <a:latin typeface="HGP創英角ｺﾞｼｯｸUB" panose="020B0900000000000000" pitchFamily="50" charset="-128"/>
              <a:ea typeface="HGP創英角ｺﾞｼｯｸUB" panose="020B0900000000000000" pitchFamily="50" charset="-128"/>
              <a:cs typeface="Meiryo UI" panose="020B0604030504040204" pitchFamily="50" charset="-128"/>
            </a:endParaRPr>
          </a:p>
        </p:txBody>
      </p:sp>
      <p:pic>
        <p:nvPicPr>
          <p:cNvPr id="10" name="Picture 8" descr="ci_j_b">
            <a:extLst>
              <a:ext uri="{FF2B5EF4-FFF2-40B4-BE49-F238E27FC236}">
                <a16:creationId xmlns:a16="http://schemas.microsoft.com/office/drawing/2014/main" id="{2838EEFF-07CF-4EE8-B00C-4D30C08E2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4416"/>
            <a:ext cx="1295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グループ化 10">
            <a:extLst>
              <a:ext uri="{FF2B5EF4-FFF2-40B4-BE49-F238E27FC236}">
                <a16:creationId xmlns:a16="http://schemas.microsoft.com/office/drawing/2014/main" id="{39FAA420-A3E3-4492-8787-0E6E13587FFE}"/>
              </a:ext>
            </a:extLst>
          </p:cNvPr>
          <p:cNvGrpSpPr/>
          <p:nvPr/>
        </p:nvGrpSpPr>
        <p:grpSpPr>
          <a:xfrm>
            <a:off x="1131046" y="6490554"/>
            <a:ext cx="1349264" cy="276999"/>
            <a:chOff x="940493" y="5451420"/>
            <a:chExt cx="1349264" cy="276999"/>
          </a:xfrm>
        </p:grpSpPr>
        <p:sp>
          <p:nvSpPr>
            <p:cNvPr id="12" name="テキスト ボックス 11">
              <a:extLst>
                <a:ext uri="{FF2B5EF4-FFF2-40B4-BE49-F238E27FC236}">
                  <a16:creationId xmlns:a16="http://schemas.microsoft.com/office/drawing/2014/main" id="{CD5BE671-C116-40B1-95AA-2549AE688AD9}"/>
                </a:ext>
              </a:extLst>
            </p:cNvPr>
            <p:cNvSpPr txBox="1"/>
            <p:nvPr/>
          </p:nvSpPr>
          <p:spPr>
            <a:xfrm>
              <a:off x="940493" y="5451420"/>
              <a:ext cx="338554" cy="276999"/>
            </a:xfrm>
            <a:prstGeom prst="rect">
              <a:avLst/>
            </a:prstGeom>
            <a:noFill/>
          </p:spPr>
          <p:txBody>
            <a:bodyPr wrap="square" rtlCol="0">
              <a:spAutoFit/>
            </a:bodyPr>
            <a:lstStyle/>
            <a:p>
              <a:r>
                <a:rPr kumimoji="1" lang="en-US" altLang="ja-JP" dirty="0">
                  <a:solidFill>
                    <a:schemeClr val="bg1"/>
                  </a:solidFill>
                </a:rPr>
                <a:t>×</a:t>
              </a:r>
              <a:endParaRPr kumimoji="1" lang="ja-JP" altLang="en-US" dirty="0">
                <a:solidFill>
                  <a:schemeClr val="bg1"/>
                </a:solidFill>
              </a:endParaRPr>
            </a:p>
          </p:txBody>
        </p:sp>
        <p:pic>
          <p:nvPicPr>
            <p:cNvPr id="13" name="図 12">
              <a:extLst>
                <a:ext uri="{FF2B5EF4-FFF2-40B4-BE49-F238E27FC236}">
                  <a16:creationId xmlns:a16="http://schemas.microsoft.com/office/drawing/2014/main" id="{DF8977C0-0699-4D7F-8D21-AD0988D426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9047" y="5480527"/>
              <a:ext cx="1010710" cy="239653"/>
            </a:xfrm>
            <a:prstGeom prst="rect">
              <a:avLst/>
            </a:prstGeom>
          </p:spPr>
        </p:pic>
      </p:grpSp>
    </p:spTree>
    <p:extLst>
      <p:ext uri="{BB962C8B-B14F-4D97-AF65-F5344CB8AC3E}">
        <p14:creationId xmlns:p14="http://schemas.microsoft.com/office/powerpoint/2010/main" val="317368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4F302C99-53F9-4241-B571-0EA8D3396BDB}" type="slidenum">
              <a:rPr lang="en-US" altLang="ja-JP" smtClean="0"/>
              <a:pPr>
                <a:defRPr/>
              </a:pPr>
              <a:t>1</a:t>
            </a:fld>
            <a:endParaRPr lang="en-US" altLang="ja-JP"/>
          </a:p>
        </p:txBody>
      </p:sp>
      <p:sp>
        <p:nvSpPr>
          <p:cNvPr id="5"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RPA</a:t>
            </a:r>
            <a:r>
              <a:rPr lang="ja-JP" altLang="en-US"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とは？</a:t>
            </a:r>
            <a:endPar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6"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pic>
        <p:nvPicPr>
          <p:cNvPr id="17" name="図 16">
            <a:extLst>
              <a:ext uri="{FF2B5EF4-FFF2-40B4-BE49-F238E27FC236}">
                <a16:creationId xmlns:a16="http://schemas.microsoft.com/office/drawing/2014/main" id="{3E4D30A1-403D-44D7-B7D1-A0186FB935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4485" y="3944149"/>
            <a:ext cx="914400" cy="1080000"/>
          </a:xfrm>
          <a:prstGeom prst="rect">
            <a:avLst/>
          </a:prstGeom>
        </p:spPr>
      </p:pic>
      <p:pic>
        <p:nvPicPr>
          <p:cNvPr id="19" name="Picture 36" descr="A_12">
            <a:extLst>
              <a:ext uri="{FF2B5EF4-FFF2-40B4-BE49-F238E27FC236}">
                <a16:creationId xmlns:a16="http://schemas.microsoft.com/office/drawing/2014/main" id="{26CE8FDC-5836-45AA-AC1C-13D46BCD7796}"/>
              </a:ext>
            </a:extLst>
          </p:cNvPr>
          <p:cNvPicPr>
            <a:picLocks noChangeAspect="1" noChangeArrowheads="1"/>
          </p:cNvPicPr>
          <p:nvPr/>
        </p:nvPicPr>
        <p:blipFill>
          <a:blip r:embed="rId3" cstate="print"/>
          <a:srcRect/>
          <a:stretch>
            <a:fillRect/>
          </a:stretch>
        </p:blipFill>
        <p:spPr bwMode="auto">
          <a:xfrm>
            <a:off x="587581" y="3863994"/>
            <a:ext cx="1262881" cy="1262881"/>
          </a:xfrm>
          <a:prstGeom prst="rect">
            <a:avLst/>
          </a:prstGeom>
          <a:noFill/>
          <a:ln w="9525">
            <a:noFill/>
            <a:miter lim="800000"/>
            <a:headEnd/>
            <a:tailEnd/>
          </a:ln>
        </p:spPr>
      </p:pic>
      <p:pic>
        <p:nvPicPr>
          <p:cNvPr id="20" name="Picture 15" descr="PC sm">
            <a:extLst>
              <a:ext uri="{FF2B5EF4-FFF2-40B4-BE49-F238E27FC236}">
                <a16:creationId xmlns:a16="http://schemas.microsoft.com/office/drawing/2014/main" id="{7FCCF4AE-D455-40C8-834D-BDB80B65CEEA}"/>
              </a:ext>
            </a:extLst>
          </p:cNvPr>
          <p:cNvPicPr>
            <a:picLocks noChangeAspect="1" noChangeArrowheads="1"/>
          </p:cNvPicPr>
          <p:nvPr/>
        </p:nvPicPr>
        <p:blipFill>
          <a:blip r:embed="rId4" cstate="print"/>
          <a:srcRect/>
          <a:stretch>
            <a:fillRect/>
          </a:stretch>
        </p:blipFill>
        <p:spPr bwMode="auto">
          <a:xfrm>
            <a:off x="4380961" y="4187429"/>
            <a:ext cx="901521" cy="897755"/>
          </a:xfrm>
          <a:prstGeom prst="rect">
            <a:avLst/>
          </a:prstGeom>
          <a:noFill/>
          <a:ln w="9525">
            <a:noFill/>
            <a:miter lim="800000"/>
            <a:headEnd/>
            <a:tailEnd/>
          </a:ln>
        </p:spPr>
      </p:pic>
      <p:sp>
        <p:nvSpPr>
          <p:cNvPr id="3" name="正方形/長方形 2">
            <a:extLst>
              <a:ext uri="{FF2B5EF4-FFF2-40B4-BE49-F238E27FC236}">
                <a16:creationId xmlns:a16="http://schemas.microsoft.com/office/drawing/2014/main" id="{8CA53055-38B4-4481-91CC-89D2394F587D}"/>
              </a:ext>
            </a:extLst>
          </p:cNvPr>
          <p:cNvSpPr/>
          <p:nvPr/>
        </p:nvSpPr>
        <p:spPr>
          <a:xfrm>
            <a:off x="770462" y="620688"/>
            <a:ext cx="7545954" cy="707886"/>
          </a:xfrm>
          <a:prstGeom prst="rect">
            <a:avLst/>
          </a:prstGeom>
        </p:spPr>
        <p:txBody>
          <a:bodyPr wrap="square">
            <a:spAutoFit/>
          </a:bodyPr>
          <a:lstStyle/>
          <a:p>
            <a:r>
              <a:rPr lang="en-US" altLang="ja-JP" sz="2000" dirty="0">
                <a:latin typeface="メイリオ" panose="020B0604030504040204" pitchFamily="50" charset="-128"/>
                <a:ea typeface="メイリオ" panose="020B0604030504040204" pitchFamily="50" charset="-128"/>
              </a:rPr>
              <a:t>RPA(Robotic Process Automation)</a:t>
            </a:r>
          </a:p>
          <a:p>
            <a:r>
              <a:rPr lang="ja-JP" altLang="en-US"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t>
            </a:r>
            <a:r>
              <a:rPr lang="ja-JP" altLang="en-US" sz="2000" b="1" dirty="0">
                <a:latin typeface="メイリオ" panose="020B0604030504040204" pitchFamily="50" charset="-128"/>
                <a:ea typeface="メイリオ" panose="020B0604030504040204" pitchFamily="50" charset="-128"/>
              </a:rPr>
              <a:t>ソフトウェアロボットの業務プロセスの自動化</a:t>
            </a:r>
          </a:p>
        </p:txBody>
      </p:sp>
      <p:sp>
        <p:nvSpPr>
          <p:cNvPr id="22" name="正方形/長方形 21">
            <a:extLst>
              <a:ext uri="{FF2B5EF4-FFF2-40B4-BE49-F238E27FC236}">
                <a16:creationId xmlns:a16="http://schemas.microsoft.com/office/drawing/2014/main" id="{6A54827B-E6FF-4DAA-BB54-C261D3AD8050}"/>
              </a:ext>
            </a:extLst>
          </p:cNvPr>
          <p:cNvSpPr/>
          <p:nvPr/>
        </p:nvSpPr>
        <p:spPr>
          <a:xfrm>
            <a:off x="1638226" y="3967146"/>
            <a:ext cx="1477485" cy="338554"/>
          </a:xfrm>
          <a:prstGeom prst="rect">
            <a:avLst/>
          </a:prstGeom>
        </p:spPr>
        <p:txBody>
          <a:bodyPr wrap="square">
            <a:spAutoFit/>
          </a:bodyPr>
          <a:lstStyle/>
          <a:p>
            <a:r>
              <a:rPr lang="ja-JP" altLang="en-US" sz="1600" b="1" dirty="0">
                <a:latin typeface="メイリオ" panose="020B0604030504040204" pitchFamily="50" charset="-128"/>
                <a:ea typeface="メイリオ" panose="020B0604030504040204" pitchFamily="50" charset="-128"/>
              </a:rPr>
              <a:t>命令すると</a:t>
            </a:r>
            <a:r>
              <a:rPr lang="en-US" altLang="ja-JP" sz="1600" b="1" dirty="0">
                <a:latin typeface="メイリオ" panose="020B0604030504040204" pitchFamily="50" charset="-128"/>
                <a:ea typeface="メイリオ" panose="020B0604030504040204" pitchFamily="50" charset="-128"/>
              </a:rPr>
              <a:t>…</a:t>
            </a:r>
            <a:endParaRPr lang="ja-JP" altLang="en-US" sz="1600" b="1" dirty="0">
              <a:latin typeface="メイリオ" panose="020B0604030504040204" pitchFamily="50" charset="-128"/>
              <a:ea typeface="メイリオ" panose="020B0604030504040204" pitchFamily="50" charset="-128"/>
            </a:endParaRPr>
          </a:p>
        </p:txBody>
      </p:sp>
      <p:pic>
        <p:nvPicPr>
          <p:cNvPr id="24" name="図 23">
            <a:extLst>
              <a:ext uri="{FF2B5EF4-FFF2-40B4-BE49-F238E27FC236}">
                <a16:creationId xmlns:a16="http://schemas.microsoft.com/office/drawing/2014/main" id="{FC1A2CD4-09F2-42A1-99BD-7CE6C2619F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2957" y="4293096"/>
            <a:ext cx="580005" cy="540000"/>
          </a:xfrm>
          <a:prstGeom prst="rect">
            <a:avLst/>
          </a:prstGeom>
        </p:spPr>
      </p:pic>
      <p:pic>
        <p:nvPicPr>
          <p:cNvPr id="25" name="Picture 34" descr="ie_icon">
            <a:extLst>
              <a:ext uri="{FF2B5EF4-FFF2-40B4-BE49-F238E27FC236}">
                <a16:creationId xmlns:a16="http://schemas.microsoft.com/office/drawing/2014/main" id="{C91E6A81-8601-4777-A5B4-DEFA26E46E1B}"/>
              </a:ext>
            </a:extLst>
          </p:cNvPr>
          <p:cNvPicPr>
            <a:picLocks noChangeAspect="1" noChangeArrowheads="1"/>
          </p:cNvPicPr>
          <p:nvPr/>
        </p:nvPicPr>
        <p:blipFill>
          <a:blip r:embed="rId6" cstate="print"/>
          <a:srcRect/>
          <a:stretch>
            <a:fillRect/>
          </a:stretch>
        </p:blipFill>
        <p:spPr bwMode="auto">
          <a:xfrm>
            <a:off x="7236296" y="5265264"/>
            <a:ext cx="540000" cy="540000"/>
          </a:xfrm>
          <a:prstGeom prst="rect">
            <a:avLst/>
          </a:prstGeom>
          <a:noFill/>
          <a:ln w="9525">
            <a:noFill/>
            <a:miter lim="800000"/>
            <a:headEnd/>
            <a:tailEnd/>
          </a:ln>
        </p:spPr>
      </p:pic>
      <p:sp>
        <p:nvSpPr>
          <p:cNvPr id="14" name="正方形/長方形 13">
            <a:extLst>
              <a:ext uri="{FF2B5EF4-FFF2-40B4-BE49-F238E27FC236}">
                <a16:creationId xmlns:a16="http://schemas.microsoft.com/office/drawing/2014/main" id="{93A43B14-407B-4CDF-AEB6-8C92A6C2FD02}"/>
              </a:ext>
            </a:extLst>
          </p:cNvPr>
          <p:cNvSpPr/>
          <p:nvPr/>
        </p:nvSpPr>
        <p:spPr>
          <a:xfrm>
            <a:off x="2501014" y="5631631"/>
            <a:ext cx="1782954" cy="461665"/>
          </a:xfrm>
          <a:prstGeom prst="rect">
            <a:avLst/>
          </a:prstGeom>
          <a:ln w="38100">
            <a:solidFill>
              <a:srgbClr val="FF0000"/>
            </a:solidFill>
          </a:ln>
        </p:spPr>
        <p:txBody>
          <a:bodyPr wrap="square">
            <a:spAutoFit/>
          </a:bodyPr>
          <a:lstStyle/>
          <a:p>
            <a:pPr algn="ctr"/>
            <a:r>
              <a:rPr lang="en-US" altLang="ja-JP" sz="2400" b="1" dirty="0">
                <a:latin typeface="メイリオ" panose="020B0604030504040204" pitchFamily="50" charset="-128"/>
                <a:ea typeface="メイリオ" panose="020B0604030504040204" pitchFamily="50" charset="-128"/>
              </a:rPr>
              <a:t>RPA</a:t>
            </a:r>
            <a:r>
              <a:rPr lang="ja-JP" altLang="en-US" sz="2400" b="1" dirty="0">
                <a:latin typeface="メイリオ" panose="020B0604030504040204" pitchFamily="50" charset="-128"/>
                <a:ea typeface="メイリオ" panose="020B0604030504040204" pitchFamily="50" charset="-128"/>
              </a:rPr>
              <a:t>ツール</a:t>
            </a:r>
          </a:p>
        </p:txBody>
      </p:sp>
      <p:sp>
        <p:nvSpPr>
          <p:cNvPr id="15" name="正方形/長方形 14">
            <a:extLst>
              <a:ext uri="{FF2B5EF4-FFF2-40B4-BE49-F238E27FC236}">
                <a16:creationId xmlns:a16="http://schemas.microsoft.com/office/drawing/2014/main" id="{E97EE423-8DA1-4122-8B55-9FE52183D080}"/>
              </a:ext>
            </a:extLst>
          </p:cNvPr>
          <p:cNvSpPr/>
          <p:nvPr/>
        </p:nvSpPr>
        <p:spPr>
          <a:xfrm>
            <a:off x="770462" y="2609036"/>
            <a:ext cx="7545954" cy="1107996"/>
          </a:xfrm>
          <a:prstGeom prst="rect">
            <a:avLst/>
          </a:prstGeom>
        </p:spPr>
        <p:txBody>
          <a:bodyPr wrap="square">
            <a:spAutoFit/>
          </a:bodyPr>
          <a:lstStyle/>
          <a:p>
            <a:pPr algn="ctr"/>
            <a:r>
              <a:rPr lang="ja-JP" altLang="en-US" sz="2200" b="1" dirty="0">
                <a:solidFill>
                  <a:srgbClr val="FF0000"/>
                </a:solidFill>
                <a:latin typeface="メイリオ" panose="020B0604030504040204" pitchFamily="50" charset="-128"/>
                <a:ea typeface="メイリオ" panose="020B0604030504040204" pitchFamily="50" charset="-128"/>
              </a:rPr>
              <a:t>キーボードやマウスを使って行ってきた定型作業を、</a:t>
            </a:r>
            <a:endParaRPr lang="en-US" altLang="ja-JP" sz="2200" b="1" dirty="0">
              <a:solidFill>
                <a:srgbClr val="FF0000"/>
              </a:solidFill>
              <a:latin typeface="メイリオ" panose="020B0604030504040204" pitchFamily="50" charset="-128"/>
              <a:ea typeface="メイリオ" panose="020B0604030504040204" pitchFamily="50" charset="-128"/>
            </a:endParaRPr>
          </a:p>
          <a:p>
            <a:pPr algn="ctr"/>
            <a:r>
              <a:rPr lang="ja-JP" altLang="en-US" sz="2200" b="1" dirty="0">
                <a:solidFill>
                  <a:srgbClr val="FF0000"/>
                </a:solidFill>
                <a:latin typeface="メイリオ" panose="020B0604030504040204" pitchFamily="50" charset="-128"/>
                <a:ea typeface="メイリオ" panose="020B0604030504040204" pitchFamily="50" charset="-128"/>
              </a:rPr>
              <a:t>コンピュータにインストールしたソフトウェア</a:t>
            </a:r>
            <a:endParaRPr lang="en-US" altLang="ja-JP" sz="2200" b="1" dirty="0">
              <a:solidFill>
                <a:srgbClr val="FF0000"/>
              </a:solidFill>
              <a:latin typeface="メイリオ" panose="020B0604030504040204" pitchFamily="50" charset="-128"/>
              <a:ea typeface="メイリオ" panose="020B0604030504040204" pitchFamily="50" charset="-128"/>
            </a:endParaRPr>
          </a:p>
          <a:p>
            <a:pPr algn="ctr"/>
            <a:r>
              <a:rPr lang="en-US" altLang="ja-JP" sz="2200" b="1" dirty="0">
                <a:solidFill>
                  <a:srgbClr val="FF0000"/>
                </a:solidFill>
                <a:latin typeface="メイリオ" panose="020B0604030504040204" pitchFamily="50" charset="-128"/>
                <a:ea typeface="メイリオ" panose="020B0604030504040204" pitchFamily="50" charset="-128"/>
              </a:rPr>
              <a:t>(</a:t>
            </a:r>
            <a:r>
              <a:rPr lang="ja-JP" altLang="en-US" sz="2200" b="1" dirty="0">
                <a:solidFill>
                  <a:srgbClr val="FF0000"/>
                </a:solidFill>
                <a:latin typeface="メイリオ" panose="020B0604030504040204" pitchFamily="50" charset="-128"/>
                <a:ea typeface="メイリオ" panose="020B0604030504040204" pitchFamily="50" charset="-128"/>
              </a:rPr>
              <a:t>ロボット</a:t>
            </a:r>
            <a:r>
              <a:rPr lang="en-US" altLang="ja-JP" sz="2200" b="1" dirty="0">
                <a:solidFill>
                  <a:srgbClr val="FF0000"/>
                </a:solidFill>
                <a:latin typeface="メイリオ" panose="020B0604030504040204" pitchFamily="50" charset="-128"/>
                <a:ea typeface="メイリオ" panose="020B0604030504040204" pitchFamily="50" charset="-128"/>
              </a:rPr>
              <a:t>)</a:t>
            </a:r>
            <a:r>
              <a:rPr lang="ja-JP" altLang="en-US" sz="2200" b="1" dirty="0">
                <a:solidFill>
                  <a:srgbClr val="FF0000"/>
                </a:solidFill>
                <a:latin typeface="メイリオ" panose="020B0604030504040204" pitchFamily="50" charset="-128"/>
                <a:ea typeface="メイリオ" panose="020B0604030504040204" pitchFamily="50" charset="-128"/>
              </a:rPr>
              <a:t>に記憶、代行させることが</a:t>
            </a:r>
            <a:r>
              <a:rPr lang="en-US" altLang="ja-JP" sz="2200" b="1" dirty="0">
                <a:solidFill>
                  <a:srgbClr val="FF0000"/>
                </a:solidFill>
                <a:latin typeface="メイリオ" panose="020B0604030504040204" pitchFamily="50" charset="-128"/>
                <a:ea typeface="メイリオ" panose="020B0604030504040204" pitchFamily="50" charset="-128"/>
              </a:rPr>
              <a:t>RPA</a:t>
            </a:r>
            <a:endParaRPr lang="ja-JP" altLang="en-US" sz="2200" b="1" dirty="0">
              <a:solidFill>
                <a:srgbClr val="FF0000"/>
              </a:solidFill>
              <a:latin typeface="メイリオ" panose="020B0604030504040204" pitchFamily="50" charset="-128"/>
              <a:ea typeface="メイリオ" panose="020B0604030504040204" pitchFamily="50" charset="-128"/>
            </a:endParaRPr>
          </a:p>
        </p:txBody>
      </p:sp>
      <p:sp>
        <p:nvSpPr>
          <p:cNvPr id="2" name="矢印: 下 1">
            <a:extLst>
              <a:ext uri="{FF2B5EF4-FFF2-40B4-BE49-F238E27FC236}">
                <a16:creationId xmlns:a16="http://schemas.microsoft.com/office/drawing/2014/main" id="{72FA4064-AD8E-4B71-8836-3C1096D33B80}"/>
              </a:ext>
            </a:extLst>
          </p:cNvPr>
          <p:cNvSpPr/>
          <p:nvPr/>
        </p:nvSpPr>
        <p:spPr bwMode="auto">
          <a:xfrm>
            <a:off x="3732889" y="2150058"/>
            <a:ext cx="1296144" cy="486854"/>
          </a:xfrm>
          <a:prstGeom prst="downArrow">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
        <p:nvSpPr>
          <p:cNvPr id="18" name="正方形/長方形 17">
            <a:extLst>
              <a:ext uri="{FF2B5EF4-FFF2-40B4-BE49-F238E27FC236}">
                <a16:creationId xmlns:a16="http://schemas.microsoft.com/office/drawing/2014/main" id="{AE6974C7-B358-434E-9A69-F03C0E7F68BF}"/>
              </a:ext>
            </a:extLst>
          </p:cNvPr>
          <p:cNvSpPr/>
          <p:nvPr/>
        </p:nvSpPr>
        <p:spPr>
          <a:xfrm>
            <a:off x="6709186" y="5831248"/>
            <a:ext cx="1477485" cy="584775"/>
          </a:xfrm>
          <a:prstGeom prst="rect">
            <a:avLst/>
          </a:prstGeom>
        </p:spPr>
        <p:txBody>
          <a:bodyPr wrap="square">
            <a:spAutoFit/>
          </a:bodyPr>
          <a:lstStyle/>
          <a:p>
            <a:pPr algn="ctr"/>
            <a:r>
              <a:rPr lang="ja-JP" altLang="en-US" sz="1600" b="1" dirty="0">
                <a:latin typeface="メイリオ" panose="020B0604030504040204" pitchFamily="50" charset="-128"/>
                <a:ea typeface="メイリオ" panose="020B0604030504040204" pitchFamily="50" charset="-128"/>
              </a:rPr>
              <a:t>申請、</a:t>
            </a:r>
            <a:endParaRPr lang="en-US" altLang="ja-JP" sz="1600" b="1" dirty="0">
              <a:latin typeface="メイリオ" panose="020B0604030504040204" pitchFamily="50" charset="-128"/>
              <a:ea typeface="メイリオ" panose="020B0604030504040204" pitchFamily="50" charset="-128"/>
            </a:endParaRPr>
          </a:p>
          <a:p>
            <a:pPr algn="ctr"/>
            <a:r>
              <a:rPr lang="ja-JP" altLang="en-US" sz="1600" b="1" dirty="0">
                <a:latin typeface="メイリオ" panose="020B0604030504040204" pitchFamily="50" charset="-128"/>
                <a:ea typeface="メイリオ" panose="020B0604030504040204" pitchFamily="50" charset="-128"/>
              </a:rPr>
              <a:t>ダウンロード</a:t>
            </a:r>
          </a:p>
        </p:txBody>
      </p:sp>
      <p:sp>
        <p:nvSpPr>
          <p:cNvPr id="23" name="正方形/長方形 22">
            <a:extLst>
              <a:ext uri="{FF2B5EF4-FFF2-40B4-BE49-F238E27FC236}">
                <a16:creationId xmlns:a16="http://schemas.microsoft.com/office/drawing/2014/main" id="{D77B137C-D80F-4F3F-86B7-7ADEA4883DD2}"/>
              </a:ext>
            </a:extLst>
          </p:cNvPr>
          <p:cNvSpPr/>
          <p:nvPr/>
        </p:nvSpPr>
        <p:spPr>
          <a:xfrm>
            <a:off x="6709185" y="4887578"/>
            <a:ext cx="1477485" cy="338554"/>
          </a:xfrm>
          <a:prstGeom prst="rect">
            <a:avLst/>
          </a:prstGeom>
        </p:spPr>
        <p:txBody>
          <a:bodyPr wrap="square">
            <a:spAutoFit/>
          </a:bodyPr>
          <a:lstStyle/>
          <a:p>
            <a:pPr algn="ctr"/>
            <a:r>
              <a:rPr lang="ja-JP" altLang="en-US" sz="1600" b="1" dirty="0">
                <a:latin typeface="メイリオ" panose="020B0604030504040204" pitchFamily="50" charset="-128"/>
                <a:ea typeface="メイリオ" panose="020B0604030504040204" pitchFamily="50" charset="-128"/>
              </a:rPr>
              <a:t>入力、転記</a:t>
            </a:r>
          </a:p>
        </p:txBody>
      </p:sp>
      <p:pic>
        <p:nvPicPr>
          <p:cNvPr id="8" name="図 7">
            <a:extLst>
              <a:ext uri="{FF2B5EF4-FFF2-40B4-BE49-F238E27FC236}">
                <a16:creationId xmlns:a16="http://schemas.microsoft.com/office/drawing/2014/main" id="{601851FC-4A1F-4A06-98FA-89589E8A26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1921" y="3503994"/>
            <a:ext cx="528750" cy="360000"/>
          </a:xfrm>
          <a:prstGeom prst="rect">
            <a:avLst/>
          </a:prstGeom>
        </p:spPr>
      </p:pic>
      <p:sp>
        <p:nvSpPr>
          <p:cNvPr id="26" name="正方形/長方形 25">
            <a:extLst>
              <a:ext uri="{FF2B5EF4-FFF2-40B4-BE49-F238E27FC236}">
                <a16:creationId xmlns:a16="http://schemas.microsoft.com/office/drawing/2014/main" id="{6D20BD78-3455-4862-9078-B44905DFA83C}"/>
              </a:ext>
            </a:extLst>
          </p:cNvPr>
          <p:cNvSpPr/>
          <p:nvPr/>
        </p:nvSpPr>
        <p:spPr>
          <a:xfrm>
            <a:off x="6709184" y="3969865"/>
            <a:ext cx="1477485" cy="338554"/>
          </a:xfrm>
          <a:prstGeom prst="rect">
            <a:avLst/>
          </a:prstGeom>
        </p:spPr>
        <p:txBody>
          <a:bodyPr wrap="square">
            <a:spAutoFit/>
          </a:bodyPr>
          <a:lstStyle/>
          <a:p>
            <a:pPr algn="ctr"/>
            <a:r>
              <a:rPr lang="ja-JP" altLang="en-US" sz="1600" b="1" dirty="0">
                <a:latin typeface="メイリオ" panose="020B0604030504040204" pitchFamily="50" charset="-128"/>
                <a:ea typeface="メイリオ" panose="020B0604030504040204" pitchFamily="50" charset="-128"/>
              </a:rPr>
              <a:t>メール送信</a:t>
            </a:r>
          </a:p>
        </p:txBody>
      </p:sp>
      <p:cxnSp>
        <p:nvCxnSpPr>
          <p:cNvPr id="16" name="直線矢印コネクタ 15">
            <a:extLst>
              <a:ext uri="{FF2B5EF4-FFF2-40B4-BE49-F238E27FC236}">
                <a16:creationId xmlns:a16="http://schemas.microsoft.com/office/drawing/2014/main" id="{F9ACFFFF-3F59-4072-9FD4-A6CDF15550FB}"/>
              </a:ext>
            </a:extLst>
          </p:cNvPr>
          <p:cNvCxnSpPr>
            <a:cxnSpLocks/>
          </p:cNvCxnSpPr>
          <p:nvPr/>
        </p:nvCxnSpPr>
        <p:spPr bwMode="auto">
          <a:xfrm flipV="1">
            <a:off x="5572908" y="3717032"/>
            <a:ext cx="1284645" cy="815442"/>
          </a:xfrm>
          <a:prstGeom prst="straightConnector1">
            <a:avLst/>
          </a:prstGeom>
          <a:solidFill>
            <a:srgbClr val="0033CC"/>
          </a:solidFill>
          <a:ln w="57150" cap="sq" cmpd="sng" algn="ctr">
            <a:solidFill>
              <a:srgbClr val="FFC000"/>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FE227434-8754-4C27-AE3E-567D09BB1532}"/>
              </a:ext>
            </a:extLst>
          </p:cNvPr>
          <p:cNvCxnSpPr>
            <a:cxnSpLocks/>
          </p:cNvCxnSpPr>
          <p:nvPr/>
        </p:nvCxnSpPr>
        <p:spPr bwMode="auto">
          <a:xfrm>
            <a:off x="5572908" y="4540559"/>
            <a:ext cx="1284645" cy="0"/>
          </a:xfrm>
          <a:prstGeom prst="straightConnector1">
            <a:avLst/>
          </a:prstGeom>
          <a:solidFill>
            <a:srgbClr val="0033CC"/>
          </a:solidFill>
          <a:ln w="57150" cap="sq" cmpd="sng" algn="ctr">
            <a:solidFill>
              <a:srgbClr val="FFC000"/>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70959464-9865-49E0-B28C-615929A1604F}"/>
              </a:ext>
            </a:extLst>
          </p:cNvPr>
          <p:cNvCxnSpPr>
            <a:cxnSpLocks/>
          </p:cNvCxnSpPr>
          <p:nvPr/>
        </p:nvCxnSpPr>
        <p:spPr bwMode="auto">
          <a:xfrm>
            <a:off x="5590397" y="4563096"/>
            <a:ext cx="1143819" cy="993004"/>
          </a:xfrm>
          <a:prstGeom prst="straightConnector1">
            <a:avLst/>
          </a:prstGeom>
          <a:solidFill>
            <a:srgbClr val="0033CC"/>
          </a:solidFill>
          <a:ln w="57150" cap="sq" cmpd="sng" algn="ctr">
            <a:solidFill>
              <a:srgbClr val="FFC000"/>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84AA7FD8-1B25-470E-AAE5-2FFF01C8BB97}"/>
              </a:ext>
            </a:extLst>
          </p:cNvPr>
          <p:cNvCxnSpPr>
            <a:cxnSpLocks/>
          </p:cNvCxnSpPr>
          <p:nvPr/>
        </p:nvCxnSpPr>
        <p:spPr bwMode="auto">
          <a:xfrm>
            <a:off x="3898885" y="4484149"/>
            <a:ext cx="644554" cy="0"/>
          </a:xfrm>
          <a:prstGeom prst="straightConnector1">
            <a:avLst/>
          </a:prstGeom>
          <a:solidFill>
            <a:srgbClr val="0033CC"/>
          </a:solidFill>
          <a:ln w="57150" cap="sq" cmpd="sng" algn="ctr">
            <a:solidFill>
              <a:schemeClr val="tx1"/>
            </a:solidFill>
            <a:prstDash val="solid"/>
            <a:round/>
            <a:headEnd type="none" w="med" len="med"/>
            <a:tailEnd type="triangle"/>
          </a:ln>
          <a:effectLst/>
        </p:spPr>
      </p:cxnSp>
      <p:cxnSp>
        <p:nvCxnSpPr>
          <p:cNvPr id="43" name="直線矢印コネクタ 42">
            <a:extLst>
              <a:ext uri="{FF2B5EF4-FFF2-40B4-BE49-F238E27FC236}">
                <a16:creationId xmlns:a16="http://schemas.microsoft.com/office/drawing/2014/main" id="{18F51A85-5185-4B2F-8154-A0E8E8CF15D4}"/>
              </a:ext>
            </a:extLst>
          </p:cNvPr>
          <p:cNvCxnSpPr>
            <a:cxnSpLocks/>
          </p:cNvCxnSpPr>
          <p:nvPr/>
        </p:nvCxnSpPr>
        <p:spPr bwMode="auto">
          <a:xfrm>
            <a:off x="1979712" y="4483046"/>
            <a:ext cx="864096" cy="0"/>
          </a:xfrm>
          <a:prstGeom prst="straightConnector1">
            <a:avLst/>
          </a:prstGeom>
          <a:solidFill>
            <a:srgbClr val="0033CC"/>
          </a:solidFill>
          <a:ln w="57150" cap="sq" cmpd="sng" algn="ctr">
            <a:solidFill>
              <a:schemeClr val="tx1"/>
            </a:solidFill>
            <a:prstDash val="solid"/>
            <a:round/>
            <a:headEnd type="none" w="med" len="med"/>
            <a:tailEnd type="triangle"/>
          </a:ln>
          <a:effectLst/>
        </p:spPr>
      </p:cxnSp>
      <p:sp>
        <p:nvSpPr>
          <p:cNvPr id="46" name="矢印: 上 45">
            <a:extLst>
              <a:ext uri="{FF2B5EF4-FFF2-40B4-BE49-F238E27FC236}">
                <a16:creationId xmlns:a16="http://schemas.microsoft.com/office/drawing/2014/main" id="{8738EA7B-86CE-48AF-8D8A-7C3F3BF1086D}"/>
              </a:ext>
            </a:extLst>
          </p:cNvPr>
          <p:cNvSpPr/>
          <p:nvPr/>
        </p:nvSpPr>
        <p:spPr bwMode="auto">
          <a:xfrm>
            <a:off x="3131840" y="5083941"/>
            <a:ext cx="529041" cy="433291"/>
          </a:xfrm>
          <a:prstGeom prst="upArrow">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
        <p:nvSpPr>
          <p:cNvPr id="9" name="正方形/長方形 8">
            <a:extLst>
              <a:ext uri="{FF2B5EF4-FFF2-40B4-BE49-F238E27FC236}">
                <a16:creationId xmlns:a16="http://schemas.microsoft.com/office/drawing/2014/main" id="{19496643-EC48-4D0C-A34D-44699D748A9F}"/>
              </a:ext>
            </a:extLst>
          </p:cNvPr>
          <p:cNvSpPr/>
          <p:nvPr/>
        </p:nvSpPr>
        <p:spPr>
          <a:xfrm>
            <a:off x="467545" y="1268760"/>
            <a:ext cx="8203380" cy="830997"/>
          </a:xfrm>
          <a:prstGeom prst="rect">
            <a:avLst/>
          </a:prstGeom>
        </p:spPr>
        <p:txBody>
          <a:bodyPr wrap="square">
            <a:spAutoFit/>
          </a:bodyPr>
          <a:lstStyle/>
          <a:p>
            <a:pPr marL="0" indent="0">
              <a:buNone/>
            </a:pPr>
            <a:r>
              <a:rPr lang="en-US" altLang="ja-JP" dirty="0">
                <a:latin typeface="Meiryo UI" panose="020B0604030504040204" pitchFamily="50" charset="-128"/>
                <a:ea typeface="Meiryo UI" panose="020B0604030504040204" pitchFamily="50" charset="-128"/>
              </a:rPr>
              <a:t>RPA</a:t>
            </a:r>
            <a:r>
              <a:rPr lang="ja-JP" altLang="en-US" dirty="0">
                <a:latin typeface="Meiryo UI" panose="020B0604030504040204" pitchFamily="50" charset="-128"/>
                <a:ea typeface="Meiryo UI" panose="020B0604030504040204" pitchFamily="50" charset="-128"/>
              </a:rPr>
              <a:t>はあくまでソフトウェアそのものであり、サーバーや</a:t>
            </a:r>
            <a:r>
              <a:rPr lang="en-US" altLang="ja-JP" dirty="0">
                <a:latin typeface="Meiryo UI" panose="020B0604030504040204" pitchFamily="50" charset="-128"/>
                <a:ea typeface="Meiryo UI" panose="020B0604030504040204" pitchFamily="50" charset="-128"/>
              </a:rPr>
              <a:t>PC</a:t>
            </a:r>
            <a:r>
              <a:rPr lang="ja-JP" altLang="en-US" dirty="0">
                <a:latin typeface="Meiryo UI" panose="020B0604030504040204" pitchFamily="50" charset="-128"/>
                <a:ea typeface="Meiryo UI" panose="020B0604030504040204" pitchFamily="50" charset="-128"/>
              </a:rPr>
              <a:t>などコンピュータの上で動作する。ただし、財務会計パッケージや営業支援ツールなど、いわゆる業務特化として正規化されたソフトウェアとは異なり、人が行う業務はすべてこの</a:t>
            </a:r>
            <a:r>
              <a:rPr lang="en-US" altLang="ja-JP" dirty="0">
                <a:latin typeface="Meiryo UI" panose="020B0604030504040204" pitchFamily="50" charset="-128"/>
                <a:ea typeface="Meiryo UI" panose="020B0604030504040204" pitchFamily="50" charset="-128"/>
              </a:rPr>
              <a:t>RPA</a:t>
            </a:r>
            <a:r>
              <a:rPr lang="ja-JP" altLang="en-US" dirty="0">
                <a:latin typeface="Meiryo UI" panose="020B0604030504040204" pitchFamily="50" charset="-128"/>
                <a:ea typeface="Meiryo UI" panose="020B0604030504040204" pitchFamily="50" charset="-128"/>
              </a:rPr>
              <a:t>の対象となってくるのが特徴。</a:t>
            </a:r>
          </a:p>
          <a:p>
            <a:pPr marL="0" indent="0">
              <a:buNone/>
            </a:pPr>
            <a:r>
              <a:rPr lang="ja-JP" altLang="en-US" dirty="0">
                <a:latin typeface="Meiryo UI" panose="020B0604030504040204" pitchFamily="50" charset="-128"/>
                <a:ea typeface="Meiryo UI" panose="020B0604030504040204" pitchFamily="50" charset="-128"/>
              </a:rPr>
              <a:t>人がやっている作業と同じことを行うという意味で、</a:t>
            </a:r>
            <a:r>
              <a:rPr lang="en-US" altLang="ja-JP" dirty="0">
                <a:latin typeface="Meiryo UI" panose="020B0604030504040204" pitchFamily="50" charset="-128"/>
                <a:ea typeface="Meiryo UI" panose="020B0604030504040204" pitchFamily="50" charset="-128"/>
              </a:rPr>
              <a:t>RPA</a:t>
            </a:r>
            <a:r>
              <a:rPr lang="ja-JP" altLang="en-US" dirty="0">
                <a:latin typeface="Meiryo UI" panose="020B0604030504040204" pitchFamily="50" charset="-128"/>
                <a:ea typeface="Meiryo UI" panose="020B0604030504040204" pitchFamily="50" charset="-128"/>
              </a:rPr>
              <a:t>は仮想労働者（デジタルレイバー：</a:t>
            </a:r>
            <a:r>
              <a:rPr lang="en-US" altLang="ja-JP" dirty="0">
                <a:latin typeface="Meiryo UI" panose="020B0604030504040204" pitchFamily="50" charset="-128"/>
                <a:ea typeface="Meiryo UI" panose="020B0604030504040204" pitchFamily="50" charset="-128"/>
              </a:rPr>
              <a:t>Digital Labor</a:t>
            </a:r>
            <a:r>
              <a:rPr lang="ja-JP" altLang="en-US" dirty="0">
                <a:latin typeface="Meiryo UI" panose="020B0604030504040204" pitchFamily="50" charset="-128"/>
                <a:ea typeface="Meiryo UI" panose="020B0604030504040204" pitchFamily="50" charset="-128"/>
              </a:rPr>
              <a:t>）とも評されている。もっとわかりやすく言えば、“絶対に命令通りにしかしない、ものすごく処理速度の速い部下”というのが</a:t>
            </a:r>
            <a:r>
              <a:rPr lang="en-US" altLang="ja-JP" dirty="0">
                <a:latin typeface="Meiryo UI" panose="020B0604030504040204" pitchFamily="50" charset="-128"/>
                <a:ea typeface="Meiryo UI" panose="020B0604030504040204" pitchFamily="50" charset="-128"/>
              </a:rPr>
              <a:t>RPA</a:t>
            </a:r>
            <a:r>
              <a:rPr lang="ja-JP" altLang="en-US" dirty="0">
                <a:latin typeface="Meiryo UI" panose="020B0604030504040204" pitchFamily="50" charset="-128"/>
                <a:ea typeface="Meiryo UI" panose="020B0604030504040204" pitchFamily="50" charset="-128"/>
              </a:rPr>
              <a:t>の本質。   </a:t>
            </a:r>
            <a:endParaRPr lang="ja-JP" altLang="en-US" dirty="0"/>
          </a:p>
        </p:txBody>
      </p:sp>
    </p:spTree>
    <p:extLst>
      <p:ext uri="{BB962C8B-B14F-4D97-AF65-F5344CB8AC3E}">
        <p14:creationId xmlns:p14="http://schemas.microsoft.com/office/powerpoint/2010/main" val="374958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65876"/>
            <a:ext cx="8785225" cy="400110"/>
          </a:xfrm>
        </p:spPr>
        <p:txBody>
          <a:bodyPr/>
          <a:lstStyle/>
          <a:p>
            <a:r>
              <a:rPr lang="ja-JP" altLang="en-US" sz="20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導入事例</a:t>
            </a:r>
            <a:r>
              <a:rPr kumimoji="1" lang="en-US" altLang="ja-JP" sz="20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20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3E4CBCC-4F98-4EB4-ADD8-ACFD70A1EE70}" type="slidenum">
              <a:rPr lang="en-US" altLang="ja-JP" smtClean="0"/>
              <a:pPr>
                <a:defRPr/>
              </a:pPr>
              <a:t>19</a:t>
            </a:fld>
            <a:endParaRPr lang="en-US" altLang="ja-JP"/>
          </a:p>
        </p:txBody>
      </p:sp>
      <p:graphicFrame>
        <p:nvGraphicFramePr>
          <p:cNvPr id="4" name="表 3"/>
          <p:cNvGraphicFramePr>
            <a:graphicFrameLocks noGrp="1"/>
          </p:cNvGraphicFramePr>
          <p:nvPr>
            <p:extLst>
              <p:ext uri="{D42A27DB-BD31-4B8C-83A1-F6EECF244321}">
                <p14:modId xmlns:p14="http://schemas.microsoft.com/office/powerpoint/2010/main" val="2701890150"/>
              </p:ext>
            </p:extLst>
          </p:nvPr>
        </p:nvGraphicFramePr>
        <p:xfrm>
          <a:off x="60893" y="764704"/>
          <a:ext cx="8994532" cy="5507680"/>
        </p:xfrm>
        <a:graphic>
          <a:graphicData uri="http://schemas.openxmlformats.org/drawingml/2006/table">
            <a:tbl>
              <a:tblPr firstRow="1" bandRow="1">
                <a:tableStyleId>{5C22544A-7EE6-4342-B048-85BDC9FD1C3A}</a:tableStyleId>
              </a:tblPr>
              <a:tblGrid>
                <a:gridCol w="779813">
                  <a:extLst>
                    <a:ext uri="{9D8B030D-6E8A-4147-A177-3AD203B41FA5}">
                      <a16:colId xmlns:a16="http://schemas.microsoft.com/office/drawing/2014/main" val="20000"/>
                    </a:ext>
                  </a:extLst>
                </a:gridCol>
                <a:gridCol w="833511">
                  <a:extLst>
                    <a:ext uri="{9D8B030D-6E8A-4147-A177-3AD203B41FA5}">
                      <a16:colId xmlns:a16="http://schemas.microsoft.com/office/drawing/2014/main" val="20001"/>
                    </a:ext>
                  </a:extLst>
                </a:gridCol>
                <a:gridCol w="3507383">
                  <a:extLst>
                    <a:ext uri="{9D8B030D-6E8A-4147-A177-3AD203B41FA5}">
                      <a16:colId xmlns:a16="http://schemas.microsoft.com/office/drawing/2014/main" val="20002"/>
                    </a:ext>
                  </a:extLst>
                </a:gridCol>
                <a:gridCol w="1049867">
                  <a:extLst>
                    <a:ext uri="{9D8B030D-6E8A-4147-A177-3AD203B41FA5}">
                      <a16:colId xmlns:a16="http://schemas.microsoft.com/office/drawing/2014/main" val="20003"/>
                    </a:ext>
                  </a:extLst>
                </a:gridCol>
                <a:gridCol w="719533">
                  <a:extLst>
                    <a:ext uri="{9D8B030D-6E8A-4147-A177-3AD203B41FA5}">
                      <a16:colId xmlns:a16="http://schemas.microsoft.com/office/drawing/2014/main" val="20004"/>
                    </a:ext>
                  </a:extLst>
                </a:gridCol>
                <a:gridCol w="1193933">
                  <a:extLst>
                    <a:ext uri="{9D8B030D-6E8A-4147-A177-3AD203B41FA5}">
                      <a16:colId xmlns:a16="http://schemas.microsoft.com/office/drawing/2014/main" val="20005"/>
                    </a:ext>
                  </a:extLst>
                </a:gridCol>
                <a:gridCol w="910492">
                  <a:extLst>
                    <a:ext uri="{9D8B030D-6E8A-4147-A177-3AD203B41FA5}">
                      <a16:colId xmlns:a16="http://schemas.microsoft.com/office/drawing/2014/main" val="20006"/>
                    </a:ext>
                  </a:extLst>
                </a:gridCol>
              </a:tblGrid>
              <a:tr h="367900">
                <a:tc>
                  <a:txBody>
                    <a:bodyPr/>
                    <a:lstStyle/>
                    <a:p>
                      <a:pPr algn="ctr"/>
                      <a:r>
                        <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ﾀｽｸ種別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業界</a:t>
                      </a:r>
                      <a:endParaRPr kumimoji="1" lang="en-US" altLang="ja-JP"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導入部署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（番号）概要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INPUT</a:t>
                      </a:r>
                      <a:endPar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OUTPUT</a:t>
                      </a:r>
                      <a:endPar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効果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72290">
                <a:tc>
                  <a:txBody>
                    <a:bodyPr/>
                    <a:lstStyle/>
                    <a:p>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データ投入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IT</a:t>
                      </a: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営業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b="1" dirty="0">
                          <a:latin typeface="Meiryo UI" panose="020B0604030504040204" pitchFamily="50" charset="-128"/>
                          <a:ea typeface="Meiryo UI" panose="020B0604030504040204" pitchFamily="50" charset="-128"/>
                          <a:cs typeface="Meiryo UI" panose="020B0604030504040204" pitchFamily="50" charset="-128"/>
                        </a:rPr>
                        <a:t>(1-1)</a:t>
                      </a:r>
                      <a:r>
                        <a:rPr lang="ja-JP" altLang="en-US" sz="900" b="1" dirty="0">
                          <a:latin typeface="Meiryo UI" panose="020B0604030504040204" pitchFamily="50" charset="-128"/>
                          <a:ea typeface="Meiryo UI" panose="020B0604030504040204" pitchFamily="50" charset="-128"/>
                          <a:cs typeface="Meiryo UI" panose="020B0604030504040204" pitchFamily="50" charset="-128"/>
                        </a:rPr>
                        <a:t>受発注計画書データのシステム投入</a:t>
                      </a:r>
                      <a:endParaRPr kumimoji="1" lang="en-US" altLang="ja-JP" sz="900" b="1"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受発注計画書（</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Excel</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）の内容を、複数の社内システム（電子決済システムと経理システム）に投入する必要があるが、</a:t>
                      </a:r>
                      <a:r>
                        <a:rPr kumimoji="1" lang="en-US" altLang="ja-JP" sz="900" dirty="0" err="1">
                          <a:latin typeface="Meiryo UI" panose="020B0604030504040204" pitchFamily="50" charset="-128"/>
                          <a:ea typeface="Meiryo UI" panose="020B0604030504040204" pitchFamily="50" charset="-128"/>
                          <a:cs typeface="Meiryo UI" panose="020B0604030504040204" pitchFamily="50" charset="-128"/>
                        </a:rPr>
                        <a:t>WinActor</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を利用して両方に自動で入力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900" dirty="0">
                          <a:latin typeface="Meiryo UI" panose="020B0604030504040204" pitchFamily="50" charset="-128"/>
                          <a:ea typeface="Meiryo UI" panose="020B0604030504040204" pitchFamily="50" charset="-128"/>
                          <a:cs typeface="Meiryo UI" panose="020B0604030504040204" pitchFamily="50" charset="-128"/>
                        </a:rPr>
                        <a:t>受発注計画書（</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Excel</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900" dirty="0">
                          <a:latin typeface="Meiryo UI" panose="020B0604030504040204" pitchFamily="50" charset="-128"/>
                          <a:ea typeface="Meiryo UI" panose="020B0604030504040204" pitchFamily="50" charset="-128"/>
                          <a:cs typeface="Meiryo UI" panose="020B0604030504040204" pitchFamily="50" charset="-128"/>
                        </a:rPr>
                        <a:t>①電子決済ｼｽﾃﾑ（画面）</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cs typeface="Meiryo UI" panose="020B0604030504040204" pitchFamily="50" charset="-128"/>
                        </a:rPr>
                        <a:t>②経理ｼｽﾃﾑ</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画面</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データ入力の稼動を</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95</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％削減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709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データ投入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IT</a:t>
                      </a: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情シス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(1-2)</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メーリングリストへの登録申請を受けて、メーリングリスト作成を行う。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メーリングリスト登録申請ファイル</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Excel)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メーリングリスト作成画面（</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稼働削減</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転記ミス</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709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データ投入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小売</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EC</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部門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(1-3)</a:t>
                      </a:r>
                    </a:p>
                    <a:p>
                      <a:r>
                        <a:rPr lang="ja-JP" altLang="en-US" sz="900" dirty="0">
                          <a:latin typeface="Meiryo UI" panose="020B0604030504040204" pitchFamily="50" charset="-128"/>
                          <a:ea typeface="Meiryo UI" panose="020B0604030504040204" pitchFamily="50" charset="-128"/>
                          <a:cs typeface="Meiryo UI" panose="020B0604030504040204" pitchFamily="50" charset="-128"/>
                        </a:rPr>
                        <a:t>商品伝票を読込み、ＥＣサイトやＳＮＳサイトに商品情報を入力・アップロード</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商品伝票</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Excel)</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EC</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サイト、</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SNS</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サイト</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（画面）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900" dirty="0">
                          <a:latin typeface="Meiryo UI" panose="020B0604030504040204" pitchFamily="50" charset="-128"/>
                          <a:ea typeface="Meiryo UI" panose="020B0604030504040204" pitchFamily="50" charset="-128"/>
                          <a:cs typeface="Meiryo UI" panose="020B0604030504040204" pitchFamily="50" charset="-128"/>
                        </a:rPr>
                        <a:t>数千件／月に及ぶ商品更新作業を完全自動化</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72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データ投入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金融</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法人営業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50" charset="-128"/>
                          <a:ea typeface="Meiryo UI" panose="020B0604030504040204" pitchFamily="50" charset="-128"/>
                          <a:cs typeface="Meiryo UI" panose="020B0604030504040204" pitchFamily="50" charset="-128"/>
                        </a:rPr>
                        <a:t>(1-4)</a:t>
                      </a:r>
                      <a:r>
                        <a:rPr lang="ja-JP" altLang="en-US" sz="900" b="1" dirty="0">
                          <a:latin typeface="Meiryo UI" panose="020B0604030504040204" pitchFamily="50" charset="-128"/>
                          <a:ea typeface="Meiryo UI" panose="020B0604030504040204" pitchFamily="50" charset="-128"/>
                          <a:cs typeface="Meiryo UI" panose="020B0604030504040204" pitchFamily="50" charset="-128"/>
                        </a:rPr>
                        <a:t>法人営業向け金利情報公開の自動化</a:t>
                      </a:r>
                      <a:endParaRPr kumimoji="1" lang="en-US" altLang="ja-JP" sz="900" b="1"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ホスト運用部門より受領した最新の貸出・預金金利情報を加工し、店舗営業担当が参照する</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Lotus Notes</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の掲示</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DB</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に貼り付ける。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法人向け商品の</a:t>
                      </a:r>
                      <a:b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b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最新金利</a:t>
                      </a: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Excel</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掲示用</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DB</a:t>
                      </a:r>
                    </a:p>
                    <a:p>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Lotus Notes</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（画面）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処理スピードが</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時間から</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30</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分以内に。</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名増員の予定が不要に。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72290">
                <a:tc>
                  <a:txBody>
                    <a:bodyPr/>
                    <a:lstStyle/>
                    <a:p>
                      <a:r>
                        <a:rPr kumimoji="1" lang="ja-JP" altLang="en-US"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データ移行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学校</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学校事務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(2-1)</a:t>
                      </a: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異なる学校向けグループウェア間でのデータ移行。データ読出し、データ変換、データ書き込み。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学校グループウェア</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中間データ</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(Excel)</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学校グループウェア（</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移行データ確認書（</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Excel)</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データ移行の低コスト化</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70995">
                <a:tc>
                  <a:txBody>
                    <a:bodyPr/>
                    <a:lstStyle/>
                    <a:p>
                      <a:r>
                        <a:rPr kumimoji="1" lang="ja-JP" altLang="en-US"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データ移行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IT</a:t>
                      </a: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情シス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(2-2)</a:t>
                      </a: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旧業務システムから新業務システムへの更改に伴うデータ移行。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旧システム</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CSV)</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新システム</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データ移行の低コスト化</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652056">
                <a:tc>
                  <a:txBody>
                    <a:bodyPr/>
                    <a:lstStyle/>
                    <a:p>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文書作成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金融</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経営管理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b="1" dirty="0">
                          <a:latin typeface="Meiryo UI" panose="020B0604030504040204" pitchFamily="50" charset="-128"/>
                          <a:ea typeface="Meiryo UI" panose="020B0604030504040204" pitchFamily="50" charset="-128"/>
                          <a:cs typeface="Meiryo UI" panose="020B0604030504040204" pitchFamily="50" charset="-128"/>
                        </a:rPr>
                        <a:t>(3-1)</a:t>
                      </a:r>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売上管理データから週次報告書作成</a:t>
                      </a:r>
                      <a:endParaRPr kumimoji="1" lang="en-US" altLang="ja-JP" sz="900" b="1"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売り上げ管理用の基幹システムに登録されているデータから、週</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回 店舗ごとや部署ごとの週次報告書を自動で作成する。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売上データ</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（システム画面）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報告書</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数値集計、グラフ作成、定型文書</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Excel</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900" dirty="0">
                          <a:latin typeface="Meiryo UI" panose="020B0604030504040204" pitchFamily="50" charset="-128"/>
                          <a:ea typeface="Meiryo UI" panose="020B0604030504040204" pitchFamily="50" charset="-128"/>
                          <a:cs typeface="Meiryo UI" panose="020B0604030504040204" pitchFamily="50" charset="-128"/>
                        </a:rPr>
                        <a:t>データを入力する社員の稼動を</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98</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％削減</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604674">
                <a:tc>
                  <a:txBody>
                    <a:bodyPr/>
                    <a:lstStyle/>
                    <a:p>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文書作成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IT</a:t>
                      </a: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経理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(3-2)</a:t>
                      </a: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経営資源管理システム（</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ERP</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パッケージ</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から、定期的に所定の経理レポート（</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Excel)</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を作成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経理関連データ</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（システム：</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ERP</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パッケージ画面）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経理レポート</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Excel)</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人日／月の稼動削減</a:t>
                      </a:r>
                      <a:endParaRPr lang="en-US" altLang="ja-JP" sz="9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81271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65876"/>
            <a:ext cx="8785225" cy="400110"/>
          </a:xfrm>
        </p:spPr>
        <p:txBody>
          <a:bodyPr/>
          <a:lstStyle/>
          <a:p>
            <a:r>
              <a:rPr lang="ja-JP" altLang="en-US" sz="20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導入事例</a:t>
            </a:r>
            <a:r>
              <a:rPr lang="en-US" altLang="ja-JP" sz="20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(2/2)</a:t>
            </a:r>
            <a:endParaRPr kumimoji="1" lang="ja-JP" altLang="en-US" sz="20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スライド番号プレースホルダー 2"/>
          <p:cNvSpPr>
            <a:spLocks noGrp="1"/>
          </p:cNvSpPr>
          <p:nvPr>
            <p:ph type="sldNum" sz="quarter" idx="10"/>
          </p:nvPr>
        </p:nvSpPr>
        <p:spPr/>
        <p:txBody>
          <a:bodyPr/>
          <a:lstStyle/>
          <a:p>
            <a:pPr>
              <a:defRPr/>
            </a:pPr>
            <a:fld id="{53E4CBCC-4F98-4EB4-ADD8-ACFD70A1EE70}" type="slidenum">
              <a:rPr lang="en-US" altLang="ja-JP" smtClean="0">
                <a:solidFill>
                  <a:schemeClr val="accent6">
                    <a:lumMod val="75000"/>
                  </a:schemeClr>
                </a:solidFill>
              </a:rPr>
              <a:pPr>
                <a:defRPr/>
              </a:pPr>
              <a:t>20</a:t>
            </a:fld>
            <a:endParaRPr lang="en-US" altLang="ja-JP">
              <a:solidFill>
                <a:schemeClr val="accent6">
                  <a:lumMod val="75000"/>
                </a:schemeClr>
              </a:solidFill>
            </a:endParaRPr>
          </a:p>
        </p:txBody>
      </p:sp>
      <p:graphicFrame>
        <p:nvGraphicFramePr>
          <p:cNvPr id="4" name="表 3"/>
          <p:cNvGraphicFramePr>
            <a:graphicFrameLocks noGrp="1"/>
          </p:cNvGraphicFramePr>
          <p:nvPr>
            <p:extLst>
              <p:ext uri="{D42A27DB-BD31-4B8C-83A1-F6EECF244321}">
                <p14:modId xmlns:p14="http://schemas.microsoft.com/office/powerpoint/2010/main" val="2729919375"/>
              </p:ext>
            </p:extLst>
          </p:nvPr>
        </p:nvGraphicFramePr>
        <p:xfrm>
          <a:off x="83526" y="699368"/>
          <a:ext cx="8976947" cy="5609952"/>
        </p:xfrm>
        <a:graphic>
          <a:graphicData uri="http://schemas.openxmlformats.org/drawingml/2006/table">
            <a:tbl>
              <a:tblPr firstRow="1" bandRow="1">
                <a:tableStyleId>{5C22544A-7EE6-4342-B048-85BDC9FD1C3A}</a:tableStyleId>
              </a:tblPr>
              <a:tblGrid>
                <a:gridCol w="778287">
                  <a:extLst>
                    <a:ext uri="{9D8B030D-6E8A-4147-A177-3AD203B41FA5}">
                      <a16:colId xmlns:a16="http://schemas.microsoft.com/office/drawing/2014/main" val="20000"/>
                    </a:ext>
                  </a:extLst>
                </a:gridCol>
                <a:gridCol w="908273">
                  <a:extLst>
                    <a:ext uri="{9D8B030D-6E8A-4147-A177-3AD203B41FA5}">
                      <a16:colId xmlns:a16="http://schemas.microsoft.com/office/drawing/2014/main" val="20001"/>
                    </a:ext>
                  </a:extLst>
                </a:gridCol>
                <a:gridCol w="3322777">
                  <a:extLst>
                    <a:ext uri="{9D8B030D-6E8A-4147-A177-3AD203B41FA5}">
                      <a16:colId xmlns:a16="http://schemas.microsoft.com/office/drawing/2014/main" val="20002"/>
                    </a:ext>
                  </a:extLst>
                </a:gridCol>
                <a:gridCol w="1151466">
                  <a:extLst>
                    <a:ext uri="{9D8B030D-6E8A-4147-A177-3AD203B41FA5}">
                      <a16:colId xmlns:a16="http://schemas.microsoft.com/office/drawing/2014/main" val="20003"/>
                    </a:ext>
                  </a:extLst>
                </a:gridCol>
                <a:gridCol w="715834">
                  <a:extLst>
                    <a:ext uri="{9D8B030D-6E8A-4147-A177-3AD203B41FA5}">
                      <a16:colId xmlns:a16="http://schemas.microsoft.com/office/drawing/2014/main" val="20004"/>
                    </a:ext>
                  </a:extLst>
                </a:gridCol>
                <a:gridCol w="1111300">
                  <a:extLst>
                    <a:ext uri="{9D8B030D-6E8A-4147-A177-3AD203B41FA5}">
                      <a16:colId xmlns:a16="http://schemas.microsoft.com/office/drawing/2014/main" val="20005"/>
                    </a:ext>
                  </a:extLst>
                </a:gridCol>
                <a:gridCol w="989010">
                  <a:extLst>
                    <a:ext uri="{9D8B030D-6E8A-4147-A177-3AD203B41FA5}">
                      <a16:colId xmlns:a16="http://schemas.microsoft.com/office/drawing/2014/main" val="20006"/>
                    </a:ext>
                  </a:extLst>
                </a:gridCol>
              </a:tblGrid>
              <a:tr h="353396">
                <a:tc>
                  <a:txBody>
                    <a:bodyPr/>
                    <a:lstStyle/>
                    <a:p>
                      <a:pPr algn="ct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業界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導入部署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概要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INPUT</a:t>
                      </a:r>
                      <a:endPar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OUTPUT</a:t>
                      </a:r>
                      <a:endPar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効果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731209">
                <a:tc>
                  <a:txBody>
                    <a:bodyPr/>
                    <a:lstStyle/>
                    <a:p>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ｼｽﾃﾑ連携</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金融</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資産運用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b="1" dirty="0">
                          <a:latin typeface="Meiryo UI" panose="020B0604030504040204" pitchFamily="50" charset="-128"/>
                          <a:ea typeface="Meiryo UI" panose="020B0604030504040204" pitchFamily="50" charset="-128"/>
                          <a:cs typeface="Meiryo UI" panose="020B0604030504040204" pitchFamily="50" charset="-128"/>
                        </a:rPr>
                        <a:t>(4-1)</a:t>
                      </a:r>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サイトのファンドデータ取得と運用商品管理システムへの登録</a:t>
                      </a:r>
                      <a:endParaRPr kumimoji="1" lang="en-US" altLang="ja-JP" sz="900" b="1"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外資系証券各社よりファンドの時価データを取得し、自社の運用商品管理システムへ登録。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ファンド運用担当の</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PC</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（画面）</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eaLnBrk="1" hangingPunct="1">
                        <a:spcBef>
                          <a:spcPct val="0"/>
                        </a:spcBef>
                        <a:buFontTx/>
                        <a:buNone/>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運用商品管理</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spcBef>
                          <a:spcPct val="0"/>
                        </a:spcBef>
                        <a:buFontTx/>
                        <a:buNone/>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システム（画面）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外資系証券各社とデータ連携のために発生する数千万のコストが不要に。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31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ｼｽﾃﾑ連携</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コールセンタ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(4-2)</a:t>
                      </a:r>
                      <a:r>
                        <a:rPr lang="ja-JP" altLang="en-US" sz="900" b="1" dirty="0">
                          <a:latin typeface="Meiryo UI" panose="020B0604030504040204" pitchFamily="50" charset="-128"/>
                          <a:ea typeface="Meiryo UI" panose="020B0604030504040204" pitchFamily="50" charset="-128"/>
                          <a:cs typeface="Meiryo UI" panose="020B0604030504040204" pitchFamily="50" charset="-128"/>
                        </a:rPr>
                        <a:t>電話受付記録の取得とシステムへの取り込み</a:t>
                      </a:r>
                      <a:endParaRPr kumimoji="1" lang="en-US" altLang="ja-JP"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フリーダイヤル／ナビダイヤルを利用したコールセンタで、コールセンタの対応品質を把握するため、フリーダイヤル／ナビダイヤルのカスタマコントロール画面から電話受付記録を取得して、</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DWH</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（データウェアハウス）に取り込み電話オペレータの増員などの判断に使う。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フリーダイヤル番号表</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認証コード表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カスタマーコントロール画面（</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DWH</a:t>
                      </a: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通話記録（</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CSV)</a:t>
                      </a: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受付記録（</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TXT)</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大量のコールセンタ記録を</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DWH</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にデータ移行する稼動を削減</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731209">
                <a:tc>
                  <a:txBody>
                    <a:bodyPr/>
                    <a:lstStyle/>
                    <a:p>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ﾃﾞｰﾀ投入</a:t>
                      </a:r>
                      <a:endParaRPr kumimoji="1" lang="en-US" altLang="ja-JP" sz="900" b="1"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文書作成</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物流</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契約担当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b="1" dirty="0">
                          <a:latin typeface="Meiryo UI" panose="020B0604030504040204" pitchFamily="50" charset="-128"/>
                          <a:ea typeface="Meiryo UI" panose="020B0604030504040204" pitchFamily="50" charset="-128"/>
                          <a:cs typeface="Meiryo UI" panose="020B0604030504040204" pitchFamily="50" charset="-128"/>
                        </a:rPr>
                        <a:t>(5-1)</a:t>
                      </a:r>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注文書のシステム投入と発注伝票作成</a:t>
                      </a:r>
                      <a:endParaRPr kumimoji="1" lang="en-US" altLang="ja-JP" sz="900" b="1"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お客様から届く大量の注文書を受注管理システムに自動投入。さらに、システムから取り出したデータから不要な情報のマスク処理をして、発注伝票を自動で実施する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注文書</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Excel)</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基幹システム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注文書</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Excel)</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データ入力と伝票作成の稼動を</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75</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％削減</a:t>
                      </a:r>
                      <a:endParaRPr lang="en-US" altLang="ja-JP" sz="9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31209">
                <a:tc>
                  <a:txBody>
                    <a:bodyPr/>
                    <a:lstStyle/>
                    <a:p>
                      <a:r>
                        <a:rPr kumimoji="1" lang="ja-JP" altLang="en-US"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ｼｽﾃﾑ連携</a:t>
                      </a:r>
                      <a:endParaRPr kumimoji="1" lang="en-US" altLang="ja-JP"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ﾚﾎﾟｰﾄ</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小売ﾁｪｰﾝ</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商品企画部門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(5-2)</a:t>
                      </a:r>
                      <a:r>
                        <a:rPr lang="ja-JP" altLang="en-US" sz="900" b="1" dirty="0">
                          <a:latin typeface="Meiryo UI" panose="020B0604030504040204" pitchFamily="50" charset="-128"/>
                          <a:ea typeface="Meiryo UI" panose="020B0604030504040204" pitchFamily="50" charset="-128"/>
                          <a:cs typeface="Meiryo UI" panose="020B0604030504040204" pitchFamily="50" charset="-128"/>
                        </a:rPr>
                        <a:t>各店舗からの商品要望書をシステムに登録、結果をレポート</a:t>
                      </a:r>
                      <a:endParaRPr kumimoji="1" lang="en-US" altLang="ja-JP"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各店舗から、</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随時特定フォルダに提出される商品要望書を</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、提出されたタイミングで要望書管理システムに登録し登録結果をレポートする。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商品要望書（</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Excel)</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共有フォルダ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文書管理システム</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Excel)</a:t>
                      </a: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エラー時メール通知</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（メール）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要望書提出手段と管理システムのシステム化不要</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文書登録稼動不要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731209">
                <a:tc>
                  <a:txBody>
                    <a:bodyPr/>
                    <a:lstStyle/>
                    <a:p>
                      <a:r>
                        <a:rPr lang="en-US" altLang="ja-JP" sz="900" b="1"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900" b="1" dirty="0">
                          <a:latin typeface="Meiryo UI" panose="020B0604030504040204" pitchFamily="50" charset="-128"/>
                          <a:ea typeface="Meiryo UI" panose="020B0604030504040204" pitchFamily="50" charset="-128"/>
                          <a:cs typeface="Meiryo UI" panose="020B0604030504040204" pitchFamily="50" charset="-128"/>
                        </a:rPr>
                        <a:t>検索</a:t>
                      </a:r>
                      <a:endParaRPr lang="en-US" altLang="ja-JP" sz="9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00" b="1" dirty="0">
                          <a:latin typeface="Meiryo UI" panose="020B0604030504040204" pitchFamily="50" charset="-128"/>
                          <a:ea typeface="Meiryo UI" panose="020B0604030504040204" pitchFamily="50" charset="-128"/>
                          <a:cs typeface="Meiryo UI" panose="020B0604030504040204" pitchFamily="50" charset="-128"/>
                        </a:rPr>
                        <a:t>文書作成</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ﾏｰｹﾃｨﾝｸﾞ</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ﾘｻｰﾁ部門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(5-3)</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複数のオークションサイトに対してキーワード検索をして検索結果を保存する。</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オークションサイト</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画面）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結果文書</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Excel</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専用要員</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人が不要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731209">
                <a:tc>
                  <a:txBody>
                    <a:bodyPr/>
                    <a:lstStyle/>
                    <a:p>
                      <a:r>
                        <a:rPr kumimoji="1" lang="ja-JP" altLang="en-US"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試験・計測</a:t>
                      </a:r>
                      <a:endParaRPr kumimoji="1" lang="en-US" altLang="ja-JP"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文書作成</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通信</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(5-4)</a:t>
                      </a: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アジャイル開発で、デグレードが発生しないことを繰り返し試験する。試験データを開発システムの画面に入力し、期待どおりの画面遷移をしたかを評価し、評価結果を試験成績書に書き込む。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試験項目書（</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開発システムの画面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試験成績表</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Excel)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データ入力の稼動を</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95</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731209">
                <a:tc>
                  <a:txBody>
                    <a:bodyPr/>
                    <a:lstStyle/>
                    <a:p>
                      <a:r>
                        <a:rPr kumimoji="1" lang="ja-JP" altLang="en-US"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試験・計測</a:t>
                      </a:r>
                      <a:endParaRPr kumimoji="1" lang="en-US" altLang="ja-JP"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ﾃﾞｰﾀ保存</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通信</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(5-5)</a:t>
                      </a: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伝送測定器の測定結果を画面から読み取り、データ形式変換（</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HTML</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して測定結果を保存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測定器画面</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HTML)</a:t>
                      </a: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測定器</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IP</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アドレス</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Excel)</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測定結果</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CSV)</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回の検証で</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50</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時間の稼動削減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0408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円/楕円 42"/>
          <p:cNvSpPr/>
          <p:nvPr/>
        </p:nvSpPr>
        <p:spPr bwMode="auto">
          <a:xfrm>
            <a:off x="7019649" y="0"/>
            <a:ext cx="1860246" cy="582979"/>
          </a:xfrm>
          <a:prstGeom prst="ellipse">
            <a:avLst/>
          </a:prstGeom>
          <a:gradFill>
            <a:gsLst>
              <a:gs pos="0">
                <a:srgbClr val="92D050"/>
              </a:gs>
              <a:gs pos="50000">
                <a:srgbClr val="FFFF99">
                  <a:alpha val="50000"/>
                </a:srgbClr>
              </a:gs>
              <a:gs pos="100000">
                <a:srgbClr val="FBFEDA">
                  <a:alpha val="60000"/>
                </a:srgbClr>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MS UI Gothic" pitchFamily="50" charset="-128"/>
            </a:endParaRPr>
          </a:p>
        </p:txBody>
      </p:sp>
      <p:sp>
        <p:nvSpPr>
          <p:cNvPr id="4" name="角丸四角形 3"/>
          <p:cNvSpPr/>
          <p:nvPr/>
        </p:nvSpPr>
        <p:spPr bwMode="auto">
          <a:xfrm>
            <a:off x="56704" y="836712"/>
            <a:ext cx="9036496" cy="1433091"/>
          </a:xfrm>
          <a:prstGeom prst="round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導入部署： 営業担当部門</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176213">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概　　要： 受発注計画書（</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Excel</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）の内容を、複数の社内システム（電子決済システムと経</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176213"/>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理 システム）に自動入力　</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導入効果 ：</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データ入力の稼動を</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95</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％削減（入力</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内容チェック → 完了確認</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のみ）</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スライド番号プレースホルダー 1"/>
          <p:cNvSpPr>
            <a:spLocks noGrp="1"/>
          </p:cNvSpPr>
          <p:nvPr>
            <p:ph type="sldNum" sz="quarter" idx="10"/>
          </p:nvPr>
        </p:nvSpPr>
        <p:spPr/>
        <p:txBody>
          <a:bodyPr/>
          <a:lstStyle/>
          <a:p>
            <a:pPr>
              <a:defRPr/>
            </a:pPr>
            <a:fld id="{53E4CBCC-4F98-4EB4-ADD8-ACFD70A1EE70}" type="slidenum">
              <a:rPr lang="en-US" altLang="ja-JP" smtClean="0"/>
              <a:pPr>
                <a:defRPr/>
              </a:pPr>
              <a:t>21</a:t>
            </a:fld>
            <a:endParaRPr lang="en-US" altLang="ja-JP"/>
          </a:p>
        </p:txBody>
      </p:sp>
      <p:sp>
        <p:nvSpPr>
          <p:cNvPr id="5" name="タイトル 4"/>
          <p:cNvSpPr>
            <a:spLocks noGrp="1"/>
          </p:cNvSpPr>
          <p:nvPr>
            <p:ph type="title"/>
          </p:nvPr>
        </p:nvSpPr>
        <p:spPr>
          <a:xfrm>
            <a:off x="1475656" y="-898"/>
            <a:ext cx="5760640" cy="584775"/>
          </a:xfrm>
        </p:spPr>
        <p:txBody>
          <a:bodyPr/>
          <a:lstStyle/>
          <a:p>
            <a:pPr algn="l"/>
            <a:r>
              <a:rPr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(1-1)</a:t>
            </a:r>
            <a:br>
              <a:rPr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受発注計画書データのシステム投入</a:t>
            </a:r>
            <a:endParaRPr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0" name="Picture 4" descr="派遣社員 ピクトグラム シルエット 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0731" y="4448360"/>
            <a:ext cx="836479" cy="836479"/>
          </a:xfrm>
          <a:prstGeom prst="rect">
            <a:avLst/>
          </a:prstGeom>
          <a:noFill/>
          <a:extLst>
            <a:ext uri="{909E8E84-426E-40DD-AFC4-6F175D3DCCD1}">
              <a14:hiddenFill xmlns:a14="http://schemas.microsoft.com/office/drawing/2010/main">
                <a:solidFill>
                  <a:srgbClr val="FFFFFF"/>
                </a:solidFill>
              </a14:hiddenFill>
            </a:ext>
          </a:extLst>
        </p:spPr>
      </p:pic>
      <p:sp>
        <p:nvSpPr>
          <p:cNvPr id="81" name="角丸四角形 80"/>
          <p:cNvSpPr/>
          <p:nvPr/>
        </p:nvSpPr>
        <p:spPr>
          <a:xfrm>
            <a:off x="1197103" y="2995294"/>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右矢印 83"/>
          <p:cNvSpPr/>
          <p:nvPr/>
        </p:nvSpPr>
        <p:spPr>
          <a:xfrm>
            <a:off x="1197771" y="3299810"/>
            <a:ext cx="6644968" cy="338033"/>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latin typeface="Meiryo UI" panose="020B0604030504040204" pitchFamily="50" charset="-128"/>
                <a:ea typeface="Meiryo UI" panose="020B0604030504040204" pitchFamily="50" charset="-128"/>
                <a:cs typeface="Meiryo UI" panose="020B0604030504040204" pitchFamily="50" charset="-128"/>
              </a:rPr>
              <a:t>1</a:t>
            </a:r>
            <a:r>
              <a:rPr lang="ja-JP" altLang="en-US" sz="1400" b="1"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ファイル（受発注計画書：</a:t>
            </a:r>
            <a:r>
              <a:rPr lang="en-US" altLang="ja-JP" sz="1400" b="1" dirty="0">
                <a:latin typeface="Meiryo UI" panose="020B0604030504040204" pitchFamily="50" charset="-128"/>
                <a:ea typeface="Meiryo UI" panose="020B0604030504040204" pitchFamily="50" charset="-128"/>
                <a:cs typeface="Meiryo UI" panose="020B0604030504040204" pitchFamily="50" charset="-128"/>
              </a:rPr>
              <a:t>Excel)</a:t>
            </a: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のデータを、</a:t>
            </a:r>
            <a:r>
              <a:rPr lang="en-US" altLang="ja-JP" sz="1400" b="1" dirty="0">
                <a:latin typeface="Meiryo UI" panose="020B0604030504040204" pitchFamily="50" charset="-128"/>
                <a:ea typeface="Meiryo UI" panose="020B0604030504040204" pitchFamily="50" charset="-128"/>
                <a:cs typeface="Meiryo UI" panose="020B0604030504040204" pitchFamily="50" charset="-128"/>
              </a:rPr>
              <a:t>2</a:t>
            </a:r>
            <a:r>
              <a:rPr lang="ja-JP" altLang="en-US" sz="1400" b="1"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社内システムへ自動入力</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5" name="グループ化 84"/>
          <p:cNvGrpSpPr>
            <a:grpSpLocks noChangeAspect="1"/>
          </p:cNvGrpSpPr>
          <p:nvPr/>
        </p:nvGrpSpPr>
        <p:grpSpPr>
          <a:xfrm>
            <a:off x="1826770" y="4595056"/>
            <a:ext cx="596444" cy="596444"/>
            <a:chOff x="1030287" y="4452736"/>
            <a:chExt cx="568127" cy="568127"/>
          </a:xfrm>
        </p:grpSpPr>
        <p:sp>
          <p:nvSpPr>
            <p:cNvPr id="86" name="正方形/長方形 85"/>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7" name="正方形/長方形 86"/>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8" name="グループ化 87"/>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89" name="フリーフォーム 88"/>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0" name="フリーフォーム 89"/>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pic>
        <p:nvPicPr>
          <p:cNvPr id="91" name="図 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47554" y="4029071"/>
            <a:ext cx="410262" cy="660909"/>
          </a:xfrm>
          <a:prstGeom prst="rect">
            <a:avLst/>
          </a:prstGeom>
        </p:spPr>
      </p:pic>
      <p:pic>
        <p:nvPicPr>
          <p:cNvPr id="92" name="図 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856063" y="5046365"/>
            <a:ext cx="410400" cy="659935"/>
          </a:xfrm>
          <a:prstGeom prst="rect">
            <a:avLst/>
          </a:prstGeom>
        </p:spPr>
      </p:pic>
      <p:sp>
        <p:nvSpPr>
          <p:cNvPr id="93" name="フリーフォーム 92"/>
          <p:cNvSpPr/>
          <p:nvPr/>
        </p:nvSpPr>
        <p:spPr>
          <a:xfrm>
            <a:off x="2541250" y="4123857"/>
            <a:ext cx="3119717" cy="491776"/>
          </a:xfrm>
          <a:custGeom>
            <a:avLst/>
            <a:gdLst>
              <a:gd name="connsiteX0" fmla="*/ 0 w 3119717"/>
              <a:gd name="connsiteY0" fmla="*/ 491776 h 491776"/>
              <a:gd name="connsiteX1" fmla="*/ 826994 w 3119717"/>
              <a:gd name="connsiteY1" fmla="*/ 54747 h 491776"/>
              <a:gd name="connsiteX2" fmla="*/ 3119717 w 3119717"/>
              <a:gd name="connsiteY2" fmla="*/ 21129 h 491776"/>
            </a:gdLst>
            <a:ahLst/>
            <a:cxnLst>
              <a:cxn ang="0">
                <a:pos x="connsiteX0" y="connsiteY0"/>
              </a:cxn>
              <a:cxn ang="0">
                <a:pos x="connsiteX1" y="connsiteY1"/>
              </a:cxn>
              <a:cxn ang="0">
                <a:pos x="connsiteX2" y="connsiteY2"/>
              </a:cxn>
            </a:cxnLst>
            <a:rect l="l" t="t" r="r" b="b"/>
            <a:pathLst>
              <a:path w="3119717" h="491776">
                <a:moveTo>
                  <a:pt x="0" y="491776"/>
                </a:moveTo>
                <a:cubicBezTo>
                  <a:pt x="153520" y="312482"/>
                  <a:pt x="307041" y="133188"/>
                  <a:pt x="826994" y="54747"/>
                </a:cubicBezTo>
                <a:cubicBezTo>
                  <a:pt x="1346947" y="-23694"/>
                  <a:pt x="2233332" y="-1283"/>
                  <a:pt x="3119717" y="21129"/>
                </a:cubicBezTo>
              </a:path>
            </a:pathLst>
          </a:custGeom>
          <a:noFill/>
          <a:ln w="190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sp>
        <p:nvSpPr>
          <p:cNvPr id="94" name="フリーフォーム 93"/>
          <p:cNvSpPr/>
          <p:nvPr/>
        </p:nvSpPr>
        <p:spPr>
          <a:xfrm>
            <a:off x="2541250" y="5006861"/>
            <a:ext cx="3133164" cy="479845"/>
          </a:xfrm>
          <a:custGeom>
            <a:avLst/>
            <a:gdLst>
              <a:gd name="connsiteX0" fmla="*/ 0 w 3260911"/>
              <a:gd name="connsiteY0" fmla="*/ 0 h 581962"/>
              <a:gd name="connsiteX1" fmla="*/ 927847 w 3260911"/>
              <a:gd name="connsiteY1" fmla="*/ 524435 h 581962"/>
              <a:gd name="connsiteX2" fmla="*/ 3260911 w 3260911"/>
              <a:gd name="connsiteY2" fmla="*/ 544606 h 581962"/>
            </a:gdLst>
            <a:ahLst/>
            <a:cxnLst>
              <a:cxn ang="0">
                <a:pos x="connsiteX0" y="connsiteY0"/>
              </a:cxn>
              <a:cxn ang="0">
                <a:pos x="connsiteX1" y="connsiteY1"/>
              </a:cxn>
              <a:cxn ang="0">
                <a:pos x="connsiteX2" y="connsiteY2"/>
              </a:cxn>
            </a:cxnLst>
            <a:rect l="l" t="t" r="r" b="b"/>
            <a:pathLst>
              <a:path w="3260911" h="581962">
                <a:moveTo>
                  <a:pt x="0" y="0"/>
                </a:moveTo>
                <a:cubicBezTo>
                  <a:pt x="192181" y="216833"/>
                  <a:pt x="384362" y="433667"/>
                  <a:pt x="927847" y="524435"/>
                </a:cubicBezTo>
                <a:cubicBezTo>
                  <a:pt x="1471332" y="615203"/>
                  <a:pt x="2366121" y="579904"/>
                  <a:pt x="3260911" y="544606"/>
                </a:cubicBezTo>
              </a:path>
            </a:pathLst>
          </a:custGeom>
          <a:noFill/>
          <a:ln w="190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sp>
        <p:nvSpPr>
          <p:cNvPr id="95" name="正方形/長方形 94"/>
          <p:cNvSpPr/>
          <p:nvPr/>
        </p:nvSpPr>
        <p:spPr>
          <a:xfrm>
            <a:off x="6286373" y="4492305"/>
            <a:ext cx="1454244" cy="261610"/>
          </a:xfrm>
          <a:prstGeom prst="rect">
            <a:avLst/>
          </a:prstGeom>
          <a:ln>
            <a:noFill/>
          </a:ln>
        </p:spPr>
        <p:txBody>
          <a:bodyPr wrap="none">
            <a:spAutoFit/>
          </a:bodyPr>
          <a:lstStyle/>
          <a:p>
            <a:r>
              <a:rPr lang="ja-JP" altLang="en-US"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①電子決済システム</a:t>
            </a:r>
          </a:p>
        </p:txBody>
      </p:sp>
      <p:sp>
        <p:nvSpPr>
          <p:cNvPr id="96" name="正方形/長方形 95"/>
          <p:cNvSpPr/>
          <p:nvPr/>
        </p:nvSpPr>
        <p:spPr>
          <a:xfrm>
            <a:off x="6265304" y="5503582"/>
            <a:ext cx="1172116" cy="261610"/>
          </a:xfrm>
          <a:prstGeom prst="rect">
            <a:avLst/>
          </a:prstGeom>
          <a:ln>
            <a:noFill/>
          </a:ln>
        </p:spPr>
        <p:txBody>
          <a:bodyPr wrap="none">
            <a:spAutoFit/>
          </a:bodyPr>
          <a:lstStyle/>
          <a:p>
            <a:r>
              <a:rPr lang="ja-JP" altLang="en-US"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②経理システム</a:t>
            </a:r>
          </a:p>
        </p:txBody>
      </p:sp>
      <p:sp>
        <p:nvSpPr>
          <p:cNvPr id="97" name="正方形/長方形 96"/>
          <p:cNvSpPr/>
          <p:nvPr/>
        </p:nvSpPr>
        <p:spPr>
          <a:xfrm>
            <a:off x="1269448" y="4082775"/>
            <a:ext cx="1031051" cy="261610"/>
          </a:xfrm>
          <a:prstGeom prst="rect">
            <a:avLst/>
          </a:prstGeom>
          <a:ln>
            <a:noFill/>
          </a:ln>
        </p:spPr>
        <p:txBody>
          <a:bodyPr wrap="none">
            <a:spAutoFit/>
          </a:bodyPr>
          <a:lstStyle/>
          <a:p>
            <a:r>
              <a:rPr lang="ja-JP" altLang="en-US"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受発注計画書</a:t>
            </a:r>
          </a:p>
        </p:txBody>
      </p:sp>
      <p:pic>
        <p:nvPicPr>
          <p:cNvPr id="98" name="Picture 2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44612" y="4507972"/>
            <a:ext cx="1308908" cy="292228"/>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テキスト ボックス 99"/>
          <p:cNvSpPr txBox="1"/>
          <p:nvPr/>
        </p:nvSpPr>
        <p:spPr>
          <a:xfrm>
            <a:off x="3007590" y="4789318"/>
            <a:ext cx="2909633" cy="707886"/>
          </a:xfrm>
          <a:prstGeom prst="rect">
            <a:avLst/>
          </a:prstGeom>
          <a:noFill/>
        </p:spPr>
        <p:txBody>
          <a:bodyPr wrap="square" rtlCol="0">
            <a:spAutoFit/>
          </a:bodyPr>
          <a:lstStyle/>
          <a:p>
            <a:r>
              <a:rPr lang="en-US" altLang="ja-JP"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000" dirty="0" err="1">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ファイルの内容から、以下のシステムに必要な情報だけを抜き出して自動で入力する。</a:t>
            </a:r>
            <a:endParaRPr lang="en-US" altLang="ja-JP"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87313" indent="-87313"/>
            <a:r>
              <a:rPr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①電子決済システム</a:t>
            </a:r>
            <a:endParaRPr lang="en-US" altLang="ja-JP"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87313" indent="-87313"/>
            <a:r>
              <a:rPr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②経理システム</a:t>
            </a:r>
            <a:endParaRPr lang="en-US" altLang="ja-JP"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7" name="グループ化 6"/>
          <p:cNvGrpSpPr/>
          <p:nvPr/>
        </p:nvGrpSpPr>
        <p:grpSpPr>
          <a:xfrm>
            <a:off x="3090798" y="4280100"/>
            <a:ext cx="1621669" cy="428489"/>
            <a:chOff x="3090798" y="4280100"/>
            <a:chExt cx="1621669" cy="428489"/>
          </a:xfrm>
        </p:grpSpPr>
        <p:pic>
          <p:nvPicPr>
            <p:cNvPr id="99" name="Picture 8" descr="http://illust-hp.com/img/denkyu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90798" y="4280100"/>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101" name="テキスト ボックス 100"/>
            <p:cNvSpPr txBox="1"/>
            <p:nvPr/>
          </p:nvSpPr>
          <p:spPr>
            <a:xfrm>
              <a:off x="3450583" y="4289646"/>
              <a:ext cx="1261884" cy="276999"/>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grpSp>
      <p:grpSp>
        <p:nvGrpSpPr>
          <p:cNvPr id="102" name="グループ化 101"/>
          <p:cNvGrpSpPr>
            <a:grpSpLocks noChangeAspect="1"/>
          </p:cNvGrpSpPr>
          <p:nvPr/>
        </p:nvGrpSpPr>
        <p:grpSpPr>
          <a:xfrm>
            <a:off x="6377956" y="4030084"/>
            <a:ext cx="453668" cy="453668"/>
            <a:chOff x="1030287" y="4452736"/>
            <a:chExt cx="568127" cy="568127"/>
          </a:xfrm>
        </p:grpSpPr>
        <p:sp>
          <p:nvSpPr>
            <p:cNvPr id="103" name="正方形/長方形 102"/>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正方形/長方形 103"/>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5" name="グループ化 104"/>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106" name="フリーフォーム 105"/>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7" name="フリーフォーム 106"/>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108" name="グループ化 107"/>
          <p:cNvGrpSpPr>
            <a:grpSpLocks noChangeAspect="1"/>
          </p:cNvGrpSpPr>
          <p:nvPr/>
        </p:nvGrpSpPr>
        <p:grpSpPr>
          <a:xfrm>
            <a:off x="6380401" y="5027047"/>
            <a:ext cx="433638" cy="433638"/>
            <a:chOff x="1030287" y="4452736"/>
            <a:chExt cx="568127" cy="568127"/>
          </a:xfrm>
        </p:grpSpPr>
        <p:sp>
          <p:nvSpPr>
            <p:cNvPr id="109" name="正方形/長方形 108"/>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0" name="正方形/長方形 109"/>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1" name="グループ化 110"/>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112" name="フリーフォーム 111"/>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3" name="フリーフォーム 112"/>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39" name="角丸四角形 38"/>
          <p:cNvSpPr/>
          <p:nvPr/>
        </p:nvSpPr>
        <p:spPr>
          <a:xfrm>
            <a:off x="923192" y="3039086"/>
            <a:ext cx="7025054" cy="2982202"/>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C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0" y="0"/>
            <a:ext cx="1634067" cy="582979"/>
          </a:xfrm>
          <a:prstGeom prst="rect">
            <a:avLst/>
          </a:prstGeom>
          <a:noFill/>
        </p:spPr>
        <p:txBody>
          <a:bodyPr wrap="square" rtlCol="0" anchor="ctr">
            <a:noAutofit/>
          </a:bodyPr>
          <a:lstStyle/>
          <a:p>
            <a:r>
              <a:rPr kumimoji="1"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ﾃﾞｰﾀ投入</a:t>
            </a:r>
          </a:p>
        </p:txBody>
      </p:sp>
      <p:sp>
        <p:nvSpPr>
          <p:cNvPr id="40" name="テキスト ボックス 39"/>
          <p:cNvSpPr txBox="1"/>
          <p:nvPr/>
        </p:nvSpPr>
        <p:spPr>
          <a:xfrm>
            <a:off x="7594601" y="15037"/>
            <a:ext cx="1549399" cy="567942"/>
          </a:xfrm>
          <a:prstGeom prst="rect">
            <a:avLst/>
          </a:prstGeom>
          <a:noFill/>
        </p:spPr>
        <p:txBody>
          <a:bodyPr wrap="square" rtlCol="0" anchor="ctr">
            <a:noAutofit/>
          </a:bodyPr>
          <a:lstStyle/>
          <a:p>
            <a:r>
              <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企業</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営業部門</a:t>
            </a:r>
          </a:p>
        </p:txBody>
      </p:sp>
    </p:spTree>
    <p:extLst>
      <p:ext uri="{BB962C8B-B14F-4D97-AF65-F5344CB8AC3E}">
        <p14:creationId xmlns:p14="http://schemas.microsoft.com/office/powerpoint/2010/main" val="939068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円/楕円 5"/>
          <p:cNvSpPr/>
          <p:nvPr/>
        </p:nvSpPr>
        <p:spPr bwMode="auto">
          <a:xfrm>
            <a:off x="7019649" y="0"/>
            <a:ext cx="1860246" cy="582979"/>
          </a:xfrm>
          <a:prstGeom prst="ellipse">
            <a:avLst/>
          </a:prstGeom>
          <a:gradFill>
            <a:gsLst>
              <a:gs pos="0">
                <a:srgbClr val="92D050"/>
              </a:gs>
              <a:gs pos="50000">
                <a:srgbClr val="FFFF99">
                  <a:alpha val="50000"/>
                </a:srgbClr>
              </a:gs>
              <a:gs pos="100000">
                <a:srgbClr val="FBFEDA">
                  <a:alpha val="60000"/>
                </a:srgbClr>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MS UI Gothic" pitchFamily="50" charset="-128"/>
            </a:endParaRPr>
          </a:p>
        </p:txBody>
      </p:sp>
      <p:sp>
        <p:nvSpPr>
          <p:cNvPr id="2" name="スライド番号プレースホルダー 1"/>
          <p:cNvSpPr>
            <a:spLocks noGrp="1"/>
          </p:cNvSpPr>
          <p:nvPr>
            <p:ph type="sldNum" sz="quarter" idx="10"/>
          </p:nvPr>
        </p:nvSpPr>
        <p:spPr/>
        <p:txBody>
          <a:bodyPr/>
          <a:lstStyle/>
          <a:p>
            <a:pPr>
              <a:defRPr/>
            </a:pPr>
            <a:fld id="{53E4CBCC-4F98-4EB4-ADD8-ACFD70A1EE70}" type="slidenum">
              <a:rPr lang="en-US" altLang="ja-JP" smtClean="0"/>
              <a:pPr>
                <a:defRPr/>
              </a:pPr>
              <a:t>22</a:t>
            </a:fld>
            <a:endParaRPr lang="en-US" altLang="ja-JP"/>
          </a:p>
        </p:txBody>
      </p:sp>
      <p:sp>
        <p:nvSpPr>
          <p:cNvPr id="4" name="タイトル 3"/>
          <p:cNvSpPr>
            <a:spLocks noGrp="1"/>
          </p:cNvSpPr>
          <p:nvPr>
            <p:ph type="title"/>
          </p:nvPr>
        </p:nvSpPr>
        <p:spPr>
          <a:xfrm>
            <a:off x="1475656" y="12413"/>
            <a:ext cx="6830144" cy="584775"/>
          </a:xfrm>
        </p:spPr>
        <p:txBody>
          <a:bodyPr/>
          <a:lstStyle/>
          <a:p>
            <a:pPr algn="l"/>
            <a:r>
              <a:rPr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(1-4)</a:t>
            </a:r>
            <a:br>
              <a:rPr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法人営業向け金利情報公開の自動化</a:t>
            </a:r>
            <a:endParaRPr kumimoji="1"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1232272" y="3172584"/>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b="1">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右矢印 83"/>
          <p:cNvSpPr/>
          <p:nvPr/>
        </p:nvSpPr>
        <p:spPr>
          <a:xfrm>
            <a:off x="895992" y="3282081"/>
            <a:ext cx="7744007" cy="405865"/>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ファイルサーバにある貸出・預金金利情報を加工し、</a:t>
            </a:r>
            <a:r>
              <a:rPr lang="en-US" altLang="ja-JP" sz="1400" b="1" dirty="0">
                <a:latin typeface="Meiryo UI" panose="020B0604030504040204" pitchFamily="50" charset="-128"/>
                <a:ea typeface="Meiryo UI" panose="020B0604030504040204" pitchFamily="50" charset="-128"/>
                <a:cs typeface="Meiryo UI" panose="020B0604030504040204" pitchFamily="50" charset="-128"/>
              </a:rPr>
              <a:t>Lotus Notes</a:t>
            </a: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の掲示</a:t>
            </a:r>
            <a:r>
              <a:rPr lang="en-US" altLang="ja-JP" sz="1400" b="1" dirty="0">
                <a:latin typeface="Meiryo UI" panose="020B0604030504040204" pitchFamily="50" charset="-128"/>
                <a:ea typeface="Meiryo UI" panose="020B0604030504040204" pitchFamily="50" charset="-128"/>
                <a:cs typeface="Meiryo UI" panose="020B0604030504040204" pitchFamily="50" charset="-128"/>
              </a:rPr>
              <a:t>DB</a:t>
            </a: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へデータ投入</a:t>
            </a:r>
          </a:p>
        </p:txBody>
      </p:sp>
      <p:sp>
        <p:nvSpPr>
          <p:cNvPr id="39" name="角丸四角形 38"/>
          <p:cNvSpPr/>
          <p:nvPr/>
        </p:nvSpPr>
        <p:spPr>
          <a:xfrm>
            <a:off x="422032" y="3146038"/>
            <a:ext cx="8370276" cy="2982202"/>
          </a:xfrm>
          <a:prstGeom prst="roundRect">
            <a:avLst>
              <a:gd name="adj" fmla="val 1047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rgbClr val="CC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92" name="図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9308" y="4339436"/>
            <a:ext cx="717060" cy="611610"/>
          </a:xfrm>
          <a:prstGeom prst="rect">
            <a:avLst/>
          </a:prstGeom>
        </p:spPr>
      </p:pic>
      <p:sp>
        <p:nvSpPr>
          <p:cNvPr id="30" name="テキスト ボックス 22"/>
          <p:cNvSpPr txBox="1">
            <a:spLocks noChangeArrowheads="1"/>
          </p:cNvSpPr>
          <p:nvPr/>
        </p:nvSpPr>
        <p:spPr bwMode="auto">
          <a:xfrm>
            <a:off x="7048866" y="5242902"/>
            <a:ext cx="1471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kumimoji="1" sz="26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har char="–"/>
              <a:defRPr kumimoji="1" sz="22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har char="•"/>
              <a:defRPr kumimoji="1">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har char="–"/>
              <a:defRPr kumimoji="1" sz="17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har char="»"/>
              <a:defRPr kumimoji="1" sz="15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en-US" altLang="ja-JP" sz="12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Lotus Notes</a:t>
            </a:r>
          </a:p>
          <a:p>
            <a:pPr algn="ctr" eaLnBrk="1" hangingPunct="1">
              <a:spcBef>
                <a:spcPct val="0"/>
              </a:spcBef>
              <a:buFontTx/>
              <a:buNone/>
            </a:pPr>
            <a:r>
              <a:rPr lang="ja-JP" altLang="en-US" sz="12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共有データベース</a:t>
            </a:r>
          </a:p>
        </p:txBody>
      </p:sp>
      <p:sp>
        <p:nvSpPr>
          <p:cNvPr id="31" name="Text Box 6"/>
          <p:cNvSpPr txBox="1">
            <a:spLocks noChangeArrowheads="1"/>
          </p:cNvSpPr>
          <p:nvPr/>
        </p:nvSpPr>
        <p:spPr bwMode="auto">
          <a:xfrm>
            <a:off x="3323003" y="4809515"/>
            <a:ext cx="133191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35" tIns="53320" rIns="102535" bIns="53320">
            <a:spAutoFit/>
          </a:bodyPr>
          <a:lstStyle>
            <a:lvl1pPr algn="l" defTabSz="1041400" eaLnBrk="0" hangingPunct="0">
              <a:spcBef>
                <a:spcPct val="20000"/>
              </a:spcBef>
              <a:buChar char="•"/>
              <a:defRPr kumimoji="1" sz="2600">
                <a:solidFill>
                  <a:schemeClr val="tx1"/>
                </a:solidFill>
                <a:latin typeface="Arial" panose="020B0604020202020204" pitchFamily="34" charset="0"/>
                <a:ea typeface="ＭＳ Ｐゴシック" panose="020B0600070205080204" pitchFamily="50" charset="-128"/>
              </a:defRPr>
            </a:lvl1pPr>
            <a:lvl2pPr marL="742950" indent="-285750" algn="l" defTabSz="1041400" eaLnBrk="0" hangingPunct="0">
              <a:spcBef>
                <a:spcPct val="20000"/>
              </a:spcBef>
              <a:buChar char="–"/>
              <a:defRPr kumimoji="1" sz="2200">
                <a:solidFill>
                  <a:schemeClr val="tx1"/>
                </a:solidFill>
                <a:latin typeface="Arial" panose="020B0604020202020204" pitchFamily="34" charset="0"/>
                <a:ea typeface="ＭＳ Ｐゴシック" panose="020B0600070205080204" pitchFamily="50" charset="-128"/>
              </a:defRPr>
            </a:lvl2pPr>
            <a:lvl3pPr marL="1143000" indent="-228600" algn="l" defTabSz="1041400" eaLnBrk="0" hangingPunct="0">
              <a:spcBef>
                <a:spcPct val="20000"/>
              </a:spcBef>
              <a:buChar char="•"/>
              <a:defRPr kumimoji="1">
                <a:solidFill>
                  <a:schemeClr val="tx1"/>
                </a:solidFill>
                <a:latin typeface="Arial" panose="020B0604020202020204" pitchFamily="34" charset="0"/>
                <a:ea typeface="ＭＳ Ｐゴシック" panose="020B0600070205080204" pitchFamily="50" charset="-128"/>
              </a:defRPr>
            </a:lvl3pPr>
            <a:lvl4pPr marL="1600200" indent="-228600" algn="l" defTabSz="1041400" eaLnBrk="0" hangingPunct="0">
              <a:spcBef>
                <a:spcPct val="20000"/>
              </a:spcBef>
              <a:buChar char="–"/>
              <a:defRPr kumimoji="1" sz="1700">
                <a:solidFill>
                  <a:schemeClr val="tx1"/>
                </a:solidFill>
                <a:latin typeface="Arial" panose="020B0604020202020204" pitchFamily="34" charset="0"/>
                <a:ea typeface="ＭＳ Ｐゴシック" panose="020B0600070205080204" pitchFamily="50" charset="-128"/>
              </a:defRPr>
            </a:lvl4pPr>
            <a:lvl5pPr marL="2057400" indent="-228600" algn="l" defTabSz="1041400" eaLnBrk="0" hangingPunct="0">
              <a:spcBef>
                <a:spcPct val="20000"/>
              </a:spcBef>
              <a:buChar char="»"/>
              <a:defRPr kumimoji="1" sz="1500">
                <a:solidFill>
                  <a:schemeClr val="tx1"/>
                </a:solidFill>
                <a:latin typeface="Arial" panose="020B0604020202020204" pitchFamily="34" charset="0"/>
                <a:ea typeface="ＭＳ Ｐゴシック" panose="020B0600070205080204" pitchFamily="50" charset="-128"/>
              </a:defRPr>
            </a:lvl5pPr>
            <a:lvl6pPr marL="25146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6pPr>
            <a:lvl7pPr marL="29718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7pPr>
            <a:lvl8pPr marL="34290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8pPr>
            <a:lvl9pPr marL="38862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FontTx/>
              <a:buNone/>
            </a:pP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法人向け商品の</a:t>
            </a:r>
            <a:b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最新金利</a:t>
            </a:r>
            <a:endPar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a:spcBef>
                <a:spcPct val="50000"/>
              </a:spcBef>
              <a:buFontTx/>
              <a:buNone/>
            </a:pPr>
            <a: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ファイル</a:t>
            </a:r>
            <a:b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マクロ</a:t>
            </a:r>
            <a:b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36</a:t>
            </a: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ファイル</a:t>
            </a:r>
            <a:endPar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2" name="直線矢印コネクタ 13"/>
          <p:cNvCxnSpPr>
            <a:cxnSpLocks noChangeShapeType="1"/>
          </p:cNvCxnSpPr>
          <p:nvPr/>
        </p:nvCxnSpPr>
        <p:spPr bwMode="auto">
          <a:xfrm flipV="1">
            <a:off x="4102466" y="4639652"/>
            <a:ext cx="1136650" cy="1588"/>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テキスト ボックス 9"/>
          <p:cNvSpPr txBox="1"/>
          <p:nvPr/>
        </p:nvSpPr>
        <p:spPr>
          <a:xfrm>
            <a:off x="5021628" y="4936515"/>
            <a:ext cx="1235075" cy="419100"/>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ja-JP" altLang="en-US" dirty="0">
                <a:solidFill>
                  <a:schemeClr val="accent6">
                    <a:lumMod val="75000"/>
                  </a:schemeClr>
                </a:solidFill>
              </a:rPr>
              <a:t>分散系の</a:t>
            </a:r>
            <a:r>
              <a:rPr lang="en-US" altLang="ja-JP" dirty="0">
                <a:solidFill>
                  <a:schemeClr val="accent6">
                    <a:lumMod val="75000"/>
                  </a:schemeClr>
                </a:solidFill>
              </a:rPr>
              <a:t>PC</a:t>
            </a:r>
          </a:p>
          <a:p>
            <a:pPr>
              <a:defRPr/>
            </a:pPr>
            <a:r>
              <a:rPr lang="ja-JP" altLang="en-US" dirty="0">
                <a:solidFill>
                  <a:schemeClr val="accent6">
                    <a:lumMod val="75000"/>
                  </a:schemeClr>
                </a:solidFill>
              </a:rPr>
              <a:t>（</a:t>
            </a:r>
            <a:r>
              <a:rPr lang="en-US" altLang="ja-JP" dirty="0">
                <a:solidFill>
                  <a:schemeClr val="accent6">
                    <a:lumMod val="75000"/>
                  </a:schemeClr>
                </a:solidFill>
              </a:rPr>
              <a:t>Win 7</a:t>
            </a:r>
            <a:r>
              <a:rPr lang="ja-JP" altLang="en-US" dirty="0">
                <a:solidFill>
                  <a:schemeClr val="accent6">
                    <a:lumMod val="75000"/>
                  </a:schemeClr>
                </a:solidFill>
              </a:rPr>
              <a:t>）</a:t>
            </a:r>
            <a:endParaRPr lang="en-US" altLang="ja-JP" dirty="0">
              <a:solidFill>
                <a:schemeClr val="accent6">
                  <a:lumMod val="75000"/>
                </a:schemeClr>
              </a:solidFill>
            </a:endParaRPr>
          </a:p>
        </p:txBody>
      </p:sp>
      <p:cxnSp>
        <p:nvCxnSpPr>
          <p:cNvPr id="36" name="直線矢印コネクタ 13"/>
          <p:cNvCxnSpPr>
            <a:cxnSpLocks noChangeShapeType="1"/>
            <a:endCxn id="61" idx="1"/>
          </p:cNvCxnSpPr>
          <p:nvPr/>
        </p:nvCxnSpPr>
        <p:spPr bwMode="auto">
          <a:xfrm flipV="1">
            <a:off x="6029691" y="4636477"/>
            <a:ext cx="1019175" cy="3175"/>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図 5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7036" y="4036402"/>
            <a:ext cx="12096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フローチャート : 記憶データ 33"/>
          <p:cNvSpPr/>
          <p:nvPr/>
        </p:nvSpPr>
        <p:spPr bwMode="auto">
          <a:xfrm>
            <a:off x="3561500" y="4477530"/>
            <a:ext cx="648833" cy="326125"/>
          </a:xfrm>
          <a:prstGeom prst="flowChartOnlineStorage">
            <a:avLst/>
          </a:prstGeom>
          <a:solidFill>
            <a:schemeClr val="bg2">
              <a:lumMod val="20000"/>
              <a:lumOff val="80000"/>
            </a:schemeClr>
          </a:solidFill>
          <a:ln>
            <a:solidFill>
              <a:schemeClr val="tx1"/>
            </a:solidFill>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wrap="none" anchor="ctr"/>
          <a:lstStyle/>
          <a:p>
            <a:pPr defTabSz="801688">
              <a:defRPr/>
            </a:pPr>
            <a:endParaRPr lang="ja-JP" altLang="en-US" sz="1100" dirty="0">
              <a:solidFill>
                <a:schemeClr val="accent6">
                  <a:lumMod val="75000"/>
                </a:schemeClr>
              </a:solidFill>
              <a:latin typeface="Tahoma" pitchFamily="34" charset="0"/>
            </a:endParaRPr>
          </a:p>
        </p:txBody>
      </p:sp>
      <p:sp>
        <p:nvSpPr>
          <p:cNvPr id="40" name="フローチャート : 記憶データ 35"/>
          <p:cNvSpPr/>
          <p:nvPr/>
        </p:nvSpPr>
        <p:spPr bwMode="auto">
          <a:xfrm>
            <a:off x="3399653" y="4313418"/>
            <a:ext cx="648833" cy="326125"/>
          </a:xfrm>
          <a:prstGeom prst="flowChartOnlineStorage">
            <a:avLst/>
          </a:prstGeom>
          <a:solidFill>
            <a:schemeClr val="bg2">
              <a:lumMod val="20000"/>
              <a:lumOff val="80000"/>
            </a:schemeClr>
          </a:solidFill>
          <a:ln>
            <a:solidFill>
              <a:schemeClr val="tx1"/>
            </a:solidFill>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wrap="none" anchor="ctr"/>
          <a:lstStyle/>
          <a:p>
            <a:pPr defTabSz="801688">
              <a:defRPr/>
            </a:pPr>
            <a:endParaRPr lang="ja-JP" altLang="en-US" sz="1100" dirty="0">
              <a:solidFill>
                <a:schemeClr val="tx1"/>
              </a:solidFill>
              <a:latin typeface="Tahoma" pitchFamily="34" charset="0"/>
            </a:endParaRPr>
          </a:p>
        </p:txBody>
      </p:sp>
      <p:sp>
        <p:nvSpPr>
          <p:cNvPr id="44" name="フローチャート : 記憶データ 36"/>
          <p:cNvSpPr/>
          <p:nvPr/>
        </p:nvSpPr>
        <p:spPr bwMode="auto">
          <a:xfrm>
            <a:off x="3263085" y="4159361"/>
            <a:ext cx="648833" cy="326125"/>
          </a:xfrm>
          <a:prstGeom prst="flowChartOnlineStorage">
            <a:avLst/>
          </a:prstGeom>
          <a:solidFill>
            <a:schemeClr val="bg2">
              <a:lumMod val="20000"/>
              <a:lumOff val="80000"/>
            </a:schemeClr>
          </a:solidFill>
          <a:ln>
            <a:solidFill>
              <a:schemeClr val="tx1"/>
            </a:solidFill>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wrap="none" anchor="ctr"/>
          <a:lstStyle/>
          <a:p>
            <a:pPr defTabSz="801688">
              <a:defRPr/>
            </a:pPr>
            <a:endParaRPr lang="ja-JP" altLang="en-US" sz="1100" dirty="0">
              <a:solidFill>
                <a:schemeClr val="tx1"/>
              </a:solidFill>
              <a:latin typeface="Tahoma" pitchFamily="34" charset="0"/>
            </a:endParaRPr>
          </a:p>
        </p:txBody>
      </p:sp>
      <p:sp>
        <p:nvSpPr>
          <p:cNvPr id="47" name="Text Box 6"/>
          <p:cNvSpPr txBox="1">
            <a:spLocks noChangeArrowheads="1"/>
          </p:cNvSpPr>
          <p:nvPr/>
        </p:nvSpPr>
        <p:spPr bwMode="auto">
          <a:xfrm>
            <a:off x="1809322" y="5271079"/>
            <a:ext cx="1330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35" tIns="53320" rIns="102535" bIns="53320">
            <a:spAutoFit/>
          </a:bodyPr>
          <a:lstStyle>
            <a:lvl1pPr algn="l" defTabSz="1041400" eaLnBrk="0" hangingPunct="0">
              <a:spcBef>
                <a:spcPct val="20000"/>
              </a:spcBef>
              <a:buChar char="•"/>
              <a:defRPr kumimoji="1" sz="2600">
                <a:solidFill>
                  <a:schemeClr val="tx1"/>
                </a:solidFill>
                <a:latin typeface="Arial" panose="020B0604020202020204" pitchFamily="34" charset="0"/>
                <a:ea typeface="ＭＳ Ｐゴシック" panose="020B0600070205080204" pitchFamily="50" charset="-128"/>
              </a:defRPr>
            </a:lvl1pPr>
            <a:lvl2pPr marL="742950" indent="-285750" algn="l" defTabSz="1041400" eaLnBrk="0" hangingPunct="0">
              <a:spcBef>
                <a:spcPct val="20000"/>
              </a:spcBef>
              <a:buChar char="–"/>
              <a:defRPr kumimoji="1" sz="2200">
                <a:solidFill>
                  <a:schemeClr val="tx1"/>
                </a:solidFill>
                <a:latin typeface="Arial" panose="020B0604020202020204" pitchFamily="34" charset="0"/>
                <a:ea typeface="ＭＳ Ｐゴシック" panose="020B0600070205080204" pitchFamily="50" charset="-128"/>
              </a:defRPr>
            </a:lvl2pPr>
            <a:lvl3pPr marL="1143000" indent="-228600" algn="l" defTabSz="1041400" eaLnBrk="0" hangingPunct="0">
              <a:spcBef>
                <a:spcPct val="20000"/>
              </a:spcBef>
              <a:buChar char="•"/>
              <a:defRPr kumimoji="1">
                <a:solidFill>
                  <a:schemeClr val="tx1"/>
                </a:solidFill>
                <a:latin typeface="Arial" panose="020B0604020202020204" pitchFamily="34" charset="0"/>
                <a:ea typeface="ＭＳ Ｐゴシック" panose="020B0600070205080204" pitchFamily="50" charset="-128"/>
              </a:defRPr>
            </a:lvl3pPr>
            <a:lvl4pPr marL="1600200" indent="-228600" algn="l" defTabSz="1041400" eaLnBrk="0" hangingPunct="0">
              <a:spcBef>
                <a:spcPct val="20000"/>
              </a:spcBef>
              <a:buChar char="–"/>
              <a:defRPr kumimoji="1" sz="1700">
                <a:solidFill>
                  <a:schemeClr val="tx1"/>
                </a:solidFill>
                <a:latin typeface="Arial" panose="020B0604020202020204" pitchFamily="34" charset="0"/>
                <a:ea typeface="ＭＳ Ｐゴシック" panose="020B0600070205080204" pitchFamily="50" charset="-128"/>
              </a:defRPr>
            </a:lvl4pPr>
            <a:lvl5pPr marL="2057400" indent="-228600" algn="l" defTabSz="1041400" eaLnBrk="0" hangingPunct="0">
              <a:spcBef>
                <a:spcPct val="20000"/>
              </a:spcBef>
              <a:buChar char="»"/>
              <a:defRPr kumimoji="1" sz="1500">
                <a:solidFill>
                  <a:schemeClr val="tx1"/>
                </a:solidFill>
                <a:latin typeface="Arial" panose="020B0604020202020204" pitchFamily="34" charset="0"/>
                <a:ea typeface="ＭＳ Ｐゴシック" panose="020B0600070205080204" pitchFamily="50" charset="-128"/>
              </a:defRPr>
            </a:lvl5pPr>
            <a:lvl6pPr marL="25146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6pPr>
            <a:lvl7pPr marL="29718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7pPr>
            <a:lvl8pPr marL="34290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8pPr>
            <a:lvl9pPr marL="38862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FontTx/>
              <a:buNone/>
            </a:pP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ファイルサーバー</a:t>
            </a:r>
            <a:endPar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4" name="Picture 30" descr="A_13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8078" y="4266590"/>
            <a:ext cx="80645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 Box 6"/>
          <p:cNvSpPr txBox="1">
            <a:spLocks noChangeArrowheads="1"/>
          </p:cNvSpPr>
          <p:nvPr/>
        </p:nvSpPr>
        <p:spPr bwMode="auto">
          <a:xfrm>
            <a:off x="432166" y="5017477"/>
            <a:ext cx="13303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35" tIns="53320" rIns="102535" bIns="53320">
            <a:spAutoFit/>
          </a:bodyPr>
          <a:lstStyle>
            <a:lvl1pPr algn="l" defTabSz="1041400" eaLnBrk="0" hangingPunct="0">
              <a:spcBef>
                <a:spcPct val="20000"/>
              </a:spcBef>
              <a:buChar char="•"/>
              <a:defRPr kumimoji="1" sz="2600">
                <a:solidFill>
                  <a:schemeClr val="tx1"/>
                </a:solidFill>
                <a:latin typeface="Arial" panose="020B0604020202020204" pitchFamily="34" charset="0"/>
                <a:ea typeface="ＭＳ Ｐゴシック" panose="020B0600070205080204" pitchFamily="50" charset="-128"/>
              </a:defRPr>
            </a:lvl1pPr>
            <a:lvl2pPr marL="742950" indent="-285750" algn="l" defTabSz="1041400" eaLnBrk="0" hangingPunct="0">
              <a:spcBef>
                <a:spcPct val="20000"/>
              </a:spcBef>
              <a:buChar char="–"/>
              <a:defRPr kumimoji="1" sz="2200">
                <a:solidFill>
                  <a:schemeClr val="tx1"/>
                </a:solidFill>
                <a:latin typeface="Arial" panose="020B0604020202020204" pitchFamily="34" charset="0"/>
                <a:ea typeface="ＭＳ Ｐゴシック" panose="020B0600070205080204" pitchFamily="50" charset="-128"/>
              </a:defRPr>
            </a:lvl2pPr>
            <a:lvl3pPr marL="1143000" indent="-228600" algn="l" defTabSz="1041400" eaLnBrk="0" hangingPunct="0">
              <a:spcBef>
                <a:spcPct val="20000"/>
              </a:spcBef>
              <a:buChar char="•"/>
              <a:defRPr kumimoji="1">
                <a:solidFill>
                  <a:schemeClr val="tx1"/>
                </a:solidFill>
                <a:latin typeface="Arial" panose="020B0604020202020204" pitchFamily="34" charset="0"/>
                <a:ea typeface="ＭＳ Ｐゴシック" panose="020B0600070205080204" pitchFamily="50" charset="-128"/>
              </a:defRPr>
            </a:lvl3pPr>
            <a:lvl4pPr marL="1600200" indent="-228600" algn="l" defTabSz="1041400" eaLnBrk="0" hangingPunct="0">
              <a:spcBef>
                <a:spcPct val="20000"/>
              </a:spcBef>
              <a:buChar char="–"/>
              <a:defRPr kumimoji="1" sz="1700">
                <a:solidFill>
                  <a:schemeClr val="tx1"/>
                </a:solidFill>
                <a:latin typeface="Arial" panose="020B0604020202020204" pitchFamily="34" charset="0"/>
                <a:ea typeface="ＭＳ Ｐゴシック" panose="020B0600070205080204" pitchFamily="50" charset="-128"/>
              </a:defRPr>
            </a:lvl4pPr>
            <a:lvl5pPr marL="2057400" indent="-228600" algn="l" defTabSz="1041400" eaLnBrk="0" hangingPunct="0">
              <a:spcBef>
                <a:spcPct val="20000"/>
              </a:spcBef>
              <a:buChar char="»"/>
              <a:defRPr kumimoji="1" sz="1500">
                <a:solidFill>
                  <a:schemeClr val="tx1"/>
                </a:solidFill>
                <a:latin typeface="Arial" panose="020B0604020202020204" pitchFamily="34" charset="0"/>
                <a:ea typeface="ＭＳ Ｐゴシック" panose="020B0600070205080204" pitchFamily="50" charset="-128"/>
              </a:defRPr>
            </a:lvl5pPr>
            <a:lvl6pPr marL="25146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6pPr>
            <a:lvl7pPr marL="29718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7pPr>
            <a:lvl8pPr marL="34290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8pPr>
            <a:lvl9pPr marL="38862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FontTx/>
              <a:buNone/>
            </a:pP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基幹系システム</a:t>
            </a:r>
            <a:b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管理者</a:t>
            </a:r>
            <a:endPar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1" name="図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48866" y="4063390"/>
            <a:ext cx="1531937"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2" name="直線矢印コネクタ 13"/>
          <p:cNvCxnSpPr>
            <a:cxnSpLocks noChangeShapeType="1"/>
            <a:stCxn id="54" idx="3"/>
            <a:endCxn id="37" idx="1"/>
          </p:cNvCxnSpPr>
          <p:nvPr/>
        </p:nvCxnSpPr>
        <p:spPr bwMode="auto">
          <a:xfrm flipV="1">
            <a:off x="1554528" y="4641240"/>
            <a:ext cx="322508" cy="2381"/>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テキスト ボックス 23"/>
          <p:cNvSpPr txBox="1"/>
          <p:nvPr/>
        </p:nvSpPr>
        <p:spPr>
          <a:xfrm>
            <a:off x="0" y="0"/>
            <a:ext cx="1566333" cy="582979"/>
          </a:xfrm>
          <a:prstGeom prst="rect">
            <a:avLst/>
          </a:prstGeom>
          <a:noFill/>
        </p:spPr>
        <p:txBody>
          <a:bodyPr wrap="square" rtlCol="0" anchor="ctr">
            <a:noAutofit/>
          </a:bodyPr>
          <a:lstStyle/>
          <a:p>
            <a:r>
              <a:rPr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データ投入</a:t>
            </a:r>
          </a:p>
        </p:txBody>
      </p:sp>
      <p:sp>
        <p:nvSpPr>
          <p:cNvPr id="25" name="テキスト ボックス 24"/>
          <p:cNvSpPr txBox="1"/>
          <p:nvPr/>
        </p:nvSpPr>
        <p:spPr>
          <a:xfrm>
            <a:off x="7594601" y="15037"/>
            <a:ext cx="1549399" cy="567942"/>
          </a:xfrm>
          <a:prstGeom prst="rect">
            <a:avLst/>
          </a:prstGeom>
          <a:noFill/>
        </p:spPr>
        <p:txBody>
          <a:bodyPr wrap="square" rtlCol="0" anchor="ctr">
            <a:noAutofit/>
          </a:bodyPr>
          <a:lstStyle/>
          <a:p>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金融</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法人営業</a:t>
            </a:r>
          </a:p>
        </p:txBody>
      </p:sp>
      <p:sp>
        <p:nvSpPr>
          <p:cNvPr id="26" name="角丸四角形 25"/>
          <p:cNvSpPr/>
          <p:nvPr/>
        </p:nvSpPr>
        <p:spPr bwMode="auto">
          <a:xfrm>
            <a:off x="53895" y="718096"/>
            <a:ext cx="9036496" cy="2160240"/>
          </a:xfrm>
          <a:prstGeom prst="round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利用部門：　法人向け営業企画部門</a:t>
            </a:r>
          </a:p>
          <a:p>
            <a:pPr marL="273050" indent="-92075">
              <a:buFont typeface="Wingdings" panose="05000000000000000000" pitchFamily="2" charset="2"/>
              <a:buChar char="l"/>
            </a:pP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要件概要：　ホスト運用部門より受領した最新の貸出・預金金利情報を加工し、店舗営業担当が参照する　</a:t>
            </a:r>
            <a:endPar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Lotus Notes</a:t>
            </a: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の掲示</a:t>
            </a:r>
            <a:r>
              <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DB</a:t>
            </a: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に貼り付ける。</a:t>
            </a:r>
            <a:endPar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Excel</a:t>
            </a: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マクロの起動、再鑑帳票の印刷、メール送信含む）</a:t>
            </a:r>
          </a:p>
          <a:p>
            <a:pPr marL="273050" indent="-92075">
              <a:buFont typeface="Wingdings" panose="05000000000000000000" pitchFamily="2" charset="2"/>
              <a:buChar char="l"/>
            </a:pP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導入効果：　処理スピードが</a:t>
            </a:r>
            <a:r>
              <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時間から</a:t>
            </a:r>
            <a:r>
              <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30</a:t>
            </a: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分以内に。</a:t>
            </a:r>
            <a:r>
              <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名増員の予定が不要に。</a:t>
            </a:r>
          </a:p>
          <a:p>
            <a:pPr marL="273050" indent="-92075">
              <a:buFont typeface="Wingdings" panose="05000000000000000000" pitchFamily="2" charset="2"/>
              <a:buChar char="l"/>
            </a:pPr>
            <a:endPar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a:r>
              <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午前中の限られた時間で対応が必要な事務作業を自動化して別の業務に集中したいというニーズに答えたケース。処理手順もルーティーン化と見直しが出来たおかげで属人性を解消。</a:t>
            </a:r>
          </a:p>
        </p:txBody>
      </p:sp>
      <p:grpSp>
        <p:nvGrpSpPr>
          <p:cNvPr id="5" name="グループ化 4"/>
          <p:cNvGrpSpPr/>
          <p:nvPr/>
        </p:nvGrpSpPr>
        <p:grpSpPr>
          <a:xfrm>
            <a:off x="4670791" y="5333059"/>
            <a:ext cx="1771450" cy="569449"/>
            <a:chOff x="4670791" y="5333059"/>
            <a:chExt cx="1771450" cy="569449"/>
          </a:xfrm>
        </p:grpSpPr>
        <p:pic>
          <p:nvPicPr>
            <p:cNvPr id="3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8404" y="5507221"/>
              <a:ext cx="1493837" cy="395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グループ化 26"/>
            <p:cNvGrpSpPr/>
            <p:nvPr/>
          </p:nvGrpSpPr>
          <p:grpSpPr>
            <a:xfrm>
              <a:off x="4670791" y="5333059"/>
              <a:ext cx="1621669" cy="428489"/>
              <a:chOff x="3090798" y="4280100"/>
              <a:chExt cx="1621669" cy="428489"/>
            </a:xfrm>
          </p:grpSpPr>
          <p:pic>
            <p:nvPicPr>
              <p:cNvPr id="28" name="Picture 8" descr="http://illust-hp.com/img/denkyu1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90798" y="4280100"/>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p:cNvSpPr txBox="1"/>
              <p:nvPr/>
            </p:nvSpPr>
            <p:spPr>
              <a:xfrm>
                <a:off x="3450583" y="4289646"/>
                <a:ext cx="1261884" cy="276999"/>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grpSp>
      </p:grpSp>
    </p:spTree>
    <p:extLst>
      <p:ext uri="{BB962C8B-B14F-4D97-AF65-F5344CB8AC3E}">
        <p14:creationId xmlns:p14="http://schemas.microsoft.com/office/powerpoint/2010/main" val="2820782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円/楕円 34"/>
          <p:cNvSpPr/>
          <p:nvPr/>
        </p:nvSpPr>
        <p:spPr bwMode="auto">
          <a:xfrm>
            <a:off x="7019649" y="0"/>
            <a:ext cx="1860246" cy="582979"/>
          </a:xfrm>
          <a:prstGeom prst="ellipse">
            <a:avLst/>
          </a:prstGeom>
          <a:gradFill>
            <a:gsLst>
              <a:gs pos="0">
                <a:srgbClr val="92D050"/>
              </a:gs>
              <a:gs pos="50000">
                <a:srgbClr val="FFFF99">
                  <a:alpha val="50000"/>
                </a:srgbClr>
              </a:gs>
              <a:gs pos="100000">
                <a:srgbClr val="FBFEDA">
                  <a:alpha val="60000"/>
                </a:srgbClr>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MS UI Gothic" pitchFamily="50" charset="-128"/>
            </a:endParaRPr>
          </a:p>
        </p:txBody>
      </p:sp>
      <p:sp>
        <p:nvSpPr>
          <p:cNvPr id="2" name="スライド番号プレースホルダー 1"/>
          <p:cNvSpPr>
            <a:spLocks noGrp="1"/>
          </p:cNvSpPr>
          <p:nvPr>
            <p:ph type="sldNum" sz="quarter" idx="10"/>
          </p:nvPr>
        </p:nvSpPr>
        <p:spPr/>
        <p:txBody>
          <a:bodyPr/>
          <a:lstStyle/>
          <a:p>
            <a:pPr>
              <a:defRPr/>
            </a:pPr>
            <a:fld id="{53E4CBCC-4F98-4EB4-ADD8-ACFD70A1EE70}" type="slidenum">
              <a:rPr lang="en-US" altLang="ja-JP" smtClean="0"/>
              <a:pPr>
                <a:defRPr/>
              </a:pPr>
              <a:t>23</a:t>
            </a:fld>
            <a:endParaRPr lang="en-US" altLang="ja-JP"/>
          </a:p>
        </p:txBody>
      </p:sp>
      <p:sp>
        <p:nvSpPr>
          <p:cNvPr id="4" name="タイトル 3"/>
          <p:cNvSpPr>
            <a:spLocks noGrp="1"/>
          </p:cNvSpPr>
          <p:nvPr>
            <p:ph type="title"/>
          </p:nvPr>
        </p:nvSpPr>
        <p:spPr>
          <a:xfrm>
            <a:off x="1357912" y="12413"/>
            <a:ext cx="6947888" cy="584775"/>
          </a:xfrm>
        </p:spPr>
        <p:txBody>
          <a:bodyPr/>
          <a:lstStyle/>
          <a:p>
            <a:pPr algn="l"/>
            <a:r>
              <a:rPr kumimoji="1"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(3-1)</a:t>
            </a:r>
            <a:br>
              <a:rPr kumimoji="1"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売上管理データから週次報告書作成</a:t>
            </a:r>
          </a:p>
        </p:txBody>
      </p:sp>
      <p:sp>
        <p:nvSpPr>
          <p:cNvPr id="81" name="角丸四角形 80"/>
          <p:cNvSpPr/>
          <p:nvPr/>
        </p:nvSpPr>
        <p:spPr>
          <a:xfrm>
            <a:off x="1197103" y="2741761"/>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右矢印 83"/>
          <p:cNvSpPr/>
          <p:nvPr/>
        </p:nvSpPr>
        <p:spPr>
          <a:xfrm>
            <a:off x="1004340" y="2931976"/>
            <a:ext cx="7093376" cy="387983"/>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基幹システムに登録されている売上管理データから週次報告書（</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Excel)</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を自動作成</a:t>
            </a:r>
          </a:p>
        </p:txBody>
      </p:sp>
      <p:sp>
        <p:nvSpPr>
          <p:cNvPr id="39" name="角丸四角形 38"/>
          <p:cNvSpPr/>
          <p:nvPr/>
        </p:nvSpPr>
        <p:spPr>
          <a:xfrm>
            <a:off x="817683" y="2785553"/>
            <a:ext cx="7341577" cy="2982202"/>
          </a:xfrm>
          <a:prstGeom prst="roundRect">
            <a:avLst>
              <a:gd name="adj" fmla="val 1047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C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 name="グループ化 4"/>
          <p:cNvGrpSpPr/>
          <p:nvPr/>
        </p:nvGrpSpPr>
        <p:grpSpPr>
          <a:xfrm>
            <a:off x="888023" y="3681567"/>
            <a:ext cx="6664568" cy="2085659"/>
            <a:chOff x="1239496" y="3452639"/>
            <a:chExt cx="5793405" cy="1620236"/>
          </a:xfrm>
        </p:grpSpPr>
        <p:sp>
          <p:nvSpPr>
            <p:cNvPr id="38" name="メモ 37"/>
            <p:cNvSpPr/>
            <p:nvPr/>
          </p:nvSpPr>
          <p:spPr>
            <a:xfrm>
              <a:off x="1647963" y="3670955"/>
              <a:ext cx="363415" cy="472440"/>
            </a:xfrm>
            <a:prstGeom prst="foldedCorner">
              <a:avLst>
                <a:gd name="adj" fmla="val 24359"/>
              </a:avLst>
            </a:prstGeom>
            <a:solidFill>
              <a:srgbClr val="FFFFCC"/>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3799" y="3712100"/>
              <a:ext cx="331741" cy="331741"/>
            </a:xfrm>
            <a:prstGeom prst="rect">
              <a:avLst/>
            </a:prstGeom>
          </p:spPr>
        </p:pic>
        <p:pic>
          <p:nvPicPr>
            <p:cNvPr id="41" name="Picture 2"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395" y="3652588"/>
              <a:ext cx="917138" cy="1082921"/>
            </a:xfrm>
            <a:prstGeom prst="rect">
              <a:avLst/>
            </a:prstGeom>
            <a:noFill/>
            <a:extLst>
              <a:ext uri="{909E8E84-426E-40DD-AFC4-6F175D3DCCD1}">
                <a14:hiddenFill xmlns:a14="http://schemas.microsoft.com/office/drawing/2010/main">
                  <a:solidFill>
                    <a:srgbClr val="FFFFFF"/>
                  </a:solidFill>
                </a14:hiddenFill>
              </a:ext>
            </a:extLst>
          </p:spPr>
        </p:pic>
        <p:sp>
          <p:nvSpPr>
            <p:cNvPr id="42" name="正方形/長方形 41"/>
            <p:cNvSpPr/>
            <p:nvPr/>
          </p:nvSpPr>
          <p:spPr>
            <a:xfrm>
              <a:off x="1239496" y="4762051"/>
              <a:ext cx="2278594" cy="310824"/>
            </a:xfrm>
            <a:prstGeom prst="rect">
              <a:avLst/>
            </a:prstGeom>
          </p:spPr>
          <p:txBody>
            <a:bodyPr wrap="none">
              <a:spAutoFit/>
            </a:bodyPr>
            <a:lstStyle/>
            <a:p>
              <a:r>
                <a:rPr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店舗や部署ごとの売上報告、各種台帳、</a:t>
              </a:r>
              <a:endParaRPr lang="en-US" altLang="ja-JP"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お客様情報などが登録された基幹システム</a:t>
              </a:r>
            </a:p>
          </p:txBody>
        </p:sp>
        <p:sp>
          <p:nvSpPr>
            <p:cNvPr id="43" name="正方形/長方形 42"/>
            <p:cNvSpPr/>
            <p:nvPr/>
          </p:nvSpPr>
          <p:spPr>
            <a:xfrm>
              <a:off x="6194418" y="3452639"/>
              <a:ext cx="745783" cy="197254"/>
            </a:xfrm>
            <a:prstGeom prst="rect">
              <a:avLst/>
            </a:prstGeom>
          </p:spPr>
          <p:txBody>
            <a:bodyPr wrap="none">
              <a:spAutoFit/>
            </a:bodyPr>
            <a:lstStyle/>
            <a:p>
              <a:r>
                <a:rPr lang="ja-JP" altLang="en-US" sz="105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週次報告書</a:t>
              </a:r>
            </a:p>
          </p:txBody>
        </p:sp>
        <p:sp>
          <p:nvSpPr>
            <p:cNvPr id="44" name="メモ 43"/>
            <p:cNvSpPr/>
            <p:nvPr/>
          </p:nvSpPr>
          <p:spPr>
            <a:xfrm>
              <a:off x="1897952" y="3903264"/>
              <a:ext cx="363415" cy="472440"/>
            </a:xfrm>
            <a:prstGeom prst="foldedCorner">
              <a:avLst>
                <a:gd name="adj" fmla="val 24359"/>
              </a:avLst>
            </a:prstGeom>
            <a:solidFill>
              <a:schemeClr val="accent3">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5" name="Picture 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45936" y="4100950"/>
              <a:ext cx="1308908" cy="292228"/>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8" descr="http://illust-hp.com/img/denkyu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7613" y="3925239"/>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47" name="テキスト ボックス 46"/>
            <p:cNvSpPr txBox="1"/>
            <p:nvPr/>
          </p:nvSpPr>
          <p:spPr>
            <a:xfrm>
              <a:off x="4060815" y="3927915"/>
              <a:ext cx="1096936" cy="215186"/>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pic>
          <p:nvPicPr>
            <p:cNvPr id="48" name="図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49324" y="3985364"/>
              <a:ext cx="271422" cy="274858"/>
            </a:xfrm>
            <a:prstGeom prst="rect">
              <a:avLst/>
            </a:prstGeom>
          </p:spPr>
        </p:pic>
        <p:sp>
          <p:nvSpPr>
            <p:cNvPr id="49" name="メモ 48"/>
            <p:cNvSpPr/>
            <p:nvPr/>
          </p:nvSpPr>
          <p:spPr>
            <a:xfrm>
              <a:off x="2186160" y="4137569"/>
              <a:ext cx="363415" cy="472440"/>
            </a:xfrm>
            <a:prstGeom prst="foldedCorner">
              <a:avLst>
                <a:gd name="adj" fmla="val 24359"/>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図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55332" y="4239604"/>
              <a:ext cx="228331" cy="231222"/>
            </a:xfrm>
            <a:prstGeom prst="rect">
              <a:avLst/>
            </a:prstGeom>
          </p:spPr>
        </p:pic>
        <p:sp>
          <p:nvSpPr>
            <p:cNvPr id="51" name="フリーフォーム 50"/>
            <p:cNvSpPr/>
            <p:nvPr/>
          </p:nvSpPr>
          <p:spPr>
            <a:xfrm>
              <a:off x="3133599" y="3668997"/>
              <a:ext cx="3022978" cy="669914"/>
            </a:xfrm>
            <a:custGeom>
              <a:avLst/>
              <a:gdLst>
                <a:gd name="connsiteX0" fmla="*/ 0 w 3568889"/>
                <a:gd name="connsiteY0" fmla="*/ 669914 h 669914"/>
                <a:gd name="connsiteX1" fmla="*/ 1514901 w 3568889"/>
                <a:gd name="connsiteY1" fmla="*/ 1174 h 669914"/>
                <a:gd name="connsiteX2" fmla="*/ 3568889 w 3568889"/>
                <a:gd name="connsiteY2" fmla="*/ 540261 h 669914"/>
              </a:gdLst>
              <a:ahLst/>
              <a:cxnLst>
                <a:cxn ang="0">
                  <a:pos x="connsiteX0" y="connsiteY0"/>
                </a:cxn>
                <a:cxn ang="0">
                  <a:pos x="connsiteX1" y="connsiteY1"/>
                </a:cxn>
                <a:cxn ang="0">
                  <a:pos x="connsiteX2" y="connsiteY2"/>
                </a:cxn>
              </a:cxnLst>
              <a:rect l="l" t="t" r="r" b="b"/>
              <a:pathLst>
                <a:path w="3568889" h="669914">
                  <a:moveTo>
                    <a:pt x="0" y="669914"/>
                  </a:moveTo>
                  <a:cubicBezTo>
                    <a:pt x="460043" y="346348"/>
                    <a:pt x="920086" y="22783"/>
                    <a:pt x="1514901" y="1174"/>
                  </a:cubicBezTo>
                  <a:cubicBezTo>
                    <a:pt x="2109716" y="-20435"/>
                    <a:pt x="2839302" y="259913"/>
                    <a:pt x="3568889" y="540261"/>
                  </a:cubicBezTo>
                </a:path>
              </a:pathLst>
            </a:custGeom>
            <a:noFill/>
            <a:ln w="190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sp>
          <p:nvSpPr>
            <p:cNvPr id="52" name="テキスト ボックス 51"/>
            <p:cNvSpPr txBox="1"/>
            <p:nvPr/>
          </p:nvSpPr>
          <p:spPr>
            <a:xfrm>
              <a:off x="3188465" y="4428432"/>
              <a:ext cx="3055664" cy="430371"/>
            </a:xfrm>
            <a:prstGeom prst="rect">
              <a:avLst/>
            </a:prstGeom>
            <a:noFill/>
          </p:spPr>
          <p:txBody>
            <a:bodyPr wrap="square" rtlCol="0">
              <a:spAutoFit/>
            </a:bodyPr>
            <a:lstStyle/>
            <a:p>
              <a:r>
                <a:rPr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毎週月曜日の</a:t>
              </a:r>
              <a:r>
                <a:rPr lang="en-US" altLang="ja-JP"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9</a:t>
              </a:r>
              <a:r>
                <a:rPr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00</a:t>
              </a:r>
              <a:r>
                <a:rPr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時点など、任意の日時にて、基幹システムに登録されているデータから部署ごとの売り上げを集計・グラフ化し、週次報告書を自動で作成する</a:t>
              </a:r>
              <a:endParaRPr kumimoji="1"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8828" y="3965548"/>
              <a:ext cx="514073" cy="544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10"/>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15678" y="4228866"/>
              <a:ext cx="421956" cy="413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5" name="グループ化 54"/>
            <p:cNvGrpSpPr>
              <a:grpSpLocks noChangeAspect="1"/>
            </p:cNvGrpSpPr>
            <p:nvPr/>
          </p:nvGrpSpPr>
          <p:grpSpPr>
            <a:xfrm>
              <a:off x="6252137" y="3671953"/>
              <a:ext cx="458159" cy="458159"/>
              <a:chOff x="1030287" y="4452736"/>
              <a:chExt cx="568127" cy="568127"/>
            </a:xfrm>
          </p:grpSpPr>
          <p:sp>
            <p:nvSpPr>
              <p:cNvPr id="56" name="正方形/長方形 55"/>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8" name="グループ化 57"/>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59" name="フリーフォーム 58"/>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フリーフォーム 59"/>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sp>
        <p:nvSpPr>
          <p:cNvPr id="6" name="正方形/長方形 5"/>
          <p:cNvSpPr/>
          <p:nvPr/>
        </p:nvSpPr>
        <p:spPr>
          <a:xfrm>
            <a:off x="890960" y="3598231"/>
            <a:ext cx="3054041" cy="276999"/>
          </a:xfrm>
          <a:prstGeom prst="rect">
            <a:avLst/>
          </a:prstGeom>
        </p:spPr>
        <p:txBody>
          <a:bodyPr wrap="none">
            <a:spAutoFit/>
          </a:bodyPr>
          <a:lstStyle/>
          <a:p>
            <a:r>
              <a:rPr lang="ja-JP" altLang="en-US"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基幹システムに登録されている売上管理データ</a:t>
            </a:r>
          </a:p>
        </p:txBody>
      </p:sp>
      <p:sp>
        <p:nvSpPr>
          <p:cNvPr id="32" name="テキスト ボックス 31"/>
          <p:cNvSpPr txBox="1"/>
          <p:nvPr/>
        </p:nvSpPr>
        <p:spPr>
          <a:xfrm>
            <a:off x="0" y="0"/>
            <a:ext cx="1566333" cy="582979"/>
          </a:xfrm>
          <a:prstGeom prst="rect">
            <a:avLst/>
          </a:prstGeom>
          <a:noFill/>
        </p:spPr>
        <p:txBody>
          <a:bodyPr wrap="square" rtlCol="0" anchor="ctr">
            <a:noAutofit/>
          </a:bodyPr>
          <a:lstStyle/>
          <a:p>
            <a:r>
              <a:rPr kumimoji="1"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文書作成</a:t>
            </a:r>
          </a:p>
        </p:txBody>
      </p:sp>
      <p:sp>
        <p:nvSpPr>
          <p:cNvPr id="33" name="テキスト ボックス 32"/>
          <p:cNvSpPr txBox="1"/>
          <p:nvPr/>
        </p:nvSpPr>
        <p:spPr>
          <a:xfrm>
            <a:off x="7594601" y="15037"/>
            <a:ext cx="1549399" cy="567942"/>
          </a:xfrm>
          <a:prstGeom prst="rect">
            <a:avLst/>
          </a:prstGeom>
          <a:noFill/>
        </p:spPr>
        <p:txBody>
          <a:bodyPr wrap="square" rtlCol="0" anchor="ctr">
            <a:noAutofit/>
          </a:bodyPr>
          <a:lstStyle/>
          <a:p>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金融</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経営管理</a:t>
            </a:r>
            <a:endParaRPr kumimoji="1"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角丸四角形 33"/>
          <p:cNvSpPr/>
          <p:nvPr/>
        </p:nvSpPr>
        <p:spPr bwMode="auto">
          <a:xfrm>
            <a:off x="53895" y="730328"/>
            <a:ext cx="9036496" cy="1402528"/>
          </a:xfrm>
          <a:prstGeom prst="round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導入部署： 経営管理部門</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176213">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概　　要：</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基幹システムに登録されている売上管理データから、週</a:t>
            </a:r>
            <a:r>
              <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回 店舗ごとや部署ごとの週</a:t>
            </a:r>
            <a:endPar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176213"/>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　　　　　　　　　次報告書を自動で作成する。</a:t>
            </a:r>
          </a:p>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導入効果 ：データを入力する社員の稼動を</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98</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％削減</a:t>
            </a:r>
          </a:p>
        </p:txBody>
      </p:sp>
    </p:spTree>
    <p:extLst>
      <p:ext uri="{BB962C8B-B14F-4D97-AF65-F5344CB8AC3E}">
        <p14:creationId xmlns:p14="http://schemas.microsoft.com/office/powerpoint/2010/main" val="2592158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円/楕円 54"/>
          <p:cNvSpPr/>
          <p:nvPr/>
        </p:nvSpPr>
        <p:spPr bwMode="auto">
          <a:xfrm>
            <a:off x="7222849" y="0"/>
            <a:ext cx="1860246" cy="582979"/>
          </a:xfrm>
          <a:prstGeom prst="ellipse">
            <a:avLst/>
          </a:prstGeom>
          <a:gradFill>
            <a:gsLst>
              <a:gs pos="0">
                <a:srgbClr val="92D050"/>
              </a:gs>
              <a:gs pos="50000">
                <a:srgbClr val="FFFF99">
                  <a:alpha val="50000"/>
                </a:srgbClr>
              </a:gs>
              <a:gs pos="100000">
                <a:srgbClr val="FBFEDA">
                  <a:alpha val="60000"/>
                </a:srgbClr>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MS UI Gothic" pitchFamily="50" charset="-128"/>
            </a:endParaRPr>
          </a:p>
        </p:txBody>
      </p:sp>
      <p:sp>
        <p:nvSpPr>
          <p:cNvPr id="2" name="スライド番号プレースホルダー 1"/>
          <p:cNvSpPr>
            <a:spLocks noGrp="1"/>
          </p:cNvSpPr>
          <p:nvPr>
            <p:ph type="sldNum" sz="quarter" idx="10"/>
          </p:nvPr>
        </p:nvSpPr>
        <p:spPr/>
        <p:txBody>
          <a:bodyPr/>
          <a:lstStyle/>
          <a:p>
            <a:pPr>
              <a:defRPr/>
            </a:pPr>
            <a:fld id="{53E4CBCC-4F98-4EB4-ADD8-ACFD70A1EE70}" type="slidenum">
              <a:rPr lang="en-US" altLang="ja-JP" smtClean="0">
                <a:solidFill>
                  <a:schemeClr val="accent6">
                    <a:lumMod val="75000"/>
                  </a:schemeClr>
                </a:solidFill>
              </a:rPr>
              <a:pPr>
                <a:defRPr/>
              </a:pPr>
              <a:t>24</a:t>
            </a:fld>
            <a:endParaRPr lang="en-US" altLang="ja-JP">
              <a:solidFill>
                <a:schemeClr val="accent6">
                  <a:lumMod val="75000"/>
                </a:schemeClr>
              </a:solidFill>
            </a:endParaRPr>
          </a:p>
        </p:txBody>
      </p:sp>
      <p:sp>
        <p:nvSpPr>
          <p:cNvPr id="4" name="タイトル 3"/>
          <p:cNvSpPr>
            <a:spLocks noGrp="1"/>
          </p:cNvSpPr>
          <p:nvPr>
            <p:ph type="title"/>
          </p:nvPr>
        </p:nvSpPr>
        <p:spPr>
          <a:xfrm>
            <a:off x="1079872" y="12413"/>
            <a:ext cx="7073528" cy="584775"/>
          </a:xfrm>
        </p:spPr>
        <p:txBody>
          <a:bodyPr/>
          <a:lstStyle/>
          <a:p>
            <a:pPr algn="l"/>
            <a:r>
              <a:rPr kumimoji="1"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(4-1)</a:t>
            </a:r>
            <a:br>
              <a:rPr kumimoji="1"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サイトのファンドデータ取得と運用商品管理システムへの登録</a:t>
            </a:r>
          </a:p>
        </p:txBody>
      </p:sp>
      <p:sp>
        <p:nvSpPr>
          <p:cNvPr id="81" name="角丸四角形 80"/>
          <p:cNvSpPr/>
          <p:nvPr/>
        </p:nvSpPr>
        <p:spPr>
          <a:xfrm>
            <a:off x="1232272" y="3172584"/>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b="1">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右矢印 83"/>
          <p:cNvSpPr/>
          <p:nvPr/>
        </p:nvSpPr>
        <p:spPr>
          <a:xfrm>
            <a:off x="1042317" y="3308801"/>
            <a:ext cx="7093376" cy="361166"/>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証券会社サイトからファンド時価データの取得と自社運用商品管理システムへの登録</a:t>
            </a:r>
          </a:p>
        </p:txBody>
      </p:sp>
      <p:grpSp>
        <p:nvGrpSpPr>
          <p:cNvPr id="5" name="グループ化 4"/>
          <p:cNvGrpSpPr/>
          <p:nvPr/>
        </p:nvGrpSpPr>
        <p:grpSpPr>
          <a:xfrm>
            <a:off x="952255" y="3783762"/>
            <a:ext cx="7488358" cy="2210373"/>
            <a:chOff x="836958" y="3353432"/>
            <a:chExt cx="8337733" cy="2602440"/>
          </a:xfrm>
        </p:grpSpPr>
        <p:sp>
          <p:nvSpPr>
            <p:cNvPr id="41" name="テキスト ボックス 22"/>
            <p:cNvSpPr txBox="1">
              <a:spLocks noChangeArrowheads="1"/>
            </p:cNvSpPr>
            <p:nvPr/>
          </p:nvSpPr>
          <p:spPr bwMode="auto">
            <a:xfrm>
              <a:off x="7704666" y="3505259"/>
              <a:ext cx="1470025" cy="543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kumimoji="1" sz="26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har char="–"/>
                <a:defRPr kumimoji="1" sz="22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har char="•"/>
                <a:defRPr kumimoji="1">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har char="–"/>
                <a:defRPr kumimoji="1" sz="17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har char="»"/>
                <a:defRPr kumimoji="1" sz="15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12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運用商品管理</a:t>
              </a:r>
              <a:endParaRPr lang="en-US" altLang="ja-JP" sz="12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Tx/>
                <a:buNone/>
              </a:pPr>
              <a:r>
                <a:rPr lang="ja-JP" altLang="en-US" sz="12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システム</a:t>
              </a:r>
            </a:p>
          </p:txBody>
        </p:sp>
        <p:sp>
          <p:nvSpPr>
            <p:cNvPr id="42" name="Text Box 6"/>
            <p:cNvSpPr txBox="1">
              <a:spLocks noChangeArrowheads="1"/>
            </p:cNvSpPr>
            <p:nvPr/>
          </p:nvSpPr>
          <p:spPr bwMode="auto">
            <a:xfrm>
              <a:off x="5004329" y="3438686"/>
              <a:ext cx="1507066" cy="32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535" tIns="53320" rIns="102535" bIns="53320">
              <a:spAutoFit/>
            </a:bodyPr>
            <a:lstStyle>
              <a:lvl1pPr algn="l" defTabSz="1041400" eaLnBrk="0" hangingPunct="0">
                <a:spcBef>
                  <a:spcPct val="20000"/>
                </a:spcBef>
                <a:buChar char="•"/>
                <a:defRPr kumimoji="1" sz="2600">
                  <a:solidFill>
                    <a:schemeClr val="tx1"/>
                  </a:solidFill>
                  <a:latin typeface="Arial" panose="020B0604020202020204" pitchFamily="34" charset="0"/>
                  <a:ea typeface="ＭＳ Ｐゴシック" panose="020B0600070205080204" pitchFamily="50" charset="-128"/>
                </a:defRPr>
              </a:lvl1pPr>
              <a:lvl2pPr marL="742950" indent="-285750" algn="l" defTabSz="1041400" eaLnBrk="0" hangingPunct="0">
                <a:spcBef>
                  <a:spcPct val="20000"/>
                </a:spcBef>
                <a:buChar char="–"/>
                <a:defRPr kumimoji="1" sz="2200">
                  <a:solidFill>
                    <a:schemeClr val="tx1"/>
                  </a:solidFill>
                  <a:latin typeface="Arial" panose="020B0604020202020204" pitchFamily="34" charset="0"/>
                  <a:ea typeface="ＭＳ Ｐゴシック" panose="020B0600070205080204" pitchFamily="50" charset="-128"/>
                </a:defRPr>
              </a:lvl2pPr>
              <a:lvl3pPr marL="1143000" indent="-228600" algn="l" defTabSz="1041400" eaLnBrk="0" hangingPunct="0">
                <a:spcBef>
                  <a:spcPct val="20000"/>
                </a:spcBef>
                <a:buChar char="•"/>
                <a:defRPr kumimoji="1">
                  <a:solidFill>
                    <a:schemeClr val="tx1"/>
                  </a:solidFill>
                  <a:latin typeface="Arial" panose="020B0604020202020204" pitchFamily="34" charset="0"/>
                  <a:ea typeface="ＭＳ Ｐゴシック" panose="020B0600070205080204" pitchFamily="50" charset="-128"/>
                </a:defRPr>
              </a:lvl3pPr>
              <a:lvl4pPr marL="1600200" indent="-228600" algn="l" defTabSz="1041400" eaLnBrk="0" hangingPunct="0">
                <a:spcBef>
                  <a:spcPct val="20000"/>
                </a:spcBef>
                <a:buChar char="–"/>
                <a:defRPr kumimoji="1" sz="1700">
                  <a:solidFill>
                    <a:schemeClr val="tx1"/>
                  </a:solidFill>
                  <a:latin typeface="Arial" panose="020B0604020202020204" pitchFamily="34" charset="0"/>
                  <a:ea typeface="ＭＳ Ｐゴシック" panose="020B0600070205080204" pitchFamily="50" charset="-128"/>
                </a:defRPr>
              </a:lvl4pPr>
              <a:lvl5pPr marL="2057400" indent="-228600" algn="l" defTabSz="1041400" eaLnBrk="0" hangingPunct="0">
                <a:spcBef>
                  <a:spcPct val="20000"/>
                </a:spcBef>
                <a:buChar char="»"/>
                <a:defRPr kumimoji="1" sz="1500">
                  <a:solidFill>
                    <a:schemeClr val="tx1"/>
                  </a:solidFill>
                  <a:latin typeface="Arial" panose="020B0604020202020204" pitchFamily="34" charset="0"/>
                  <a:ea typeface="ＭＳ Ｐゴシック" panose="020B0600070205080204" pitchFamily="50" charset="-128"/>
                </a:defRPr>
              </a:lvl5pPr>
              <a:lvl6pPr marL="25146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6pPr>
              <a:lvl7pPr marL="29718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7pPr>
              <a:lvl8pPr marL="34290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8pPr>
              <a:lvl9pPr marL="38862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FontTx/>
                <a:buNone/>
              </a:pP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銘柄別時価データ</a:t>
              </a:r>
              <a:endPar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テキスト ボックス 9"/>
            <p:cNvSpPr txBox="1"/>
            <p:nvPr/>
          </p:nvSpPr>
          <p:spPr>
            <a:xfrm>
              <a:off x="2963332" y="3401709"/>
              <a:ext cx="1874573" cy="289723"/>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ja-JP" altLang="en-US"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ファンド運用担当の</a:t>
              </a:r>
              <a:r>
                <a:rPr lang="en-US" altLang="ja-JP"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PC</a:t>
              </a:r>
            </a:p>
          </p:txBody>
        </p:sp>
        <p:cxnSp>
          <p:nvCxnSpPr>
            <p:cNvPr id="46" name="直線矢印コネクタ 13"/>
            <p:cNvCxnSpPr>
              <a:cxnSpLocks noChangeShapeType="1"/>
            </p:cNvCxnSpPr>
            <p:nvPr/>
          </p:nvCxnSpPr>
          <p:spPr bwMode="auto">
            <a:xfrm>
              <a:off x="4149725" y="4095750"/>
              <a:ext cx="1212850" cy="542925"/>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フローチャート : 記憶データ 33"/>
            <p:cNvSpPr/>
            <p:nvPr/>
          </p:nvSpPr>
          <p:spPr bwMode="auto">
            <a:xfrm>
              <a:off x="5671598" y="4794288"/>
              <a:ext cx="648833" cy="326125"/>
            </a:xfrm>
            <a:prstGeom prst="flowChartOnlineStorage">
              <a:avLst/>
            </a:prstGeom>
            <a:solidFill>
              <a:schemeClr val="bg2">
                <a:lumMod val="20000"/>
                <a:lumOff val="80000"/>
              </a:schemeClr>
            </a:solidFill>
            <a:ln>
              <a:solidFill>
                <a:schemeClr val="tx1"/>
              </a:solidFill>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wrap="none" anchor="ctr"/>
            <a:lstStyle/>
            <a:p>
              <a:pPr defTabSz="801688">
                <a:defRPr/>
              </a:pPr>
              <a:endPar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フローチャート : 記憶データ 35"/>
            <p:cNvSpPr/>
            <p:nvPr/>
          </p:nvSpPr>
          <p:spPr bwMode="auto">
            <a:xfrm>
              <a:off x="5531523" y="4651948"/>
              <a:ext cx="648833" cy="326125"/>
            </a:xfrm>
            <a:prstGeom prst="flowChartOnlineStorage">
              <a:avLst/>
            </a:prstGeom>
            <a:solidFill>
              <a:schemeClr val="bg2">
                <a:lumMod val="20000"/>
                <a:lumOff val="80000"/>
              </a:schemeClr>
            </a:solidFill>
            <a:ln>
              <a:solidFill>
                <a:schemeClr val="tx1"/>
              </a:solidFill>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wrap="none" anchor="ctr"/>
            <a:lstStyle/>
            <a:p>
              <a:pPr defTabSz="801688">
                <a:defRPr/>
              </a:pPr>
              <a:endPar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フローチャート : 記憶データ 36"/>
            <p:cNvSpPr/>
            <p:nvPr/>
          </p:nvSpPr>
          <p:spPr bwMode="auto">
            <a:xfrm>
              <a:off x="5362297" y="4476119"/>
              <a:ext cx="648833" cy="326125"/>
            </a:xfrm>
            <a:prstGeom prst="flowChartOnlineStorage">
              <a:avLst/>
            </a:prstGeom>
            <a:solidFill>
              <a:schemeClr val="bg2">
                <a:lumMod val="20000"/>
                <a:lumOff val="80000"/>
              </a:schemeClr>
            </a:solidFill>
            <a:ln>
              <a:solidFill>
                <a:schemeClr val="tx1"/>
              </a:solidFill>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wrap="none" anchor="ctr"/>
            <a:lstStyle/>
            <a:p>
              <a:pPr defTabSz="801688">
                <a:defRPr/>
              </a:pPr>
              <a:endPar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Text Box 6"/>
            <p:cNvSpPr txBox="1">
              <a:spLocks noChangeArrowheads="1"/>
            </p:cNvSpPr>
            <p:nvPr/>
          </p:nvSpPr>
          <p:spPr bwMode="auto">
            <a:xfrm>
              <a:off x="836958" y="3353432"/>
              <a:ext cx="1947863" cy="52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35" tIns="53320" rIns="102535" bIns="53320">
              <a:spAutoFit/>
            </a:bodyPr>
            <a:lstStyle>
              <a:lvl1pPr algn="l" defTabSz="1041400" eaLnBrk="0" hangingPunct="0">
                <a:spcBef>
                  <a:spcPct val="20000"/>
                </a:spcBef>
                <a:buChar char="•"/>
                <a:defRPr kumimoji="1" sz="2600">
                  <a:solidFill>
                    <a:schemeClr val="tx1"/>
                  </a:solidFill>
                  <a:latin typeface="Arial" panose="020B0604020202020204" pitchFamily="34" charset="0"/>
                  <a:ea typeface="ＭＳ Ｐゴシック" panose="020B0600070205080204" pitchFamily="50" charset="-128"/>
                </a:defRPr>
              </a:lvl1pPr>
              <a:lvl2pPr marL="742950" indent="-285750" algn="l" defTabSz="1041400" eaLnBrk="0" hangingPunct="0">
                <a:spcBef>
                  <a:spcPct val="20000"/>
                </a:spcBef>
                <a:buChar char="–"/>
                <a:defRPr kumimoji="1" sz="2200">
                  <a:solidFill>
                    <a:schemeClr val="tx1"/>
                  </a:solidFill>
                  <a:latin typeface="Arial" panose="020B0604020202020204" pitchFamily="34" charset="0"/>
                  <a:ea typeface="ＭＳ Ｐゴシック" panose="020B0600070205080204" pitchFamily="50" charset="-128"/>
                </a:defRPr>
              </a:lvl2pPr>
              <a:lvl3pPr marL="1143000" indent="-228600" algn="l" defTabSz="1041400" eaLnBrk="0" hangingPunct="0">
                <a:spcBef>
                  <a:spcPct val="20000"/>
                </a:spcBef>
                <a:buChar char="•"/>
                <a:defRPr kumimoji="1">
                  <a:solidFill>
                    <a:schemeClr val="tx1"/>
                  </a:solidFill>
                  <a:latin typeface="Arial" panose="020B0604020202020204" pitchFamily="34" charset="0"/>
                  <a:ea typeface="ＭＳ Ｐゴシック" panose="020B0600070205080204" pitchFamily="50" charset="-128"/>
                </a:defRPr>
              </a:lvl3pPr>
              <a:lvl4pPr marL="1600200" indent="-228600" algn="l" defTabSz="1041400" eaLnBrk="0" hangingPunct="0">
                <a:spcBef>
                  <a:spcPct val="20000"/>
                </a:spcBef>
                <a:buChar char="–"/>
                <a:defRPr kumimoji="1" sz="1700">
                  <a:solidFill>
                    <a:schemeClr val="tx1"/>
                  </a:solidFill>
                  <a:latin typeface="Arial" panose="020B0604020202020204" pitchFamily="34" charset="0"/>
                  <a:ea typeface="ＭＳ Ｐゴシック" panose="020B0600070205080204" pitchFamily="50" charset="-128"/>
                </a:defRPr>
              </a:lvl4pPr>
              <a:lvl5pPr marL="2057400" indent="-228600" algn="l" defTabSz="1041400" eaLnBrk="0" hangingPunct="0">
                <a:spcBef>
                  <a:spcPct val="20000"/>
                </a:spcBef>
                <a:buChar char="»"/>
                <a:defRPr kumimoji="1" sz="1500">
                  <a:solidFill>
                    <a:schemeClr val="tx1"/>
                  </a:solidFill>
                  <a:latin typeface="Arial" panose="020B0604020202020204" pitchFamily="34" charset="0"/>
                  <a:ea typeface="ＭＳ Ｐゴシック" panose="020B0600070205080204" pitchFamily="50" charset="-128"/>
                </a:defRPr>
              </a:lvl5pPr>
              <a:lvl6pPr marL="25146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6pPr>
              <a:lvl7pPr marL="29718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7pPr>
              <a:lvl8pPr marL="34290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8pPr>
              <a:lvl9pPr marL="38862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FontTx/>
                <a:buNone/>
              </a:pP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契約中の外資系証券各社</a:t>
              </a:r>
              <a:b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のサイト</a:t>
              </a:r>
              <a:endPar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235" y="3908818"/>
              <a:ext cx="1755775" cy="952501"/>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3118" y="4908123"/>
              <a:ext cx="1930400" cy="1047749"/>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chemeClr val="tx1"/>
                  </a:solidFill>
                  <a:miter lim="800000"/>
                  <a:headEnd/>
                  <a:tailEnd/>
                </a14:hiddenLine>
              </a:ext>
            </a:extLst>
          </p:spPr>
        </p:pic>
        <p:cxnSp>
          <p:nvCxnSpPr>
            <p:cNvPr id="56" name="直線矢印コネクタ 13"/>
            <p:cNvCxnSpPr>
              <a:cxnSpLocks noChangeShapeType="1"/>
            </p:cNvCxnSpPr>
            <p:nvPr/>
          </p:nvCxnSpPr>
          <p:spPr bwMode="auto">
            <a:xfrm>
              <a:off x="4127500" y="4738688"/>
              <a:ext cx="1174750" cy="0"/>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線矢印コネクタ 13"/>
            <p:cNvCxnSpPr>
              <a:cxnSpLocks noChangeShapeType="1"/>
            </p:cNvCxnSpPr>
            <p:nvPr/>
          </p:nvCxnSpPr>
          <p:spPr bwMode="auto">
            <a:xfrm flipV="1">
              <a:off x="4149725" y="5126038"/>
              <a:ext cx="1152525" cy="298450"/>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8" name="図 1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00838" y="4445000"/>
              <a:ext cx="790575"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9" name="直線矢印コネクタ 13"/>
            <p:cNvCxnSpPr>
              <a:cxnSpLocks noChangeShapeType="1"/>
              <a:endCxn id="58" idx="1"/>
            </p:cNvCxnSpPr>
            <p:nvPr/>
          </p:nvCxnSpPr>
          <p:spPr bwMode="auto">
            <a:xfrm flipV="1">
              <a:off x="6319838" y="4781550"/>
              <a:ext cx="381000" cy="12700"/>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矢印コネクタ 13"/>
            <p:cNvCxnSpPr>
              <a:cxnSpLocks noChangeShapeType="1"/>
              <a:stCxn id="58" idx="3"/>
            </p:cNvCxnSpPr>
            <p:nvPr/>
          </p:nvCxnSpPr>
          <p:spPr bwMode="auto">
            <a:xfrm>
              <a:off x="7491413" y="4781550"/>
              <a:ext cx="387350" cy="4763"/>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89" name="Picture 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20707" y="4589339"/>
            <a:ext cx="874177" cy="1153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図 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42764" y="4184105"/>
            <a:ext cx="717060" cy="611610"/>
          </a:xfrm>
          <a:prstGeom prst="rect">
            <a:avLst/>
          </a:prstGeom>
        </p:spPr>
      </p:pic>
      <p:pic>
        <p:nvPicPr>
          <p:cNvPr id="91" name="図 9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36902" y="4776121"/>
            <a:ext cx="717060" cy="611610"/>
          </a:xfrm>
          <a:prstGeom prst="rect">
            <a:avLst/>
          </a:prstGeom>
        </p:spPr>
      </p:pic>
      <p:pic>
        <p:nvPicPr>
          <p:cNvPr id="92" name="図 9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31040" y="5438474"/>
            <a:ext cx="717060" cy="611610"/>
          </a:xfrm>
          <a:prstGeom prst="rect">
            <a:avLst/>
          </a:prstGeom>
        </p:spPr>
      </p:pic>
      <p:sp>
        <p:nvSpPr>
          <p:cNvPr id="30" name="テキスト ボックス 29"/>
          <p:cNvSpPr txBox="1"/>
          <p:nvPr/>
        </p:nvSpPr>
        <p:spPr>
          <a:xfrm>
            <a:off x="0" y="0"/>
            <a:ext cx="1566333" cy="582979"/>
          </a:xfrm>
          <a:prstGeom prst="rect">
            <a:avLst/>
          </a:prstGeom>
          <a:noFill/>
        </p:spPr>
        <p:txBody>
          <a:bodyPr wrap="square" rtlCol="0" anchor="ctr">
            <a:noAutofit/>
          </a:bodyPr>
          <a:lstStyle/>
          <a:p>
            <a:r>
              <a:rPr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ｼｽﾃﾑ連携</a:t>
            </a:r>
          </a:p>
        </p:txBody>
      </p:sp>
      <p:sp>
        <p:nvSpPr>
          <p:cNvPr id="31" name="テキスト ボックス 30"/>
          <p:cNvSpPr txBox="1"/>
          <p:nvPr/>
        </p:nvSpPr>
        <p:spPr>
          <a:xfrm>
            <a:off x="7801959" y="15037"/>
            <a:ext cx="1169277" cy="567942"/>
          </a:xfrm>
          <a:prstGeom prst="rect">
            <a:avLst/>
          </a:prstGeom>
          <a:noFill/>
        </p:spPr>
        <p:txBody>
          <a:bodyPr wrap="square" rtlCol="0" anchor="ctr">
            <a:noAutofit/>
          </a:bodyPr>
          <a:lstStyle/>
          <a:p>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金融</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資産運用</a:t>
            </a:r>
          </a:p>
        </p:txBody>
      </p:sp>
      <p:sp>
        <p:nvSpPr>
          <p:cNvPr id="32" name="角丸四角形 31"/>
          <p:cNvSpPr/>
          <p:nvPr/>
        </p:nvSpPr>
        <p:spPr bwMode="auto">
          <a:xfrm>
            <a:off x="49103" y="711637"/>
            <a:ext cx="9036496" cy="2226007"/>
          </a:xfrm>
          <a:prstGeom prst="round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利用部門：　資産運用部門</a:t>
            </a:r>
          </a:p>
          <a:p>
            <a:pPr marL="273050" indent="-92075">
              <a:buFont typeface="Wingdings" panose="05000000000000000000" pitchFamily="2" charset="2"/>
              <a:buChar char="l"/>
            </a:pP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要件概要：　外資系証券各社よりファンドの時価データを取得し、自社の運用商品管理システムへ登録。</a:t>
            </a:r>
          </a:p>
          <a:p>
            <a:pPr marL="273050" indent="-92075">
              <a:buFont typeface="Wingdings" panose="05000000000000000000" pitchFamily="2" charset="2"/>
              <a:buChar char="l"/>
            </a:pP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導入効果：　外資系証券各社とデータ連携のために発生する数千万のコストが不要に。</a:t>
            </a:r>
          </a:p>
          <a:p>
            <a:pPr marL="273050" indent="-92075">
              <a:buFont typeface="Wingdings" panose="05000000000000000000" pitchFamily="2" charset="2"/>
              <a:buChar char="l"/>
            </a:pPr>
            <a:endPar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a:r>
              <a:rPr lang="en-US" altLang="ja-JP"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運用商品管理の新システムが稼働する予定の中、運用担当が手作業で短時間にシステム登録することが</a:t>
            </a:r>
          </a:p>
          <a:p>
            <a:pPr marL="180975"/>
            <a:r>
              <a:rPr lang="ja-JP" altLang="en-US"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必要となってしまい、その課題解決のために利用。</a:t>
            </a:r>
          </a:p>
          <a:p>
            <a:pPr marL="180975"/>
            <a:r>
              <a:rPr lang="ja-JP" altLang="en-US"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WinActor</a:t>
            </a:r>
            <a:r>
              <a:rPr lang="ja-JP" altLang="en-US"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がなければ追加コストをかけて行外とシステム連携をするか、事務アシスタントを追加して対応が必要だった。</a:t>
            </a:r>
          </a:p>
          <a:p>
            <a:pPr marL="180975"/>
            <a:r>
              <a:rPr lang="ja-JP" altLang="en-US"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また外資系証券各社のサイトはアクセス権が限定され、運用担当しか参照できないという課題もあったが</a:t>
            </a:r>
          </a:p>
          <a:p>
            <a:pPr marL="180975"/>
            <a:r>
              <a:rPr lang="ja-JP" altLang="en-US"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WinActor</a:t>
            </a:r>
            <a:r>
              <a:rPr lang="ja-JP" altLang="en-US"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PC</a:t>
            </a:r>
            <a:r>
              <a:rPr lang="ja-JP" altLang="en-US"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で起動するため問題なく対応できた。</a:t>
            </a:r>
          </a:p>
        </p:txBody>
      </p:sp>
      <p:grpSp>
        <p:nvGrpSpPr>
          <p:cNvPr id="33" name="グループ化 32"/>
          <p:cNvGrpSpPr/>
          <p:nvPr/>
        </p:nvGrpSpPr>
        <p:grpSpPr>
          <a:xfrm>
            <a:off x="5778675" y="5259141"/>
            <a:ext cx="1771450" cy="569449"/>
            <a:chOff x="4670791" y="5333059"/>
            <a:chExt cx="1771450" cy="569449"/>
          </a:xfrm>
        </p:grpSpPr>
        <p:pic>
          <p:nvPicPr>
            <p:cNvPr id="3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8404" y="5507221"/>
              <a:ext cx="1493837" cy="395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5" name="グループ化 34"/>
            <p:cNvGrpSpPr/>
            <p:nvPr/>
          </p:nvGrpSpPr>
          <p:grpSpPr>
            <a:xfrm>
              <a:off x="4670791" y="5333059"/>
              <a:ext cx="1621669" cy="428489"/>
              <a:chOff x="3090798" y="4280100"/>
              <a:chExt cx="1621669" cy="428489"/>
            </a:xfrm>
          </p:grpSpPr>
          <p:pic>
            <p:nvPicPr>
              <p:cNvPr id="36" name="Picture 8" descr="http://illust-hp.com/img/denkyu1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90798" y="4280100"/>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3450583" y="4289646"/>
                <a:ext cx="1261884" cy="276999"/>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grpSp>
      </p:grpSp>
      <p:grpSp>
        <p:nvGrpSpPr>
          <p:cNvPr id="38" name="グループ化 37"/>
          <p:cNvGrpSpPr/>
          <p:nvPr/>
        </p:nvGrpSpPr>
        <p:grpSpPr>
          <a:xfrm>
            <a:off x="3979865" y="5585703"/>
            <a:ext cx="1771450" cy="569449"/>
            <a:chOff x="4670791" y="5333059"/>
            <a:chExt cx="1771450" cy="569449"/>
          </a:xfrm>
        </p:grpSpPr>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8404" y="5507221"/>
              <a:ext cx="1493837" cy="395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4" name="グループ化 43"/>
            <p:cNvGrpSpPr/>
            <p:nvPr/>
          </p:nvGrpSpPr>
          <p:grpSpPr>
            <a:xfrm>
              <a:off x="4670791" y="5333059"/>
              <a:ext cx="1621669" cy="428489"/>
              <a:chOff x="3090798" y="4280100"/>
              <a:chExt cx="1621669" cy="428489"/>
            </a:xfrm>
          </p:grpSpPr>
          <p:pic>
            <p:nvPicPr>
              <p:cNvPr id="47" name="Picture 8" descr="http://illust-hp.com/img/denkyu1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90798" y="4280100"/>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54" name="テキスト ボックス 53"/>
              <p:cNvSpPr txBox="1"/>
              <p:nvPr/>
            </p:nvSpPr>
            <p:spPr>
              <a:xfrm>
                <a:off x="3450583" y="4289646"/>
                <a:ext cx="1261884" cy="276999"/>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grpSp>
      </p:grpSp>
      <p:sp>
        <p:nvSpPr>
          <p:cNvPr id="39" name="角丸四角形 38"/>
          <p:cNvSpPr/>
          <p:nvPr/>
        </p:nvSpPr>
        <p:spPr>
          <a:xfrm>
            <a:off x="422032" y="3146038"/>
            <a:ext cx="8370276" cy="2982202"/>
          </a:xfrm>
          <a:prstGeom prst="roundRect">
            <a:avLst>
              <a:gd name="adj" fmla="val 1047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rgbClr val="CC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57557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円/楕円 24"/>
          <p:cNvSpPr/>
          <p:nvPr/>
        </p:nvSpPr>
        <p:spPr bwMode="auto">
          <a:xfrm>
            <a:off x="7222849" y="0"/>
            <a:ext cx="1860246" cy="582979"/>
          </a:xfrm>
          <a:prstGeom prst="ellipse">
            <a:avLst/>
          </a:prstGeom>
          <a:gradFill>
            <a:gsLst>
              <a:gs pos="0">
                <a:srgbClr val="92D050"/>
              </a:gs>
              <a:gs pos="50000">
                <a:srgbClr val="FFFF99">
                  <a:alpha val="50000"/>
                </a:srgbClr>
              </a:gs>
              <a:gs pos="100000">
                <a:srgbClr val="FBFEDA">
                  <a:alpha val="60000"/>
                </a:srgbClr>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MS UI Gothic" pitchFamily="50" charset="-128"/>
            </a:endParaRPr>
          </a:p>
        </p:txBody>
      </p:sp>
      <p:sp>
        <p:nvSpPr>
          <p:cNvPr id="2" name="スライド番号プレースホルダー 1"/>
          <p:cNvSpPr>
            <a:spLocks noGrp="1"/>
          </p:cNvSpPr>
          <p:nvPr>
            <p:ph type="sldNum" sz="quarter" idx="10"/>
          </p:nvPr>
        </p:nvSpPr>
        <p:spPr/>
        <p:txBody>
          <a:bodyPr/>
          <a:lstStyle/>
          <a:p>
            <a:pPr>
              <a:defRPr/>
            </a:pPr>
            <a:fld id="{53E4CBCC-4F98-4EB4-ADD8-ACFD70A1EE70}" type="slidenum">
              <a:rPr lang="en-US" altLang="ja-JP" smtClean="0"/>
              <a:pPr>
                <a:defRPr/>
              </a:pPr>
              <a:t>25</a:t>
            </a:fld>
            <a:endParaRPr lang="en-US" altLang="ja-JP"/>
          </a:p>
        </p:txBody>
      </p:sp>
      <p:sp>
        <p:nvSpPr>
          <p:cNvPr id="4" name="タイトル 3"/>
          <p:cNvSpPr>
            <a:spLocks noGrp="1"/>
          </p:cNvSpPr>
          <p:nvPr>
            <p:ph type="title"/>
          </p:nvPr>
        </p:nvSpPr>
        <p:spPr>
          <a:xfrm>
            <a:off x="1197102" y="12413"/>
            <a:ext cx="6397499" cy="584775"/>
          </a:xfrm>
        </p:spPr>
        <p:txBody>
          <a:bodyPr/>
          <a:lstStyle/>
          <a:p>
            <a:pPr algn="l"/>
            <a:r>
              <a:rPr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(4-2)</a:t>
            </a:r>
            <a:br>
              <a:rPr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電話受付記録の取得とシステムへの取り込み</a:t>
            </a:r>
            <a:endParaRPr kumimoji="1" lang="ja-JP" altLang="en-US" sz="12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1197103" y="2936497"/>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右矢印 83"/>
          <p:cNvSpPr/>
          <p:nvPr/>
        </p:nvSpPr>
        <p:spPr>
          <a:xfrm>
            <a:off x="1015379" y="3155932"/>
            <a:ext cx="7093376" cy="560220"/>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フリーダイヤル</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ナビダイヤルのカスタマコントロール画面からの電話受付記録の取得とシステム（</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DWH</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）への取り込み</a:t>
            </a:r>
          </a:p>
        </p:txBody>
      </p:sp>
      <p:sp>
        <p:nvSpPr>
          <p:cNvPr id="39" name="角丸四角形 38"/>
          <p:cNvSpPr/>
          <p:nvPr/>
        </p:nvSpPr>
        <p:spPr>
          <a:xfrm>
            <a:off x="817683" y="2980289"/>
            <a:ext cx="7341577" cy="2982202"/>
          </a:xfrm>
          <a:prstGeom prst="roundRect">
            <a:avLst>
              <a:gd name="adj" fmla="val 1047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C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 name="グループ化 5"/>
          <p:cNvGrpSpPr/>
          <p:nvPr/>
        </p:nvGrpSpPr>
        <p:grpSpPr>
          <a:xfrm>
            <a:off x="2262027" y="4030619"/>
            <a:ext cx="4072174" cy="1611140"/>
            <a:chOff x="1191052" y="3638680"/>
            <a:chExt cx="3515804" cy="1151300"/>
          </a:xfrm>
        </p:grpSpPr>
        <p:sp>
          <p:nvSpPr>
            <p:cNvPr id="31" name="正方形/長方形 30"/>
            <p:cNvSpPr/>
            <p:nvPr/>
          </p:nvSpPr>
          <p:spPr>
            <a:xfrm>
              <a:off x="1191052" y="3644654"/>
              <a:ext cx="1753791" cy="197940"/>
            </a:xfrm>
            <a:prstGeom prst="rect">
              <a:avLst/>
            </a:prstGeom>
          </p:spPr>
          <p:txBody>
            <a:bodyPr wrap="none">
              <a:spAutoFit/>
            </a:bodyPr>
            <a:lstStyle/>
            <a:p>
              <a:pPr algn="ctr"/>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カスタマコントロール画面</a:t>
              </a:r>
            </a:p>
          </p:txBody>
        </p:sp>
        <p:sp>
          <p:nvSpPr>
            <p:cNvPr id="32" name="正方形/長方形 31"/>
            <p:cNvSpPr/>
            <p:nvPr/>
          </p:nvSpPr>
          <p:spPr>
            <a:xfrm>
              <a:off x="4120628" y="3638680"/>
              <a:ext cx="509807" cy="197940"/>
            </a:xfrm>
            <a:prstGeom prst="rect">
              <a:avLst/>
            </a:prstGeom>
          </p:spPr>
          <p:txBody>
            <a:bodyPr wrap="none">
              <a:spAutoFit/>
            </a:bodyPr>
            <a:lstStyle/>
            <a:p>
              <a:r>
                <a:rPr lang="en-US" altLang="ja-JP"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DWH</a:t>
              </a:r>
              <a:endPar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4"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04991" y="3992220"/>
              <a:ext cx="601865" cy="657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正方形/長方形 71"/>
            <p:cNvSpPr/>
            <p:nvPr/>
          </p:nvSpPr>
          <p:spPr>
            <a:xfrm>
              <a:off x="1958949" y="4325213"/>
              <a:ext cx="217997" cy="21799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フリーフォーム 75"/>
            <p:cNvSpPr/>
            <p:nvPr/>
          </p:nvSpPr>
          <p:spPr>
            <a:xfrm>
              <a:off x="2293510" y="3865558"/>
              <a:ext cx="1810026" cy="263065"/>
            </a:xfrm>
            <a:custGeom>
              <a:avLst/>
              <a:gdLst>
                <a:gd name="connsiteX0" fmla="*/ 0 w 1464012"/>
                <a:gd name="connsiteY0" fmla="*/ 263065 h 263065"/>
                <a:gd name="connsiteX1" fmla="*/ 885217 w 1464012"/>
                <a:gd name="connsiteY1" fmla="*/ 418 h 263065"/>
                <a:gd name="connsiteX2" fmla="*/ 1464012 w 1464012"/>
                <a:gd name="connsiteY2" fmla="*/ 214427 h 263065"/>
              </a:gdLst>
              <a:ahLst/>
              <a:cxnLst>
                <a:cxn ang="0">
                  <a:pos x="connsiteX0" y="connsiteY0"/>
                </a:cxn>
                <a:cxn ang="0">
                  <a:pos x="connsiteX1" y="connsiteY1"/>
                </a:cxn>
                <a:cxn ang="0">
                  <a:pos x="connsiteX2" y="connsiteY2"/>
                </a:cxn>
              </a:cxnLst>
              <a:rect l="l" t="t" r="r" b="b"/>
              <a:pathLst>
                <a:path w="1464012" h="263065">
                  <a:moveTo>
                    <a:pt x="0" y="263065"/>
                  </a:moveTo>
                  <a:cubicBezTo>
                    <a:pt x="320607" y="135794"/>
                    <a:pt x="641215" y="8524"/>
                    <a:pt x="885217" y="418"/>
                  </a:cubicBezTo>
                  <a:cubicBezTo>
                    <a:pt x="1129219" y="-7688"/>
                    <a:pt x="1296615" y="103369"/>
                    <a:pt x="1464012" y="214427"/>
                  </a:cubicBezTo>
                </a:path>
              </a:pathLst>
            </a:custGeom>
            <a:noFill/>
            <a:ln w="190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pic>
          <p:nvPicPr>
            <p:cNvPr id="77"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6988" y="4207618"/>
              <a:ext cx="1308908" cy="292228"/>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8" descr="http://illust-hp.com/img/denkyu1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28665" y="4031907"/>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79" name="テキスト ボックス 78"/>
            <p:cNvSpPr txBox="1"/>
            <p:nvPr/>
          </p:nvSpPr>
          <p:spPr>
            <a:xfrm>
              <a:off x="2771867" y="4034583"/>
              <a:ext cx="1089476" cy="197940"/>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sp>
          <p:nvSpPr>
            <p:cNvPr id="86" name="テキスト ボックス 85"/>
            <p:cNvSpPr txBox="1"/>
            <p:nvPr/>
          </p:nvSpPr>
          <p:spPr>
            <a:xfrm>
              <a:off x="2251723" y="4482074"/>
              <a:ext cx="1885859" cy="307906"/>
            </a:xfrm>
            <a:prstGeom prst="rect">
              <a:avLst/>
            </a:prstGeom>
            <a:noFill/>
          </p:spPr>
          <p:txBody>
            <a:bodyPr wrap="square" rtlCol="0">
              <a:spAutoFit/>
            </a:bodyPr>
            <a:lstStyle/>
            <a:p>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フリーダイヤル番号と</a:t>
              </a:r>
              <a:r>
                <a:rPr lang="en-US" altLang="ja-JP"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認証コードを入力し、電話受付記録を取得</a:t>
              </a:r>
            </a:p>
          </p:txBody>
        </p:sp>
      </p:grpSp>
      <p:pic>
        <p:nvPicPr>
          <p:cNvPr id="41" name="図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25615" y="4622811"/>
            <a:ext cx="788378" cy="672440"/>
          </a:xfrm>
          <a:prstGeom prst="rect">
            <a:avLst/>
          </a:prstGeom>
        </p:spPr>
      </p:pic>
      <p:pic>
        <p:nvPicPr>
          <p:cNvPr id="7" name="図 6"/>
          <p:cNvPicPr>
            <a:picLocks noChangeAspect="1"/>
          </p:cNvPicPr>
          <p:nvPr/>
        </p:nvPicPr>
        <p:blipFill>
          <a:blip r:embed="rId7"/>
          <a:stretch>
            <a:fillRect/>
          </a:stretch>
        </p:blipFill>
        <p:spPr>
          <a:xfrm>
            <a:off x="6282104" y="4726238"/>
            <a:ext cx="347296" cy="470954"/>
          </a:xfrm>
          <a:prstGeom prst="rect">
            <a:avLst/>
          </a:prstGeom>
        </p:spPr>
      </p:pic>
      <p:pic>
        <p:nvPicPr>
          <p:cNvPr id="8" name="図 7"/>
          <p:cNvPicPr>
            <a:picLocks noChangeAspect="1"/>
          </p:cNvPicPr>
          <p:nvPr/>
        </p:nvPicPr>
        <p:blipFill>
          <a:blip r:embed="rId8"/>
          <a:stretch>
            <a:fillRect/>
          </a:stretch>
        </p:blipFill>
        <p:spPr>
          <a:xfrm>
            <a:off x="6211765" y="4080937"/>
            <a:ext cx="470388" cy="470388"/>
          </a:xfrm>
          <a:prstGeom prst="rect">
            <a:avLst/>
          </a:prstGeom>
        </p:spPr>
      </p:pic>
      <p:pic>
        <p:nvPicPr>
          <p:cNvPr id="9" name="図 8"/>
          <p:cNvPicPr>
            <a:picLocks noChangeAspect="1"/>
          </p:cNvPicPr>
          <p:nvPr/>
        </p:nvPicPr>
        <p:blipFill>
          <a:blip r:embed="rId9"/>
          <a:stretch>
            <a:fillRect/>
          </a:stretch>
        </p:blipFill>
        <p:spPr>
          <a:xfrm>
            <a:off x="1125415" y="4599681"/>
            <a:ext cx="1579684" cy="1015511"/>
          </a:xfrm>
          <a:prstGeom prst="rect">
            <a:avLst/>
          </a:prstGeom>
        </p:spPr>
      </p:pic>
      <p:sp>
        <p:nvSpPr>
          <p:cNvPr id="22" name="テキスト ボックス 21"/>
          <p:cNvSpPr txBox="1"/>
          <p:nvPr/>
        </p:nvSpPr>
        <p:spPr>
          <a:xfrm>
            <a:off x="0" y="0"/>
            <a:ext cx="1566333" cy="582979"/>
          </a:xfrm>
          <a:prstGeom prst="rect">
            <a:avLst/>
          </a:prstGeom>
          <a:noFill/>
        </p:spPr>
        <p:txBody>
          <a:bodyPr wrap="square" rtlCol="0" anchor="ctr">
            <a:noAutofit/>
          </a:bodyPr>
          <a:lstStyle/>
          <a:p>
            <a:r>
              <a:rPr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ｼｽﾃﾑ連携</a:t>
            </a:r>
          </a:p>
        </p:txBody>
      </p:sp>
      <p:sp>
        <p:nvSpPr>
          <p:cNvPr id="23" name="テキスト ボックス 22"/>
          <p:cNvSpPr txBox="1"/>
          <p:nvPr/>
        </p:nvSpPr>
        <p:spPr>
          <a:xfrm>
            <a:off x="7725917" y="15037"/>
            <a:ext cx="1081855" cy="567942"/>
          </a:xfrm>
          <a:prstGeom prst="rect">
            <a:avLst/>
          </a:prstGeom>
          <a:noFill/>
        </p:spPr>
        <p:txBody>
          <a:bodyPr wrap="square" rtlCol="0" anchor="ctr">
            <a:noAutofit/>
          </a:bodyPr>
          <a:lstStyle/>
          <a:p>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サービス</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コールセンタ</a:t>
            </a:r>
          </a:p>
        </p:txBody>
      </p:sp>
      <p:sp>
        <p:nvSpPr>
          <p:cNvPr id="24" name="角丸四角形 23"/>
          <p:cNvSpPr/>
          <p:nvPr/>
        </p:nvSpPr>
        <p:spPr bwMode="auto">
          <a:xfrm>
            <a:off x="68929" y="692696"/>
            <a:ext cx="9036496" cy="1616659"/>
          </a:xfrm>
          <a:prstGeom prst="round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導入部署：コールセンタ</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73050" indent="-92075">
              <a:buFont typeface="Wingdings" panose="05000000000000000000" pitchFamily="2" charset="2"/>
              <a:buChar char="l"/>
            </a:pPr>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概要：フリーダイヤル／ナビダイヤルを利用したコールセンタで、コールセンタの対応品質を把握するため、フリ</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73050" indent="-92075">
              <a:buNone/>
            </a:pPr>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err="1">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ダイヤル／ナビダイヤルのカスタマコントロール画面から電話受付記録を取得して、</a:t>
            </a:r>
            <a:r>
              <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DWH</a:t>
            </a:r>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（データウ</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73050" indent="-92075">
              <a:buNone/>
            </a:pPr>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err="1">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ェ</a:t>
            </a:r>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アハウス）に取り込み電話オペレータの増員などの判断に使う。</a:t>
            </a:r>
          </a:p>
          <a:p>
            <a:pPr marL="273050" lvl="0" indent="-92075" eaLnBrk="1" fontAlgn="auto" hangingPunct="1">
              <a:spcBef>
                <a:spcPts val="0"/>
              </a:spcBef>
              <a:spcAft>
                <a:spcPts val="0"/>
              </a:spcAft>
              <a:buFont typeface="Wingdings" panose="05000000000000000000" pitchFamily="2" charset="2"/>
              <a:buChar char="l"/>
              <a:defRPr/>
            </a:pPr>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導入効果 ：大量のコールセンタ記録を</a:t>
            </a:r>
            <a:r>
              <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DWH</a:t>
            </a:r>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にデータ移行する稼動を削減</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02573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円/楕円 43"/>
          <p:cNvSpPr/>
          <p:nvPr/>
        </p:nvSpPr>
        <p:spPr bwMode="auto">
          <a:xfrm>
            <a:off x="7222849" y="0"/>
            <a:ext cx="1860246" cy="582979"/>
          </a:xfrm>
          <a:prstGeom prst="ellipse">
            <a:avLst/>
          </a:prstGeom>
          <a:gradFill>
            <a:gsLst>
              <a:gs pos="0">
                <a:srgbClr val="92D050"/>
              </a:gs>
              <a:gs pos="50000">
                <a:srgbClr val="FFFF99">
                  <a:alpha val="50000"/>
                </a:srgbClr>
              </a:gs>
              <a:gs pos="100000">
                <a:srgbClr val="FBFEDA">
                  <a:alpha val="60000"/>
                </a:srgbClr>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MS UI Gothic" pitchFamily="50" charset="-128"/>
            </a:endParaRPr>
          </a:p>
        </p:txBody>
      </p:sp>
      <p:sp>
        <p:nvSpPr>
          <p:cNvPr id="2" name="スライド番号プレースホルダー 1"/>
          <p:cNvSpPr>
            <a:spLocks noGrp="1"/>
          </p:cNvSpPr>
          <p:nvPr>
            <p:ph type="sldNum" sz="quarter" idx="10"/>
          </p:nvPr>
        </p:nvSpPr>
        <p:spPr/>
        <p:txBody>
          <a:bodyPr/>
          <a:lstStyle/>
          <a:p>
            <a:pPr>
              <a:defRPr/>
            </a:pPr>
            <a:fld id="{53E4CBCC-4F98-4EB4-ADD8-ACFD70A1EE70}" type="slidenum">
              <a:rPr lang="en-US" altLang="ja-JP" smtClean="0"/>
              <a:pPr>
                <a:defRPr/>
              </a:pPr>
              <a:t>26</a:t>
            </a:fld>
            <a:endParaRPr lang="en-US" altLang="ja-JP"/>
          </a:p>
        </p:txBody>
      </p:sp>
      <p:sp>
        <p:nvSpPr>
          <p:cNvPr id="4" name="タイトル 3"/>
          <p:cNvSpPr>
            <a:spLocks noGrp="1"/>
          </p:cNvSpPr>
          <p:nvPr>
            <p:ph type="title"/>
          </p:nvPr>
        </p:nvSpPr>
        <p:spPr>
          <a:xfrm>
            <a:off x="1291192" y="12413"/>
            <a:ext cx="6513551" cy="584775"/>
          </a:xfrm>
        </p:spPr>
        <p:txBody>
          <a:bodyPr/>
          <a:lstStyle/>
          <a:p>
            <a:pPr algn="l"/>
            <a:r>
              <a:rPr kumimoji="1"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(5-1)</a:t>
            </a:r>
            <a:br>
              <a:rPr kumimoji="1"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注文書のシステム投入と発注伝票作成</a:t>
            </a:r>
          </a:p>
        </p:txBody>
      </p:sp>
      <p:sp>
        <p:nvSpPr>
          <p:cNvPr id="81" name="角丸四角形 80"/>
          <p:cNvSpPr/>
          <p:nvPr/>
        </p:nvSpPr>
        <p:spPr>
          <a:xfrm>
            <a:off x="1197103" y="2741761"/>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右矢印 83"/>
          <p:cNvSpPr/>
          <p:nvPr/>
        </p:nvSpPr>
        <p:spPr>
          <a:xfrm>
            <a:off x="1004340" y="3028692"/>
            <a:ext cx="7093376" cy="427551"/>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注文書データの受注管理システムへの自動投入と発注伝票の自動作成</a:t>
            </a:r>
          </a:p>
        </p:txBody>
      </p:sp>
      <p:sp>
        <p:nvSpPr>
          <p:cNvPr id="39" name="角丸四角形 38"/>
          <p:cNvSpPr/>
          <p:nvPr/>
        </p:nvSpPr>
        <p:spPr>
          <a:xfrm>
            <a:off x="817683" y="2785553"/>
            <a:ext cx="7341577" cy="2982202"/>
          </a:xfrm>
          <a:prstGeom prst="roundRect">
            <a:avLst>
              <a:gd name="adj" fmla="val 1047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C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 name="グループ化 5"/>
          <p:cNvGrpSpPr/>
          <p:nvPr/>
        </p:nvGrpSpPr>
        <p:grpSpPr>
          <a:xfrm>
            <a:off x="797614" y="3862260"/>
            <a:ext cx="7229764" cy="1748593"/>
            <a:chOff x="1239967" y="3651246"/>
            <a:chExt cx="6241984" cy="1249522"/>
          </a:xfrm>
        </p:grpSpPr>
        <p:sp>
          <p:nvSpPr>
            <p:cNvPr id="31" name="正方形/長方形 30"/>
            <p:cNvSpPr/>
            <p:nvPr/>
          </p:nvSpPr>
          <p:spPr>
            <a:xfrm>
              <a:off x="1239967" y="3663437"/>
              <a:ext cx="1355202" cy="197940"/>
            </a:xfrm>
            <a:prstGeom prst="rect">
              <a:avLst/>
            </a:prstGeom>
          </p:spPr>
          <p:txBody>
            <a:bodyPr wrap="none">
              <a:spAutoFit/>
            </a:bodyPr>
            <a:lstStyle/>
            <a:p>
              <a:pPr algn="ctr"/>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お客様からの注文書</a:t>
              </a:r>
            </a:p>
          </p:txBody>
        </p:sp>
        <p:sp>
          <p:nvSpPr>
            <p:cNvPr id="32" name="正方形/長方形 31"/>
            <p:cNvSpPr/>
            <p:nvPr/>
          </p:nvSpPr>
          <p:spPr>
            <a:xfrm>
              <a:off x="3877715" y="3651246"/>
              <a:ext cx="1222340" cy="197940"/>
            </a:xfrm>
            <a:prstGeom prst="rect">
              <a:avLst/>
            </a:prstGeom>
          </p:spPr>
          <p:txBody>
            <a:bodyPr wrap="none">
              <a:spAutoFit/>
            </a:bodyPr>
            <a:lstStyle/>
            <a:p>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受注管理システム</a:t>
              </a:r>
            </a:p>
          </p:txBody>
        </p:sp>
        <p:sp>
          <p:nvSpPr>
            <p:cNvPr id="33" name="メモ 32"/>
            <p:cNvSpPr/>
            <p:nvPr/>
          </p:nvSpPr>
          <p:spPr>
            <a:xfrm>
              <a:off x="1513709" y="3918075"/>
              <a:ext cx="502920" cy="402590"/>
            </a:xfrm>
            <a:prstGeom prst="foldedCorner">
              <a:avLst/>
            </a:prstGeom>
            <a:solidFill>
              <a:srgbClr val="CCFFFF"/>
            </a:solidFill>
            <a:ln w="317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1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4"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04991" y="3992220"/>
              <a:ext cx="601865" cy="657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メモ 34"/>
            <p:cNvSpPr/>
            <p:nvPr/>
          </p:nvSpPr>
          <p:spPr>
            <a:xfrm>
              <a:off x="1666109" y="4070475"/>
              <a:ext cx="502920" cy="402590"/>
            </a:xfrm>
            <a:prstGeom prst="foldedCorner">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1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メモ 35"/>
            <p:cNvSpPr/>
            <p:nvPr/>
          </p:nvSpPr>
          <p:spPr>
            <a:xfrm>
              <a:off x="1818509" y="4222875"/>
              <a:ext cx="502920" cy="402590"/>
            </a:xfrm>
            <a:prstGeom prst="foldedCorner">
              <a:avLst/>
            </a:prstGeom>
            <a:solidFill>
              <a:srgbClr val="FFFFCC"/>
            </a:solidFill>
            <a:ln w="317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1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正方形/長方形 36"/>
            <p:cNvSpPr/>
            <p:nvPr/>
          </p:nvSpPr>
          <p:spPr>
            <a:xfrm>
              <a:off x="6598846" y="3663437"/>
              <a:ext cx="690888" cy="197940"/>
            </a:xfrm>
            <a:prstGeom prst="rect">
              <a:avLst/>
            </a:prstGeom>
          </p:spPr>
          <p:txBody>
            <a:bodyPr wrap="none">
              <a:spAutoFit/>
            </a:bodyPr>
            <a:lstStyle/>
            <a:p>
              <a:pPr algn="ctr"/>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受注伝票</a:t>
              </a:r>
            </a:p>
          </p:txBody>
        </p:sp>
        <p:sp>
          <p:nvSpPr>
            <p:cNvPr id="61" name="メモ 60"/>
            <p:cNvSpPr/>
            <p:nvPr/>
          </p:nvSpPr>
          <p:spPr>
            <a:xfrm>
              <a:off x="6674231" y="3930775"/>
              <a:ext cx="502920" cy="402590"/>
            </a:xfrm>
            <a:prstGeom prst="foldedCorner">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1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メモ 61"/>
            <p:cNvSpPr/>
            <p:nvPr/>
          </p:nvSpPr>
          <p:spPr>
            <a:xfrm>
              <a:off x="6826631" y="4083175"/>
              <a:ext cx="502920" cy="402590"/>
            </a:xfrm>
            <a:prstGeom prst="foldedCorner">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1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メモ 62"/>
            <p:cNvSpPr/>
            <p:nvPr/>
          </p:nvSpPr>
          <p:spPr>
            <a:xfrm>
              <a:off x="6979031" y="4235575"/>
              <a:ext cx="502920" cy="402590"/>
            </a:xfrm>
            <a:prstGeom prst="foldedCorner">
              <a:avLst/>
            </a:prstGeom>
            <a:solidFill>
              <a:schemeClr val="accent3">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1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4" name="グループ化 63"/>
            <p:cNvGrpSpPr>
              <a:grpSpLocks noChangeAspect="1"/>
            </p:cNvGrpSpPr>
            <p:nvPr/>
          </p:nvGrpSpPr>
          <p:grpSpPr>
            <a:xfrm>
              <a:off x="7114690" y="4333365"/>
              <a:ext cx="254979" cy="254979"/>
              <a:chOff x="1030287" y="4452736"/>
              <a:chExt cx="568127" cy="568127"/>
            </a:xfrm>
          </p:grpSpPr>
          <p:sp>
            <p:nvSpPr>
              <p:cNvPr id="65" name="正方形/長方形 64"/>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正方形/長方形 65"/>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7" name="グループ化 66"/>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68" name="フリーフォーム 67"/>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フリーフォーム 68"/>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70" name="グループ化 69"/>
            <p:cNvGrpSpPr>
              <a:grpSpLocks noChangeAspect="1"/>
            </p:cNvGrpSpPr>
            <p:nvPr/>
          </p:nvGrpSpPr>
          <p:grpSpPr>
            <a:xfrm>
              <a:off x="1940459" y="4306725"/>
              <a:ext cx="254979" cy="254979"/>
              <a:chOff x="1030287" y="4452736"/>
              <a:chExt cx="568127" cy="568127"/>
            </a:xfrm>
          </p:grpSpPr>
          <p:sp>
            <p:nvSpPr>
              <p:cNvPr id="71" name="正方形/長方形 70"/>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73" name="グループ化 72"/>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74" name="フリーフォーム 73"/>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フリーフォーム 74"/>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76" name="フリーフォーム 75"/>
            <p:cNvSpPr/>
            <p:nvPr/>
          </p:nvSpPr>
          <p:spPr>
            <a:xfrm>
              <a:off x="2293510" y="3865558"/>
              <a:ext cx="1810026" cy="263065"/>
            </a:xfrm>
            <a:custGeom>
              <a:avLst/>
              <a:gdLst>
                <a:gd name="connsiteX0" fmla="*/ 0 w 1464012"/>
                <a:gd name="connsiteY0" fmla="*/ 263065 h 263065"/>
                <a:gd name="connsiteX1" fmla="*/ 885217 w 1464012"/>
                <a:gd name="connsiteY1" fmla="*/ 418 h 263065"/>
                <a:gd name="connsiteX2" fmla="*/ 1464012 w 1464012"/>
                <a:gd name="connsiteY2" fmla="*/ 214427 h 263065"/>
              </a:gdLst>
              <a:ahLst/>
              <a:cxnLst>
                <a:cxn ang="0">
                  <a:pos x="connsiteX0" y="connsiteY0"/>
                </a:cxn>
                <a:cxn ang="0">
                  <a:pos x="connsiteX1" y="connsiteY1"/>
                </a:cxn>
                <a:cxn ang="0">
                  <a:pos x="connsiteX2" y="connsiteY2"/>
                </a:cxn>
              </a:cxnLst>
              <a:rect l="l" t="t" r="r" b="b"/>
              <a:pathLst>
                <a:path w="1464012" h="263065">
                  <a:moveTo>
                    <a:pt x="0" y="263065"/>
                  </a:moveTo>
                  <a:cubicBezTo>
                    <a:pt x="320607" y="135794"/>
                    <a:pt x="641215" y="8524"/>
                    <a:pt x="885217" y="418"/>
                  </a:cubicBezTo>
                  <a:cubicBezTo>
                    <a:pt x="1129219" y="-7688"/>
                    <a:pt x="1296615" y="103369"/>
                    <a:pt x="1464012" y="214427"/>
                  </a:cubicBezTo>
                </a:path>
              </a:pathLst>
            </a:custGeom>
            <a:noFill/>
            <a:ln w="190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pic>
          <p:nvPicPr>
            <p:cNvPr id="77"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6988" y="4207618"/>
              <a:ext cx="1308908" cy="292228"/>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8" descr="http://illust-hp.com/img/denkyu1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28665" y="4031907"/>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79" name="テキスト ボックス 78"/>
            <p:cNvSpPr txBox="1"/>
            <p:nvPr/>
          </p:nvSpPr>
          <p:spPr>
            <a:xfrm>
              <a:off x="2771867" y="4034583"/>
              <a:ext cx="1089477" cy="197940"/>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sp>
          <p:nvSpPr>
            <p:cNvPr id="80" name="フリーフォーム 79"/>
            <p:cNvSpPr/>
            <p:nvPr/>
          </p:nvSpPr>
          <p:spPr>
            <a:xfrm>
              <a:off x="4706651" y="3855830"/>
              <a:ext cx="1935805" cy="263065"/>
            </a:xfrm>
            <a:custGeom>
              <a:avLst/>
              <a:gdLst>
                <a:gd name="connsiteX0" fmla="*/ 0 w 1935805"/>
                <a:gd name="connsiteY0" fmla="*/ 263065 h 263065"/>
                <a:gd name="connsiteX1" fmla="*/ 1108954 w 1935805"/>
                <a:gd name="connsiteY1" fmla="*/ 418 h 263065"/>
                <a:gd name="connsiteX2" fmla="*/ 1935805 w 1935805"/>
                <a:gd name="connsiteY2" fmla="*/ 214427 h 263065"/>
              </a:gdLst>
              <a:ahLst/>
              <a:cxnLst>
                <a:cxn ang="0">
                  <a:pos x="connsiteX0" y="connsiteY0"/>
                </a:cxn>
                <a:cxn ang="0">
                  <a:pos x="connsiteX1" y="connsiteY1"/>
                </a:cxn>
                <a:cxn ang="0">
                  <a:pos x="connsiteX2" y="connsiteY2"/>
                </a:cxn>
              </a:cxnLst>
              <a:rect l="l" t="t" r="r" b="b"/>
              <a:pathLst>
                <a:path w="1935805" h="263065">
                  <a:moveTo>
                    <a:pt x="0" y="263065"/>
                  </a:moveTo>
                  <a:cubicBezTo>
                    <a:pt x="393160" y="135794"/>
                    <a:pt x="786320" y="8524"/>
                    <a:pt x="1108954" y="418"/>
                  </a:cubicBezTo>
                  <a:cubicBezTo>
                    <a:pt x="1431588" y="-7688"/>
                    <a:pt x="1683696" y="103369"/>
                    <a:pt x="1935805" y="214427"/>
                  </a:cubicBezTo>
                </a:path>
              </a:pathLst>
            </a:custGeom>
            <a:noFill/>
            <a:ln w="190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pic>
          <p:nvPicPr>
            <p:cNvPr id="82"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5170" y="4204837"/>
              <a:ext cx="1308908" cy="292228"/>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8" descr="http://illust-hp.com/img/denkyu1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86847" y="4029126"/>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85" name="テキスト ボックス 84"/>
            <p:cNvSpPr txBox="1"/>
            <p:nvPr/>
          </p:nvSpPr>
          <p:spPr>
            <a:xfrm>
              <a:off x="5230049" y="4031802"/>
              <a:ext cx="1089477" cy="197940"/>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sp>
          <p:nvSpPr>
            <p:cNvPr id="86" name="テキスト ボックス 85"/>
            <p:cNvSpPr txBox="1"/>
            <p:nvPr/>
          </p:nvSpPr>
          <p:spPr>
            <a:xfrm>
              <a:off x="2428665" y="4482074"/>
              <a:ext cx="1708917" cy="307906"/>
            </a:xfrm>
            <a:prstGeom prst="rect">
              <a:avLst/>
            </a:prstGeom>
            <a:noFill/>
          </p:spPr>
          <p:txBody>
            <a:bodyPr wrap="square" rtlCol="0">
              <a:spAutoFit/>
            </a:bodyPr>
            <a:lstStyle/>
            <a:p>
              <a:r>
                <a:rPr kumimoji="1" lang="ja-JP" altLang="en-US" sz="11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注文書のデータを受注管理システムに自動登録</a:t>
              </a:r>
            </a:p>
          </p:txBody>
        </p:sp>
        <p:sp>
          <p:nvSpPr>
            <p:cNvPr id="87" name="テキスト ボックス 86"/>
            <p:cNvSpPr txBox="1"/>
            <p:nvPr/>
          </p:nvSpPr>
          <p:spPr>
            <a:xfrm>
              <a:off x="4851811" y="4488393"/>
              <a:ext cx="1708917" cy="412375"/>
            </a:xfrm>
            <a:prstGeom prst="rect">
              <a:avLst/>
            </a:prstGeom>
            <a:noFill/>
          </p:spPr>
          <p:txBody>
            <a:bodyPr wrap="square" rtlCol="0">
              <a:spAutoFit/>
            </a:bodyPr>
            <a:lstStyle/>
            <a:p>
              <a:r>
                <a:rPr kumimoji="1" lang="ja-JP" altLang="en-US" sz="105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受注管理システムから注文伝票を自動作成（決済に不要なデータは自動でマスク処理）</a:t>
              </a:r>
            </a:p>
          </p:txBody>
        </p:sp>
      </p:grpSp>
      <p:sp>
        <p:nvSpPr>
          <p:cNvPr id="41" name="テキスト ボックス 40"/>
          <p:cNvSpPr txBox="1"/>
          <p:nvPr/>
        </p:nvSpPr>
        <p:spPr>
          <a:xfrm>
            <a:off x="0" y="0"/>
            <a:ext cx="1566333" cy="582979"/>
          </a:xfrm>
          <a:prstGeom prst="rect">
            <a:avLst/>
          </a:prstGeom>
          <a:noFill/>
        </p:spPr>
        <p:txBody>
          <a:bodyPr wrap="square" rtlCol="0" anchor="ctr">
            <a:noAutofit/>
          </a:bodyPr>
          <a:lstStyle/>
          <a:p>
            <a:r>
              <a:rPr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ﾃﾞｰﾀ投入</a:t>
            </a:r>
            <a:endParaRPr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文書作成</a:t>
            </a:r>
            <a:endPar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テキスト ボックス 41"/>
          <p:cNvSpPr txBox="1"/>
          <p:nvPr/>
        </p:nvSpPr>
        <p:spPr>
          <a:xfrm>
            <a:off x="7804743" y="15037"/>
            <a:ext cx="1339257" cy="567942"/>
          </a:xfrm>
          <a:prstGeom prst="rect">
            <a:avLst/>
          </a:prstGeom>
          <a:noFill/>
        </p:spPr>
        <p:txBody>
          <a:bodyPr wrap="square" rtlCol="0" anchor="ctr">
            <a:noAutofit/>
          </a:bodyPr>
          <a:lstStyle/>
          <a:p>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物流</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契約担当</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角丸四角形 42"/>
          <p:cNvSpPr/>
          <p:nvPr/>
        </p:nvSpPr>
        <p:spPr bwMode="auto">
          <a:xfrm>
            <a:off x="50800" y="764704"/>
            <a:ext cx="9036496" cy="1616659"/>
          </a:xfrm>
          <a:prstGeom prst="round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導入部署：</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契約担当</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176213">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概　　要：</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お客様から届く大量の注文書を受注管理システムに自動投入。さらに、システムから取り出し</a:t>
            </a:r>
            <a:endPar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176213"/>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err="1">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た</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データから不要な情報のマスク処理をして、発注伝票を自動的に作成。</a:t>
            </a:r>
          </a:p>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導入効果 ：データ入力と伝票作成の稼動を</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75</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％削減</a:t>
            </a:r>
          </a:p>
        </p:txBody>
      </p:sp>
    </p:spTree>
    <p:extLst>
      <p:ext uri="{BB962C8B-B14F-4D97-AF65-F5344CB8AC3E}">
        <p14:creationId xmlns:p14="http://schemas.microsoft.com/office/powerpoint/2010/main" val="488696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円/楕円 90"/>
          <p:cNvSpPr/>
          <p:nvPr/>
        </p:nvSpPr>
        <p:spPr bwMode="auto">
          <a:xfrm>
            <a:off x="7222849" y="0"/>
            <a:ext cx="1860246" cy="582979"/>
          </a:xfrm>
          <a:prstGeom prst="ellipse">
            <a:avLst/>
          </a:prstGeom>
          <a:gradFill>
            <a:gsLst>
              <a:gs pos="0">
                <a:srgbClr val="92D050"/>
              </a:gs>
              <a:gs pos="50000">
                <a:srgbClr val="FFFF99">
                  <a:alpha val="50000"/>
                </a:srgbClr>
              </a:gs>
              <a:gs pos="100000">
                <a:srgbClr val="FBFEDA">
                  <a:alpha val="60000"/>
                </a:srgbClr>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MS UI Gothic" pitchFamily="50" charset="-128"/>
            </a:endParaRPr>
          </a:p>
        </p:txBody>
      </p:sp>
      <p:pic>
        <p:nvPicPr>
          <p:cNvPr id="5" name="図 4"/>
          <p:cNvPicPr>
            <a:picLocks noChangeAspect="1"/>
          </p:cNvPicPr>
          <p:nvPr/>
        </p:nvPicPr>
        <p:blipFill>
          <a:blip r:embed="rId3"/>
          <a:stretch>
            <a:fillRect/>
          </a:stretch>
        </p:blipFill>
        <p:spPr>
          <a:xfrm>
            <a:off x="912202" y="4193198"/>
            <a:ext cx="1200150" cy="1162050"/>
          </a:xfrm>
          <a:prstGeom prst="rect">
            <a:avLst/>
          </a:prstGeom>
        </p:spPr>
      </p:pic>
      <p:sp>
        <p:nvSpPr>
          <p:cNvPr id="2" name="スライド番号プレースホルダー 1"/>
          <p:cNvSpPr>
            <a:spLocks noGrp="1"/>
          </p:cNvSpPr>
          <p:nvPr>
            <p:ph type="sldNum" sz="quarter" idx="10"/>
          </p:nvPr>
        </p:nvSpPr>
        <p:spPr/>
        <p:txBody>
          <a:bodyPr/>
          <a:lstStyle/>
          <a:p>
            <a:pPr>
              <a:defRPr/>
            </a:pPr>
            <a:fld id="{53E4CBCC-4F98-4EB4-ADD8-ACFD70A1EE70}" type="slidenum">
              <a:rPr lang="en-US" altLang="ja-JP" smtClean="0"/>
              <a:pPr>
                <a:defRPr/>
              </a:pPr>
              <a:t>27</a:t>
            </a:fld>
            <a:endParaRPr lang="en-US" altLang="ja-JP"/>
          </a:p>
        </p:txBody>
      </p:sp>
      <p:sp>
        <p:nvSpPr>
          <p:cNvPr id="4" name="タイトル 3"/>
          <p:cNvSpPr>
            <a:spLocks noGrp="1"/>
          </p:cNvSpPr>
          <p:nvPr>
            <p:ph type="title"/>
          </p:nvPr>
        </p:nvSpPr>
        <p:spPr>
          <a:xfrm>
            <a:off x="1039928" y="12413"/>
            <a:ext cx="6427673" cy="584775"/>
          </a:xfrm>
        </p:spPr>
        <p:txBody>
          <a:bodyPr/>
          <a:lstStyle/>
          <a:p>
            <a:pPr algn="l"/>
            <a:r>
              <a:rPr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(5-2)</a:t>
            </a:r>
            <a:br>
              <a:rPr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各店舗からの商品要望書をシステムに登録、結果をレポート</a:t>
            </a:r>
            <a:endParaRPr kumimoji="1" lang="ja-JP" altLang="en-US" sz="12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1197103" y="2741761"/>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右矢印 83"/>
          <p:cNvSpPr/>
          <p:nvPr/>
        </p:nvSpPr>
        <p:spPr>
          <a:xfrm>
            <a:off x="986755" y="3059724"/>
            <a:ext cx="7093376" cy="351692"/>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dirty="0">
                <a:latin typeface="Meiryo UI" panose="020B0604030504040204" pitchFamily="50" charset="-128"/>
                <a:ea typeface="Meiryo UI" panose="020B0604030504040204" pitchFamily="50" charset="-128"/>
                <a:cs typeface="Meiryo UI" panose="020B0604030504040204" pitchFamily="50" charset="-128"/>
              </a:rPr>
              <a:t>フォルダに提出された商品要望書を管理システムに登録し、登録結果をメールでレポート</a:t>
            </a:r>
            <a:endParaRPr lang="en-US" altLang="ja-JP"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38"/>
          <p:cNvSpPr/>
          <p:nvPr/>
        </p:nvSpPr>
        <p:spPr>
          <a:xfrm>
            <a:off x="817683" y="2785553"/>
            <a:ext cx="7570179" cy="2982202"/>
          </a:xfrm>
          <a:prstGeom prst="roundRect">
            <a:avLst>
              <a:gd name="adj" fmla="val 1047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C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 name="グループ化 5"/>
          <p:cNvGrpSpPr/>
          <p:nvPr/>
        </p:nvGrpSpPr>
        <p:grpSpPr>
          <a:xfrm>
            <a:off x="1166929" y="3756230"/>
            <a:ext cx="4497226" cy="1690793"/>
            <a:chOff x="1110954" y="3581761"/>
            <a:chExt cx="3882786" cy="1208219"/>
          </a:xfrm>
        </p:grpSpPr>
        <p:sp>
          <p:nvSpPr>
            <p:cNvPr id="31" name="正方形/長方形 30"/>
            <p:cNvSpPr/>
            <p:nvPr/>
          </p:nvSpPr>
          <p:spPr>
            <a:xfrm>
              <a:off x="1110954" y="3581761"/>
              <a:ext cx="823750" cy="197940"/>
            </a:xfrm>
            <a:prstGeom prst="rect">
              <a:avLst/>
            </a:prstGeom>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商品要望書</a:t>
              </a:r>
            </a:p>
          </p:txBody>
        </p:sp>
        <p:sp>
          <p:nvSpPr>
            <p:cNvPr id="32" name="正方形/長方形 31"/>
            <p:cNvSpPr/>
            <p:nvPr/>
          </p:nvSpPr>
          <p:spPr>
            <a:xfrm>
              <a:off x="4037126" y="3588418"/>
              <a:ext cx="956614" cy="197940"/>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管理システム</a:t>
              </a:r>
            </a:p>
          </p:txBody>
        </p:sp>
        <p:pic>
          <p:nvPicPr>
            <p:cNvPr id="34"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04991" y="3992220"/>
              <a:ext cx="601865" cy="657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正方形/長方形 71"/>
            <p:cNvSpPr/>
            <p:nvPr/>
          </p:nvSpPr>
          <p:spPr>
            <a:xfrm>
              <a:off x="1958949" y="4325213"/>
              <a:ext cx="217997" cy="21799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フリーフォーム 75"/>
            <p:cNvSpPr/>
            <p:nvPr/>
          </p:nvSpPr>
          <p:spPr>
            <a:xfrm>
              <a:off x="2293510" y="3865558"/>
              <a:ext cx="1810026" cy="263065"/>
            </a:xfrm>
            <a:custGeom>
              <a:avLst/>
              <a:gdLst>
                <a:gd name="connsiteX0" fmla="*/ 0 w 1464012"/>
                <a:gd name="connsiteY0" fmla="*/ 263065 h 263065"/>
                <a:gd name="connsiteX1" fmla="*/ 885217 w 1464012"/>
                <a:gd name="connsiteY1" fmla="*/ 418 h 263065"/>
                <a:gd name="connsiteX2" fmla="*/ 1464012 w 1464012"/>
                <a:gd name="connsiteY2" fmla="*/ 214427 h 263065"/>
              </a:gdLst>
              <a:ahLst/>
              <a:cxnLst>
                <a:cxn ang="0">
                  <a:pos x="connsiteX0" y="connsiteY0"/>
                </a:cxn>
                <a:cxn ang="0">
                  <a:pos x="connsiteX1" y="connsiteY1"/>
                </a:cxn>
                <a:cxn ang="0">
                  <a:pos x="connsiteX2" y="connsiteY2"/>
                </a:cxn>
              </a:cxnLst>
              <a:rect l="l" t="t" r="r" b="b"/>
              <a:pathLst>
                <a:path w="1464012" h="263065">
                  <a:moveTo>
                    <a:pt x="0" y="263065"/>
                  </a:moveTo>
                  <a:cubicBezTo>
                    <a:pt x="320607" y="135794"/>
                    <a:pt x="641215" y="8524"/>
                    <a:pt x="885217" y="418"/>
                  </a:cubicBezTo>
                  <a:cubicBezTo>
                    <a:pt x="1129219" y="-7688"/>
                    <a:pt x="1296615" y="103369"/>
                    <a:pt x="1464012" y="214427"/>
                  </a:cubicBezTo>
                </a:path>
              </a:pathLst>
            </a:custGeom>
            <a:noFill/>
            <a:ln w="190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7" name="Picture 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56988" y="4207618"/>
              <a:ext cx="1308908" cy="292228"/>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8" descr="http://illust-hp.com/img/denkyu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8665" y="4031907"/>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79" name="テキスト ボックス 78"/>
            <p:cNvSpPr txBox="1"/>
            <p:nvPr/>
          </p:nvSpPr>
          <p:spPr>
            <a:xfrm>
              <a:off x="2771867" y="4034583"/>
              <a:ext cx="1261884" cy="276999"/>
            </a:xfrm>
            <a:prstGeom prst="rect">
              <a:avLst/>
            </a:prstGeom>
            <a:noFill/>
          </p:spPr>
          <p:txBody>
            <a:bodyPr wrap="none" rtlCol="0">
              <a:spAutoFit/>
            </a:bodyPr>
            <a:lstStyle/>
            <a:p>
              <a:r>
                <a:rPr kumimoji="1" lang="ja-JP" altLang="en-US" sz="1200" b="1" dirty="0">
                  <a:solidFill>
                    <a:srgbClr val="FF9900"/>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sp>
          <p:nvSpPr>
            <p:cNvPr id="86" name="テキスト ボックス 85"/>
            <p:cNvSpPr txBox="1"/>
            <p:nvPr/>
          </p:nvSpPr>
          <p:spPr>
            <a:xfrm>
              <a:off x="2251723" y="4482074"/>
              <a:ext cx="1885859" cy="307906"/>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cs typeface="Meiryo UI" panose="020B0604030504040204" pitchFamily="50" charset="-128"/>
                </a:rPr>
                <a:t>商品要望書を提出されたタイミングで管理システムに登録</a:t>
              </a:r>
            </a:p>
          </p:txBody>
        </p:sp>
      </p:grpSp>
      <p:grpSp>
        <p:nvGrpSpPr>
          <p:cNvPr id="22" name="グループ化 21"/>
          <p:cNvGrpSpPr>
            <a:grpSpLocks noChangeAspect="1"/>
          </p:cNvGrpSpPr>
          <p:nvPr/>
        </p:nvGrpSpPr>
        <p:grpSpPr>
          <a:xfrm>
            <a:off x="1360778" y="4341523"/>
            <a:ext cx="596444" cy="596444"/>
            <a:chOff x="1030287" y="4452736"/>
            <a:chExt cx="568127" cy="568127"/>
          </a:xfrm>
        </p:grpSpPr>
        <p:sp>
          <p:nvSpPr>
            <p:cNvPr id="23" name="正方形/長方形 22"/>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正方形/長方形 23"/>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5" name="グループ化 24"/>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26" name="フリーフォーム 25"/>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フリーフォーム 26"/>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28" name="グループ化 27"/>
          <p:cNvGrpSpPr>
            <a:grpSpLocks noChangeAspect="1"/>
          </p:cNvGrpSpPr>
          <p:nvPr/>
        </p:nvGrpSpPr>
        <p:grpSpPr>
          <a:xfrm>
            <a:off x="1513178" y="4493923"/>
            <a:ext cx="596444" cy="596444"/>
            <a:chOff x="1030287" y="4452736"/>
            <a:chExt cx="568127" cy="568127"/>
          </a:xfrm>
        </p:grpSpPr>
        <p:sp>
          <p:nvSpPr>
            <p:cNvPr id="29" name="正方形/長方形 28"/>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3" name="グループ化 32"/>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35" name="フリーフォーム 34"/>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フリーフォーム 35"/>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37" name="グループ化 36"/>
          <p:cNvGrpSpPr>
            <a:grpSpLocks noChangeAspect="1"/>
          </p:cNvGrpSpPr>
          <p:nvPr/>
        </p:nvGrpSpPr>
        <p:grpSpPr>
          <a:xfrm>
            <a:off x="1665578" y="4646323"/>
            <a:ext cx="596444" cy="596444"/>
            <a:chOff x="1030287" y="4452736"/>
            <a:chExt cx="568127" cy="568127"/>
          </a:xfrm>
        </p:grpSpPr>
        <p:sp>
          <p:nvSpPr>
            <p:cNvPr id="38" name="正方形/長方形 37"/>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正方形/長方形 39"/>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2" name="グループ化 41"/>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43" name="フリーフォーム 42"/>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フリーフォーム 43"/>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45" name="グループ化 44"/>
          <p:cNvGrpSpPr>
            <a:grpSpLocks noChangeAspect="1"/>
          </p:cNvGrpSpPr>
          <p:nvPr/>
        </p:nvGrpSpPr>
        <p:grpSpPr>
          <a:xfrm>
            <a:off x="4877701" y="4033792"/>
            <a:ext cx="596444" cy="596444"/>
            <a:chOff x="1030287" y="4452736"/>
            <a:chExt cx="568127" cy="568127"/>
          </a:xfrm>
        </p:grpSpPr>
        <p:sp>
          <p:nvSpPr>
            <p:cNvPr id="46" name="正方形/長方形 45"/>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正方形/長方形 46"/>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8" name="グループ化 47"/>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49" name="フリーフォーム 48"/>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フリーフォーム 49"/>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51" name="グループ化 50"/>
          <p:cNvGrpSpPr>
            <a:grpSpLocks noChangeAspect="1"/>
          </p:cNvGrpSpPr>
          <p:nvPr/>
        </p:nvGrpSpPr>
        <p:grpSpPr>
          <a:xfrm>
            <a:off x="5118025" y="4168607"/>
            <a:ext cx="596444" cy="596444"/>
            <a:chOff x="1030287" y="4452736"/>
            <a:chExt cx="568127" cy="568127"/>
          </a:xfrm>
        </p:grpSpPr>
        <p:sp>
          <p:nvSpPr>
            <p:cNvPr id="52" name="正方形/長方形 51"/>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正方形/長方形 52"/>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4" name="グループ化 53"/>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55" name="フリーフォーム 54"/>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フリーフォーム 55"/>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57" name="グループ化 56"/>
          <p:cNvGrpSpPr>
            <a:grpSpLocks noChangeAspect="1"/>
          </p:cNvGrpSpPr>
          <p:nvPr/>
        </p:nvGrpSpPr>
        <p:grpSpPr>
          <a:xfrm>
            <a:off x="5331971" y="4329800"/>
            <a:ext cx="596444" cy="596444"/>
            <a:chOff x="1030287" y="4452736"/>
            <a:chExt cx="568127" cy="568127"/>
          </a:xfrm>
        </p:grpSpPr>
        <p:sp>
          <p:nvSpPr>
            <p:cNvPr id="58" name="正方形/長方形 57"/>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正方形/長方形 58"/>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0" name="グループ化 59"/>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61" name="フリーフォーム 60"/>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フリーフォーム 61"/>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63" name="グループ化 62"/>
          <p:cNvGrpSpPr>
            <a:grpSpLocks noChangeAspect="1"/>
          </p:cNvGrpSpPr>
          <p:nvPr/>
        </p:nvGrpSpPr>
        <p:grpSpPr>
          <a:xfrm>
            <a:off x="5519540" y="4499784"/>
            <a:ext cx="596444" cy="596444"/>
            <a:chOff x="1030287" y="4452736"/>
            <a:chExt cx="568127" cy="568127"/>
          </a:xfrm>
        </p:grpSpPr>
        <p:sp>
          <p:nvSpPr>
            <p:cNvPr id="64" name="正方形/長方形 63"/>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正方形/長方形 64"/>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6" name="グループ化 65"/>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67" name="フリーフォーム 66"/>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フリーフォーム 67"/>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69" name="グループ化 68"/>
          <p:cNvGrpSpPr>
            <a:grpSpLocks noChangeAspect="1"/>
          </p:cNvGrpSpPr>
          <p:nvPr/>
        </p:nvGrpSpPr>
        <p:grpSpPr>
          <a:xfrm>
            <a:off x="5759863" y="4617015"/>
            <a:ext cx="596444" cy="596444"/>
            <a:chOff x="1030287" y="4452736"/>
            <a:chExt cx="568127" cy="568127"/>
          </a:xfrm>
        </p:grpSpPr>
        <p:sp>
          <p:nvSpPr>
            <p:cNvPr id="70" name="正方形/長方形 69"/>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73" name="グループ化 72"/>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74" name="フリーフォーム 73"/>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フリーフォーム 74"/>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10" name="フリーフォーム 9"/>
          <p:cNvSpPr/>
          <p:nvPr/>
        </p:nvSpPr>
        <p:spPr bwMode="auto">
          <a:xfrm>
            <a:off x="5020408" y="5249008"/>
            <a:ext cx="2347546" cy="301831"/>
          </a:xfrm>
          <a:custGeom>
            <a:avLst/>
            <a:gdLst>
              <a:gd name="connsiteX0" fmla="*/ 0 w 1758462"/>
              <a:gd name="connsiteY0" fmla="*/ 0 h 301831"/>
              <a:gd name="connsiteX1" fmla="*/ 422031 w 1758462"/>
              <a:gd name="connsiteY1" fmla="*/ 272561 h 301831"/>
              <a:gd name="connsiteX2" fmla="*/ 1758462 w 1758462"/>
              <a:gd name="connsiteY2" fmla="*/ 281354 h 301831"/>
            </a:gdLst>
            <a:ahLst/>
            <a:cxnLst>
              <a:cxn ang="0">
                <a:pos x="connsiteX0" y="connsiteY0"/>
              </a:cxn>
              <a:cxn ang="0">
                <a:pos x="connsiteX1" y="connsiteY1"/>
              </a:cxn>
              <a:cxn ang="0">
                <a:pos x="connsiteX2" y="connsiteY2"/>
              </a:cxn>
            </a:cxnLst>
            <a:rect l="l" t="t" r="r" b="b"/>
            <a:pathLst>
              <a:path w="1758462" h="301831">
                <a:moveTo>
                  <a:pt x="0" y="0"/>
                </a:moveTo>
                <a:cubicBezTo>
                  <a:pt x="64477" y="112834"/>
                  <a:pt x="128954" y="225669"/>
                  <a:pt x="422031" y="272561"/>
                </a:cubicBezTo>
                <a:cubicBezTo>
                  <a:pt x="715108" y="319453"/>
                  <a:pt x="1236785" y="300403"/>
                  <a:pt x="1758462" y="281354"/>
                </a:cubicBez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MS UI Gothic" pitchFamily="50" charset="-128"/>
            </a:endParaRPr>
          </a:p>
        </p:txBody>
      </p:sp>
      <p:pic>
        <p:nvPicPr>
          <p:cNvPr id="11" name="図 10"/>
          <p:cNvPicPr>
            <a:picLocks noChangeAspect="1"/>
          </p:cNvPicPr>
          <p:nvPr/>
        </p:nvPicPr>
        <p:blipFill>
          <a:blip r:embed="rId7"/>
          <a:stretch>
            <a:fillRect/>
          </a:stretch>
        </p:blipFill>
        <p:spPr>
          <a:xfrm>
            <a:off x="7420707" y="5024384"/>
            <a:ext cx="800466" cy="606723"/>
          </a:xfrm>
          <a:prstGeom prst="rect">
            <a:avLst/>
          </a:prstGeom>
        </p:spPr>
      </p:pic>
      <p:sp>
        <p:nvSpPr>
          <p:cNvPr id="80" name="正方形/長方形 79"/>
          <p:cNvSpPr/>
          <p:nvPr/>
        </p:nvSpPr>
        <p:spPr>
          <a:xfrm>
            <a:off x="7187991" y="3689346"/>
            <a:ext cx="1261884" cy="276999"/>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エラーレポート</a:t>
            </a:r>
          </a:p>
        </p:txBody>
      </p:sp>
      <p:pic>
        <p:nvPicPr>
          <p:cNvPr id="82" name="Picture 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22958" y="4133829"/>
            <a:ext cx="1516039" cy="408947"/>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8" descr="http://illust-hp.com/img/denkyu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42679" y="3887938"/>
            <a:ext cx="321544" cy="599632"/>
          </a:xfrm>
          <a:prstGeom prst="rect">
            <a:avLst/>
          </a:prstGeom>
          <a:noFill/>
          <a:extLst>
            <a:ext uri="{909E8E84-426E-40DD-AFC4-6F175D3DCCD1}">
              <a14:hiddenFill xmlns:a14="http://schemas.microsoft.com/office/drawing/2010/main">
                <a:solidFill>
                  <a:srgbClr val="FFFFFF"/>
                </a:solidFill>
              </a14:hiddenFill>
            </a:ext>
          </a:extLst>
        </p:spPr>
      </p:pic>
      <p:sp>
        <p:nvSpPr>
          <p:cNvPr id="85" name="テキスト ボックス 84"/>
          <p:cNvSpPr txBox="1"/>
          <p:nvPr/>
        </p:nvSpPr>
        <p:spPr>
          <a:xfrm>
            <a:off x="6540192" y="3891682"/>
            <a:ext cx="1461574" cy="387635"/>
          </a:xfrm>
          <a:prstGeom prst="rect">
            <a:avLst/>
          </a:prstGeom>
          <a:noFill/>
        </p:spPr>
        <p:txBody>
          <a:bodyPr wrap="none" rtlCol="0">
            <a:spAutoFit/>
          </a:bodyPr>
          <a:lstStyle/>
          <a:p>
            <a:r>
              <a:rPr kumimoji="1" lang="ja-JP" altLang="en-US" sz="1200" b="1" dirty="0">
                <a:solidFill>
                  <a:srgbClr val="FF9900"/>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sp>
        <p:nvSpPr>
          <p:cNvPr id="87" name="テキスト ボックス 86"/>
          <p:cNvSpPr txBox="1"/>
          <p:nvPr/>
        </p:nvSpPr>
        <p:spPr>
          <a:xfrm>
            <a:off x="6377353" y="4553074"/>
            <a:ext cx="2089640" cy="430887"/>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cs typeface="Meiryo UI" panose="020B0604030504040204" pitchFamily="50" charset="-128"/>
              </a:rPr>
              <a:t>登録時にエラーが発生した場合、</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cs typeface="Meiryo UI" panose="020B0604030504040204" pitchFamily="50" charset="-128"/>
              </a:rPr>
              <a:t>メールでレポート</a:t>
            </a:r>
          </a:p>
        </p:txBody>
      </p:sp>
      <p:sp>
        <p:nvSpPr>
          <p:cNvPr id="88" name="テキスト ボックス 87"/>
          <p:cNvSpPr txBox="1"/>
          <p:nvPr/>
        </p:nvSpPr>
        <p:spPr>
          <a:xfrm>
            <a:off x="0" y="0"/>
            <a:ext cx="1566333" cy="582979"/>
          </a:xfrm>
          <a:prstGeom prst="rect">
            <a:avLst/>
          </a:prstGeom>
          <a:noFill/>
        </p:spPr>
        <p:txBody>
          <a:bodyPr wrap="square" rtlCol="0" anchor="ctr">
            <a:noAutofit/>
          </a:bodyPr>
          <a:lstStyle/>
          <a:p>
            <a:r>
              <a:rPr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ｼｽﾃﾑ連携</a:t>
            </a:r>
            <a:endParaRPr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ﾚﾎﾟｰﾄ</a:t>
            </a:r>
            <a:endPar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テキスト ボックス 88"/>
          <p:cNvSpPr txBox="1"/>
          <p:nvPr/>
        </p:nvSpPr>
        <p:spPr>
          <a:xfrm>
            <a:off x="7587952" y="15037"/>
            <a:ext cx="1403648" cy="567942"/>
          </a:xfrm>
          <a:prstGeom prst="rect">
            <a:avLst/>
          </a:prstGeom>
          <a:noFill/>
        </p:spPr>
        <p:txBody>
          <a:bodyPr wrap="square" rtlCol="0" anchor="ctr">
            <a:noAutofit/>
          </a:bodyPr>
          <a:lstStyle/>
          <a:p>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小売チェーン店</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商品企画部門</a:t>
            </a:r>
          </a:p>
        </p:txBody>
      </p:sp>
      <p:sp>
        <p:nvSpPr>
          <p:cNvPr id="90" name="角丸四角形 89"/>
          <p:cNvSpPr/>
          <p:nvPr/>
        </p:nvSpPr>
        <p:spPr bwMode="auto">
          <a:xfrm>
            <a:off x="47660" y="764704"/>
            <a:ext cx="9036496" cy="1616659"/>
          </a:xfrm>
          <a:prstGeom prst="round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導入部署：小売チェーン店　商品企画部門</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273050" indent="-92075">
              <a:buFont typeface="Wingdings" panose="05000000000000000000" pitchFamily="2" charset="2"/>
              <a:buChar char="l"/>
            </a:pP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概要：各店舗から、随時特定フォルダに提出される商品要望書を、提出されたタイミングで要望書管理</a:t>
            </a:r>
            <a:endPar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180975" indent="0">
              <a:buNone/>
            </a:pP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　　　　　　システムに登録し登録結果をレポートする。</a:t>
            </a:r>
          </a:p>
          <a:p>
            <a:pPr marL="273050" lvl="0" indent="-92075" eaLnBrk="1" fontAlgn="auto" hangingPunct="1">
              <a:spcBef>
                <a:spcPts val="0"/>
              </a:spcBef>
              <a:spcAft>
                <a:spcPts val="0"/>
              </a:spcAft>
              <a:buFont typeface="Wingdings" panose="05000000000000000000" pitchFamily="2" charset="2"/>
              <a:buChar char="l"/>
              <a:defRPr/>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導入効果 ：</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要望書提出手段と管理システムのシステム化不要、文書登録稼動不要</a:t>
            </a:r>
            <a:r>
              <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0</a:t>
            </a:r>
            <a:endPar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58904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円/楕円 26"/>
          <p:cNvSpPr/>
          <p:nvPr/>
        </p:nvSpPr>
        <p:spPr bwMode="auto">
          <a:xfrm>
            <a:off x="7222849" y="0"/>
            <a:ext cx="1860246" cy="582979"/>
          </a:xfrm>
          <a:prstGeom prst="ellipse">
            <a:avLst/>
          </a:prstGeom>
          <a:gradFill>
            <a:gsLst>
              <a:gs pos="0">
                <a:srgbClr val="92D050"/>
              </a:gs>
              <a:gs pos="50000">
                <a:srgbClr val="FFFF99">
                  <a:alpha val="50000"/>
                </a:srgbClr>
              </a:gs>
              <a:gs pos="100000">
                <a:srgbClr val="FBFEDA">
                  <a:alpha val="60000"/>
                </a:srgbClr>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MS UI Gothic" pitchFamily="50" charset="-128"/>
            </a:endParaRPr>
          </a:p>
        </p:txBody>
      </p:sp>
      <p:sp>
        <p:nvSpPr>
          <p:cNvPr id="2" name="スライド番号プレースホルダー 1"/>
          <p:cNvSpPr>
            <a:spLocks noGrp="1"/>
          </p:cNvSpPr>
          <p:nvPr>
            <p:ph type="sldNum" sz="quarter" idx="10"/>
          </p:nvPr>
        </p:nvSpPr>
        <p:spPr/>
        <p:txBody>
          <a:bodyPr/>
          <a:lstStyle/>
          <a:p>
            <a:pPr>
              <a:defRPr/>
            </a:pPr>
            <a:fld id="{53E4CBCC-4F98-4EB4-ADD8-ACFD70A1EE70}" type="slidenum">
              <a:rPr lang="en-US" altLang="ja-JP" smtClean="0">
                <a:solidFill>
                  <a:schemeClr val="accent6">
                    <a:lumMod val="75000"/>
                  </a:schemeClr>
                </a:solidFill>
              </a:rPr>
              <a:pPr>
                <a:defRPr/>
              </a:pPr>
              <a:t>28</a:t>
            </a:fld>
            <a:endParaRPr lang="en-US" altLang="ja-JP">
              <a:solidFill>
                <a:schemeClr val="accent6">
                  <a:lumMod val="75000"/>
                </a:schemeClr>
              </a:solidFill>
            </a:endParaRPr>
          </a:p>
        </p:txBody>
      </p:sp>
      <p:sp>
        <p:nvSpPr>
          <p:cNvPr id="4" name="タイトル 3"/>
          <p:cNvSpPr>
            <a:spLocks noGrp="1"/>
          </p:cNvSpPr>
          <p:nvPr>
            <p:ph type="title"/>
          </p:nvPr>
        </p:nvSpPr>
        <p:spPr>
          <a:xfrm>
            <a:off x="1566332" y="12413"/>
            <a:ext cx="6028269" cy="584775"/>
          </a:xfrm>
        </p:spPr>
        <p:txBody>
          <a:bodyPr/>
          <a:lstStyle/>
          <a:p>
            <a:pPr algn="l"/>
            <a:r>
              <a:rPr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(6-1)</a:t>
            </a:r>
            <a:br>
              <a:rPr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旅費請求をもとに旅費金額の確認を行う。</a:t>
            </a:r>
            <a:endParaRPr kumimoji="1" lang="ja-JP" altLang="en-US" sz="12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1197103" y="2741761"/>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右矢印 83"/>
          <p:cNvSpPr/>
          <p:nvPr/>
        </p:nvSpPr>
        <p:spPr>
          <a:xfrm>
            <a:off x="986755" y="3059724"/>
            <a:ext cx="7093376" cy="351692"/>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dirty="0">
                <a:latin typeface="Meiryo UI" panose="020B0604030504040204" pitchFamily="50" charset="-128"/>
                <a:ea typeface="Meiryo UI" panose="020B0604030504040204" pitchFamily="50" charset="-128"/>
                <a:cs typeface="Meiryo UI" panose="020B0604030504040204" pitchFamily="50" charset="-128"/>
              </a:rPr>
              <a:t>社内システムに投入された旅費精算を元に、</a:t>
            </a:r>
            <a:r>
              <a:rPr lang="en-US" altLang="ja-JP" sz="1400" b="1"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上（乗換案内など）で確認を行う。</a:t>
            </a:r>
            <a:endParaRPr lang="en-US" altLang="ja-JP"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38"/>
          <p:cNvSpPr/>
          <p:nvPr/>
        </p:nvSpPr>
        <p:spPr>
          <a:xfrm>
            <a:off x="817683" y="2785553"/>
            <a:ext cx="7570179" cy="2982202"/>
          </a:xfrm>
          <a:prstGeom prst="roundRect">
            <a:avLst>
              <a:gd name="adj" fmla="val 1047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C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1089636" y="3985430"/>
            <a:ext cx="800220" cy="276999"/>
          </a:xfrm>
          <a:prstGeom prst="rect">
            <a:avLst/>
          </a:prstGeom>
        </p:spPr>
        <p:txBody>
          <a:bodyPr wrap="none">
            <a:spAutoFit/>
          </a:bodyPr>
          <a:lstStyle/>
          <a:p>
            <a:pPr algn="ctr"/>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旅費精算</a:t>
            </a:r>
          </a:p>
        </p:txBody>
      </p:sp>
      <p:sp>
        <p:nvSpPr>
          <p:cNvPr id="32" name="正方形/長方形 31"/>
          <p:cNvSpPr/>
          <p:nvPr/>
        </p:nvSpPr>
        <p:spPr>
          <a:xfrm>
            <a:off x="6050960" y="3842209"/>
            <a:ext cx="1461297" cy="276999"/>
          </a:xfrm>
          <a:prstGeom prst="rect">
            <a:avLst/>
          </a:prstGeom>
        </p:spPr>
        <p:txBody>
          <a:bodyPr wrap="none">
            <a:spAutoFit/>
          </a:bodyPr>
          <a:lstStyle/>
          <a:p>
            <a:r>
              <a:rPr lang="en-US" altLang="ja-JP"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（乗換案内）</a:t>
            </a:r>
          </a:p>
        </p:txBody>
      </p:sp>
      <p:sp>
        <p:nvSpPr>
          <p:cNvPr id="72" name="正方形/長方形 71"/>
          <p:cNvSpPr/>
          <p:nvPr/>
        </p:nvSpPr>
        <p:spPr>
          <a:xfrm>
            <a:off x="1994880" y="5083064"/>
            <a:ext cx="252494" cy="30506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3942249" y="3583160"/>
            <a:ext cx="2096458" cy="887628"/>
            <a:chOff x="4349878" y="3594177"/>
            <a:chExt cx="2096458" cy="887628"/>
          </a:xfrm>
        </p:grpSpPr>
        <p:sp>
          <p:nvSpPr>
            <p:cNvPr id="76" name="フリーフォーム 75"/>
            <p:cNvSpPr/>
            <p:nvPr/>
          </p:nvSpPr>
          <p:spPr>
            <a:xfrm>
              <a:off x="4349878" y="3594177"/>
              <a:ext cx="2096458" cy="368135"/>
            </a:xfrm>
            <a:custGeom>
              <a:avLst/>
              <a:gdLst>
                <a:gd name="connsiteX0" fmla="*/ 0 w 1464012"/>
                <a:gd name="connsiteY0" fmla="*/ 263065 h 263065"/>
                <a:gd name="connsiteX1" fmla="*/ 885217 w 1464012"/>
                <a:gd name="connsiteY1" fmla="*/ 418 h 263065"/>
                <a:gd name="connsiteX2" fmla="*/ 1464012 w 1464012"/>
                <a:gd name="connsiteY2" fmla="*/ 214427 h 263065"/>
              </a:gdLst>
              <a:ahLst/>
              <a:cxnLst>
                <a:cxn ang="0">
                  <a:pos x="connsiteX0" y="connsiteY0"/>
                </a:cxn>
                <a:cxn ang="0">
                  <a:pos x="connsiteX1" y="connsiteY1"/>
                </a:cxn>
                <a:cxn ang="0">
                  <a:pos x="connsiteX2" y="connsiteY2"/>
                </a:cxn>
              </a:cxnLst>
              <a:rect l="l" t="t" r="r" b="b"/>
              <a:pathLst>
                <a:path w="1464012" h="263065">
                  <a:moveTo>
                    <a:pt x="0" y="263065"/>
                  </a:moveTo>
                  <a:cubicBezTo>
                    <a:pt x="320607" y="135794"/>
                    <a:pt x="641215" y="8524"/>
                    <a:pt x="885217" y="418"/>
                  </a:cubicBezTo>
                  <a:cubicBezTo>
                    <a:pt x="1129219" y="-7688"/>
                    <a:pt x="1296615" y="103369"/>
                    <a:pt x="1464012" y="214427"/>
                  </a:cubicBezTo>
                </a:path>
              </a:pathLst>
            </a:custGeom>
            <a:noFill/>
            <a:ln w="190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pic>
          <p:nvPicPr>
            <p:cNvPr id="77"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6700" y="4072859"/>
              <a:ext cx="1516039" cy="408946"/>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8" descr="http://illust-hp.com/img/denkyu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6421" y="3826968"/>
              <a:ext cx="321544" cy="599631"/>
            </a:xfrm>
            <a:prstGeom prst="rect">
              <a:avLst/>
            </a:prstGeom>
            <a:noFill/>
            <a:extLst>
              <a:ext uri="{909E8E84-426E-40DD-AFC4-6F175D3DCCD1}">
                <a14:hiddenFill xmlns:a14="http://schemas.microsoft.com/office/drawing/2010/main">
                  <a:solidFill>
                    <a:srgbClr val="FFFFFF"/>
                  </a:solidFill>
                </a14:hiddenFill>
              </a:ext>
            </a:extLst>
          </p:spPr>
        </p:pic>
        <p:sp>
          <p:nvSpPr>
            <p:cNvPr id="79" name="テキスト ボックス 78"/>
            <p:cNvSpPr txBox="1"/>
            <p:nvPr/>
          </p:nvSpPr>
          <p:spPr>
            <a:xfrm>
              <a:off x="4903933" y="3830712"/>
              <a:ext cx="1261884" cy="276999"/>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grpSp>
      <p:sp>
        <p:nvSpPr>
          <p:cNvPr id="86" name="テキスト ボックス 85"/>
          <p:cNvSpPr txBox="1"/>
          <p:nvPr/>
        </p:nvSpPr>
        <p:spPr>
          <a:xfrm>
            <a:off x="3942249" y="4755452"/>
            <a:ext cx="2184291" cy="430887"/>
          </a:xfrm>
          <a:prstGeom prst="rect">
            <a:avLst/>
          </a:prstGeom>
          <a:noFill/>
        </p:spPr>
        <p:txBody>
          <a:bodyPr wrap="square" rtlCol="0">
            <a:spAutoFit/>
          </a:bodyPr>
          <a:lstStyle/>
          <a:p>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旅費精算画面と</a:t>
            </a:r>
            <a:r>
              <a:rPr lang="en-US" altLang="ja-JP"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の画面を照らし合わせ旅費金額の確認を行う</a:t>
            </a:r>
          </a:p>
        </p:txBody>
      </p:sp>
      <p:sp>
        <p:nvSpPr>
          <p:cNvPr id="88" name="テキスト ボックス 87"/>
          <p:cNvSpPr txBox="1"/>
          <p:nvPr/>
        </p:nvSpPr>
        <p:spPr>
          <a:xfrm>
            <a:off x="0" y="15037"/>
            <a:ext cx="1566333" cy="582979"/>
          </a:xfrm>
          <a:prstGeom prst="rect">
            <a:avLst/>
          </a:prstGeom>
          <a:noFill/>
        </p:spPr>
        <p:txBody>
          <a:bodyPr wrap="square" rtlCol="0" anchor="ctr">
            <a:noAutofit/>
          </a:bodyPr>
          <a:lstStyle/>
          <a:p>
            <a:r>
              <a:rPr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旅費精算確認</a:t>
            </a:r>
            <a:r>
              <a:rPr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システム</a:t>
            </a:r>
            <a:endPar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テキスト ボックス 88"/>
          <p:cNvSpPr txBox="1"/>
          <p:nvPr/>
        </p:nvSpPr>
        <p:spPr>
          <a:xfrm>
            <a:off x="7578037" y="15037"/>
            <a:ext cx="1413563" cy="567942"/>
          </a:xfrm>
          <a:prstGeom prst="rect">
            <a:avLst/>
          </a:prstGeom>
          <a:noFill/>
        </p:spPr>
        <p:txBody>
          <a:bodyPr wrap="square" rtlCol="0" anchor="ctr">
            <a:noAutofit/>
          </a:bodyPr>
          <a:lstStyle/>
          <a:p>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総務・人事部門</a:t>
            </a:r>
          </a:p>
        </p:txBody>
      </p:sp>
      <p:pic>
        <p:nvPicPr>
          <p:cNvPr id="90" name="Picture 30" descr="A_13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2650" y="4311014"/>
            <a:ext cx="80645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テキスト ボックス 90"/>
          <p:cNvSpPr txBox="1"/>
          <p:nvPr/>
        </p:nvSpPr>
        <p:spPr>
          <a:xfrm>
            <a:off x="886954" y="5020153"/>
            <a:ext cx="2184291" cy="430887"/>
          </a:xfrm>
          <a:prstGeom prst="rect">
            <a:avLst/>
          </a:prstGeom>
          <a:noFill/>
        </p:spPr>
        <p:txBody>
          <a:bodyPr wrap="square" rtlCol="0">
            <a:spAutoFit/>
          </a:bodyPr>
          <a:lstStyle/>
          <a:p>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各担当者が、旅費精算を</a:t>
            </a:r>
            <a:endParaRPr lang="en-US" altLang="ja-JP"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社内システムへ投入</a:t>
            </a:r>
          </a:p>
        </p:txBody>
      </p:sp>
      <p:pic>
        <p:nvPicPr>
          <p:cNvPr id="1026" name="Picture 2" descr="C:\Users\fujimaM2016\AppData\Local\Microsoft\Windows\Temporary Internet Files\Content.IE5\M810A1MB\71k0whM8XrL._SL160_[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50158" y="3819091"/>
            <a:ext cx="380279" cy="38027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fujimaM2016\AppData\Local\Microsoft\Windows\Temporary Internet Files\Content.IE5\ATG44U6V\mzl.gmhkimet.320x480-75[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23680" y="4170518"/>
            <a:ext cx="805346" cy="1208018"/>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43487" y="4319666"/>
            <a:ext cx="1403463" cy="906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3" name="正方形/長方形 92"/>
          <p:cNvSpPr/>
          <p:nvPr/>
        </p:nvSpPr>
        <p:spPr>
          <a:xfrm>
            <a:off x="2637293" y="3908311"/>
            <a:ext cx="1031051" cy="430887"/>
          </a:xfrm>
          <a:prstGeom prst="rect">
            <a:avLst/>
          </a:prstGeom>
        </p:spPr>
        <p:txBody>
          <a:bodyPr wrap="none">
            <a:spAutoFit/>
          </a:bodyPr>
          <a:lstStyle/>
          <a:p>
            <a:pPr algn="ctr"/>
            <a:r>
              <a:rPr lang="ja-JP" altLang="en-US"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社内システム</a:t>
            </a:r>
            <a:endParaRPr lang="en-US" altLang="ja-JP"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旅費精算画面</a:t>
            </a:r>
          </a:p>
        </p:txBody>
      </p:sp>
      <p:cxnSp>
        <p:nvCxnSpPr>
          <p:cNvPr id="94" name="直線矢印コネクタ 13"/>
          <p:cNvCxnSpPr>
            <a:cxnSpLocks noChangeShapeType="1"/>
          </p:cNvCxnSpPr>
          <p:nvPr/>
        </p:nvCxnSpPr>
        <p:spPr bwMode="auto">
          <a:xfrm>
            <a:off x="1995212" y="4774527"/>
            <a:ext cx="417482" cy="0"/>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角丸四角形 25"/>
          <p:cNvSpPr/>
          <p:nvPr/>
        </p:nvSpPr>
        <p:spPr bwMode="auto">
          <a:xfrm>
            <a:off x="46424" y="709712"/>
            <a:ext cx="9036496" cy="1616659"/>
          </a:xfrm>
          <a:prstGeom prst="round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導入部署：総務・人事部門</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273050" indent="-92075">
              <a:buFont typeface="Wingdings" panose="05000000000000000000" pitchFamily="2" charset="2"/>
              <a:buChar char="l"/>
            </a:pP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概要：各担当者からの旅費精算をもとに、</a:t>
            </a:r>
            <a:r>
              <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上で旅費金額の確認を行う。</a:t>
            </a:r>
            <a:endPar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導入効果 ：手作業での確認だったため、時間、手間がかかっていたが、</a:t>
            </a:r>
            <a:r>
              <a:rPr lang="en-US" altLang="ja-JP" sz="1600" dirty="0" err="1">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WinActor</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で自動化</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することによって、稼働削減、ヒューマンエラーがなくなった。</a:t>
            </a:r>
            <a:endPar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3260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1379908B-4C10-41CE-ACBA-E24AD93E81D3}"/>
              </a:ext>
            </a:extLst>
          </p:cNvPr>
          <p:cNvSpPr/>
          <p:nvPr/>
        </p:nvSpPr>
        <p:spPr>
          <a:xfrm>
            <a:off x="827584" y="1257193"/>
            <a:ext cx="7545954" cy="2092881"/>
          </a:xfrm>
          <a:prstGeom prst="rect">
            <a:avLst/>
          </a:prstGeom>
          <a:ln>
            <a:solidFill>
              <a:schemeClr val="accent4"/>
            </a:solidFill>
          </a:ln>
        </p:spPr>
        <p:txBody>
          <a:bodyPr wrap="square">
            <a:spAutoFit/>
          </a:bodyPr>
          <a:lstStyle/>
          <a:p>
            <a:endParaRPr lang="en-US" altLang="ja-JP" sz="1600" b="1" dirty="0">
              <a:latin typeface="メイリオ" panose="020B0604030504040204" pitchFamily="50" charset="-128"/>
              <a:ea typeface="メイリオ" panose="020B0604030504040204" pitchFamily="50" charset="-128"/>
            </a:endParaRPr>
          </a:p>
          <a:p>
            <a:endParaRPr lang="en-US" altLang="ja-JP" sz="1600" b="1" dirty="0">
              <a:latin typeface="メイリオ" panose="020B0604030504040204" pitchFamily="50" charset="-128"/>
              <a:ea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rPr>
              <a:t>・電子データからシステムへの登録作業</a:t>
            </a:r>
          </a:p>
          <a:p>
            <a:r>
              <a:rPr lang="ja-JP" altLang="en-US" sz="2400" b="1" dirty="0">
                <a:latin typeface="メイリオ" panose="020B0604030504040204" pitchFamily="50" charset="-128"/>
                <a:ea typeface="メイリオ" panose="020B0604030504040204" pitchFamily="50" charset="-128"/>
              </a:rPr>
              <a:t>・システム間でのデータ転記・登録作業</a:t>
            </a:r>
          </a:p>
          <a:p>
            <a:r>
              <a:rPr lang="ja-JP" altLang="en-US" sz="2400" b="1" dirty="0">
                <a:latin typeface="メイリオ" panose="020B0604030504040204" pitchFamily="50" charset="-128"/>
                <a:ea typeface="メイリオ" panose="020B0604030504040204" pitchFamily="50" charset="-128"/>
              </a:rPr>
              <a:t>・システムからのレポート作成作業</a:t>
            </a:r>
          </a:p>
          <a:p>
            <a:r>
              <a:rPr lang="ja-JP" altLang="en-US" sz="2400" b="1" dirty="0">
                <a:latin typeface="メイリオ" panose="020B0604030504040204" pitchFamily="50" charset="-128"/>
                <a:ea typeface="メイリオ" panose="020B0604030504040204" pitchFamily="50" charset="-128"/>
              </a:rPr>
              <a:t>・複数</a:t>
            </a:r>
            <a:r>
              <a:rPr lang="en-US" altLang="ja-JP" sz="2400" b="1" dirty="0">
                <a:latin typeface="メイリオ" panose="020B0604030504040204" pitchFamily="50" charset="-128"/>
                <a:ea typeface="メイリオ" panose="020B0604030504040204" pitchFamily="50" charset="-128"/>
              </a:rPr>
              <a:t>Web</a:t>
            </a:r>
            <a:r>
              <a:rPr lang="ja-JP" altLang="en-US" sz="2400" b="1" dirty="0">
                <a:latin typeface="メイリオ" panose="020B0604030504040204" pitchFamily="50" charset="-128"/>
                <a:ea typeface="メイリオ" panose="020B0604030504040204" pitchFamily="50" charset="-128"/>
              </a:rPr>
              <a:t>サイトからの情報収集作業　等</a:t>
            </a:r>
            <a:endParaRPr lang="en-US" altLang="ja-JP" sz="2400" b="1"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pPr>
              <a:defRPr/>
            </a:pPr>
            <a:fld id="{4F302C99-53F9-4241-B571-0EA8D3396BDB}" type="slidenum">
              <a:rPr lang="en-US" altLang="ja-JP" smtClean="0"/>
              <a:pPr>
                <a:defRPr/>
              </a:pPr>
              <a:t>2</a:t>
            </a:fld>
            <a:endParaRPr lang="en-US" altLang="ja-JP"/>
          </a:p>
        </p:txBody>
      </p:sp>
      <p:sp>
        <p:nvSpPr>
          <p:cNvPr id="5"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RPA</a:t>
            </a:r>
            <a:r>
              <a:rPr lang="ja-JP" altLang="en-US"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ツールとは</a:t>
            </a:r>
            <a:endPar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6"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sp>
        <p:nvSpPr>
          <p:cNvPr id="2" name="矢印: 下 1">
            <a:extLst>
              <a:ext uri="{FF2B5EF4-FFF2-40B4-BE49-F238E27FC236}">
                <a16:creationId xmlns:a16="http://schemas.microsoft.com/office/drawing/2014/main" id="{A5726A46-0783-4CB6-997E-78FAD9EC79A9}"/>
              </a:ext>
            </a:extLst>
          </p:cNvPr>
          <p:cNvSpPr/>
          <p:nvPr/>
        </p:nvSpPr>
        <p:spPr bwMode="auto">
          <a:xfrm>
            <a:off x="2987824" y="3573016"/>
            <a:ext cx="3312368" cy="1152128"/>
          </a:xfrm>
          <a:prstGeom prst="downArrow">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ja-JP" sz="1800" b="1" i="0" u="none" strike="noStrike" cap="none" normalizeH="0" baseline="0" dirty="0">
              <a:ln>
                <a:noFill/>
              </a:ln>
              <a:solidFill>
                <a:schemeClr val="tx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類似の仕組み</a:t>
            </a:r>
            <a:endParaRPr kumimoji="1" lang="en-US" altLang="ja-JP" sz="1800" b="1" i="0" u="none" strike="noStrike" cap="none" normalizeH="0" baseline="0" dirty="0">
              <a:ln>
                <a:noFill/>
              </a:ln>
              <a:solidFill>
                <a:schemeClr val="tx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7" name="楕円 6">
            <a:extLst>
              <a:ext uri="{FF2B5EF4-FFF2-40B4-BE49-F238E27FC236}">
                <a16:creationId xmlns:a16="http://schemas.microsoft.com/office/drawing/2014/main" id="{48B8E818-77C4-4426-9345-5779FFADDD48}"/>
              </a:ext>
            </a:extLst>
          </p:cNvPr>
          <p:cNvSpPr/>
          <p:nvPr/>
        </p:nvSpPr>
        <p:spPr bwMode="auto">
          <a:xfrm>
            <a:off x="1439652" y="4869765"/>
            <a:ext cx="6408712" cy="1368152"/>
          </a:xfrm>
          <a:prstGeom prst="ellipse">
            <a:avLst/>
          </a:prstGeom>
          <a:solidFill>
            <a:schemeClr val="accent5">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altLang="ja-JP" sz="2000" b="1" dirty="0">
              <a:latin typeface="メイリオ" panose="020B0604030504040204" pitchFamily="50" charset="-128"/>
              <a:ea typeface="メイリオ" panose="020B0604030504040204"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sz="2000" b="1" dirty="0">
                <a:latin typeface="メイリオ" panose="020B0604030504040204" pitchFamily="50" charset="-128"/>
                <a:ea typeface="メイリオ" panose="020B0604030504040204" pitchFamily="50" charset="-128"/>
              </a:rPr>
              <a:t>Microsoft</a:t>
            </a:r>
            <a:r>
              <a:rPr lang="ja-JP" altLang="en-US" sz="2000" b="1"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Excel</a:t>
            </a:r>
            <a:r>
              <a:rPr lang="ja-JP" altLang="en-US" sz="2000" b="1" dirty="0">
                <a:latin typeface="メイリオ" panose="020B0604030504040204" pitchFamily="50" charset="-128"/>
                <a:ea typeface="メイリオ" panose="020B0604030504040204" pitchFamily="50" charset="-128"/>
              </a:rPr>
              <a:t>のマクロ機能　等</a:t>
            </a:r>
            <a:endParaRPr kumimoji="1" lang="ja-JP"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p:sp>
        <p:nvSpPr>
          <p:cNvPr id="8" name="四角形: 角を丸くする 7">
            <a:extLst>
              <a:ext uri="{FF2B5EF4-FFF2-40B4-BE49-F238E27FC236}">
                <a16:creationId xmlns:a16="http://schemas.microsoft.com/office/drawing/2014/main" id="{F77C0B5B-3966-408E-AEA3-8B5E6E67F258}"/>
              </a:ext>
            </a:extLst>
          </p:cNvPr>
          <p:cNvSpPr/>
          <p:nvPr/>
        </p:nvSpPr>
        <p:spPr bwMode="auto">
          <a:xfrm>
            <a:off x="2051720" y="1047597"/>
            <a:ext cx="5256584" cy="509195"/>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800" b="1" i="0" u="none" strike="noStrike" cap="none" normalizeH="0" baseline="0" dirty="0">
                <a:ln>
                  <a:noFill/>
                </a:ln>
                <a:solidFill>
                  <a:schemeClr val="tx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RPA</a:t>
            </a:r>
            <a:r>
              <a:rPr kumimoji="1" lang="ja-JP" alt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rPr>
              <a:t>ツールで行えること</a:t>
            </a:r>
          </a:p>
        </p:txBody>
      </p:sp>
    </p:spTree>
    <p:extLst>
      <p:ext uri="{BB962C8B-B14F-4D97-AF65-F5344CB8AC3E}">
        <p14:creationId xmlns:p14="http://schemas.microsoft.com/office/powerpoint/2010/main" val="3706429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円/楕円 46"/>
          <p:cNvSpPr/>
          <p:nvPr/>
        </p:nvSpPr>
        <p:spPr bwMode="auto">
          <a:xfrm>
            <a:off x="7235549" y="0"/>
            <a:ext cx="1860246" cy="582979"/>
          </a:xfrm>
          <a:prstGeom prst="ellipse">
            <a:avLst/>
          </a:prstGeom>
          <a:gradFill>
            <a:gsLst>
              <a:gs pos="0">
                <a:srgbClr val="92D050"/>
              </a:gs>
              <a:gs pos="50000">
                <a:srgbClr val="FFFF99">
                  <a:alpha val="50000"/>
                </a:srgbClr>
              </a:gs>
              <a:gs pos="100000">
                <a:srgbClr val="FBFEDA">
                  <a:alpha val="60000"/>
                </a:srgbClr>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MS UI Gothic" pitchFamily="50" charset="-128"/>
            </a:endParaRPr>
          </a:p>
        </p:txBody>
      </p:sp>
      <p:sp>
        <p:nvSpPr>
          <p:cNvPr id="2" name="スライド番号プレースホルダー 1"/>
          <p:cNvSpPr>
            <a:spLocks noGrp="1"/>
          </p:cNvSpPr>
          <p:nvPr>
            <p:ph type="sldNum" sz="quarter" idx="10"/>
          </p:nvPr>
        </p:nvSpPr>
        <p:spPr/>
        <p:txBody>
          <a:bodyPr/>
          <a:lstStyle/>
          <a:p>
            <a:pPr>
              <a:defRPr/>
            </a:pPr>
            <a:fld id="{53E4CBCC-4F98-4EB4-ADD8-ACFD70A1EE70}" type="slidenum">
              <a:rPr lang="en-US" altLang="ja-JP" smtClean="0"/>
              <a:pPr>
                <a:defRPr/>
              </a:pPr>
              <a:t>29</a:t>
            </a:fld>
            <a:endParaRPr lang="en-US" altLang="ja-JP"/>
          </a:p>
        </p:txBody>
      </p:sp>
      <p:sp>
        <p:nvSpPr>
          <p:cNvPr id="4" name="タイトル 3"/>
          <p:cNvSpPr>
            <a:spLocks noGrp="1"/>
          </p:cNvSpPr>
          <p:nvPr>
            <p:ph type="title"/>
          </p:nvPr>
        </p:nvSpPr>
        <p:spPr>
          <a:xfrm>
            <a:off x="1674238" y="12413"/>
            <a:ext cx="5746469" cy="584775"/>
          </a:xfrm>
        </p:spPr>
        <p:txBody>
          <a:bodyPr/>
          <a:lstStyle/>
          <a:p>
            <a:pPr algn="l"/>
            <a:r>
              <a:rPr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(6-2)</a:t>
            </a:r>
            <a:br>
              <a:rPr lang="en-US" altLang="ja-JP"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16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健康診断情報をメールにて社員へ連絡を行う。</a:t>
            </a:r>
            <a:endParaRPr kumimoji="1" lang="ja-JP" altLang="en-US" sz="12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1197103" y="2741761"/>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右矢印 83"/>
          <p:cNvSpPr/>
          <p:nvPr/>
        </p:nvSpPr>
        <p:spPr>
          <a:xfrm>
            <a:off x="986755" y="2905486"/>
            <a:ext cx="7093376" cy="351692"/>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latin typeface="Meiryo UI" panose="020B0604030504040204" pitchFamily="50" charset="-128"/>
                <a:ea typeface="Meiryo UI" panose="020B0604030504040204" pitchFamily="50" charset="-128"/>
                <a:cs typeface="Meiryo UI" panose="020B0604030504040204" pitchFamily="50" charset="-128"/>
              </a:rPr>
              <a:t>Excel</a:t>
            </a:r>
            <a:r>
              <a:rPr lang="ja-JP" altLang="en-US" b="1" dirty="0">
                <a:latin typeface="Meiryo UI" panose="020B0604030504040204" pitchFamily="50" charset="-128"/>
                <a:ea typeface="Meiryo UI" panose="020B0604030504040204" pitchFamily="50" charset="-128"/>
                <a:cs typeface="Meiryo UI" panose="020B0604030504040204" pitchFamily="50" charset="-128"/>
              </a:rPr>
              <a:t>データを元に社内</a:t>
            </a:r>
            <a:r>
              <a:rPr lang="en-US" altLang="ja-JP" b="1" dirty="0">
                <a:latin typeface="Meiryo UI" panose="020B0604030504040204" pitchFamily="50" charset="-128"/>
                <a:ea typeface="Meiryo UI" panose="020B0604030504040204" pitchFamily="50" charset="-128"/>
                <a:cs typeface="Meiryo UI" panose="020B0604030504040204" pitchFamily="50" charset="-128"/>
              </a:rPr>
              <a:t>HP</a:t>
            </a:r>
            <a:r>
              <a:rPr lang="ja-JP" altLang="en-US" b="1" dirty="0">
                <a:latin typeface="Meiryo UI" panose="020B0604030504040204" pitchFamily="50" charset="-128"/>
                <a:ea typeface="Meiryo UI" panose="020B0604030504040204" pitchFamily="50" charset="-128"/>
                <a:cs typeface="Meiryo UI" panose="020B0604030504040204" pitchFamily="50" charset="-128"/>
              </a:rPr>
              <a:t>よりメールアドレスをコピー＆ペーストし、健康診断日程連絡を行う。</a:t>
            </a:r>
            <a:endParaRPr lang="en-US" altLang="ja-JP"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38"/>
          <p:cNvSpPr/>
          <p:nvPr/>
        </p:nvSpPr>
        <p:spPr>
          <a:xfrm>
            <a:off x="817683" y="2785553"/>
            <a:ext cx="7570179" cy="2982202"/>
          </a:xfrm>
          <a:prstGeom prst="roundRect">
            <a:avLst>
              <a:gd name="adj" fmla="val 1047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C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944933" y="4250335"/>
            <a:ext cx="1261884" cy="276999"/>
          </a:xfrm>
          <a:prstGeom prst="rect">
            <a:avLst/>
          </a:prstGeom>
        </p:spPr>
        <p:txBody>
          <a:bodyPr wrap="none">
            <a:spAutoFit/>
          </a:bodyPr>
          <a:lstStyle/>
          <a:p>
            <a:pPr algn="ctr"/>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健康診断日程表</a:t>
            </a:r>
          </a:p>
        </p:txBody>
      </p:sp>
      <p:sp>
        <p:nvSpPr>
          <p:cNvPr id="72" name="正方形/長方形 71"/>
          <p:cNvSpPr/>
          <p:nvPr/>
        </p:nvSpPr>
        <p:spPr>
          <a:xfrm>
            <a:off x="2196380" y="4650594"/>
            <a:ext cx="252494" cy="30506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5077648" y="4903841"/>
            <a:ext cx="2184291" cy="430887"/>
          </a:xfrm>
          <a:prstGeom prst="rect">
            <a:avLst/>
          </a:prstGeom>
          <a:noFill/>
        </p:spPr>
        <p:txBody>
          <a:bodyPr wrap="square" rtlCol="0">
            <a:spAutoFit/>
          </a:bodyPr>
          <a:lstStyle/>
          <a:p>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健康診断日程毎に各社員に対し、</a:t>
            </a:r>
            <a:endParaRPr lang="en-US" altLang="ja-JP"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健康診断日程連絡メールを送付</a:t>
            </a:r>
          </a:p>
        </p:txBody>
      </p:sp>
      <p:sp>
        <p:nvSpPr>
          <p:cNvPr id="88" name="テキスト ボックス 87"/>
          <p:cNvSpPr txBox="1"/>
          <p:nvPr/>
        </p:nvSpPr>
        <p:spPr>
          <a:xfrm>
            <a:off x="0" y="15037"/>
            <a:ext cx="1566333" cy="582979"/>
          </a:xfrm>
          <a:prstGeom prst="rect">
            <a:avLst/>
          </a:prstGeom>
          <a:noFill/>
        </p:spPr>
        <p:txBody>
          <a:bodyPr wrap="square" rtlCol="0" anchor="ctr">
            <a:noAutofit/>
          </a:bodyPr>
          <a:lstStyle/>
          <a:p>
            <a:r>
              <a:rPr lang="ja-JP" altLang="en-US"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健康診断日程の連絡</a:t>
            </a:r>
            <a:endParaRPr lang="en-US" altLang="ja-JP"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システム</a:t>
            </a:r>
            <a:endParaRPr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テキスト ボックス 88"/>
          <p:cNvSpPr txBox="1"/>
          <p:nvPr/>
        </p:nvSpPr>
        <p:spPr>
          <a:xfrm>
            <a:off x="7594601" y="15037"/>
            <a:ext cx="1549399" cy="567942"/>
          </a:xfrm>
          <a:prstGeom prst="rect">
            <a:avLst/>
          </a:prstGeom>
          <a:noFill/>
        </p:spPr>
        <p:txBody>
          <a:bodyPr wrap="square" rtlCol="0" anchor="ctr">
            <a:noAutofit/>
          </a:bodyPr>
          <a:lstStyle/>
          <a:p>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総務・人事部門</a:t>
            </a:r>
          </a:p>
        </p:txBody>
      </p:sp>
      <p:pic>
        <p:nvPicPr>
          <p:cNvPr id="90" name="Picture 30" descr="A_13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443" y="4697734"/>
            <a:ext cx="80645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テキスト ボックス 90"/>
          <p:cNvSpPr txBox="1"/>
          <p:nvPr/>
        </p:nvSpPr>
        <p:spPr>
          <a:xfrm>
            <a:off x="1958417" y="5167591"/>
            <a:ext cx="2184291" cy="600164"/>
          </a:xfrm>
          <a:prstGeom prst="rect">
            <a:avLst/>
          </a:prstGeom>
          <a:noFill/>
        </p:spPr>
        <p:txBody>
          <a:bodyPr wrap="square" rtlCol="0">
            <a:spAutoFit/>
          </a:bodyPr>
          <a:lstStyle/>
          <a:p>
            <a:r>
              <a:rPr lang="en-US" altLang="ja-JP" sz="1100" dirty="0" err="1">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Ecxel</a:t>
            </a:r>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データにある社員名より</a:t>
            </a:r>
            <a:endParaRPr lang="en-US" altLang="ja-JP"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社内</a:t>
            </a:r>
            <a:r>
              <a:rPr lang="en-US" altLang="ja-JP"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HP</a:t>
            </a:r>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よりメールアドレスを検索し</a:t>
            </a:r>
            <a:endParaRPr lang="en-US" altLang="ja-JP"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データに転記する</a:t>
            </a:r>
          </a:p>
        </p:txBody>
      </p:sp>
      <p:sp>
        <p:nvSpPr>
          <p:cNvPr id="93" name="正方形/長方形 92"/>
          <p:cNvSpPr/>
          <p:nvPr/>
        </p:nvSpPr>
        <p:spPr>
          <a:xfrm>
            <a:off x="2707826" y="4061210"/>
            <a:ext cx="889987" cy="430887"/>
          </a:xfrm>
          <a:prstGeom prst="rect">
            <a:avLst/>
          </a:prstGeom>
        </p:spPr>
        <p:txBody>
          <a:bodyPr wrap="none">
            <a:spAutoFit/>
          </a:bodyPr>
          <a:lstStyle/>
          <a:p>
            <a:pPr algn="ctr"/>
            <a:r>
              <a:rPr lang="ja-JP" altLang="en-US"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社内</a:t>
            </a:r>
            <a:r>
              <a:rPr lang="en-US" altLang="ja-JP"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HP</a:t>
            </a:r>
          </a:p>
          <a:p>
            <a:pPr algn="ctr"/>
            <a:r>
              <a:rPr lang="ja-JP" altLang="en-US"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アドレス帳</a:t>
            </a:r>
          </a:p>
        </p:txBody>
      </p:sp>
      <p:cxnSp>
        <p:nvCxnSpPr>
          <p:cNvPr id="94" name="直線矢印コネクタ 13"/>
          <p:cNvCxnSpPr>
            <a:cxnSpLocks noChangeShapeType="1"/>
          </p:cNvCxnSpPr>
          <p:nvPr/>
        </p:nvCxnSpPr>
        <p:spPr bwMode="auto">
          <a:xfrm>
            <a:off x="2196380" y="4875019"/>
            <a:ext cx="417482" cy="0"/>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 name="グループ化 25"/>
          <p:cNvGrpSpPr>
            <a:grpSpLocks noChangeAspect="1"/>
          </p:cNvGrpSpPr>
          <p:nvPr/>
        </p:nvGrpSpPr>
        <p:grpSpPr>
          <a:xfrm>
            <a:off x="1489398" y="4486516"/>
            <a:ext cx="596444" cy="596444"/>
            <a:chOff x="1030287" y="4452736"/>
            <a:chExt cx="568127" cy="568127"/>
          </a:xfrm>
        </p:grpSpPr>
        <p:sp>
          <p:nvSpPr>
            <p:cNvPr id="27" name="正方形/長方形 26"/>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正方形/長方形 27"/>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9" name="グループ化 28"/>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30" name="フリーフォーム 29"/>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フリーフォーム 32"/>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3791" y="4469160"/>
            <a:ext cx="974014" cy="702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30" descr="A_13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2249" y="4526810"/>
            <a:ext cx="80645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グループ化 34"/>
          <p:cNvGrpSpPr>
            <a:grpSpLocks noChangeAspect="1"/>
          </p:cNvGrpSpPr>
          <p:nvPr/>
        </p:nvGrpSpPr>
        <p:grpSpPr>
          <a:xfrm>
            <a:off x="4481204" y="4315592"/>
            <a:ext cx="596444" cy="596444"/>
            <a:chOff x="1030287" y="4452736"/>
            <a:chExt cx="568127" cy="568127"/>
          </a:xfrm>
        </p:grpSpPr>
        <p:sp>
          <p:nvSpPr>
            <p:cNvPr id="36" name="正方形/長方形 35"/>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正方形/長方形 36"/>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8" name="グループ化 37"/>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40" name="フリーフォーム 39"/>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フリーフォーム 40"/>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42" name="フリーフォーム 41"/>
          <p:cNvSpPr/>
          <p:nvPr/>
        </p:nvSpPr>
        <p:spPr bwMode="auto">
          <a:xfrm>
            <a:off x="5020408" y="5249008"/>
            <a:ext cx="2347546" cy="301831"/>
          </a:xfrm>
          <a:custGeom>
            <a:avLst/>
            <a:gdLst>
              <a:gd name="connsiteX0" fmla="*/ 0 w 1758462"/>
              <a:gd name="connsiteY0" fmla="*/ 0 h 301831"/>
              <a:gd name="connsiteX1" fmla="*/ 422031 w 1758462"/>
              <a:gd name="connsiteY1" fmla="*/ 272561 h 301831"/>
              <a:gd name="connsiteX2" fmla="*/ 1758462 w 1758462"/>
              <a:gd name="connsiteY2" fmla="*/ 281354 h 301831"/>
            </a:gdLst>
            <a:ahLst/>
            <a:cxnLst>
              <a:cxn ang="0">
                <a:pos x="connsiteX0" y="connsiteY0"/>
              </a:cxn>
              <a:cxn ang="0">
                <a:pos x="connsiteX1" y="connsiteY1"/>
              </a:cxn>
              <a:cxn ang="0">
                <a:pos x="connsiteX2" y="connsiteY2"/>
              </a:cxn>
            </a:cxnLst>
            <a:rect l="l" t="t" r="r" b="b"/>
            <a:pathLst>
              <a:path w="1758462" h="301831">
                <a:moveTo>
                  <a:pt x="0" y="0"/>
                </a:moveTo>
                <a:cubicBezTo>
                  <a:pt x="64477" y="112834"/>
                  <a:pt x="128954" y="225669"/>
                  <a:pt x="422031" y="272561"/>
                </a:cubicBezTo>
                <a:cubicBezTo>
                  <a:pt x="715108" y="319453"/>
                  <a:pt x="1236785" y="300403"/>
                  <a:pt x="1758462" y="281354"/>
                </a:cubicBez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accent6">
                  <a:lumMod val="75000"/>
                </a:schemeClr>
              </a:solidFill>
              <a:effectLst/>
              <a:latin typeface="Arial" charset="0"/>
              <a:ea typeface="MS UI Gothic" pitchFamily="50" charset="-128"/>
            </a:endParaRPr>
          </a:p>
        </p:txBody>
      </p:sp>
      <p:pic>
        <p:nvPicPr>
          <p:cNvPr id="43" name="図 42"/>
          <p:cNvPicPr>
            <a:picLocks noChangeAspect="1"/>
          </p:cNvPicPr>
          <p:nvPr/>
        </p:nvPicPr>
        <p:blipFill>
          <a:blip r:embed="rId5"/>
          <a:stretch>
            <a:fillRect/>
          </a:stretch>
        </p:blipFill>
        <p:spPr>
          <a:xfrm>
            <a:off x="7420707" y="5024384"/>
            <a:ext cx="800466" cy="606723"/>
          </a:xfrm>
          <a:prstGeom prst="rect">
            <a:avLst/>
          </a:prstGeom>
        </p:spPr>
      </p:pic>
      <p:sp>
        <p:nvSpPr>
          <p:cNvPr id="44" name="正方形/長方形 43"/>
          <p:cNvSpPr/>
          <p:nvPr/>
        </p:nvSpPr>
        <p:spPr>
          <a:xfrm>
            <a:off x="7113177" y="4553904"/>
            <a:ext cx="1107996" cy="461665"/>
          </a:xfrm>
          <a:prstGeom prst="rect">
            <a:avLst/>
          </a:prstGeom>
        </p:spPr>
        <p:txBody>
          <a:bodyPr wrap="none">
            <a:spAutoFit/>
          </a:bodyPr>
          <a:lstStyle/>
          <a:p>
            <a:pPr algn="ctr"/>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健康診断日程</a:t>
            </a:r>
            <a:endParaRPr lang="en-US" altLang="ja-JP"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連絡メール</a:t>
            </a:r>
          </a:p>
        </p:txBody>
      </p:sp>
      <p:cxnSp>
        <p:nvCxnSpPr>
          <p:cNvPr id="45" name="直線矢印コネクタ 13"/>
          <p:cNvCxnSpPr>
            <a:cxnSpLocks noChangeShapeType="1"/>
            <a:endCxn id="34" idx="1"/>
          </p:cNvCxnSpPr>
          <p:nvPr/>
        </p:nvCxnSpPr>
        <p:spPr bwMode="auto">
          <a:xfrm>
            <a:off x="3758956" y="4895215"/>
            <a:ext cx="183293" cy="8626"/>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 name="グループ化 5"/>
          <p:cNvGrpSpPr/>
          <p:nvPr/>
        </p:nvGrpSpPr>
        <p:grpSpPr>
          <a:xfrm>
            <a:off x="1352695" y="3377066"/>
            <a:ext cx="1896318" cy="654837"/>
            <a:chOff x="1302005" y="3562130"/>
            <a:chExt cx="1896318" cy="654837"/>
          </a:xfrm>
        </p:grpSpPr>
        <p:pic>
          <p:nvPicPr>
            <p:cNvPr id="48" name="Picture 2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2284" y="3808021"/>
              <a:ext cx="1516039" cy="408946"/>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8" descr="http://illust-hp.com/img/denkyu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2005" y="3562130"/>
              <a:ext cx="321544" cy="599631"/>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p:cNvSpPr txBox="1"/>
            <p:nvPr/>
          </p:nvSpPr>
          <p:spPr>
            <a:xfrm>
              <a:off x="1699517" y="3565874"/>
              <a:ext cx="1261884" cy="276999"/>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grpSp>
      <p:grpSp>
        <p:nvGrpSpPr>
          <p:cNvPr id="51" name="グループ化 50"/>
          <p:cNvGrpSpPr/>
          <p:nvPr/>
        </p:nvGrpSpPr>
        <p:grpSpPr>
          <a:xfrm>
            <a:off x="5346452" y="3899067"/>
            <a:ext cx="1896318" cy="654837"/>
            <a:chOff x="1302005" y="3562130"/>
            <a:chExt cx="1896318" cy="654837"/>
          </a:xfrm>
        </p:grpSpPr>
        <p:pic>
          <p:nvPicPr>
            <p:cNvPr id="52" name="Picture 2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2284" y="3808021"/>
              <a:ext cx="1516039" cy="408946"/>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8" descr="http://illust-hp.com/img/denkyu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2005" y="3562130"/>
              <a:ext cx="321544" cy="599631"/>
            </a:xfrm>
            <a:prstGeom prst="rect">
              <a:avLst/>
            </a:prstGeom>
            <a:noFill/>
            <a:extLst>
              <a:ext uri="{909E8E84-426E-40DD-AFC4-6F175D3DCCD1}">
                <a14:hiddenFill xmlns:a14="http://schemas.microsoft.com/office/drawing/2010/main">
                  <a:solidFill>
                    <a:srgbClr val="FFFFFF"/>
                  </a:solidFill>
                </a14:hiddenFill>
              </a:ext>
            </a:extLst>
          </p:spPr>
        </p:pic>
        <p:sp>
          <p:nvSpPr>
            <p:cNvPr id="54" name="テキスト ボックス 53"/>
            <p:cNvSpPr txBox="1"/>
            <p:nvPr/>
          </p:nvSpPr>
          <p:spPr>
            <a:xfrm>
              <a:off x="1699517" y="3565874"/>
              <a:ext cx="1261884" cy="276999"/>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grpSp>
      <p:sp>
        <p:nvSpPr>
          <p:cNvPr id="46" name="角丸四角形 45"/>
          <p:cNvSpPr/>
          <p:nvPr/>
        </p:nvSpPr>
        <p:spPr bwMode="auto">
          <a:xfrm>
            <a:off x="49100" y="701204"/>
            <a:ext cx="9036496" cy="1719684"/>
          </a:xfrm>
          <a:prstGeom prst="round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導入部署：総務・人事部門 ⇒ 各部 企画部門</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273050" indent="-92075">
              <a:buFont typeface="Wingdings" panose="05000000000000000000" pitchFamily="2" charset="2"/>
              <a:buChar char="l"/>
            </a:pP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概要：総務より社員健康診断日程情報が</a:t>
            </a:r>
            <a:r>
              <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で届くので、社内</a:t>
            </a:r>
            <a:r>
              <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HP</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のよりメールアドレスを取出し、　</a:t>
            </a:r>
            <a:endPar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180975"/>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sz="1600" dirty="0" err="1">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へ転</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記し、</a:t>
            </a:r>
            <a:r>
              <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データ情報より社員へ健康診断日程の連絡メールの送付を行う。</a:t>
            </a:r>
            <a:endPar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導入効果 ：稼働削減、ヒューマンエラーがなくなった。</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すべて手作業で社員一人ひとりにメールで周知していたことが、月</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回の実行で</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終わってしまうので稼働削減率は、</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となる。</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47547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17"/>
          <p:cNvSpPr>
            <a:spLocks noChangeArrowheads="1"/>
          </p:cNvSpPr>
          <p:nvPr/>
        </p:nvSpPr>
        <p:spPr bwMode="auto">
          <a:xfrm>
            <a:off x="0" y="6324600"/>
            <a:ext cx="9144000" cy="533400"/>
          </a:xfrm>
          <a:prstGeom prst="rect">
            <a:avLst/>
          </a:prstGeom>
          <a:solidFill>
            <a:srgbClr val="0033CC"/>
          </a:solidFill>
          <a:ln w="9525">
            <a:noFill/>
            <a:miter lim="800000"/>
            <a:headEnd/>
            <a:tailEnd/>
          </a:ln>
        </p:spPr>
        <p:txBody>
          <a:bodyPr wrap="none" anchor="ctr"/>
          <a:lstStyle/>
          <a:p>
            <a:pPr algn="ctr"/>
            <a:endParaRPr lang="ja-JP" altLang="ja-JP" dirty="0">
              <a:effectLst/>
              <a:latin typeface="Arial" charset="0"/>
              <a:ea typeface="MS UI Gothic" pitchFamily="50" charset="-128"/>
            </a:endParaRPr>
          </a:p>
        </p:txBody>
      </p:sp>
      <p:sp>
        <p:nvSpPr>
          <p:cNvPr id="13316" name="Freeform 304"/>
          <p:cNvSpPr>
            <a:spLocks/>
          </p:cNvSpPr>
          <p:nvPr/>
        </p:nvSpPr>
        <p:spPr bwMode="auto">
          <a:xfrm>
            <a:off x="0" y="107950"/>
            <a:ext cx="9144000" cy="762000"/>
          </a:xfrm>
          <a:custGeom>
            <a:avLst/>
            <a:gdLst>
              <a:gd name="T0" fmla="*/ 0 w 5760"/>
              <a:gd name="T1" fmla="*/ 2147483647 h 480"/>
              <a:gd name="T2" fmla="*/ 2147483647 w 5760"/>
              <a:gd name="T3" fmla="*/ 2147483647 h 480"/>
              <a:gd name="T4" fmla="*/ 2147483647 w 5760"/>
              <a:gd name="T5" fmla="*/ 0 h 480"/>
              <a:gd name="T6" fmla="*/ 2147483647 w 5760"/>
              <a:gd name="T7" fmla="*/ 0 h 480"/>
              <a:gd name="T8" fmla="*/ 0 60000 65536"/>
              <a:gd name="T9" fmla="*/ 0 60000 65536"/>
              <a:gd name="T10" fmla="*/ 0 60000 65536"/>
              <a:gd name="T11" fmla="*/ 0 60000 65536"/>
              <a:gd name="T12" fmla="*/ 0 w 5760"/>
              <a:gd name="T13" fmla="*/ 0 h 480"/>
              <a:gd name="T14" fmla="*/ 5760 w 5760"/>
              <a:gd name="T15" fmla="*/ 480 h 480"/>
            </a:gdLst>
            <a:ahLst/>
            <a:cxnLst>
              <a:cxn ang="T8">
                <a:pos x="T0" y="T1"/>
              </a:cxn>
              <a:cxn ang="T9">
                <a:pos x="T2" y="T3"/>
              </a:cxn>
              <a:cxn ang="T10">
                <a:pos x="T4" y="T5"/>
              </a:cxn>
              <a:cxn ang="T11">
                <a:pos x="T6" y="T7"/>
              </a:cxn>
            </a:cxnLst>
            <a:rect l="T12" t="T13" r="T14" b="T15"/>
            <a:pathLst>
              <a:path w="5760" h="480">
                <a:moveTo>
                  <a:pt x="0" y="480"/>
                </a:moveTo>
                <a:lnTo>
                  <a:pt x="1248" y="480"/>
                </a:lnTo>
                <a:lnTo>
                  <a:pt x="1728" y="0"/>
                </a:lnTo>
                <a:lnTo>
                  <a:pt x="5760" y="0"/>
                </a:lnTo>
              </a:path>
            </a:pathLst>
          </a:custGeom>
          <a:noFill/>
          <a:ln w="57150">
            <a:solidFill>
              <a:schemeClr val="bg1"/>
            </a:solidFill>
            <a:round/>
            <a:headEnd/>
            <a:tailEnd/>
          </a:ln>
        </p:spPr>
        <p:txBody>
          <a:bodyPr/>
          <a:lstStyle/>
          <a:p>
            <a:pPr>
              <a:defRPr/>
            </a:pPr>
            <a:endParaRPr lang="ja-JP" altLang="en-US" dirty="0"/>
          </a:p>
        </p:txBody>
      </p:sp>
      <p:sp>
        <p:nvSpPr>
          <p:cNvPr id="8197" name="Rectangle 312"/>
          <p:cNvSpPr>
            <a:spLocks noChangeArrowheads="1"/>
          </p:cNvSpPr>
          <p:nvPr/>
        </p:nvSpPr>
        <p:spPr bwMode="auto">
          <a:xfrm>
            <a:off x="0" y="0"/>
            <a:ext cx="9144000" cy="636588"/>
          </a:xfrm>
          <a:prstGeom prst="rect">
            <a:avLst/>
          </a:prstGeom>
          <a:solidFill>
            <a:srgbClr val="0033CC"/>
          </a:solidFill>
          <a:ln w="9525">
            <a:noFill/>
            <a:miter lim="800000"/>
            <a:headEnd/>
            <a:tailEnd/>
          </a:ln>
        </p:spPr>
        <p:txBody>
          <a:bodyPr wrap="none" anchor="ctr"/>
          <a:lstStyle/>
          <a:p>
            <a:pPr algn="ctr"/>
            <a:endParaRPr lang="ja-JP" altLang="ja-JP" dirty="0">
              <a:effectLst/>
              <a:latin typeface="Arial" charset="0"/>
              <a:ea typeface="MS UI Gothic" pitchFamily="50" charset="-128"/>
            </a:endParaRPr>
          </a:p>
        </p:txBody>
      </p:sp>
      <p:sp>
        <p:nvSpPr>
          <p:cNvPr id="8198" name="Text Box 321"/>
          <p:cNvSpPr txBox="1">
            <a:spLocks noChangeArrowheads="1"/>
          </p:cNvSpPr>
          <p:nvPr/>
        </p:nvSpPr>
        <p:spPr bwMode="auto">
          <a:xfrm>
            <a:off x="6298416" y="6664325"/>
            <a:ext cx="2707472" cy="138499"/>
          </a:xfrm>
          <a:prstGeom prst="rect">
            <a:avLst/>
          </a:prstGeom>
          <a:noFill/>
          <a:ln w="9525">
            <a:noFill/>
            <a:miter lim="800000"/>
            <a:headEnd/>
            <a:tailEnd/>
          </a:ln>
        </p:spPr>
        <p:txBody>
          <a:bodyPr wrap="none" lIns="0" tIns="0" rIns="0" bIns="0">
            <a:spAutoFit/>
          </a:bodyPr>
          <a:lstStyle/>
          <a:p>
            <a:pPr algn="r"/>
            <a:r>
              <a:rPr lang="en-US" altLang="ja-JP" sz="900" i="1" dirty="0">
                <a:solidFill>
                  <a:schemeClr val="bg1"/>
                </a:solidFill>
                <a:effectLst/>
                <a:latin typeface="Times New Roman" pitchFamily="18" charset="0"/>
                <a:ea typeface="ＭＳ Ｐゴシック" pitchFamily="50" charset="-128"/>
              </a:rPr>
              <a:t>Copyright© 2017 NTT Advanced Technology Corporation</a:t>
            </a:r>
          </a:p>
        </p:txBody>
      </p:sp>
      <p:sp>
        <p:nvSpPr>
          <p:cNvPr id="11" name="Text Box 270">
            <a:extLst>
              <a:ext uri="{FF2B5EF4-FFF2-40B4-BE49-F238E27FC236}">
                <a16:creationId xmlns:a16="http://schemas.microsoft.com/office/drawing/2014/main" id="{8A79CF64-E994-43A1-90CF-CF1F44CACA44}"/>
              </a:ext>
            </a:extLst>
          </p:cNvPr>
          <p:cNvSpPr txBox="1">
            <a:spLocks noChangeArrowheads="1"/>
          </p:cNvSpPr>
          <p:nvPr/>
        </p:nvSpPr>
        <p:spPr bwMode="auto">
          <a:xfrm>
            <a:off x="1676400" y="3142070"/>
            <a:ext cx="5903913" cy="1873196"/>
          </a:xfrm>
          <a:prstGeom prst="rect">
            <a:avLst/>
          </a:prstGeom>
          <a:noFill/>
          <a:ln w="9525">
            <a:noFill/>
            <a:miter lim="800000"/>
            <a:headEnd/>
            <a:tailEnd/>
          </a:ln>
          <a:effectLst/>
        </p:spPr>
        <p:txBody>
          <a:bodyPr lIns="36000" tIns="36000" rIns="36000" bIns="36000" anchor="b">
            <a:spAutoFit/>
          </a:bodyPr>
          <a:lstStyle/>
          <a:p>
            <a:pPr algn="ctr">
              <a:lnSpc>
                <a:spcPct val="150000"/>
              </a:lnSpc>
              <a:defRPr/>
            </a:pPr>
            <a:r>
              <a:rPr lang="en-US" altLang="ja-JP" sz="1600" b="1" dirty="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１１３－００３３</a:t>
            </a:r>
            <a:endParaRPr lang="en-US" altLang="ja-JP" sz="1600" b="1" dirty="0">
              <a:latin typeface="Meiryo UI" panose="020B0604030504040204" pitchFamily="50" charset="-128"/>
              <a:ea typeface="Meiryo UI" panose="020B0604030504040204" pitchFamily="50" charset="-128"/>
            </a:endParaRPr>
          </a:p>
          <a:p>
            <a:pPr algn="ctr">
              <a:lnSpc>
                <a:spcPct val="150000"/>
              </a:lnSpc>
              <a:defRPr/>
            </a:pPr>
            <a:r>
              <a:rPr lang="ja-JP" altLang="en-US" sz="1600" b="1" dirty="0">
                <a:latin typeface="Meiryo UI" panose="020B0604030504040204" pitchFamily="50" charset="-128"/>
                <a:ea typeface="Meiryo UI" panose="020B0604030504040204" pitchFamily="50" charset="-128"/>
              </a:rPr>
              <a:t> 東京都文京区本郷２－２７－２０ 本郷センタービル</a:t>
            </a:r>
            <a:endParaRPr lang="en-US" altLang="ja-JP" sz="1600" b="1" dirty="0">
              <a:latin typeface="Meiryo UI" panose="020B0604030504040204" pitchFamily="50" charset="-128"/>
              <a:ea typeface="Meiryo UI" panose="020B0604030504040204" pitchFamily="50" charset="-128"/>
            </a:endParaRPr>
          </a:p>
          <a:p>
            <a:pPr algn="ctr">
              <a:lnSpc>
                <a:spcPct val="150000"/>
              </a:lnSpc>
              <a:defRPr/>
            </a:pPr>
            <a:r>
              <a:rPr lang="en-US" altLang="ja-JP" sz="1400" b="1" dirty="0">
                <a:latin typeface="Meiryo UI" panose="020B0604030504040204" pitchFamily="50" charset="-128"/>
                <a:ea typeface="Meiryo UI" panose="020B0604030504040204" pitchFamily="50" charset="-128"/>
              </a:rPr>
              <a:t>TEL : </a:t>
            </a:r>
            <a:r>
              <a:rPr lang="ja-JP" altLang="en-US" sz="1400" b="1" dirty="0">
                <a:latin typeface="Meiryo UI" panose="020B0604030504040204" pitchFamily="50" charset="-128"/>
                <a:ea typeface="Meiryo UI" panose="020B0604030504040204" pitchFamily="50" charset="-128"/>
              </a:rPr>
              <a:t>０３－５６８４－６８４０ </a:t>
            </a:r>
            <a:r>
              <a:rPr lang="en-US" altLang="ja-JP" sz="1400" b="1" dirty="0">
                <a:latin typeface="Meiryo UI" panose="020B0604030504040204" pitchFamily="50" charset="-128"/>
                <a:ea typeface="Meiryo UI" panose="020B0604030504040204" pitchFamily="50" charset="-128"/>
              </a:rPr>
              <a:t>/ FAX : </a:t>
            </a:r>
            <a:r>
              <a:rPr lang="ja-JP" altLang="en-US" sz="1400" b="1" dirty="0">
                <a:latin typeface="Meiryo UI" panose="020B0604030504040204" pitchFamily="50" charset="-128"/>
                <a:ea typeface="Meiryo UI" panose="020B0604030504040204" pitchFamily="50" charset="-128"/>
              </a:rPr>
              <a:t>０３－５６８４－６７７６</a:t>
            </a:r>
            <a:endParaRPr lang="en-US" altLang="ja-JP" sz="1400" b="1" dirty="0">
              <a:latin typeface="Meiryo UI" panose="020B0604030504040204" pitchFamily="50" charset="-128"/>
              <a:ea typeface="Meiryo UI" panose="020B0604030504040204" pitchFamily="50" charset="-128"/>
            </a:endParaRPr>
          </a:p>
          <a:p>
            <a:pPr algn="ctr">
              <a:lnSpc>
                <a:spcPct val="150000"/>
              </a:lnSpc>
              <a:defRPr/>
            </a:pPr>
            <a:r>
              <a:rPr lang="ja-JP" altLang="en-US" sz="1600" b="1" dirty="0">
                <a:latin typeface="Meiryo UI" panose="020B0604030504040204" pitchFamily="50" charset="-128"/>
                <a:ea typeface="Meiryo UI" panose="020B0604030504040204" pitchFamily="50" charset="-128"/>
              </a:rPr>
              <a:t>営業担当：</a:t>
            </a:r>
            <a:r>
              <a:rPr lang="en-US" altLang="ja-JP" sz="1600" b="1" dirty="0">
                <a:latin typeface="Meiryo UI" panose="020B0604030504040204" pitchFamily="50" charset="-128"/>
                <a:ea typeface="Meiryo UI" panose="020B0604030504040204" pitchFamily="50" charset="-128"/>
              </a:rPr>
              <a:t>web@iimhs.co.jp</a:t>
            </a:r>
          </a:p>
          <a:p>
            <a:pPr algn="ctr">
              <a:lnSpc>
                <a:spcPct val="150000"/>
              </a:lnSpc>
              <a:defRPr/>
            </a:pPr>
            <a:r>
              <a:rPr lang="en-US" altLang="ja-JP" sz="1600" b="1" dirty="0">
                <a:latin typeface="Meiryo UI" panose="020B0604030504040204" pitchFamily="50" charset="-128"/>
                <a:ea typeface="Meiryo UI" panose="020B0604030504040204" pitchFamily="50" charset="-128"/>
              </a:rPr>
              <a:t>https://www.iimhs.co.jp/</a:t>
            </a:r>
          </a:p>
        </p:txBody>
      </p:sp>
      <p:pic>
        <p:nvPicPr>
          <p:cNvPr id="12" name="図 11">
            <a:extLst>
              <a:ext uri="{FF2B5EF4-FFF2-40B4-BE49-F238E27FC236}">
                <a16:creationId xmlns:a16="http://schemas.microsoft.com/office/drawing/2014/main" id="{09BBC6F3-9D28-4DF7-974B-A24F279E86F4}"/>
              </a:ext>
            </a:extLst>
          </p:cNvPr>
          <p:cNvPicPr>
            <a:picLocks noChangeAspect="1"/>
          </p:cNvPicPr>
          <p:nvPr/>
        </p:nvPicPr>
        <p:blipFill>
          <a:blip r:embed="rId3"/>
          <a:stretch>
            <a:fillRect/>
          </a:stretch>
        </p:blipFill>
        <p:spPr>
          <a:xfrm>
            <a:off x="2650232" y="1844824"/>
            <a:ext cx="3843536" cy="911354"/>
          </a:xfrm>
          <a:prstGeom prst="rect">
            <a:avLst/>
          </a:prstGeom>
        </p:spPr>
      </p:pic>
      <p:grpSp>
        <p:nvGrpSpPr>
          <p:cNvPr id="13" name="グループ化 28">
            <a:extLst>
              <a:ext uri="{FF2B5EF4-FFF2-40B4-BE49-F238E27FC236}">
                <a16:creationId xmlns:a16="http://schemas.microsoft.com/office/drawing/2014/main" id="{1C4A6AB0-792F-4636-A1B8-C1BF668C8405}"/>
              </a:ext>
            </a:extLst>
          </p:cNvPr>
          <p:cNvGrpSpPr>
            <a:grpSpLocks/>
          </p:cNvGrpSpPr>
          <p:nvPr/>
        </p:nvGrpSpPr>
        <p:grpSpPr bwMode="auto">
          <a:xfrm>
            <a:off x="7596188" y="5018088"/>
            <a:ext cx="938212" cy="1079500"/>
            <a:chOff x="-109885" y="1844824"/>
            <a:chExt cx="2447925" cy="2447925"/>
          </a:xfrm>
        </p:grpSpPr>
        <p:pic>
          <p:nvPicPr>
            <p:cNvPr id="14" name="Picture 6" descr="「ロボットフリー」の画像検索結果">
              <a:hlinkClick r:id="rId4"/>
              <a:extLst>
                <a:ext uri="{FF2B5EF4-FFF2-40B4-BE49-F238E27FC236}">
                  <a16:creationId xmlns:a16="http://schemas.microsoft.com/office/drawing/2014/main" id="{0BABF41A-E8F4-4B9A-BE40-A2CF0E65CD8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885" y="1844824"/>
              <a:ext cx="24479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図 12">
              <a:extLst>
                <a:ext uri="{FF2B5EF4-FFF2-40B4-BE49-F238E27FC236}">
                  <a16:creationId xmlns:a16="http://schemas.microsoft.com/office/drawing/2014/main" id="{5713EBF4-CAC5-4E1B-9EE1-3907AC2B269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2390" y="2340124"/>
              <a:ext cx="71596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 name="Picture 8" descr="ci_j_b">
            <a:extLst>
              <a:ext uri="{FF2B5EF4-FFF2-40B4-BE49-F238E27FC236}">
                <a16:creationId xmlns:a16="http://schemas.microsoft.com/office/drawing/2014/main" id="{981BC67A-F87E-4959-B771-2DBCC45734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354416"/>
            <a:ext cx="1295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グループ化 16">
            <a:extLst>
              <a:ext uri="{FF2B5EF4-FFF2-40B4-BE49-F238E27FC236}">
                <a16:creationId xmlns:a16="http://schemas.microsoft.com/office/drawing/2014/main" id="{2380F772-C1DB-43C1-9AC1-1E45EE3DDFB3}"/>
              </a:ext>
            </a:extLst>
          </p:cNvPr>
          <p:cNvGrpSpPr/>
          <p:nvPr/>
        </p:nvGrpSpPr>
        <p:grpSpPr>
          <a:xfrm>
            <a:off x="1131046" y="6490554"/>
            <a:ext cx="1349264" cy="276999"/>
            <a:chOff x="940493" y="5451420"/>
            <a:chExt cx="1349264" cy="276999"/>
          </a:xfrm>
        </p:grpSpPr>
        <p:sp>
          <p:nvSpPr>
            <p:cNvPr id="18" name="テキスト ボックス 17">
              <a:extLst>
                <a:ext uri="{FF2B5EF4-FFF2-40B4-BE49-F238E27FC236}">
                  <a16:creationId xmlns:a16="http://schemas.microsoft.com/office/drawing/2014/main" id="{364F2B78-F425-4511-9508-8BEBE6E4FD9F}"/>
                </a:ext>
              </a:extLst>
            </p:cNvPr>
            <p:cNvSpPr txBox="1"/>
            <p:nvPr/>
          </p:nvSpPr>
          <p:spPr>
            <a:xfrm>
              <a:off x="940493" y="5451420"/>
              <a:ext cx="338554" cy="276999"/>
            </a:xfrm>
            <a:prstGeom prst="rect">
              <a:avLst/>
            </a:prstGeom>
            <a:noFill/>
          </p:spPr>
          <p:txBody>
            <a:bodyPr wrap="square" rtlCol="0">
              <a:spAutoFit/>
            </a:bodyPr>
            <a:lstStyle/>
            <a:p>
              <a:r>
                <a:rPr kumimoji="1" lang="en-US" altLang="ja-JP" dirty="0">
                  <a:solidFill>
                    <a:schemeClr val="bg1"/>
                  </a:solidFill>
                </a:rPr>
                <a:t>×</a:t>
              </a:r>
              <a:endParaRPr kumimoji="1" lang="ja-JP" altLang="en-US" dirty="0">
                <a:solidFill>
                  <a:schemeClr val="bg1"/>
                </a:solidFill>
              </a:endParaRPr>
            </a:p>
          </p:txBody>
        </p:sp>
        <p:pic>
          <p:nvPicPr>
            <p:cNvPr id="19" name="図 18">
              <a:extLst>
                <a:ext uri="{FF2B5EF4-FFF2-40B4-BE49-F238E27FC236}">
                  <a16:creationId xmlns:a16="http://schemas.microsoft.com/office/drawing/2014/main" id="{E8C25BB4-7FD6-41B6-BDF0-9AE7E738741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79047" y="5480527"/>
              <a:ext cx="1010710" cy="239653"/>
            </a:xfrm>
            <a:prstGeom prst="rect">
              <a:avLst/>
            </a:prstGeom>
          </p:spPr>
        </p:pic>
      </p:grpSp>
    </p:spTree>
    <p:extLst>
      <p:ext uri="{BB962C8B-B14F-4D97-AF65-F5344CB8AC3E}">
        <p14:creationId xmlns:p14="http://schemas.microsoft.com/office/powerpoint/2010/main" val="363155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4F302C99-53F9-4241-B571-0EA8D3396BDB}" type="slidenum">
              <a:rPr lang="en-US" altLang="ja-JP" smtClean="0"/>
              <a:pPr>
                <a:defRPr/>
              </a:pPr>
              <a:t>3</a:t>
            </a:fld>
            <a:endParaRPr lang="en-US" altLang="ja-JP"/>
          </a:p>
        </p:txBody>
      </p:sp>
      <p:sp>
        <p:nvSpPr>
          <p:cNvPr id="5" name="Rectangle 2"/>
          <p:cNvSpPr txBox="1">
            <a:spLocks noChangeArrowheads="1"/>
          </p:cNvSpPr>
          <p:nvPr/>
        </p:nvSpPr>
        <p:spPr>
          <a:xfrm>
            <a:off x="0" y="3146427"/>
            <a:ext cx="9144000" cy="565146"/>
          </a:xfrm>
          <a:prstGeom prst="rect">
            <a:avLst/>
          </a:prstGeom>
        </p:spPr>
        <p:txBody>
          <a:bodyPr lIns="36000" tIns="36000" rIns="36000" bIns="36000">
            <a:spAutoFit/>
          </a:bodyPr>
          <a:lstStyle>
            <a:lvl1pPr algn="l" rtl="0" eaLnBrk="0" fontAlgn="base" hangingPunct="0">
              <a:spcBef>
                <a:spcPct val="0"/>
              </a:spcBef>
              <a:spcAft>
                <a:spcPct val="0"/>
              </a:spcAft>
              <a:defRPr kumimoji="1" sz="2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5pPr>
            <a:lvl6pPr marL="457200" algn="l" rtl="0" fontAlgn="base">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6pPr>
            <a:lvl7pPr marL="914400" algn="l" rtl="0" fontAlgn="base">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7pPr>
            <a:lvl8pPr marL="1371600" algn="l" rtl="0" fontAlgn="base">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8pPr>
            <a:lvl9pPr marL="1828800" algn="l" rtl="0" fontAlgn="base">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9pPr>
          </a:lstStyle>
          <a:p>
            <a:pPr algn="ctr" eaLnBrk="1" hangingPunct="1"/>
            <a:r>
              <a:rPr lang="ja-JP" altLang="en-US" sz="3200" kern="0" dirty="0">
                <a:latin typeface="HGP創英角ｺﾞｼｯｸUB" pitchFamily="50" charset="-128"/>
                <a:ea typeface="HGP創英角ｺﾞｼｯｸUB" pitchFamily="50" charset="-128"/>
              </a:rPr>
              <a:t>ＲＰＡの市場動向について</a:t>
            </a:r>
            <a:endParaRPr lang="en-US" altLang="ja-JP" sz="3200" kern="0" dirty="0">
              <a:latin typeface="HGP創英角ｺﾞｼｯｸUB" pitchFamily="50" charset="-128"/>
              <a:ea typeface="HGP創英角ｺﾞｼｯｸUB" pitchFamily="50" charset="-128"/>
            </a:endParaRPr>
          </a:p>
        </p:txBody>
      </p:sp>
      <p:sp>
        <p:nvSpPr>
          <p:cNvPr id="6"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ja-JP" altLang="en-US" sz="2400" kern="0" dirty="0">
                <a:solidFill>
                  <a:schemeClr val="bg1"/>
                </a:solidFill>
              </a:rPr>
              <a:t>ＲＰＡの市場動向について</a:t>
            </a:r>
            <a:endPar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7"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sp>
        <p:nvSpPr>
          <p:cNvPr id="8" name="Rectangle 2"/>
          <p:cNvSpPr txBox="1">
            <a:spLocks noChangeArrowheads="1"/>
          </p:cNvSpPr>
          <p:nvPr/>
        </p:nvSpPr>
        <p:spPr>
          <a:xfrm>
            <a:off x="0" y="3768600"/>
            <a:ext cx="9144000" cy="380480"/>
          </a:xfrm>
          <a:prstGeom prst="rect">
            <a:avLst/>
          </a:prstGeom>
        </p:spPr>
        <p:txBody>
          <a:bodyPr lIns="36000" tIns="36000" rIns="36000" bIns="36000">
            <a:spAutoFit/>
          </a:bodyPr>
          <a:lstStyle>
            <a:lvl1pPr algn="l" rtl="0" eaLnBrk="0" fontAlgn="base" hangingPunct="0">
              <a:spcBef>
                <a:spcPct val="0"/>
              </a:spcBef>
              <a:spcAft>
                <a:spcPct val="0"/>
              </a:spcAft>
              <a:defRPr kumimoji="1" sz="2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5pPr>
            <a:lvl6pPr marL="457200" algn="l" rtl="0" fontAlgn="base">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6pPr>
            <a:lvl7pPr marL="914400" algn="l" rtl="0" fontAlgn="base">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7pPr>
            <a:lvl8pPr marL="1371600" algn="l" rtl="0" fontAlgn="base">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8pPr>
            <a:lvl9pPr marL="1828800" algn="l" rtl="0" fontAlgn="base">
              <a:spcBef>
                <a:spcPct val="0"/>
              </a:spcBef>
              <a:spcAft>
                <a:spcPct val="0"/>
              </a:spcAft>
              <a:defRPr kumimoji="1" sz="2800">
                <a:solidFill>
                  <a:schemeClr val="tx2"/>
                </a:solidFill>
                <a:effectLst>
                  <a:outerShdw blurRad="38100" dist="38100" dir="2700000" algn="tl">
                    <a:srgbClr val="C0C0C0"/>
                  </a:outerShdw>
                </a:effectLst>
                <a:latin typeface="HGP創英角ｺﾞｼｯｸUB" pitchFamily="50" charset="-128"/>
                <a:ea typeface="HGP創英角ｺﾞｼｯｸUB" pitchFamily="50" charset="-128"/>
              </a:defRPr>
            </a:lvl9pPr>
          </a:lstStyle>
          <a:p>
            <a:pPr algn="ctr" eaLnBrk="1" hangingPunct="1"/>
            <a:r>
              <a:rPr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b="1" dirty="0">
                <a:effectLst/>
                <a:latin typeface="メイリオ" panose="020B0604030504040204" pitchFamily="50" charset="-128"/>
                <a:ea typeface="メイリオ" panose="020B0604030504040204" pitchFamily="50" charset="-128"/>
                <a:cs typeface="メイリオ" panose="020B0604030504040204" pitchFamily="50" charset="-128"/>
              </a:rPr>
              <a:t>Robotic Process Automation</a:t>
            </a:r>
            <a:r>
              <a:rPr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kern="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323357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図 59"/>
          <p:cNvPicPr>
            <a:picLocks noChangeAspect="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b="1932"/>
          <a:stretch/>
        </p:blipFill>
        <p:spPr>
          <a:xfrm>
            <a:off x="1898085" y="967736"/>
            <a:ext cx="5870040" cy="3246723"/>
          </a:xfrm>
          <a:prstGeom prst="rect">
            <a:avLst/>
          </a:prstGeom>
        </p:spPr>
      </p:pic>
      <p:sp>
        <p:nvSpPr>
          <p:cNvPr id="4" name="スライド番号プレースホルダー 3"/>
          <p:cNvSpPr>
            <a:spLocks noGrp="1"/>
          </p:cNvSpPr>
          <p:nvPr>
            <p:ph type="sldNum" sz="quarter" idx="10"/>
          </p:nvPr>
        </p:nvSpPr>
        <p:spPr/>
        <p:txBody>
          <a:bodyPr/>
          <a:lstStyle/>
          <a:p>
            <a:pPr>
              <a:defRPr/>
            </a:pPr>
            <a:fld id="{4F302C99-53F9-4241-B571-0EA8D3396BDB}" type="slidenum">
              <a:rPr lang="en-US" altLang="ja-JP" smtClean="0"/>
              <a:pPr>
                <a:defRPr/>
              </a:pPr>
              <a:t>4</a:t>
            </a:fld>
            <a:endParaRPr lang="en-US" altLang="ja-JP"/>
          </a:p>
        </p:txBody>
      </p:sp>
      <p:sp>
        <p:nvSpPr>
          <p:cNvPr id="62" name="円/楕円 11"/>
          <p:cNvSpPr/>
          <p:nvPr/>
        </p:nvSpPr>
        <p:spPr>
          <a:xfrm>
            <a:off x="1916587" y="1648479"/>
            <a:ext cx="972302" cy="846898"/>
          </a:xfrm>
          <a:prstGeom prst="ellipse">
            <a:avLst/>
          </a:prstGeom>
          <a:noFill/>
          <a:ln w="25400" cap="flat" cmpd="sng" algn="ctr">
            <a:solidFill>
              <a:srgbClr val="4B54FF"/>
            </a:solidFill>
            <a:prstDash val="dash"/>
          </a:ln>
          <a:effectLst/>
        </p:spPr>
        <p:txBody>
          <a:bodyPr lIns="0" rIns="0" rtlCol="0" anchor="t" anchorCtr="0"/>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100" b="0" i="0" u="none" strike="noStrike" kern="0" cap="none" spc="0" normalizeH="0" baseline="0" noProof="0" dirty="0">
              <a:ln>
                <a:noFill/>
              </a:ln>
              <a:solidFill>
                <a:srgbClr val="000000"/>
              </a:solidFill>
              <a:effectLst/>
              <a:uLnTx/>
              <a:uFillTx/>
              <a:latin typeface="+mn-ea"/>
              <a:ea typeface="+mn-ea"/>
              <a:cs typeface="+mn-cs"/>
            </a:endParaRPr>
          </a:p>
        </p:txBody>
      </p:sp>
      <p:sp>
        <p:nvSpPr>
          <p:cNvPr id="63" name="角丸四角形吹き出し 62"/>
          <p:cNvSpPr/>
          <p:nvPr/>
        </p:nvSpPr>
        <p:spPr bwMode="auto">
          <a:xfrm>
            <a:off x="440617" y="908720"/>
            <a:ext cx="2214940" cy="613361"/>
          </a:xfrm>
          <a:prstGeom prst="wedgeRoundRectCallout">
            <a:avLst>
              <a:gd name="adj1" fmla="val 32217"/>
              <a:gd name="adj2" fmla="val 95371"/>
              <a:gd name="adj3" fmla="val 16667"/>
            </a:avLst>
          </a:prstGeom>
          <a:solidFill>
            <a:srgbClr val="CCECFF"/>
          </a:solidFill>
          <a:ln w="28575" cap="flat" cmpd="sng" algn="ctr">
            <a:solidFill>
              <a:srgbClr val="6699FF"/>
            </a:solidFill>
            <a:prstDash val="solid"/>
            <a:round/>
            <a:headEnd type="none" w="med" len="med"/>
            <a:tailEnd type="none" w="med" len="med"/>
          </a:ln>
          <a:effectLst/>
        </p:spPr>
        <p:txBody>
          <a:bodyPr vert="horz" wrap="square" lIns="72000" tIns="72000" rIns="72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2015</a:t>
            </a:r>
            <a:r>
              <a:rPr kumimoji="1" lang="ja-JP" altLang="en-US" sz="14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年</a:t>
            </a: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、ヨーロッパで</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rPr>
              <a:t>RPA</a:t>
            </a: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のブームが到来。</a:t>
            </a:r>
            <a:endParaRPr kumimoji="1" lang="ja-JP" altLang="en-US" sz="14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円/楕円 12"/>
          <p:cNvSpPr/>
          <p:nvPr/>
        </p:nvSpPr>
        <p:spPr>
          <a:xfrm>
            <a:off x="5841217" y="1766187"/>
            <a:ext cx="1080120" cy="963698"/>
          </a:xfrm>
          <a:prstGeom prst="ellipse">
            <a:avLst/>
          </a:prstGeom>
          <a:noFill/>
          <a:ln w="25400" cap="flat" cmpd="sng" algn="ctr">
            <a:solidFill>
              <a:srgbClr val="4B54FF"/>
            </a:solidFill>
            <a:prstDash val="dash"/>
          </a:ln>
          <a:effectLst/>
        </p:spPr>
        <p:txBody>
          <a:bodyPr lIns="0" rIns="0" rtlCol="0" anchor="t" anchorCtr="0"/>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100" b="0" i="0" u="none" strike="noStrike" kern="0" cap="none" spc="0" normalizeH="0" baseline="0" noProof="0" dirty="0">
              <a:ln>
                <a:noFill/>
              </a:ln>
              <a:solidFill>
                <a:srgbClr val="000000"/>
              </a:solidFill>
              <a:effectLst/>
              <a:uLnTx/>
              <a:uFillTx/>
              <a:latin typeface="+mn-ea"/>
              <a:ea typeface="+mn-ea"/>
              <a:cs typeface="+mn-cs"/>
            </a:endParaRPr>
          </a:p>
        </p:txBody>
      </p:sp>
      <p:sp>
        <p:nvSpPr>
          <p:cNvPr id="66" name="円/楕円 13"/>
          <p:cNvSpPr/>
          <p:nvPr/>
        </p:nvSpPr>
        <p:spPr>
          <a:xfrm>
            <a:off x="4221097" y="2126227"/>
            <a:ext cx="432000" cy="432000"/>
          </a:xfrm>
          <a:prstGeom prst="ellipse">
            <a:avLst/>
          </a:prstGeom>
          <a:noFill/>
          <a:ln w="38100" cap="flat" cmpd="sng" algn="ctr">
            <a:solidFill>
              <a:srgbClr val="FF5050"/>
            </a:solidFill>
            <a:prstDash val="solid"/>
          </a:ln>
          <a:effectLst/>
        </p:spPr>
        <p:txBody>
          <a:bodyPr lIns="0" rIns="0" rtlCol="0" anchor="t" anchorCtr="0"/>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100" b="0" i="0" u="none" strike="noStrike" kern="0" cap="none" spc="0" normalizeH="0" baseline="0" noProof="0" dirty="0">
              <a:ln>
                <a:noFill/>
              </a:ln>
              <a:solidFill>
                <a:srgbClr val="000000"/>
              </a:solidFill>
              <a:effectLst/>
              <a:uLnTx/>
              <a:uFillTx/>
              <a:latin typeface="+mn-ea"/>
              <a:ea typeface="+mn-ea"/>
              <a:cs typeface="+mn-cs"/>
            </a:endParaRPr>
          </a:p>
        </p:txBody>
      </p:sp>
      <p:sp>
        <p:nvSpPr>
          <p:cNvPr id="68" name="右矢印 67"/>
          <p:cNvSpPr/>
          <p:nvPr/>
        </p:nvSpPr>
        <p:spPr>
          <a:xfrm rot="382510">
            <a:off x="2963154" y="1696306"/>
            <a:ext cx="2642750" cy="187821"/>
          </a:xfrm>
          <a:prstGeom prst="rightArrow">
            <a:avLst/>
          </a:prstGeom>
          <a:solidFill>
            <a:schemeClr val="accent4"/>
          </a:solidFill>
          <a:ln w="25400" cap="flat" cmpd="sng" algn="ctr">
            <a:noFill/>
            <a:prstDash val="solid"/>
          </a:ln>
          <a:effectLst/>
        </p:spPr>
        <p:txBody>
          <a:bodyPr lIns="0" rIns="0" rtlCol="0" anchor="t" anchorCtr="0"/>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100" b="0" i="0" u="none" strike="noStrike" kern="0" cap="none" spc="0" normalizeH="0" baseline="0" noProof="0" dirty="0">
              <a:ln>
                <a:noFill/>
              </a:ln>
              <a:solidFill>
                <a:srgbClr val="000000"/>
              </a:solidFill>
              <a:effectLst/>
              <a:uLnTx/>
              <a:uFillTx/>
              <a:latin typeface="+mn-ea"/>
              <a:ea typeface="+mn-ea"/>
              <a:cs typeface="+mn-cs"/>
            </a:endParaRPr>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414" y="1915147"/>
            <a:ext cx="907904" cy="207521"/>
          </a:xfrm>
          <a:prstGeom prst="rect">
            <a:avLst/>
          </a:prstGeom>
        </p:spPr>
      </p:pic>
      <p:sp>
        <p:nvSpPr>
          <p:cNvPr id="72" name="テキスト ボックス 71"/>
          <p:cNvSpPr txBox="1"/>
          <p:nvPr/>
        </p:nvSpPr>
        <p:spPr>
          <a:xfrm>
            <a:off x="936199" y="2122669"/>
            <a:ext cx="899497" cy="276999"/>
          </a:xfrm>
          <a:prstGeom prst="rect">
            <a:avLst/>
          </a:prstGeom>
          <a:noFill/>
        </p:spPr>
        <p:txBody>
          <a:bodyPr wrap="square" rtlCol="0">
            <a:spAutoFit/>
          </a:bodyPr>
          <a:lstStyle/>
          <a:p>
            <a:r>
              <a:rPr kumimoji="1" lang="ja-JP" altLang="en-US" dirty="0">
                <a:effectLst/>
                <a:latin typeface="メイリオ" panose="020B0604030504040204" pitchFamily="50" charset="-128"/>
                <a:ea typeface="メイリオ" panose="020B0604030504040204" pitchFamily="50" charset="-128"/>
                <a:cs typeface="メイリオ" panose="020B0604030504040204" pitchFamily="50" charset="-128"/>
              </a:rPr>
              <a:t>（英国）</a:t>
            </a:r>
          </a:p>
        </p:txBody>
      </p:sp>
      <p:sp>
        <p:nvSpPr>
          <p:cNvPr id="73" name="テキスト ボックス 72"/>
          <p:cNvSpPr txBox="1"/>
          <p:nvPr/>
        </p:nvSpPr>
        <p:spPr>
          <a:xfrm>
            <a:off x="7568092" y="3309695"/>
            <a:ext cx="836365" cy="276999"/>
          </a:xfrm>
          <a:prstGeom prst="rect">
            <a:avLst/>
          </a:prstGeom>
          <a:noFill/>
        </p:spPr>
        <p:txBody>
          <a:bodyPr wrap="square" rtlCol="0">
            <a:spAutoFit/>
          </a:bodyPr>
          <a:lstStyle/>
          <a:p>
            <a:r>
              <a:rPr kumimoji="1" lang="ja-JP" altLang="en-US" dirty="0">
                <a:effectLst/>
                <a:latin typeface="メイリオ" panose="020B0604030504040204" pitchFamily="50" charset="-128"/>
                <a:ea typeface="メイリオ" panose="020B0604030504040204" pitchFamily="50" charset="-128"/>
                <a:cs typeface="メイリオ" panose="020B0604030504040204" pitchFamily="50" charset="-128"/>
              </a:rPr>
              <a:t>（米国）</a:t>
            </a:r>
          </a:p>
        </p:txBody>
      </p:sp>
      <p:pic>
        <p:nvPicPr>
          <p:cNvPr id="74" name="図 73"/>
          <p:cNvPicPr>
            <a:picLocks noChangeAspect="1"/>
          </p:cNvPicPr>
          <p:nvPr/>
        </p:nvPicPr>
        <p:blipFill rotWithShape="1">
          <a:blip r:embed="rId4" cstate="print">
            <a:extLst>
              <a:ext uri="{28A0092B-C50C-407E-A947-70E740481C1C}">
                <a14:useLocalDpi xmlns:a14="http://schemas.microsoft.com/office/drawing/2010/main" val="0"/>
              </a:ext>
            </a:extLst>
          </a:blip>
          <a:srcRect b="21515"/>
          <a:stretch/>
        </p:blipFill>
        <p:spPr>
          <a:xfrm>
            <a:off x="7493163" y="1910203"/>
            <a:ext cx="940342" cy="355545"/>
          </a:xfrm>
          <a:prstGeom prst="rect">
            <a:avLst/>
          </a:prstGeom>
        </p:spPr>
      </p:pic>
      <p:pic>
        <p:nvPicPr>
          <p:cNvPr id="7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9884" y="2343569"/>
            <a:ext cx="852782" cy="368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 name="図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25976" y="2846307"/>
            <a:ext cx="868493" cy="408192"/>
          </a:xfrm>
          <a:prstGeom prst="rect">
            <a:avLst/>
          </a:prstGeom>
        </p:spPr>
      </p:pic>
      <p:sp>
        <p:nvSpPr>
          <p:cNvPr id="80"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ja-JP" altLang="en-US" sz="2400" kern="0" dirty="0">
                <a:solidFill>
                  <a:schemeClr val="bg1"/>
                </a:solidFill>
              </a:rPr>
              <a:t>ＲＰＡ</a:t>
            </a:r>
            <a:r>
              <a:rPr lang="ja-JP" altLang="en-US"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ブームの変遷</a:t>
            </a:r>
            <a:endPar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81"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sp>
        <p:nvSpPr>
          <p:cNvPr id="82" name="角丸四角形吹き出し 81"/>
          <p:cNvSpPr/>
          <p:nvPr/>
        </p:nvSpPr>
        <p:spPr bwMode="auto">
          <a:xfrm>
            <a:off x="6578605" y="1118115"/>
            <a:ext cx="1782892" cy="613361"/>
          </a:xfrm>
          <a:prstGeom prst="wedgeRoundRectCallout">
            <a:avLst>
              <a:gd name="adj1" fmla="val -37449"/>
              <a:gd name="adj2" fmla="val 120218"/>
              <a:gd name="adj3" fmla="val 16667"/>
            </a:avLst>
          </a:prstGeom>
          <a:solidFill>
            <a:srgbClr val="CCECFF"/>
          </a:solidFill>
          <a:ln w="28575" cap="flat" cmpd="sng" algn="ctr">
            <a:solidFill>
              <a:srgbClr val="6699FF"/>
            </a:solidFill>
            <a:prstDash val="solid"/>
            <a:round/>
            <a:headEnd type="none" w="med" len="med"/>
            <a:tailEnd type="none" w="med" len="med"/>
          </a:ln>
          <a:effectLst/>
        </p:spPr>
        <p:txBody>
          <a:bodyPr vert="horz" wrap="square" lIns="72000" tIns="72000" rIns="72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2016</a:t>
            </a:r>
            <a:r>
              <a:rPr kumimoji="1" lang="ja-JP" altLang="en-US" sz="14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年</a:t>
            </a: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、北米に</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rPr>
              <a:t>RPA</a:t>
            </a: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ブームが波及。</a:t>
            </a:r>
            <a:endParaRPr kumimoji="1" lang="ja-JP" altLang="en-US" sz="14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3" name="右矢印 82"/>
          <p:cNvSpPr/>
          <p:nvPr/>
        </p:nvSpPr>
        <p:spPr>
          <a:xfrm rot="21217490" flipH="1">
            <a:off x="4695869" y="2257952"/>
            <a:ext cx="959793" cy="175571"/>
          </a:xfrm>
          <a:prstGeom prst="rightArrow">
            <a:avLst/>
          </a:prstGeom>
          <a:solidFill>
            <a:schemeClr val="accent4"/>
          </a:solidFill>
          <a:ln w="25400" cap="flat" cmpd="sng" algn="ctr">
            <a:noFill/>
            <a:prstDash val="solid"/>
          </a:ln>
          <a:effectLst/>
        </p:spPr>
        <p:txBody>
          <a:bodyPr lIns="0" rIns="0" rtlCol="0" anchor="t" anchorCtr="0"/>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100" b="0" i="0" u="none" strike="noStrike" kern="0" cap="none" spc="0" normalizeH="0" baseline="0" noProof="0" dirty="0">
              <a:ln>
                <a:noFill/>
              </a:ln>
              <a:solidFill>
                <a:srgbClr val="000000"/>
              </a:solidFill>
              <a:effectLst/>
              <a:uLnTx/>
              <a:uFillTx/>
              <a:latin typeface="+mn-ea"/>
              <a:ea typeface="+mn-ea"/>
              <a:cs typeface="+mn-cs"/>
            </a:endParaRPr>
          </a:p>
        </p:txBody>
      </p:sp>
      <p:sp>
        <p:nvSpPr>
          <p:cNvPr id="84" name="角丸四角形吹き出し 83"/>
          <p:cNvSpPr/>
          <p:nvPr/>
        </p:nvSpPr>
        <p:spPr bwMode="auto">
          <a:xfrm>
            <a:off x="2051720" y="2918315"/>
            <a:ext cx="2412000" cy="613361"/>
          </a:xfrm>
          <a:prstGeom prst="wedgeRoundRectCallout">
            <a:avLst>
              <a:gd name="adj1" fmla="val 40510"/>
              <a:gd name="adj2" fmla="val -123591"/>
              <a:gd name="adj3" fmla="val 16667"/>
            </a:avLst>
          </a:prstGeom>
          <a:solidFill>
            <a:srgbClr val="FFCCCC"/>
          </a:solidFill>
          <a:ln w="28575" cap="flat" cmpd="sng" algn="ctr">
            <a:solidFill>
              <a:srgbClr val="FF6600"/>
            </a:solidFill>
            <a:prstDash val="solid"/>
            <a:round/>
            <a:headEnd type="none" w="med" len="med"/>
            <a:tailEnd type="none" w="med" len="med"/>
          </a:ln>
          <a:effectLst/>
        </p:spPr>
        <p:txBody>
          <a:bodyPr vert="horz" wrap="square" lIns="72000" tIns="72000" rIns="72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2017</a:t>
            </a:r>
            <a:r>
              <a:rPr kumimoji="1" lang="ja-JP" altLang="en-US" sz="14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年</a:t>
            </a: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、日本にも到来し、</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rPr>
              <a:t>RPA</a:t>
            </a: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元年” と呼ばれる。</a:t>
            </a:r>
            <a:endParaRPr kumimoji="1" lang="ja-JP" altLang="en-US" sz="14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9" name="図 7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14986" y="3296471"/>
            <a:ext cx="503002" cy="518559"/>
          </a:xfrm>
          <a:prstGeom prst="rect">
            <a:avLst/>
          </a:prstGeom>
        </p:spPr>
      </p:pic>
      <p:pic>
        <p:nvPicPr>
          <p:cNvPr id="85" name="Picture 2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84991" y="2595239"/>
            <a:ext cx="1283132" cy="288050"/>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図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81153" y="2960163"/>
            <a:ext cx="942975" cy="171450"/>
          </a:xfrm>
          <a:prstGeom prst="rect">
            <a:avLst/>
          </a:prstGeom>
        </p:spPr>
      </p:pic>
      <p:pic>
        <p:nvPicPr>
          <p:cNvPr id="87" name="図 86"/>
          <p:cNvPicPr>
            <a:picLocks noChangeAspect="1"/>
          </p:cNvPicPr>
          <p:nvPr/>
        </p:nvPicPr>
        <p:blipFill>
          <a:blip r:embed="rId10"/>
          <a:stretch>
            <a:fillRect/>
          </a:stretch>
        </p:blipFill>
        <p:spPr>
          <a:xfrm>
            <a:off x="4585315" y="3226885"/>
            <a:ext cx="1426845" cy="206693"/>
          </a:xfrm>
          <a:prstGeom prst="rect">
            <a:avLst/>
          </a:prstGeom>
        </p:spPr>
      </p:pic>
      <p:sp>
        <p:nvSpPr>
          <p:cNvPr id="25" name="テキスト ボックス 24"/>
          <p:cNvSpPr txBox="1"/>
          <p:nvPr/>
        </p:nvSpPr>
        <p:spPr>
          <a:xfrm>
            <a:off x="449792" y="4221088"/>
            <a:ext cx="8370680" cy="1169551"/>
          </a:xfrm>
          <a:prstGeom prst="rect">
            <a:avLst/>
          </a:prstGeom>
          <a:noFill/>
        </p:spPr>
        <p:txBody>
          <a:bodyPr wrap="square" rtlCol="0">
            <a:spAutoFit/>
          </a:bodyPr>
          <a:lstStyle/>
          <a:p>
            <a:pPr>
              <a:lnSpc>
                <a:spcPts val="2800"/>
              </a:lnSpc>
            </a:pPr>
            <a:r>
              <a:rPr lang="ja-JP" altLang="en-US" sz="1600" b="1" dirty="0">
                <a:effectLst/>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a:effectLst/>
                <a:latin typeface="メイリオ" panose="020B0604030504040204" pitchFamily="50" charset="-128"/>
                <a:ea typeface="メイリオ" panose="020B0604030504040204" pitchFamily="50" charset="-128"/>
                <a:cs typeface="メイリオ" panose="020B0604030504040204" pitchFamily="50" charset="-128"/>
              </a:rPr>
              <a:t>RPA</a:t>
            </a:r>
            <a:r>
              <a:rPr lang="ja-JP" altLang="en-US" sz="1600" b="1" dirty="0">
                <a:effectLst/>
                <a:latin typeface="メイリオ" panose="020B0604030504040204" pitchFamily="50" charset="-128"/>
                <a:ea typeface="メイリオ" panose="020B0604030504040204" pitchFamily="50" charset="-128"/>
                <a:cs typeface="メイリオ" panose="020B0604030504040204" pitchFamily="50" charset="-128"/>
              </a:rPr>
              <a:t>普及のきっかけは中国やインドなどの賃金高騰（</a:t>
            </a:r>
            <a:r>
              <a:rPr lang="en-US" altLang="ja-JP" sz="1600" b="1" dirty="0">
                <a:effectLst/>
                <a:latin typeface="メイリオ" panose="020B0604030504040204" pitchFamily="50" charset="-128"/>
                <a:ea typeface="メイリオ" panose="020B0604030504040204" pitchFamily="50" charset="-128"/>
                <a:cs typeface="メイリオ" panose="020B0604030504040204" pitchFamily="50" charset="-128"/>
              </a:rPr>
              <a:t>BPO</a:t>
            </a:r>
            <a:r>
              <a:rPr lang="ja-JP" altLang="en-US" sz="1600" b="1" dirty="0">
                <a:effectLst/>
                <a:latin typeface="メイリオ" panose="020B0604030504040204" pitchFamily="50" charset="-128"/>
                <a:ea typeface="メイリオ" panose="020B0604030504040204" pitchFamily="50" charset="-128"/>
                <a:cs typeface="メイリオ" panose="020B0604030504040204" pitchFamily="50" charset="-128"/>
              </a:rPr>
              <a:t>のアウトソースが不採算）</a:t>
            </a:r>
            <a:endParaRPr lang="en-US" altLang="ja-JP" sz="16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nSpc>
                <a:spcPts val="2800"/>
              </a:lnSpc>
            </a:pPr>
            <a:r>
              <a:rPr lang="ja-JP" altLang="en-US" sz="1600" b="1" dirty="0">
                <a:effectLst/>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600" b="1" dirty="0">
                <a:effectLst/>
                <a:latin typeface="メイリオ" panose="020B0604030504040204" pitchFamily="50" charset="-128"/>
                <a:ea typeface="メイリオ" panose="020B0604030504040204" pitchFamily="50" charset="-128"/>
                <a:cs typeface="メイリオ" panose="020B0604030504040204" pitchFamily="50" charset="-128"/>
              </a:rPr>
              <a:t>2017</a:t>
            </a:r>
            <a:r>
              <a:rPr kumimoji="1" lang="ja-JP" altLang="en-US" sz="1600" b="1" dirty="0">
                <a:effectLst/>
                <a:latin typeface="メイリオ" panose="020B0604030504040204" pitchFamily="50" charset="-128"/>
                <a:ea typeface="メイリオ" panose="020B0604030504040204" pitchFamily="50" charset="-128"/>
                <a:cs typeface="メイリオ" panose="020B0604030504040204" pitchFamily="50" charset="-128"/>
              </a:rPr>
              <a:t>年、日本の</a:t>
            </a:r>
            <a:r>
              <a:rPr kumimoji="1" lang="en-US" altLang="ja-JP" sz="1600" b="1" dirty="0">
                <a:effectLst/>
                <a:latin typeface="メイリオ" panose="020B0604030504040204" pitchFamily="50" charset="-128"/>
                <a:ea typeface="メイリオ" panose="020B0604030504040204" pitchFamily="50" charset="-128"/>
                <a:cs typeface="メイリオ" panose="020B0604030504040204" pitchFamily="50" charset="-128"/>
              </a:rPr>
              <a:t>RPA</a:t>
            </a:r>
            <a:r>
              <a:rPr kumimoji="1" lang="ja-JP" altLang="en-US" sz="1600" b="1" dirty="0">
                <a:effectLst/>
                <a:latin typeface="メイリオ" panose="020B0604030504040204" pitchFamily="50" charset="-128"/>
                <a:ea typeface="メイリオ" panose="020B0604030504040204" pitchFamily="50" charset="-128"/>
                <a:cs typeface="メイリオ" panose="020B0604030504040204" pitchFamily="50" charset="-128"/>
              </a:rPr>
              <a:t>市場が急速に拡大していることから、外資系コンサル会社が推進</a:t>
            </a:r>
            <a:endParaRPr kumimoji="1" lang="en-US" altLang="ja-JP" sz="16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nSpc>
                <a:spcPts val="2800"/>
              </a:lnSpc>
            </a:pPr>
            <a:r>
              <a:rPr lang="ja-JP" altLang="en-US" sz="1600" b="1" dirty="0">
                <a:effectLst/>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600" b="1" dirty="0">
                <a:effectLst/>
                <a:latin typeface="メイリオ" panose="020B0604030504040204" pitchFamily="50" charset="-128"/>
                <a:ea typeface="メイリオ" panose="020B0604030504040204" pitchFamily="50" charset="-128"/>
                <a:cs typeface="メイリオ" panose="020B0604030504040204" pitchFamily="50" charset="-128"/>
              </a:rPr>
              <a:t>世界の</a:t>
            </a:r>
            <a:r>
              <a:rPr kumimoji="1" lang="en-US" altLang="ja-JP" sz="1600" b="1" dirty="0">
                <a:effectLst/>
                <a:latin typeface="メイリオ" panose="020B0604030504040204" pitchFamily="50" charset="-128"/>
                <a:ea typeface="メイリオ" panose="020B0604030504040204" pitchFamily="50" charset="-128"/>
                <a:cs typeface="メイリオ" panose="020B0604030504040204" pitchFamily="50" charset="-128"/>
              </a:rPr>
              <a:t>RPA</a:t>
            </a:r>
            <a:r>
              <a:rPr kumimoji="1" lang="ja-JP" altLang="en-US" sz="1600" b="1" dirty="0">
                <a:effectLst/>
                <a:latin typeface="メイリオ" panose="020B0604030504040204" pitchFamily="50" charset="-128"/>
                <a:ea typeface="メイリオ" panose="020B0604030504040204" pitchFamily="50" charset="-128"/>
                <a:cs typeface="メイリオ" panose="020B0604030504040204" pitchFamily="50" charset="-128"/>
              </a:rPr>
              <a:t>ベンダーが日本市場に注目し始めており、</a:t>
            </a:r>
            <a:r>
              <a:rPr lang="ja-JP" altLang="en-US" sz="1600" b="1" dirty="0">
                <a:effectLst/>
                <a:latin typeface="メイリオ" panose="020B0604030504040204" pitchFamily="50" charset="-128"/>
                <a:ea typeface="メイリオ" panose="020B0604030504040204" pitchFamily="50" charset="-128"/>
                <a:cs typeface="メイリオ" panose="020B0604030504040204" pitchFamily="50" charset="-128"/>
              </a:rPr>
              <a:t>日本法人の立上げに着手</a:t>
            </a:r>
            <a:endParaRPr lang="en-US" altLang="ja-JP" sz="16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16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4F302C99-53F9-4241-B571-0EA8D3396BDB}" type="slidenum">
              <a:rPr lang="en-US" altLang="ja-JP" smtClean="0"/>
              <a:pPr>
                <a:defRPr/>
              </a:pPr>
              <a:t>5</a:t>
            </a:fld>
            <a:endParaRPr lang="en-US" altLang="ja-JP"/>
          </a:p>
        </p:txBody>
      </p:sp>
      <p:sp>
        <p:nvSpPr>
          <p:cNvPr id="3"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ja-JP" altLang="en-US" sz="2400" kern="0" dirty="0">
                <a:solidFill>
                  <a:schemeClr val="bg1"/>
                </a:solidFill>
              </a:rPr>
              <a:t>日本でＲＰＡの利活用が進みやすい要因</a:t>
            </a:r>
            <a:endPar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5"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pic>
        <p:nvPicPr>
          <p:cNvPr id="6" name="コンテンツ プレースホルダー 10"/>
          <p:cNvPicPr>
            <a:picLocks noGrp="1" noChangeAspect="1"/>
          </p:cNvPicPr>
          <p:nvPr>
            <p:ph idx="1"/>
          </p:nvPr>
        </p:nvPicPr>
        <p:blipFill>
          <a:blip r:embed="rId2"/>
          <a:stretch>
            <a:fillRect/>
          </a:stretch>
        </p:blipFill>
        <p:spPr>
          <a:xfrm>
            <a:off x="364252" y="836712"/>
            <a:ext cx="3055620" cy="5303520"/>
          </a:xfrm>
          <a:prstGeom prst="rect">
            <a:avLst/>
          </a:prstGeom>
          <a:ln>
            <a:solidFill>
              <a:schemeClr val="bg1">
                <a:lumMod val="50000"/>
              </a:schemeClr>
            </a:solidFill>
          </a:ln>
        </p:spPr>
      </p:pic>
      <p:sp>
        <p:nvSpPr>
          <p:cNvPr id="9" name="テキスト ボックス 8"/>
          <p:cNvSpPr txBox="1"/>
          <p:nvPr/>
        </p:nvSpPr>
        <p:spPr>
          <a:xfrm>
            <a:off x="367278" y="6167884"/>
            <a:ext cx="4411221" cy="179536"/>
          </a:xfrm>
          <a:prstGeom prst="rect">
            <a:avLst/>
          </a:prstGeom>
          <a:noFill/>
        </p:spPr>
        <p:txBody>
          <a:bodyPr wrap="square" lIns="0" tIns="0" rIns="0" bIns="0" rtlCol="0" anchor="ctr">
            <a:spAutoFit/>
          </a:bodyPr>
          <a:lstStyle/>
          <a:p>
            <a:pPr>
              <a:lnSpc>
                <a:spcPts val="1400"/>
              </a:lnSpc>
            </a:pPr>
            <a:r>
              <a:rPr kumimoji="1" lang="en-US" altLang="ja-JP" sz="1000" b="1" dirty="0">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b="1" dirty="0">
                <a:effectLst/>
                <a:latin typeface="メイリオ" panose="020B0604030504040204" pitchFamily="50" charset="-128"/>
                <a:ea typeface="メイリオ" panose="020B0604030504040204" pitchFamily="50" charset="-128"/>
                <a:cs typeface="メイリオ" panose="020B0604030504040204" pitchFamily="50" charset="-128"/>
              </a:rPr>
              <a:t> 出典</a:t>
            </a:r>
            <a:r>
              <a:rPr lang="ja-JP" altLang="en-US" sz="1000" b="1" dirty="0">
                <a:effectLst/>
                <a:latin typeface="メイリオ" panose="020B0604030504040204" pitchFamily="50" charset="-128"/>
                <a:ea typeface="メイリオ" panose="020B0604030504040204" pitchFamily="50" charset="-128"/>
                <a:cs typeface="メイリオ" panose="020B0604030504040204" pitchFamily="50" charset="-128"/>
              </a:rPr>
              <a:t>：公益財団法人 日本生産性本部「労働生産性の国際比較</a:t>
            </a:r>
            <a:r>
              <a:rPr lang="en-US" altLang="ja-JP" sz="1000" b="1" dirty="0">
                <a:effectLst/>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000" b="1" dirty="0">
                <a:effectLst/>
                <a:latin typeface="メイリオ" panose="020B0604030504040204" pitchFamily="50" charset="-128"/>
                <a:ea typeface="メイリオ" panose="020B0604030504040204" pitchFamily="50" charset="-128"/>
                <a:cs typeface="メイリオ" panose="020B0604030504040204" pitchFamily="50" charset="-128"/>
              </a:rPr>
              <a:t>年版」</a:t>
            </a:r>
          </a:p>
        </p:txBody>
      </p:sp>
      <p:sp>
        <p:nvSpPr>
          <p:cNvPr id="2" name="正方形/長方形 1"/>
          <p:cNvSpPr/>
          <p:nvPr/>
        </p:nvSpPr>
        <p:spPr bwMode="auto">
          <a:xfrm>
            <a:off x="395536" y="4077072"/>
            <a:ext cx="2880000" cy="144016"/>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
        <p:nvSpPr>
          <p:cNvPr id="10" name="テキスト ボックス 2"/>
          <p:cNvSpPr txBox="1">
            <a:spLocks noChangeArrowheads="1"/>
          </p:cNvSpPr>
          <p:nvPr/>
        </p:nvSpPr>
        <p:spPr bwMode="auto">
          <a:xfrm>
            <a:off x="3708464" y="827186"/>
            <a:ext cx="5040000" cy="1440000"/>
          </a:xfrm>
          <a:prstGeom prst="rect">
            <a:avLst/>
          </a:prstGeom>
          <a:solidFill>
            <a:schemeClr val="bg1">
              <a:lumMod val="95000"/>
            </a:schemeClr>
          </a:solidFill>
          <a:ln w="9525">
            <a:solidFill>
              <a:schemeClr val="bg1">
                <a:lumMod val="50000"/>
              </a:schemeClr>
            </a:solidFill>
            <a:miter lim="800000"/>
            <a:headEnd/>
            <a:tailEnd/>
          </a:ln>
        </p:spPr>
        <p:txBody>
          <a:bodyPr wrap="square" lIns="180000" tIns="72000" rIns="108000" bIns="72000" anchor="ctr">
            <a:noAutofit/>
          </a:bodyPr>
          <a:lstStyle>
            <a:lvl1pPr eaLnBrk="0" hangingPunct="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buChar char="–"/>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buChar char="»"/>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ts val="25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日本の労働生産性（就業者１人当たり）は</a:t>
            </a:r>
          </a:p>
          <a:p>
            <a:pPr eaLnBrk="1" hangingPunct="1">
              <a:lnSpc>
                <a:spcPts val="25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ＯＥＣＤ加盟国３５ヶ国の中で</a:t>
            </a:r>
            <a:r>
              <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２２位</a:t>
            </a:r>
            <a:r>
              <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err="1">
                <a:effectLst/>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ts val="1200"/>
              </a:lnSpc>
              <a:spcBef>
                <a:spcPct val="0"/>
              </a:spcBef>
              <a:buFontTx/>
              <a:buNone/>
            </a:pPr>
            <a:endParaRPr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ts val="2500"/>
              </a:lnSpc>
              <a:spcBef>
                <a:spcPct val="0"/>
              </a:spcBef>
              <a:buFontTx/>
              <a:buNone/>
            </a:pP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主要先進７ヶ国では、</a:t>
            </a:r>
            <a:r>
              <a:rPr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最下位</a:t>
            </a:r>
            <a:r>
              <a:rPr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1" name="テキスト ボックス 2"/>
          <p:cNvSpPr txBox="1">
            <a:spLocks noChangeArrowheads="1"/>
          </p:cNvSpPr>
          <p:nvPr/>
        </p:nvSpPr>
        <p:spPr bwMode="auto">
          <a:xfrm>
            <a:off x="3708464" y="2853096"/>
            <a:ext cx="5040000" cy="1440000"/>
          </a:xfrm>
          <a:prstGeom prst="rect">
            <a:avLst/>
          </a:prstGeom>
          <a:solidFill>
            <a:schemeClr val="bg1">
              <a:lumMod val="95000"/>
            </a:schemeClr>
          </a:solidFill>
          <a:ln w="9525">
            <a:solidFill>
              <a:schemeClr val="bg1">
                <a:lumMod val="50000"/>
              </a:schemeClr>
            </a:solidFill>
            <a:miter lim="800000"/>
            <a:headEnd/>
            <a:tailEnd/>
          </a:ln>
        </p:spPr>
        <p:txBody>
          <a:bodyPr wrap="square" lIns="180000" tIns="72000" rIns="108000" bIns="72000" anchor="ctr">
            <a:noAutofit/>
          </a:bodyPr>
          <a:lstStyle>
            <a:lvl1pPr eaLnBrk="0" hangingPunct="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buChar char="–"/>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buChar char="»"/>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ts val="25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 想定される主な要因</a:t>
            </a:r>
            <a:endPar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ts val="25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　・少子高齢化による労働人口の</a:t>
            </a: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継続的</a:t>
            </a: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減少</a:t>
            </a:r>
            <a:endPar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ts val="25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　・非人間的作業、長時間労働などの</a:t>
            </a: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慣習</a:t>
            </a:r>
            <a:endParaRPr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ts val="2500"/>
              </a:lnSpc>
              <a:spcBef>
                <a:spcPct val="0"/>
              </a:spcBef>
              <a:buFontTx/>
              <a:buNone/>
            </a:pP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属人的</a:t>
            </a:r>
            <a:r>
              <a:rPr lang="ja-JP" altLang="en-US" sz="1800" dirty="0">
                <a:effectLst/>
                <a:latin typeface="メイリオ" panose="020B0604030504040204" pitchFamily="50" charset="-128"/>
                <a:ea typeface="メイリオ" panose="020B0604030504040204" pitchFamily="50" charset="-128"/>
                <a:cs typeface="メイリオ" panose="020B0604030504040204" pitchFamily="50" charset="-128"/>
              </a:rPr>
              <a:t>な業務プロセスが定着</a:t>
            </a:r>
            <a:endParaRPr lang="en-US" altLang="ja-JP" sz="1800"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テキスト ボックス 2"/>
          <p:cNvSpPr txBox="1">
            <a:spLocks noChangeArrowheads="1"/>
          </p:cNvSpPr>
          <p:nvPr/>
        </p:nvSpPr>
        <p:spPr bwMode="auto">
          <a:xfrm>
            <a:off x="3708464" y="4897735"/>
            <a:ext cx="5040000" cy="1080000"/>
          </a:xfrm>
          <a:prstGeom prst="rect">
            <a:avLst/>
          </a:prstGeom>
          <a:solidFill>
            <a:srgbClr val="CCECFF"/>
          </a:solidFill>
          <a:ln w="28575">
            <a:solidFill>
              <a:srgbClr val="6699FF"/>
            </a:solidFill>
            <a:miter lim="800000"/>
            <a:headEnd/>
            <a:tailEnd/>
          </a:ln>
        </p:spPr>
        <p:txBody>
          <a:bodyPr wrap="square" lIns="180000" tIns="72000" rIns="108000" bIns="72000" anchor="ctr">
            <a:noAutofit/>
          </a:bodyPr>
          <a:lstStyle>
            <a:lvl1pPr eaLnBrk="0" hangingPunct="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buChar char="–"/>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buChar char="»"/>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9pPr>
          </a:lstStyle>
          <a:p>
            <a:pPr algn="ctr" eaLnBrk="1" hangingPunct="1">
              <a:lnSpc>
                <a:spcPts val="3000"/>
              </a:lnSpc>
              <a:spcBef>
                <a:spcPct val="0"/>
              </a:spcBef>
              <a:buFontTx/>
              <a:buNone/>
            </a:pP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逆に言えば、働き方改革を進めることで、</a:t>
            </a:r>
            <a:endParaRPr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gn="ctr" eaLnBrk="1" hangingPunct="1">
              <a:lnSpc>
                <a:spcPts val="3000"/>
              </a:lnSpc>
              <a:spcBef>
                <a:spcPct val="0"/>
              </a:spcBef>
              <a:buFontTx/>
              <a:buNone/>
            </a:pP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日本の労働生産性は大きく改善できる！</a:t>
            </a:r>
            <a:endParaRPr lang="en-US" altLang="ja-JP" sz="18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下矢印 12"/>
          <p:cNvSpPr/>
          <p:nvPr/>
        </p:nvSpPr>
        <p:spPr bwMode="auto">
          <a:xfrm>
            <a:off x="5868144" y="2377455"/>
            <a:ext cx="720080" cy="360200"/>
          </a:xfrm>
          <a:prstGeom prst="downArrow">
            <a:avLst/>
          </a:prstGeom>
          <a:solidFill>
            <a:schemeClr val="bg1">
              <a:lumMod val="75000"/>
            </a:schemeClr>
          </a:solidFill>
          <a:ln w="1905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
        <p:nvSpPr>
          <p:cNvPr id="14" name="下矢印 13"/>
          <p:cNvSpPr/>
          <p:nvPr/>
        </p:nvSpPr>
        <p:spPr bwMode="auto">
          <a:xfrm>
            <a:off x="5868144" y="4398992"/>
            <a:ext cx="720080" cy="360200"/>
          </a:xfrm>
          <a:prstGeom prst="downArrow">
            <a:avLst/>
          </a:prstGeom>
          <a:solidFill>
            <a:schemeClr val="bg1">
              <a:lumMod val="75000"/>
            </a:schemeClr>
          </a:solidFill>
          <a:ln w="1905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89092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a:xfrm>
            <a:off x="8670925" y="6445478"/>
            <a:ext cx="381000" cy="215444"/>
          </a:xfrm>
        </p:spPr>
        <p:txBody>
          <a:bodyPr/>
          <a:lstStyle/>
          <a:p>
            <a:pPr>
              <a:defRPr/>
            </a:pPr>
            <a:fld id="{4F302C99-53F9-4241-B571-0EA8D3396BDB}" type="slidenum">
              <a:rPr lang="en-US" altLang="ja-JP" smtClean="0"/>
              <a:pPr>
                <a:defRPr/>
              </a:pPr>
              <a:t>6</a:t>
            </a:fld>
            <a:endParaRPr lang="en-US" altLang="ja-JP"/>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518" y="908720"/>
            <a:ext cx="6743700" cy="2505075"/>
          </a:xfrm>
          <a:prstGeom prst="rect">
            <a:avLst/>
          </a:prstGeom>
        </p:spPr>
      </p:pic>
      <p:sp>
        <p:nvSpPr>
          <p:cNvPr id="5"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ja-JP" altLang="en-US" sz="2400" kern="0" dirty="0">
                <a:solidFill>
                  <a:schemeClr val="bg1"/>
                </a:solidFill>
              </a:rPr>
              <a:t>国内市場は、「</a:t>
            </a:r>
            <a:r>
              <a:rPr lang="en-US" altLang="ja-JP" sz="2400" kern="0" dirty="0">
                <a:solidFill>
                  <a:schemeClr val="bg1"/>
                </a:solidFill>
              </a:rPr>
              <a:t>2</a:t>
            </a:r>
            <a:r>
              <a:rPr lang="ja-JP" altLang="en-US" sz="2400" kern="0" dirty="0">
                <a:solidFill>
                  <a:schemeClr val="bg1"/>
                </a:solidFill>
              </a:rPr>
              <a:t>年毎に</a:t>
            </a:r>
            <a:r>
              <a:rPr lang="en-US" altLang="ja-JP" sz="2400" kern="0" dirty="0">
                <a:solidFill>
                  <a:schemeClr val="bg1"/>
                </a:solidFill>
              </a:rPr>
              <a:t>+1,000</a:t>
            </a:r>
            <a:r>
              <a:rPr lang="ja-JP" altLang="en-US" sz="2400" kern="0" dirty="0">
                <a:solidFill>
                  <a:schemeClr val="bg1"/>
                </a:solidFill>
              </a:rPr>
              <a:t>億円」 の成長を予測</a:t>
            </a:r>
            <a:endPar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6"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sp>
        <p:nvSpPr>
          <p:cNvPr id="7" name="テキスト ボックス 6"/>
          <p:cNvSpPr txBox="1"/>
          <p:nvPr/>
        </p:nvSpPr>
        <p:spPr>
          <a:xfrm>
            <a:off x="3099742" y="3469323"/>
            <a:ext cx="4712618" cy="179536"/>
          </a:xfrm>
          <a:prstGeom prst="rect">
            <a:avLst/>
          </a:prstGeom>
          <a:noFill/>
        </p:spPr>
        <p:txBody>
          <a:bodyPr wrap="square" lIns="0" tIns="0" rIns="0" bIns="0" rtlCol="0" anchor="ctr">
            <a:spAutoFit/>
          </a:bodyPr>
          <a:lstStyle/>
          <a:p>
            <a:pPr>
              <a:lnSpc>
                <a:spcPts val="1400"/>
              </a:lnSpc>
            </a:pPr>
            <a:r>
              <a:rPr kumimoji="1" lang="en-US" altLang="ja-JP" sz="1000" b="1" dirty="0">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b="1" dirty="0">
                <a:effectLst/>
                <a:latin typeface="メイリオ" panose="020B0604030504040204" pitchFamily="50" charset="-128"/>
                <a:ea typeface="メイリオ" panose="020B0604030504040204" pitchFamily="50" charset="-128"/>
                <a:cs typeface="メイリオ" panose="020B0604030504040204" pitchFamily="50" charset="-128"/>
              </a:rPr>
              <a:t> 出典</a:t>
            </a:r>
            <a:r>
              <a:rPr lang="ja-JP" altLang="en-US" sz="1000" b="1" dirty="0">
                <a:effectLst/>
                <a:latin typeface="メイリオ" panose="020B0604030504040204" pitchFamily="50" charset="-128"/>
                <a:ea typeface="メイリオ" panose="020B0604030504040204" pitchFamily="50" charset="-128"/>
                <a:cs typeface="メイリオ" panose="020B0604030504040204" pitchFamily="50" charset="-128"/>
              </a:rPr>
              <a:t>：富士キメラ総研「</a:t>
            </a:r>
            <a:r>
              <a:rPr lang="en-US" altLang="ja-JP" sz="1000" b="1" dirty="0">
                <a:effectLst/>
                <a:latin typeface="メイリオ" panose="020B0604030504040204" pitchFamily="50" charset="-128"/>
                <a:ea typeface="メイリオ" panose="020B0604030504040204" pitchFamily="50" charset="-128"/>
                <a:cs typeface="メイリオ" panose="020B0604030504040204" pitchFamily="50" charset="-128"/>
              </a:rPr>
              <a:t>2017 </a:t>
            </a:r>
            <a:r>
              <a:rPr lang="ja-JP" altLang="en-US" sz="1000" b="1" dirty="0">
                <a:effectLst/>
                <a:latin typeface="メイリオ" panose="020B0604030504040204" pitchFamily="50" charset="-128"/>
                <a:ea typeface="メイリオ" panose="020B0604030504040204" pitchFamily="50" charset="-128"/>
                <a:cs typeface="メイリオ" panose="020B0604030504040204" pitchFamily="50" charset="-128"/>
              </a:rPr>
              <a:t>サービスロボット／</a:t>
            </a:r>
            <a:r>
              <a:rPr lang="en-US" altLang="ja-JP" sz="1000" b="1" dirty="0">
                <a:effectLst/>
                <a:latin typeface="メイリオ" panose="020B0604030504040204" pitchFamily="50" charset="-128"/>
                <a:ea typeface="メイリオ" panose="020B0604030504040204" pitchFamily="50" charset="-128"/>
                <a:cs typeface="メイリオ" panose="020B0604030504040204" pitchFamily="50" charset="-128"/>
              </a:rPr>
              <a:t>RPA</a:t>
            </a:r>
            <a:r>
              <a:rPr lang="ja-JP" altLang="en-US" sz="1000" b="1" dirty="0">
                <a:effectLst/>
                <a:latin typeface="メイリオ" panose="020B0604030504040204" pitchFamily="50" charset="-128"/>
                <a:ea typeface="メイリオ" panose="020B0604030504040204" pitchFamily="50" charset="-128"/>
                <a:cs typeface="メイリオ" panose="020B0604030504040204" pitchFamily="50" charset="-128"/>
              </a:rPr>
              <a:t>関連市場の将来展望」</a:t>
            </a:r>
            <a:endParaRPr lang="en-US" altLang="ja-JP" sz="10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 name="図 7"/>
          <p:cNvPicPr>
            <a:picLocks noChangeAspect="1"/>
          </p:cNvPicPr>
          <p:nvPr/>
        </p:nvPicPr>
        <p:blipFill>
          <a:blip r:embed="rId3"/>
          <a:stretch>
            <a:fillRect/>
          </a:stretch>
        </p:blipFill>
        <p:spPr>
          <a:xfrm>
            <a:off x="1026368" y="3941787"/>
            <a:ext cx="6858000" cy="2295525"/>
          </a:xfrm>
          <a:prstGeom prst="rect">
            <a:avLst/>
          </a:prstGeom>
        </p:spPr>
      </p:pic>
      <p:sp>
        <p:nvSpPr>
          <p:cNvPr id="11" name="正方形/長方形 10"/>
          <p:cNvSpPr/>
          <p:nvPr/>
        </p:nvSpPr>
        <p:spPr bwMode="auto">
          <a:xfrm>
            <a:off x="1875606" y="1340768"/>
            <a:ext cx="3488482" cy="367005"/>
          </a:xfrm>
          <a:prstGeom prst="rect">
            <a:avLst/>
          </a:prstGeom>
          <a:solidFill>
            <a:srgbClr val="FFCCCC"/>
          </a:solidFill>
          <a:ln w="19050" algn="ctr">
            <a:solidFill>
              <a:srgbClr val="FF6600"/>
            </a:solidFill>
            <a:miter lim="800000"/>
            <a:headEnd/>
            <a:tailEnd type="oval" w="med" len="med"/>
          </a:ln>
          <a:effectLst/>
        </p:spPr>
        <p:txBody>
          <a:bodyPr wrap="square" lIns="108000" tIns="108000" rIns="108000" bIns="36000">
            <a:spAutoFit/>
          </a:bodyPr>
          <a:lstStyle/>
          <a:p>
            <a:pPr algn="ctr">
              <a:lnSpc>
                <a:spcPct val="90000"/>
              </a:lnSpc>
            </a:pPr>
            <a:r>
              <a:rPr kumimoji="0" lang="ja-JP" altLang="en-US" sz="1600"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市場規模は、</a:t>
            </a:r>
            <a:r>
              <a:rPr kumimoji="0" lang="en-US" altLang="ja-JP" sz="1600"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2</a:t>
            </a:r>
            <a:r>
              <a:rPr kumimoji="0" lang="ja-JP" altLang="en-US" sz="1600"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年毎に</a:t>
            </a:r>
            <a:r>
              <a:rPr kumimoji="0" lang="en-US" altLang="ja-JP" sz="1600"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+1,000</a:t>
            </a:r>
            <a:r>
              <a:rPr kumimoji="0" lang="ja-JP" altLang="en-US" sz="1600"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億円</a:t>
            </a:r>
            <a:endParaRPr kumimoji="0" lang="en-US" altLang="ja-JP" sz="1600"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テキスト ボックス 11"/>
          <p:cNvSpPr txBox="1"/>
          <p:nvPr/>
        </p:nvSpPr>
        <p:spPr>
          <a:xfrm>
            <a:off x="1803598" y="2313360"/>
            <a:ext cx="792088" cy="179536"/>
          </a:xfrm>
          <a:prstGeom prst="rect">
            <a:avLst/>
          </a:prstGeom>
          <a:noFill/>
        </p:spPr>
        <p:txBody>
          <a:bodyPr wrap="square" lIns="0" tIns="0" rIns="0" bIns="0" rtlCol="0" anchor="ctr">
            <a:spAutoFit/>
          </a:bodyPr>
          <a:lstStyle/>
          <a:p>
            <a:pPr algn="ctr">
              <a:lnSpc>
                <a:spcPts val="1400"/>
              </a:lnSpc>
            </a:pPr>
            <a:r>
              <a:rPr kumimoji="1" lang="ja-JP" altLang="en-US" sz="1000" b="1" dirty="0">
                <a:effectLst/>
                <a:latin typeface="メイリオ" panose="020B0604030504040204" pitchFamily="50" charset="-128"/>
                <a:ea typeface="メイリオ" panose="020B0604030504040204" pitchFamily="50" charset="-128"/>
                <a:cs typeface="メイリオ" panose="020B0604030504040204" pitchFamily="50" charset="-128"/>
              </a:rPr>
              <a:t>約</a:t>
            </a:r>
            <a:r>
              <a:rPr kumimoji="1" lang="en-US" altLang="ja-JP" sz="1000" b="1" dirty="0">
                <a:effectLst/>
                <a:latin typeface="メイリオ" panose="020B0604030504040204" pitchFamily="50" charset="-128"/>
                <a:ea typeface="メイリオ" panose="020B0604030504040204" pitchFamily="50" charset="-128"/>
                <a:cs typeface="メイリオ" panose="020B0604030504040204" pitchFamily="50" charset="-128"/>
              </a:rPr>
              <a:t>1,000</a:t>
            </a:r>
            <a:r>
              <a:rPr kumimoji="1" lang="ja-JP" altLang="en-US" sz="1000" b="1" dirty="0">
                <a:effectLst/>
                <a:latin typeface="メイリオ" panose="020B0604030504040204" pitchFamily="50" charset="-128"/>
                <a:ea typeface="メイリオ" panose="020B0604030504040204" pitchFamily="50" charset="-128"/>
                <a:cs typeface="メイリオ" panose="020B0604030504040204" pitchFamily="50" charset="-128"/>
              </a:rPr>
              <a:t>億円</a:t>
            </a:r>
            <a:endParaRPr kumimoji="1" lang="en-US" altLang="ja-JP" sz="10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3450257" y="2169344"/>
            <a:ext cx="792088" cy="179536"/>
          </a:xfrm>
          <a:prstGeom prst="rect">
            <a:avLst/>
          </a:prstGeom>
          <a:noFill/>
        </p:spPr>
        <p:txBody>
          <a:bodyPr wrap="square" lIns="0" tIns="0" rIns="0" bIns="0" rtlCol="0" anchor="ctr">
            <a:spAutoFit/>
          </a:bodyPr>
          <a:lstStyle/>
          <a:p>
            <a:pPr algn="ctr">
              <a:lnSpc>
                <a:spcPts val="1400"/>
              </a:lnSpc>
            </a:pPr>
            <a:r>
              <a:rPr kumimoji="1" lang="ja-JP" altLang="en-US" sz="1000" b="1" dirty="0">
                <a:effectLst/>
                <a:latin typeface="メイリオ" panose="020B0604030504040204" pitchFamily="50" charset="-128"/>
                <a:ea typeface="メイリオ" panose="020B0604030504040204" pitchFamily="50" charset="-128"/>
                <a:cs typeface="メイリオ" panose="020B0604030504040204" pitchFamily="50" charset="-128"/>
              </a:rPr>
              <a:t>約</a:t>
            </a:r>
            <a:r>
              <a:rPr lang="en-US" altLang="ja-JP" sz="1000" b="1" dirty="0">
                <a:effectLst/>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1000" b="1" dirty="0">
                <a:effectLst/>
                <a:latin typeface="メイリオ" panose="020B0604030504040204" pitchFamily="50" charset="-128"/>
                <a:ea typeface="メイリオ" panose="020B0604030504040204" pitchFamily="50" charset="-128"/>
                <a:cs typeface="メイリオ" panose="020B0604030504040204" pitchFamily="50" charset="-128"/>
              </a:rPr>
              <a:t>,000</a:t>
            </a:r>
            <a:r>
              <a:rPr kumimoji="1" lang="ja-JP" altLang="en-US" sz="1000" b="1" dirty="0">
                <a:effectLst/>
                <a:latin typeface="メイリオ" panose="020B0604030504040204" pitchFamily="50" charset="-128"/>
                <a:ea typeface="メイリオ" panose="020B0604030504040204" pitchFamily="50" charset="-128"/>
                <a:cs typeface="メイリオ" panose="020B0604030504040204" pitchFamily="50" charset="-128"/>
              </a:rPr>
              <a:t>億円</a:t>
            </a:r>
            <a:endParaRPr kumimoji="1" lang="en-US" altLang="ja-JP" sz="10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テキスト ボックス 15"/>
          <p:cNvSpPr txBox="1"/>
          <p:nvPr/>
        </p:nvSpPr>
        <p:spPr>
          <a:xfrm>
            <a:off x="5115966" y="1979497"/>
            <a:ext cx="792088" cy="179536"/>
          </a:xfrm>
          <a:prstGeom prst="rect">
            <a:avLst/>
          </a:prstGeom>
          <a:noFill/>
        </p:spPr>
        <p:txBody>
          <a:bodyPr wrap="square" lIns="0" tIns="0" rIns="0" bIns="0" rtlCol="0" anchor="ctr">
            <a:spAutoFit/>
          </a:bodyPr>
          <a:lstStyle/>
          <a:p>
            <a:pPr algn="ctr">
              <a:lnSpc>
                <a:spcPts val="1400"/>
              </a:lnSpc>
            </a:pPr>
            <a:r>
              <a:rPr kumimoji="1" lang="ja-JP" altLang="en-US" sz="1000" b="1" dirty="0">
                <a:effectLst/>
                <a:latin typeface="メイリオ" panose="020B0604030504040204" pitchFamily="50" charset="-128"/>
                <a:ea typeface="メイリオ" panose="020B0604030504040204" pitchFamily="50" charset="-128"/>
                <a:cs typeface="メイリオ" panose="020B0604030504040204" pitchFamily="50" charset="-128"/>
              </a:rPr>
              <a:t>約</a:t>
            </a:r>
            <a:r>
              <a:rPr lang="en-US" altLang="ja-JP" sz="1000" b="1" dirty="0">
                <a:effectLst/>
                <a:latin typeface="メイリオ" panose="020B0604030504040204" pitchFamily="50" charset="-128"/>
                <a:ea typeface="メイリオ" panose="020B0604030504040204" pitchFamily="50" charset="-128"/>
                <a:cs typeface="メイリオ" panose="020B0604030504040204" pitchFamily="50" charset="-128"/>
              </a:rPr>
              <a:t>3</a:t>
            </a:r>
            <a:r>
              <a:rPr kumimoji="1" lang="en-US" altLang="ja-JP" sz="1000" b="1" dirty="0">
                <a:effectLst/>
                <a:latin typeface="メイリオ" panose="020B0604030504040204" pitchFamily="50" charset="-128"/>
                <a:ea typeface="メイリオ" panose="020B0604030504040204" pitchFamily="50" charset="-128"/>
                <a:cs typeface="メイリオ" panose="020B0604030504040204" pitchFamily="50" charset="-128"/>
              </a:rPr>
              <a:t>,000</a:t>
            </a:r>
            <a:r>
              <a:rPr kumimoji="1" lang="ja-JP" altLang="en-US" sz="1000" b="1" dirty="0">
                <a:effectLst/>
                <a:latin typeface="メイリオ" panose="020B0604030504040204" pitchFamily="50" charset="-128"/>
                <a:ea typeface="メイリオ" panose="020B0604030504040204" pitchFamily="50" charset="-128"/>
                <a:cs typeface="メイリオ" panose="020B0604030504040204" pitchFamily="50" charset="-128"/>
              </a:rPr>
              <a:t>億円</a:t>
            </a:r>
            <a:endParaRPr kumimoji="1" lang="en-US" altLang="ja-JP" sz="10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8" name="直線矢印コネクタ 17"/>
          <p:cNvCxnSpPr/>
          <p:nvPr/>
        </p:nvCxnSpPr>
        <p:spPr bwMode="auto">
          <a:xfrm flipV="1">
            <a:off x="2667694" y="2260402"/>
            <a:ext cx="720080" cy="179536"/>
          </a:xfrm>
          <a:prstGeom prst="straightConnector1">
            <a:avLst/>
          </a:prstGeom>
          <a:solidFill>
            <a:srgbClr val="0033CC"/>
          </a:solidFill>
          <a:ln w="28575" cap="flat" cmpd="sng" algn="ctr">
            <a:solidFill>
              <a:srgbClr val="FF6600"/>
            </a:solidFill>
            <a:prstDash val="solid"/>
            <a:round/>
            <a:headEnd type="none" w="med" len="med"/>
            <a:tailEnd type="triangle"/>
          </a:ln>
          <a:effectLst/>
        </p:spPr>
      </p:cxnSp>
      <p:cxnSp>
        <p:nvCxnSpPr>
          <p:cNvPr id="21" name="直線矢印コネクタ 20"/>
          <p:cNvCxnSpPr/>
          <p:nvPr/>
        </p:nvCxnSpPr>
        <p:spPr bwMode="auto">
          <a:xfrm flipV="1">
            <a:off x="4318545" y="2079651"/>
            <a:ext cx="720080" cy="179536"/>
          </a:xfrm>
          <a:prstGeom prst="straightConnector1">
            <a:avLst/>
          </a:prstGeom>
          <a:solidFill>
            <a:srgbClr val="0033CC"/>
          </a:solidFill>
          <a:ln w="28575" cap="flat" cmpd="sng" algn="ctr">
            <a:solidFill>
              <a:srgbClr val="FF6600"/>
            </a:solidFill>
            <a:prstDash val="solid"/>
            <a:round/>
            <a:headEnd type="none" w="med" len="med"/>
            <a:tailEnd type="triangle"/>
          </a:ln>
          <a:effectLst/>
        </p:spPr>
      </p:cxnSp>
      <p:sp>
        <p:nvSpPr>
          <p:cNvPr id="23" name="正方形/長方形 22"/>
          <p:cNvSpPr/>
          <p:nvPr/>
        </p:nvSpPr>
        <p:spPr bwMode="auto">
          <a:xfrm>
            <a:off x="3740106" y="5021907"/>
            <a:ext cx="1335950" cy="360000"/>
          </a:xfrm>
          <a:prstGeom prst="rect">
            <a:avLst/>
          </a:prstGeom>
          <a:solidFill>
            <a:srgbClr val="FFCCCC"/>
          </a:solidFill>
          <a:ln w="19050" algn="ctr">
            <a:solidFill>
              <a:srgbClr val="FF6600"/>
            </a:solidFill>
            <a:miter lim="800000"/>
            <a:headEnd/>
            <a:tailEnd type="oval" w="med" len="med"/>
          </a:ln>
          <a:effectLst/>
        </p:spPr>
        <p:txBody>
          <a:bodyPr wrap="square" lIns="36000" tIns="72000" rIns="36000" bIns="0" anchor="ctr">
            <a:noAutofit/>
          </a:bodyPr>
          <a:lstStyle/>
          <a:p>
            <a:pPr algn="ctr">
              <a:lnSpc>
                <a:spcPct val="90000"/>
              </a:lnSpc>
            </a:pPr>
            <a:r>
              <a:rPr kumimoji="0" lang="ja-JP" altLang="en-US" sz="1600"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約</a:t>
            </a:r>
            <a:r>
              <a:rPr kumimoji="0" lang="en-US" altLang="ja-JP" sz="1600"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1,700</a:t>
            </a:r>
            <a:r>
              <a:rPr kumimoji="0" lang="ja-JP" altLang="en-US" sz="1600"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億</a:t>
            </a:r>
            <a:endParaRPr kumimoji="0" lang="en-US" altLang="ja-JP" sz="1600" b="1"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85141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4F302C99-53F9-4241-B571-0EA8D3396BDB}" type="slidenum">
              <a:rPr lang="en-US" altLang="ja-JP" smtClean="0"/>
              <a:pPr>
                <a:defRPr/>
              </a:pPr>
              <a:t>7</a:t>
            </a:fld>
            <a:endParaRPr lang="en-US" altLang="ja-JP"/>
          </a:p>
        </p:txBody>
      </p:sp>
      <p:sp>
        <p:nvSpPr>
          <p:cNvPr id="5"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ja-JP" altLang="en-US" sz="2400" kern="0" dirty="0">
                <a:solidFill>
                  <a:schemeClr val="bg1"/>
                </a:solidFill>
              </a:rPr>
              <a:t>「</a:t>
            </a:r>
            <a:r>
              <a:rPr lang="en-US" altLang="ja-JP" sz="2400" kern="0" dirty="0">
                <a:solidFill>
                  <a:schemeClr val="bg1"/>
                </a:solidFill>
              </a:rPr>
              <a:t>WinActor</a:t>
            </a:r>
            <a:r>
              <a:rPr lang="ja-JP" altLang="en-US" sz="2400" kern="0" dirty="0">
                <a:solidFill>
                  <a:schemeClr val="bg1"/>
                </a:solidFill>
              </a:rPr>
              <a:t>」 とは</a:t>
            </a:r>
            <a:endPar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6"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sp>
        <p:nvSpPr>
          <p:cNvPr id="7" name="テキスト ボックス 2"/>
          <p:cNvSpPr txBox="1">
            <a:spLocks noChangeArrowheads="1"/>
          </p:cNvSpPr>
          <p:nvPr/>
        </p:nvSpPr>
        <p:spPr bwMode="auto">
          <a:xfrm>
            <a:off x="270000" y="764704"/>
            <a:ext cx="8640000" cy="1260000"/>
          </a:xfrm>
          <a:prstGeom prst="rect">
            <a:avLst/>
          </a:prstGeom>
          <a:solidFill>
            <a:schemeClr val="bg1">
              <a:lumMod val="95000"/>
            </a:schemeClr>
          </a:solidFill>
          <a:ln w="9525">
            <a:solidFill>
              <a:schemeClr val="bg1">
                <a:lumMod val="50000"/>
              </a:schemeClr>
            </a:solidFill>
            <a:miter lim="800000"/>
            <a:headEnd/>
            <a:tailEnd/>
          </a:ln>
        </p:spPr>
        <p:txBody>
          <a:bodyPr wrap="square" lIns="90000" tIns="36000" bIns="36000" anchor="ctr">
            <a:noAutofit/>
          </a:bodyPr>
          <a:lstStyle>
            <a:defPPr>
              <a:defRPr lang="ja-JP"/>
            </a:defPPr>
            <a:lvl1pPr eaLnBrk="1" hangingPunct="1">
              <a:lnSpc>
                <a:spcPts val="2400"/>
              </a:lnSpc>
              <a:buFontTx/>
              <a:buNone/>
              <a:defRPr sz="1800">
                <a:effectLst/>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eaLnBrk="0" hangingPunct="0">
              <a:spcBef>
                <a:spcPct val="20000"/>
              </a:spcBef>
              <a:buChar char="–"/>
              <a:defRPr sz="2400">
                <a:latin typeface="Times New Roman" panose="02020603050405020304" pitchFamily="18" charset="0"/>
                <a:ea typeface="ＭＳ Ｐゴシック" panose="020B0600070205080204" pitchFamily="50" charset="-128"/>
              </a:defRPr>
            </a:lvl2pPr>
            <a:lvl3pPr marL="1143000" indent="-228600" eaLnBrk="0" hangingPunct="0">
              <a:spcBef>
                <a:spcPct val="20000"/>
              </a:spcBef>
              <a:buChar char="•"/>
              <a:defRPr sz="2000">
                <a:latin typeface="Times New Roman" panose="02020603050405020304" pitchFamily="18" charset="0"/>
                <a:ea typeface="ＭＳ Ｐゴシック" panose="020B0600070205080204" pitchFamily="50" charset="-128"/>
              </a:defRPr>
            </a:lvl3pPr>
            <a:lvl4pPr marL="1600200" indent="-228600" eaLnBrk="0" hangingPunct="0">
              <a:spcBef>
                <a:spcPct val="20000"/>
              </a:spcBef>
              <a:buChar char="–"/>
              <a:defRPr>
                <a:latin typeface="Times New Roman" panose="02020603050405020304" pitchFamily="18" charset="0"/>
                <a:ea typeface="ＭＳ Ｐゴシック" panose="020B0600070205080204" pitchFamily="50" charset="-128"/>
              </a:defRPr>
            </a:lvl4pPr>
            <a:lvl5pPr marL="2057400" indent="-228600" eaLnBrk="0" hangingPunct="0">
              <a:spcBef>
                <a:spcPct val="20000"/>
              </a:spcBef>
              <a:buChar char="»"/>
              <a:defRPr sz="1600">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sz="1600">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sz="1600">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sz="1600">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sz="1600">
                <a:latin typeface="Times New Roman" panose="02020603050405020304" pitchFamily="18" charset="0"/>
                <a:ea typeface="ＭＳ Ｐゴシック" panose="020B0600070205080204" pitchFamily="50" charset="-128"/>
              </a:defRPr>
            </a:lvl9pPr>
          </a:lstStyle>
          <a:p>
            <a:pPr>
              <a:lnSpc>
                <a:spcPts val="2800"/>
              </a:lnSpc>
            </a:pPr>
            <a:r>
              <a:rPr lang="ja-JP" altLang="en-US" b="1" dirty="0"/>
              <a:t>　人が </a:t>
            </a:r>
            <a:r>
              <a:rPr lang="en-US" altLang="ja-JP" b="1" dirty="0"/>
              <a:t>Windows</a:t>
            </a:r>
            <a:r>
              <a:rPr lang="ja-JP" altLang="en-US" b="1" dirty="0"/>
              <a:t> </a:t>
            </a:r>
            <a:r>
              <a:rPr lang="en-US" altLang="ja-JP" b="1" dirty="0"/>
              <a:t>PC</a:t>
            </a:r>
            <a:r>
              <a:rPr lang="ja-JP" altLang="en-US" b="1" dirty="0"/>
              <a:t>上で行う様々な操作を「ソフトウェア・ロボット」として</a:t>
            </a:r>
            <a:endParaRPr lang="en-US" altLang="ja-JP" b="1" dirty="0"/>
          </a:p>
          <a:p>
            <a:pPr>
              <a:lnSpc>
                <a:spcPts val="2800"/>
              </a:lnSpc>
            </a:pPr>
            <a:r>
              <a:rPr lang="ja-JP" altLang="en-US" b="1" dirty="0"/>
              <a:t>　作成／記録し、複数の</a:t>
            </a:r>
            <a:r>
              <a:rPr lang="en-US" altLang="ja-JP" b="1" dirty="0"/>
              <a:t>PC</a:t>
            </a:r>
            <a:r>
              <a:rPr lang="ja-JP" altLang="en-US" b="1" dirty="0"/>
              <a:t>上でロボットを実行させることで、人が行う煩雑な</a:t>
            </a:r>
            <a:br>
              <a:rPr lang="en-US" altLang="ja-JP" b="1" dirty="0"/>
            </a:br>
            <a:r>
              <a:rPr lang="ja-JP" altLang="en-US" b="1" dirty="0"/>
              <a:t>　操作や、大量データを扱う繰り返し操作などを </a:t>
            </a:r>
            <a:r>
              <a:rPr lang="ja-JP" altLang="en-US" b="1" dirty="0">
                <a:solidFill>
                  <a:srgbClr val="FF0000"/>
                </a:solidFill>
              </a:rPr>
              <a:t>代行</a:t>
            </a:r>
            <a:r>
              <a:rPr lang="ja-JP" altLang="en-US" sz="1600" b="1" dirty="0"/>
              <a:t>（自動化）</a:t>
            </a:r>
            <a:r>
              <a:rPr lang="ja-JP" altLang="en-US" b="1" dirty="0"/>
              <a:t>するツールです。</a:t>
            </a:r>
            <a:endParaRPr lang="en-US" altLang="ja-JP" b="1" dirty="0"/>
          </a:p>
        </p:txBody>
      </p:sp>
      <p:pic>
        <p:nvPicPr>
          <p:cNvPr id="8" name="Pict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36" y="2852936"/>
            <a:ext cx="1465876"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テキスト ボックス 21"/>
          <p:cNvSpPr txBox="1">
            <a:spLocks noChangeArrowheads="1"/>
          </p:cNvSpPr>
          <p:nvPr/>
        </p:nvSpPr>
        <p:spPr bwMode="auto">
          <a:xfrm>
            <a:off x="270000" y="2380818"/>
            <a:ext cx="430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2400">
                <a:solidFill>
                  <a:schemeClr val="tx1"/>
                </a:solidFill>
                <a:latin typeface="HG丸ｺﾞｼｯｸM-PRO" panose="020F0600000000000000" pitchFamily="50" charset="-128"/>
                <a:ea typeface="HG丸ｺﾞｼｯｸM-PRO" panose="020F0600000000000000" pitchFamily="50" charset="-128"/>
              </a:defRPr>
            </a:lvl1pPr>
            <a:lvl2pPr marL="742950" indent="-285750" eaLnBrk="0" hangingPunct="0">
              <a:spcBef>
                <a:spcPct val="20000"/>
              </a:spcBef>
              <a:buChar char="–"/>
              <a:defRPr kumimoji="1" sz="2400">
                <a:solidFill>
                  <a:schemeClr val="tx1"/>
                </a:solidFill>
                <a:latin typeface="HG丸ｺﾞｼｯｸM-PRO" panose="020F0600000000000000" pitchFamily="50" charset="-128"/>
                <a:ea typeface="HG丸ｺﾞｼｯｸM-PRO" panose="020F0600000000000000" pitchFamily="50" charset="-128"/>
              </a:defRPr>
            </a:lvl2pPr>
            <a:lvl3pPr marL="1143000" indent="-228600" eaLnBrk="0" hangingPunct="0">
              <a:spcBef>
                <a:spcPct val="20000"/>
              </a:spcBef>
              <a:buChar char="•"/>
              <a:defRPr kumimoji="1" sz="2000">
                <a:solidFill>
                  <a:schemeClr val="tx1"/>
                </a:solidFill>
                <a:latin typeface="HG丸ｺﾞｼｯｸM-PRO" panose="020F0600000000000000" pitchFamily="50" charset="-128"/>
                <a:ea typeface="HG丸ｺﾞｼｯｸM-PRO" panose="020F0600000000000000" pitchFamily="50" charset="-128"/>
              </a:defRPr>
            </a:lvl3pPr>
            <a:lvl4pPr marL="1600200" indent="-228600" eaLnBrk="0" hangingPunct="0">
              <a:spcBef>
                <a:spcPct val="20000"/>
              </a:spcBef>
              <a:buChar char="–"/>
              <a:defRPr kumimoji="1">
                <a:solidFill>
                  <a:schemeClr val="tx1"/>
                </a:solidFill>
                <a:latin typeface="HG丸ｺﾞｼｯｸM-PRO" panose="020F0600000000000000" pitchFamily="50" charset="-128"/>
                <a:ea typeface="HG丸ｺﾞｼｯｸM-PRO" panose="020F0600000000000000" pitchFamily="50" charset="-128"/>
              </a:defRPr>
            </a:lvl4pPr>
            <a:lvl5pPr marL="2057400" indent="-228600" eaLnBrk="0" hangingPunct="0">
              <a:spcBef>
                <a:spcPct val="20000"/>
              </a:spcBef>
              <a:buChar char="»"/>
              <a:defRPr kumimoji="1" sz="1600">
                <a:solidFill>
                  <a:schemeClr val="tx1"/>
                </a:solidFill>
                <a:latin typeface="HG丸ｺﾞｼｯｸM-PRO" panose="020F0600000000000000" pitchFamily="50" charset="-128"/>
                <a:ea typeface="HG丸ｺﾞｼｯｸM-PRO" panose="020F0600000000000000" pitchFamily="50" charset="-128"/>
              </a:defRPr>
            </a:lvl5pPr>
            <a:lvl6pPr marL="2514600" indent="-228600" eaLnBrk="0" fontAlgn="base" hangingPunct="0">
              <a:spcBef>
                <a:spcPct val="20000"/>
              </a:spcBef>
              <a:spcAft>
                <a:spcPct val="0"/>
              </a:spcAft>
              <a:buChar char="»"/>
              <a:defRPr kumimoji="1" sz="1600">
                <a:solidFill>
                  <a:schemeClr val="tx1"/>
                </a:solidFill>
                <a:latin typeface="HG丸ｺﾞｼｯｸM-PRO" panose="020F0600000000000000" pitchFamily="50" charset="-128"/>
                <a:ea typeface="HG丸ｺﾞｼｯｸM-PRO" panose="020F0600000000000000" pitchFamily="50" charset="-128"/>
              </a:defRPr>
            </a:lvl6pPr>
            <a:lvl7pPr marL="2971800" indent="-228600" eaLnBrk="0" fontAlgn="base" hangingPunct="0">
              <a:spcBef>
                <a:spcPct val="20000"/>
              </a:spcBef>
              <a:spcAft>
                <a:spcPct val="0"/>
              </a:spcAft>
              <a:buChar char="»"/>
              <a:defRPr kumimoji="1" sz="1600">
                <a:solidFill>
                  <a:schemeClr val="tx1"/>
                </a:solidFill>
                <a:latin typeface="HG丸ｺﾞｼｯｸM-PRO" panose="020F0600000000000000" pitchFamily="50" charset="-128"/>
                <a:ea typeface="HG丸ｺﾞｼｯｸM-PRO" panose="020F0600000000000000" pitchFamily="50" charset="-128"/>
              </a:defRPr>
            </a:lvl7pPr>
            <a:lvl8pPr marL="3429000" indent="-228600" eaLnBrk="0" fontAlgn="base" hangingPunct="0">
              <a:spcBef>
                <a:spcPct val="20000"/>
              </a:spcBef>
              <a:spcAft>
                <a:spcPct val="0"/>
              </a:spcAft>
              <a:buChar char="»"/>
              <a:defRPr kumimoji="1" sz="1600">
                <a:solidFill>
                  <a:schemeClr val="tx1"/>
                </a:solidFill>
                <a:latin typeface="HG丸ｺﾞｼｯｸM-PRO" panose="020F0600000000000000" pitchFamily="50" charset="-128"/>
                <a:ea typeface="HG丸ｺﾞｼｯｸM-PRO" panose="020F0600000000000000" pitchFamily="50" charset="-128"/>
              </a:defRPr>
            </a:lvl8pPr>
            <a:lvl9pPr marL="3886200" indent="-228600" eaLnBrk="0" fontAlgn="base" hangingPunct="0">
              <a:spcBef>
                <a:spcPct val="20000"/>
              </a:spcBef>
              <a:spcAft>
                <a:spcPct val="0"/>
              </a:spcAft>
              <a:buChar char="»"/>
              <a:defRPr kumimoji="1" sz="1600">
                <a:solidFill>
                  <a:schemeClr val="tx1"/>
                </a:solidFill>
                <a:latin typeface="HG丸ｺﾞｼｯｸM-PRO" panose="020F0600000000000000" pitchFamily="50" charset="-128"/>
                <a:ea typeface="HG丸ｺﾞｼｯｸM-PRO" panose="020F0600000000000000" pitchFamily="50" charset="-128"/>
              </a:defRPr>
            </a:lvl9pPr>
          </a:lstStyle>
          <a:p>
            <a:pPr algn="ctr" eaLnBrk="1" hangingPunct="1">
              <a:spcBef>
                <a:spcPct val="0"/>
              </a:spcBef>
              <a:buFontTx/>
              <a:buNone/>
            </a:pPr>
            <a:r>
              <a:rPr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① ロボットの作成ツール</a:t>
            </a:r>
          </a:p>
        </p:txBody>
      </p:sp>
      <p:sp>
        <p:nvSpPr>
          <p:cNvPr id="10" name="テキスト ボックス 21"/>
          <p:cNvSpPr txBox="1">
            <a:spLocks noChangeArrowheads="1"/>
          </p:cNvSpPr>
          <p:nvPr/>
        </p:nvSpPr>
        <p:spPr bwMode="auto">
          <a:xfrm>
            <a:off x="4572000" y="2380818"/>
            <a:ext cx="4338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2400">
                <a:solidFill>
                  <a:schemeClr val="tx1"/>
                </a:solidFill>
                <a:latin typeface="HG丸ｺﾞｼｯｸM-PRO" panose="020F0600000000000000" pitchFamily="50" charset="-128"/>
                <a:ea typeface="HG丸ｺﾞｼｯｸM-PRO" panose="020F0600000000000000" pitchFamily="50" charset="-128"/>
              </a:defRPr>
            </a:lvl1pPr>
            <a:lvl2pPr marL="742950" indent="-285750" eaLnBrk="0" hangingPunct="0">
              <a:spcBef>
                <a:spcPct val="20000"/>
              </a:spcBef>
              <a:buChar char="–"/>
              <a:defRPr kumimoji="1" sz="2400">
                <a:solidFill>
                  <a:schemeClr val="tx1"/>
                </a:solidFill>
                <a:latin typeface="HG丸ｺﾞｼｯｸM-PRO" panose="020F0600000000000000" pitchFamily="50" charset="-128"/>
                <a:ea typeface="HG丸ｺﾞｼｯｸM-PRO" panose="020F0600000000000000" pitchFamily="50" charset="-128"/>
              </a:defRPr>
            </a:lvl2pPr>
            <a:lvl3pPr marL="1143000" indent="-228600" eaLnBrk="0" hangingPunct="0">
              <a:spcBef>
                <a:spcPct val="20000"/>
              </a:spcBef>
              <a:buChar char="•"/>
              <a:defRPr kumimoji="1" sz="2000">
                <a:solidFill>
                  <a:schemeClr val="tx1"/>
                </a:solidFill>
                <a:latin typeface="HG丸ｺﾞｼｯｸM-PRO" panose="020F0600000000000000" pitchFamily="50" charset="-128"/>
                <a:ea typeface="HG丸ｺﾞｼｯｸM-PRO" panose="020F0600000000000000" pitchFamily="50" charset="-128"/>
              </a:defRPr>
            </a:lvl3pPr>
            <a:lvl4pPr marL="1600200" indent="-228600" eaLnBrk="0" hangingPunct="0">
              <a:spcBef>
                <a:spcPct val="20000"/>
              </a:spcBef>
              <a:buChar char="–"/>
              <a:defRPr kumimoji="1">
                <a:solidFill>
                  <a:schemeClr val="tx1"/>
                </a:solidFill>
                <a:latin typeface="HG丸ｺﾞｼｯｸM-PRO" panose="020F0600000000000000" pitchFamily="50" charset="-128"/>
                <a:ea typeface="HG丸ｺﾞｼｯｸM-PRO" panose="020F0600000000000000" pitchFamily="50" charset="-128"/>
              </a:defRPr>
            </a:lvl4pPr>
            <a:lvl5pPr marL="2057400" indent="-228600" eaLnBrk="0" hangingPunct="0">
              <a:spcBef>
                <a:spcPct val="20000"/>
              </a:spcBef>
              <a:buChar char="»"/>
              <a:defRPr kumimoji="1" sz="1600">
                <a:solidFill>
                  <a:schemeClr val="tx1"/>
                </a:solidFill>
                <a:latin typeface="HG丸ｺﾞｼｯｸM-PRO" panose="020F0600000000000000" pitchFamily="50" charset="-128"/>
                <a:ea typeface="HG丸ｺﾞｼｯｸM-PRO" panose="020F0600000000000000" pitchFamily="50" charset="-128"/>
              </a:defRPr>
            </a:lvl5pPr>
            <a:lvl6pPr marL="2514600" indent="-228600" eaLnBrk="0" fontAlgn="base" hangingPunct="0">
              <a:spcBef>
                <a:spcPct val="20000"/>
              </a:spcBef>
              <a:spcAft>
                <a:spcPct val="0"/>
              </a:spcAft>
              <a:buChar char="»"/>
              <a:defRPr kumimoji="1" sz="1600">
                <a:solidFill>
                  <a:schemeClr val="tx1"/>
                </a:solidFill>
                <a:latin typeface="HG丸ｺﾞｼｯｸM-PRO" panose="020F0600000000000000" pitchFamily="50" charset="-128"/>
                <a:ea typeface="HG丸ｺﾞｼｯｸM-PRO" panose="020F0600000000000000" pitchFamily="50" charset="-128"/>
              </a:defRPr>
            </a:lvl6pPr>
            <a:lvl7pPr marL="2971800" indent="-228600" eaLnBrk="0" fontAlgn="base" hangingPunct="0">
              <a:spcBef>
                <a:spcPct val="20000"/>
              </a:spcBef>
              <a:spcAft>
                <a:spcPct val="0"/>
              </a:spcAft>
              <a:buChar char="»"/>
              <a:defRPr kumimoji="1" sz="1600">
                <a:solidFill>
                  <a:schemeClr val="tx1"/>
                </a:solidFill>
                <a:latin typeface="HG丸ｺﾞｼｯｸM-PRO" panose="020F0600000000000000" pitchFamily="50" charset="-128"/>
                <a:ea typeface="HG丸ｺﾞｼｯｸM-PRO" panose="020F0600000000000000" pitchFamily="50" charset="-128"/>
              </a:defRPr>
            </a:lvl7pPr>
            <a:lvl8pPr marL="3429000" indent="-228600" eaLnBrk="0" fontAlgn="base" hangingPunct="0">
              <a:spcBef>
                <a:spcPct val="20000"/>
              </a:spcBef>
              <a:spcAft>
                <a:spcPct val="0"/>
              </a:spcAft>
              <a:buChar char="»"/>
              <a:defRPr kumimoji="1" sz="1600">
                <a:solidFill>
                  <a:schemeClr val="tx1"/>
                </a:solidFill>
                <a:latin typeface="HG丸ｺﾞｼｯｸM-PRO" panose="020F0600000000000000" pitchFamily="50" charset="-128"/>
                <a:ea typeface="HG丸ｺﾞｼｯｸM-PRO" panose="020F0600000000000000" pitchFamily="50" charset="-128"/>
              </a:defRPr>
            </a:lvl8pPr>
            <a:lvl9pPr marL="3886200" indent="-228600" eaLnBrk="0" fontAlgn="base" hangingPunct="0">
              <a:spcBef>
                <a:spcPct val="20000"/>
              </a:spcBef>
              <a:spcAft>
                <a:spcPct val="0"/>
              </a:spcAft>
              <a:buChar char="»"/>
              <a:defRPr kumimoji="1" sz="1600">
                <a:solidFill>
                  <a:schemeClr val="tx1"/>
                </a:solidFill>
                <a:latin typeface="HG丸ｺﾞｼｯｸM-PRO" panose="020F0600000000000000" pitchFamily="50" charset="-128"/>
                <a:ea typeface="HG丸ｺﾞｼｯｸM-PRO" panose="020F0600000000000000" pitchFamily="50" charset="-128"/>
              </a:defRPr>
            </a:lvl9pPr>
          </a:lstStyle>
          <a:p>
            <a:pPr algn="ctr" eaLnBrk="1" hangingPunct="1">
              <a:spcBef>
                <a:spcPct val="0"/>
              </a:spcBef>
              <a:buFontTx/>
              <a:buNone/>
            </a:pPr>
            <a:r>
              <a:rPr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 ② ロボットの実行環境</a:t>
            </a:r>
          </a:p>
        </p:txBody>
      </p:sp>
      <p:sp>
        <p:nvSpPr>
          <p:cNvPr id="11" name="テキスト ボックス 10"/>
          <p:cNvSpPr txBox="1"/>
          <p:nvPr/>
        </p:nvSpPr>
        <p:spPr>
          <a:xfrm>
            <a:off x="2123728" y="4551511"/>
            <a:ext cx="2304256" cy="461665"/>
          </a:xfrm>
          <a:prstGeom prst="rect">
            <a:avLst/>
          </a:prstGeom>
          <a:noFill/>
        </p:spPr>
        <p:txBody>
          <a:bodyPr wrap="square" lIns="0" tIns="0" rIns="0" bIns="0" rtlCol="0" anchor="ctr">
            <a:spAutoFit/>
          </a:bodyPr>
          <a:lstStyle/>
          <a:p>
            <a:pPr>
              <a:lnSpc>
                <a:spcPts val="1800"/>
              </a:lnSpc>
            </a:pPr>
            <a:r>
              <a:rPr kumimoji="1"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人が </a:t>
            </a:r>
            <a:r>
              <a:rPr kumimoji="1" lang="en-US" altLang="ja-JP" b="1" dirty="0" err="1">
                <a:effectLst/>
                <a:latin typeface="メイリオ" panose="020B0604030504040204" pitchFamily="50" charset="-128"/>
                <a:ea typeface="メイリオ" panose="020B0604030504040204" pitchFamily="50" charset="-128"/>
                <a:cs typeface="メイリオ" panose="020B0604030504040204" pitchFamily="50" charset="-128"/>
              </a:rPr>
              <a:t>WinActor</a:t>
            </a:r>
            <a:r>
              <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を使って、</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nSpc>
                <a:spcPts val="1800"/>
              </a:lnSpc>
            </a:pPr>
            <a:r>
              <a:rPr kumimoji="1"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ソフトウェア・ロボットを作成。</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bwMode="auto">
          <a:xfrm>
            <a:off x="270000" y="2276872"/>
            <a:ext cx="4302000" cy="3024336"/>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
        <p:nvSpPr>
          <p:cNvPr id="13" name="正方形/長方形 12"/>
          <p:cNvSpPr/>
          <p:nvPr/>
        </p:nvSpPr>
        <p:spPr bwMode="auto">
          <a:xfrm>
            <a:off x="4571999" y="2276872"/>
            <a:ext cx="4386833" cy="3024336"/>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pic>
        <p:nvPicPr>
          <p:cNvPr id="14" name="図 13"/>
          <p:cNvPicPr>
            <a:picLocks noChangeAspect="1"/>
          </p:cNvPicPr>
          <p:nvPr/>
        </p:nvPicPr>
        <p:blipFill>
          <a:blip r:embed="rId3"/>
          <a:stretch>
            <a:fillRect/>
          </a:stretch>
        </p:blipFill>
        <p:spPr>
          <a:xfrm>
            <a:off x="4716016" y="3422400"/>
            <a:ext cx="1322213" cy="983877"/>
          </a:xfrm>
          <a:prstGeom prst="rect">
            <a:avLst/>
          </a:prstGeom>
        </p:spPr>
      </p:pic>
      <p:pic>
        <p:nvPicPr>
          <p:cNvPr id="15" name="図 14"/>
          <p:cNvPicPr>
            <a:picLocks noChangeAspect="1"/>
          </p:cNvPicPr>
          <p:nvPr/>
        </p:nvPicPr>
        <p:blipFill>
          <a:blip r:embed="rId4"/>
          <a:stretch>
            <a:fillRect/>
          </a:stretch>
        </p:blipFill>
        <p:spPr>
          <a:xfrm>
            <a:off x="6352241" y="3433954"/>
            <a:ext cx="1388111" cy="972323"/>
          </a:xfrm>
          <a:prstGeom prst="rect">
            <a:avLst/>
          </a:prstGeom>
          <a:ln>
            <a:solidFill>
              <a:schemeClr val="bg1">
                <a:lumMod val="75000"/>
              </a:schemeClr>
            </a:solidFill>
          </a:ln>
        </p:spPr>
      </p:pic>
      <p:sp>
        <p:nvSpPr>
          <p:cNvPr id="16" name="テキスト ボックス 15"/>
          <p:cNvSpPr txBox="1"/>
          <p:nvPr/>
        </p:nvSpPr>
        <p:spPr>
          <a:xfrm>
            <a:off x="4716016" y="4545891"/>
            <a:ext cx="3024336" cy="461665"/>
          </a:xfrm>
          <a:prstGeom prst="rect">
            <a:avLst/>
          </a:prstGeom>
          <a:noFill/>
        </p:spPr>
        <p:txBody>
          <a:bodyPr wrap="square" lIns="0" tIns="0" rIns="0" bIns="0" rtlCol="0" anchor="ctr">
            <a:spAutoFit/>
          </a:bodyPr>
          <a:lstStyle/>
          <a:p>
            <a:pPr>
              <a:lnSpc>
                <a:spcPts val="1800"/>
              </a:lnSpc>
            </a:pPr>
            <a:r>
              <a:rPr kumimoji="1"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ソフトウェア・ロボットが人の代わりに</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nSpc>
                <a:spcPts val="1800"/>
              </a:lnSpc>
            </a:pPr>
            <a:r>
              <a:rPr lang="en-US" altLang="ja-JP" b="1" dirty="0">
                <a:effectLst/>
                <a:latin typeface="メイリオ" panose="020B0604030504040204" pitchFamily="50" charset="-128"/>
                <a:ea typeface="メイリオ" panose="020B0604030504040204" pitchFamily="50" charset="-128"/>
                <a:cs typeface="メイリオ" panose="020B0604030504040204" pitchFamily="50" charset="-128"/>
              </a:rPr>
              <a:t>OS</a:t>
            </a:r>
            <a:r>
              <a:rPr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やアプリケーションの画面操作を代行。</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7" name="直線矢印コネクタ 16"/>
          <p:cNvCxnSpPr>
            <a:cxnSpLocks noChangeShapeType="1"/>
          </p:cNvCxnSpPr>
          <p:nvPr/>
        </p:nvCxnSpPr>
        <p:spPr bwMode="gray">
          <a:xfrm>
            <a:off x="5879458" y="3517430"/>
            <a:ext cx="580072" cy="1141"/>
          </a:xfrm>
          <a:prstGeom prst="straightConnector1">
            <a:avLst/>
          </a:prstGeom>
          <a:noFill/>
          <a:ln w="19050" algn="ctr">
            <a:solidFill>
              <a:srgbClr val="4A7EBB"/>
            </a:solidFill>
            <a:round/>
            <a:headEnd/>
            <a:tailEnd type="arrow" w="sm" len="sm"/>
          </a:ln>
          <a:extLst>
            <a:ext uri="{909E8E84-426E-40DD-AFC4-6F175D3DCCD1}">
              <a14:hiddenFill xmlns:a14="http://schemas.microsoft.com/office/drawing/2010/main">
                <a:noFill/>
              </a14:hiddenFill>
            </a:ext>
          </a:extLst>
        </p:spPr>
      </p:cxnSp>
      <p:cxnSp>
        <p:nvCxnSpPr>
          <p:cNvPr id="18" name="直線矢印コネクタ 17"/>
          <p:cNvCxnSpPr>
            <a:cxnSpLocks noChangeShapeType="1"/>
          </p:cNvCxnSpPr>
          <p:nvPr/>
        </p:nvCxnSpPr>
        <p:spPr bwMode="gray">
          <a:xfrm>
            <a:off x="5879458" y="3649326"/>
            <a:ext cx="580072" cy="1141"/>
          </a:xfrm>
          <a:prstGeom prst="straightConnector1">
            <a:avLst/>
          </a:prstGeom>
          <a:noFill/>
          <a:ln w="19050" algn="ctr">
            <a:solidFill>
              <a:srgbClr val="4A7EBB"/>
            </a:solidFill>
            <a:round/>
            <a:headEnd/>
            <a:tailEnd type="arrow" w="sm" len="sm"/>
          </a:ln>
          <a:extLst>
            <a:ext uri="{909E8E84-426E-40DD-AFC4-6F175D3DCCD1}">
              <a14:hiddenFill xmlns:a14="http://schemas.microsoft.com/office/drawing/2010/main">
                <a:noFill/>
              </a14:hiddenFill>
            </a:ext>
          </a:extLst>
        </p:spPr>
      </p:cxnSp>
      <p:cxnSp>
        <p:nvCxnSpPr>
          <p:cNvPr id="19" name="直線矢印コネクタ 18"/>
          <p:cNvCxnSpPr>
            <a:cxnSpLocks noChangeShapeType="1"/>
          </p:cNvCxnSpPr>
          <p:nvPr/>
        </p:nvCxnSpPr>
        <p:spPr bwMode="gray">
          <a:xfrm>
            <a:off x="5879458" y="3762029"/>
            <a:ext cx="580072" cy="1141"/>
          </a:xfrm>
          <a:prstGeom prst="straightConnector1">
            <a:avLst/>
          </a:prstGeom>
          <a:noFill/>
          <a:ln w="19050" algn="ctr">
            <a:solidFill>
              <a:srgbClr val="4A7EBB"/>
            </a:solidFill>
            <a:round/>
            <a:headEnd/>
            <a:tailEnd type="arrow" w="sm" len="sm"/>
          </a:ln>
          <a:extLst>
            <a:ext uri="{909E8E84-426E-40DD-AFC4-6F175D3DCCD1}">
              <a14:hiddenFill xmlns:a14="http://schemas.microsoft.com/office/drawing/2010/main">
                <a:noFill/>
              </a14:hiddenFill>
            </a:ext>
          </a:extLst>
        </p:spPr>
      </p:cxnSp>
      <p:cxnSp>
        <p:nvCxnSpPr>
          <p:cNvPr id="20" name="直線矢印コネクタ 19"/>
          <p:cNvCxnSpPr>
            <a:cxnSpLocks noChangeShapeType="1"/>
          </p:cNvCxnSpPr>
          <p:nvPr/>
        </p:nvCxnSpPr>
        <p:spPr bwMode="gray">
          <a:xfrm flipH="1">
            <a:off x="5864136" y="4021486"/>
            <a:ext cx="580072" cy="1141"/>
          </a:xfrm>
          <a:prstGeom prst="straightConnector1">
            <a:avLst/>
          </a:prstGeom>
          <a:noFill/>
          <a:ln w="19050" algn="ctr">
            <a:solidFill>
              <a:srgbClr val="4A7EBB"/>
            </a:solidFill>
            <a:round/>
            <a:headEnd/>
            <a:tailEnd type="arrow" w="sm" len="sm"/>
          </a:ln>
          <a:extLst>
            <a:ext uri="{909E8E84-426E-40DD-AFC4-6F175D3DCCD1}">
              <a14:hiddenFill xmlns:a14="http://schemas.microsoft.com/office/drawing/2010/main">
                <a:noFill/>
              </a14:hiddenFill>
            </a:ext>
          </a:extLst>
        </p:spPr>
      </p:cxnSp>
      <p:cxnSp>
        <p:nvCxnSpPr>
          <p:cNvPr id="21" name="直線矢印コネクタ 20"/>
          <p:cNvCxnSpPr>
            <a:cxnSpLocks noChangeShapeType="1"/>
          </p:cNvCxnSpPr>
          <p:nvPr/>
        </p:nvCxnSpPr>
        <p:spPr bwMode="gray">
          <a:xfrm flipH="1">
            <a:off x="5864136" y="4153382"/>
            <a:ext cx="580072" cy="1141"/>
          </a:xfrm>
          <a:prstGeom prst="straightConnector1">
            <a:avLst/>
          </a:prstGeom>
          <a:noFill/>
          <a:ln w="19050" algn="ctr">
            <a:solidFill>
              <a:srgbClr val="4A7EBB"/>
            </a:solidFill>
            <a:round/>
            <a:headEnd/>
            <a:tailEnd type="arrow" w="sm" len="sm"/>
          </a:ln>
          <a:extLst>
            <a:ext uri="{909E8E84-426E-40DD-AFC4-6F175D3DCCD1}">
              <a14:hiddenFill xmlns:a14="http://schemas.microsoft.com/office/drawing/2010/main">
                <a:noFill/>
              </a14:hiddenFill>
            </a:ext>
          </a:extLst>
        </p:spPr>
      </p:cxnSp>
      <p:cxnSp>
        <p:nvCxnSpPr>
          <p:cNvPr id="22" name="直線矢印コネクタ 21"/>
          <p:cNvCxnSpPr>
            <a:cxnSpLocks noChangeShapeType="1"/>
          </p:cNvCxnSpPr>
          <p:nvPr/>
        </p:nvCxnSpPr>
        <p:spPr bwMode="gray">
          <a:xfrm flipH="1">
            <a:off x="5864136" y="4266085"/>
            <a:ext cx="580072" cy="1141"/>
          </a:xfrm>
          <a:prstGeom prst="straightConnector1">
            <a:avLst/>
          </a:prstGeom>
          <a:noFill/>
          <a:ln w="19050" algn="ctr">
            <a:solidFill>
              <a:srgbClr val="4A7EBB"/>
            </a:solidFill>
            <a:round/>
            <a:headEnd/>
            <a:tailEnd type="arrow" w="sm" len="sm"/>
          </a:ln>
          <a:extLst>
            <a:ext uri="{909E8E84-426E-40DD-AFC4-6F175D3DCCD1}">
              <a14:hiddenFill xmlns:a14="http://schemas.microsoft.com/office/drawing/2010/main">
                <a:noFill/>
              </a14:hiddenFill>
            </a:ext>
          </a:extLst>
        </p:spPr>
      </p:cxnSp>
      <p:pic>
        <p:nvPicPr>
          <p:cNvPr id="23" name="図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7628" y="2884362"/>
            <a:ext cx="394572" cy="466030"/>
          </a:xfrm>
          <a:prstGeom prst="rect">
            <a:avLst/>
          </a:prstGeom>
        </p:spPr>
      </p:pic>
      <p:sp>
        <p:nvSpPr>
          <p:cNvPr id="24" name="テキスト ボックス 2"/>
          <p:cNvSpPr txBox="1">
            <a:spLocks noChangeArrowheads="1"/>
          </p:cNvSpPr>
          <p:nvPr/>
        </p:nvSpPr>
        <p:spPr bwMode="auto">
          <a:xfrm>
            <a:off x="323528" y="5373216"/>
            <a:ext cx="8568952" cy="81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buChar char="–"/>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buChar char="»"/>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ts val="2800"/>
              </a:lnSpc>
              <a:spcBef>
                <a:spcPct val="0"/>
              </a:spcBef>
              <a:buFontTx/>
              <a:buNone/>
            </a:pPr>
            <a:r>
              <a:rPr lang="ja-JP" altLang="en-US" sz="1800" b="1" dirty="0">
                <a:solidFill>
                  <a:srgbClr val="0066FF"/>
                </a:solidFill>
                <a:effectLst/>
                <a:latin typeface="メイリオ" panose="020B0604030504040204" pitchFamily="50" charset="-128"/>
                <a:ea typeface="メイリオ" panose="020B0604030504040204" pitchFamily="50" charset="-128"/>
                <a:cs typeface="メイリオ" panose="020B0604030504040204" pitchFamily="50" charset="-128"/>
              </a:rPr>
              <a:t>作成されたソフトウェア・ロボットは “仮想労働者” として、人間が行っていた</a:t>
            </a:r>
            <a:endParaRPr lang="en-US" altLang="ja-JP" sz="1800" b="1" dirty="0">
              <a:solidFill>
                <a:srgbClr val="0066FF"/>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lnSpc>
                <a:spcPts val="2800"/>
              </a:lnSpc>
              <a:spcBef>
                <a:spcPct val="0"/>
              </a:spcBef>
              <a:buFontTx/>
              <a:buNone/>
            </a:pPr>
            <a:r>
              <a:rPr lang="en-US" altLang="ja-JP" sz="1800" b="1" dirty="0">
                <a:solidFill>
                  <a:srgbClr val="0066FF"/>
                </a:solidFill>
                <a:effectLst/>
                <a:latin typeface="メイリオ" panose="020B0604030504040204" pitchFamily="50" charset="-128"/>
                <a:ea typeface="メイリオ" panose="020B0604030504040204" pitchFamily="50" charset="-128"/>
                <a:cs typeface="メイリオ" panose="020B0604030504040204" pitchFamily="50" charset="-128"/>
              </a:rPr>
              <a:t>PC</a:t>
            </a:r>
            <a:r>
              <a:rPr lang="ja-JP" altLang="en-US" sz="1800" b="1" dirty="0">
                <a:solidFill>
                  <a:srgbClr val="0066FF"/>
                </a:solidFill>
                <a:effectLst/>
                <a:latin typeface="メイリオ" panose="020B0604030504040204" pitchFamily="50" charset="-128"/>
                <a:ea typeface="メイリオ" panose="020B0604030504040204" pitchFamily="50" charset="-128"/>
                <a:cs typeface="メイリオ" panose="020B0604030504040204" pitchFamily="50" charset="-128"/>
              </a:rPr>
              <a:t>を使って行う作業</a:t>
            </a:r>
            <a:r>
              <a:rPr lang="ja-JP" altLang="en-US" sz="1400" b="1" dirty="0">
                <a:solidFill>
                  <a:srgbClr val="0066FF"/>
                </a:solidFill>
                <a:effectLst/>
                <a:latin typeface="メイリオ" panose="020B0604030504040204" pitchFamily="50" charset="-128"/>
                <a:ea typeface="メイリオ" panose="020B0604030504040204" pitchFamily="50" charset="-128"/>
                <a:cs typeface="メイリオ" panose="020B0604030504040204" pitchFamily="50" charset="-128"/>
              </a:rPr>
              <a:t>（マウスやキーボード操作）</a:t>
            </a:r>
            <a:r>
              <a:rPr lang="ja-JP" altLang="en-US" sz="1800" b="1" dirty="0">
                <a:solidFill>
                  <a:srgbClr val="0066FF"/>
                </a:solidFill>
                <a:effectLst/>
                <a:latin typeface="メイリオ" panose="020B0604030504040204" pitchFamily="50" charset="-128"/>
                <a:ea typeface="メイリオ" panose="020B0604030504040204" pitchFamily="50" charset="-128"/>
                <a:cs typeface="メイリオ" panose="020B0604030504040204" pitchFamily="50" charset="-128"/>
              </a:rPr>
              <a:t>を </a:t>
            </a:r>
            <a:r>
              <a:rPr lang="ja-JP" altLang="en-US" sz="2400" b="1" dirty="0">
                <a:solidFill>
                  <a:srgbClr val="FF0000"/>
                </a:solidFill>
                <a:effectLst/>
                <a:latin typeface="メイリオ" panose="020B0604030504040204" pitchFamily="50" charset="-128"/>
                <a:ea typeface="メイリオ" panose="020B0604030504040204" pitchFamily="50" charset="-128"/>
                <a:cs typeface="メイリオ" panose="020B0604030504040204" pitchFamily="50" charset="-128"/>
              </a:rPr>
              <a:t>代行 </a:t>
            </a:r>
            <a:r>
              <a:rPr lang="ja-JP" altLang="en-US" sz="1800" b="1" dirty="0">
                <a:solidFill>
                  <a:srgbClr val="0066FF"/>
                </a:solidFill>
                <a:effectLst/>
                <a:latin typeface="メイリオ" panose="020B0604030504040204" pitchFamily="50" charset="-128"/>
                <a:ea typeface="メイリオ" panose="020B0604030504040204" pitchFamily="50" charset="-128"/>
                <a:cs typeface="メイリオ" panose="020B0604030504040204" pitchFamily="50" charset="-128"/>
              </a:rPr>
              <a:t>してくれるようになります。</a:t>
            </a:r>
          </a:p>
        </p:txBody>
      </p:sp>
      <p:pic>
        <p:nvPicPr>
          <p:cNvPr id="25" name="図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5856" y="3856769"/>
            <a:ext cx="394572" cy="466030"/>
          </a:xfrm>
          <a:prstGeom prst="rect">
            <a:avLst/>
          </a:prstGeom>
        </p:spPr>
      </p:pic>
      <p:pic>
        <p:nvPicPr>
          <p:cNvPr id="26" name="図 36" descr="工場.png"/>
          <p:cNvPicPr>
            <a:picLocks noChangeAspect="1"/>
          </p:cNvPicPr>
          <p:nvPr/>
        </p:nvPicPr>
        <p:blipFill>
          <a:blip r:embed="rId6" cstate="print"/>
          <a:srcRect/>
          <a:stretch>
            <a:fillRect/>
          </a:stretch>
        </p:blipFill>
        <p:spPr bwMode="auto">
          <a:xfrm>
            <a:off x="3496916" y="2926640"/>
            <a:ext cx="715044" cy="639776"/>
          </a:xfrm>
          <a:prstGeom prst="rect">
            <a:avLst/>
          </a:prstGeom>
          <a:noFill/>
          <a:ln w="9525">
            <a:noFill/>
            <a:miter lim="800000"/>
            <a:headEnd/>
            <a:tailEnd/>
          </a:ln>
        </p:spPr>
      </p:pic>
      <p:pic>
        <p:nvPicPr>
          <p:cNvPr id="27" name="図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5309" y="3856769"/>
            <a:ext cx="394572" cy="466030"/>
          </a:xfrm>
          <a:prstGeom prst="rect">
            <a:avLst/>
          </a:prstGeom>
        </p:spPr>
      </p:pic>
      <p:pic>
        <p:nvPicPr>
          <p:cNvPr id="28" name="図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4272" y="3845942"/>
            <a:ext cx="394572" cy="466030"/>
          </a:xfrm>
          <a:prstGeom prst="rect">
            <a:avLst/>
          </a:prstGeom>
        </p:spPr>
      </p:pic>
      <p:pic>
        <p:nvPicPr>
          <p:cNvPr id="29" name="Picture 36" descr="A_12"/>
          <p:cNvPicPr>
            <a:picLocks noChangeAspect="1" noChangeArrowheads="1"/>
          </p:cNvPicPr>
          <p:nvPr/>
        </p:nvPicPr>
        <p:blipFill>
          <a:blip r:embed="rId7" cstate="print"/>
          <a:srcRect/>
          <a:stretch>
            <a:fillRect/>
          </a:stretch>
        </p:blipFill>
        <p:spPr bwMode="auto">
          <a:xfrm>
            <a:off x="2042962" y="3060201"/>
            <a:ext cx="1088878" cy="1088879"/>
          </a:xfrm>
          <a:prstGeom prst="rect">
            <a:avLst/>
          </a:prstGeom>
          <a:noFill/>
          <a:ln w="9525">
            <a:noFill/>
            <a:miter lim="800000"/>
            <a:headEnd/>
            <a:tailEnd/>
          </a:ln>
        </p:spPr>
      </p:pic>
      <p:sp>
        <p:nvSpPr>
          <p:cNvPr id="30" name="テキスト ボックス 29"/>
          <p:cNvSpPr txBox="1"/>
          <p:nvPr/>
        </p:nvSpPr>
        <p:spPr>
          <a:xfrm>
            <a:off x="2288292" y="4100041"/>
            <a:ext cx="785913" cy="230832"/>
          </a:xfrm>
          <a:prstGeom prst="rect">
            <a:avLst/>
          </a:prstGeom>
          <a:noFill/>
        </p:spPr>
        <p:txBody>
          <a:bodyPr wrap="square" lIns="0" tIns="0" rIns="0" bIns="0" rtlCol="0" anchor="ctr">
            <a:spAutoFit/>
          </a:bodyPr>
          <a:lstStyle/>
          <a:p>
            <a:pPr>
              <a:lnSpc>
                <a:spcPts val="1800"/>
              </a:lnSpc>
            </a:pPr>
            <a:r>
              <a:rPr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作成担当者</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7952277" y="4550216"/>
            <a:ext cx="785913" cy="219291"/>
          </a:xfrm>
          <a:prstGeom prst="rect">
            <a:avLst/>
          </a:prstGeom>
          <a:noFill/>
        </p:spPr>
        <p:txBody>
          <a:bodyPr wrap="square" lIns="0" tIns="0" rIns="0" bIns="0" rtlCol="0" anchor="ctr">
            <a:spAutoFit/>
          </a:bodyPr>
          <a:lstStyle/>
          <a:p>
            <a:pPr>
              <a:lnSpc>
                <a:spcPts val="1800"/>
              </a:lnSpc>
            </a:pPr>
            <a:r>
              <a:rPr kumimoji="1"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現場担当者</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142" descr="C_04"/>
          <p:cNvPicPr>
            <a:picLocks noChangeAspect="1" noChangeArrowheads="1"/>
          </p:cNvPicPr>
          <p:nvPr/>
        </p:nvPicPr>
        <p:blipFill>
          <a:blip r:embed="rId8" cstate="print"/>
          <a:srcRect/>
          <a:stretch>
            <a:fillRect/>
          </a:stretch>
        </p:blipFill>
        <p:spPr bwMode="auto">
          <a:xfrm flipH="1">
            <a:off x="7665183" y="3755677"/>
            <a:ext cx="821337" cy="821337"/>
          </a:xfrm>
          <a:prstGeom prst="rect">
            <a:avLst/>
          </a:prstGeom>
          <a:noFill/>
          <a:ln w="9525">
            <a:noFill/>
            <a:miter lim="800000"/>
            <a:headEnd/>
            <a:tailEnd/>
          </a:ln>
        </p:spPr>
      </p:pic>
      <p:pic>
        <p:nvPicPr>
          <p:cNvPr id="33" name="Picture 152" descr="05"/>
          <p:cNvPicPr>
            <a:picLocks noChangeAspect="1" noChangeArrowheads="1"/>
          </p:cNvPicPr>
          <p:nvPr/>
        </p:nvPicPr>
        <p:blipFill>
          <a:blip r:embed="rId9" cstate="print"/>
          <a:srcRect/>
          <a:stretch>
            <a:fillRect/>
          </a:stretch>
        </p:blipFill>
        <p:spPr bwMode="auto">
          <a:xfrm flipH="1">
            <a:off x="8184654" y="3795737"/>
            <a:ext cx="813439" cy="813439"/>
          </a:xfrm>
          <a:prstGeom prst="rect">
            <a:avLst/>
          </a:prstGeom>
          <a:noFill/>
          <a:ln w="9525">
            <a:noFill/>
            <a:miter lim="800000"/>
            <a:headEnd/>
            <a:tailEnd/>
          </a:ln>
        </p:spPr>
      </p:pic>
    </p:spTree>
    <p:extLst>
      <p:ext uri="{BB962C8B-B14F-4D97-AF65-F5344CB8AC3E}">
        <p14:creationId xmlns:p14="http://schemas.microsoft.com/office/powerpoint/2010/main" val="74583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pPr>
              <a:defRPr/>
            </a:pPr>
            <a:fld id="{4F302C99-53F9-4241-B571-0EA8D3396BDB}" type="slidenum">
              <a:rPr lang="en-US" altLang="ja-JP" smtClean="0"/>
              <a:pPr>
                <a:defRPr/>
              </a:pPr>
              <a:t>8</a:t>
            </a:fld>
            <a:endParaRPr lang="en-US" altLang="ja-JP"/>
          </a:p>
        </p:txBody>
      </p:sp>
      <p:sp>
        <p:nvSpPr>
          <p:cNvPr id="5" name="Rectangle 6"/>
          <p:cNvSpPr>
            <a:spLocks noChangeArrowheads="1"/>
          </p:cNvSpPr>
          <p:nvPr/>
        </p:nvSpPr>
        <p:spPr bwMode="auto">
          <a:xfrm>
            <a:off x="770462" y="-9526"/>
            <a:ext cx="8373538" cy="652381"/>
          </a:xfrm>
          <a:prstGeom prst="rect">
            <a:avLst/>
          </a:prstGeom>
          <a:solidFill>
            <a:srgbClr val="6699FF"/>
          </a:solidFill>
          <a:ln>
            <a:solidFill>
              <a:srgbClr val="6699FF"/>
            </a:solidFill>
          </a:ln>
          <a:extLst/>
        </p:spPr>
        <p:txBody>
          <a:bodyPr wrap="none" lIns="540000" tIns="25714" rIns="108000" bIns="25714" anchor="ctr"/>
          <a:lstStyle/>
          <a:p>
            <a:r>
              <a:rPr lang="ja-JP" altLang="en-US" sz="2400" kern="0" dirty="0">
                <a:solidFill>
                  <a:schemeClr val="bg1"/>
                </a:solidFill>
              </a:rPr>
              <a:t>ソフトウェア・ロボットによる操作代行の適用例</a:t>
            </a:r>
            <a:endParaRPr lang="en-US" altLang="ja-JP" sz="2400" kern="0" dirty="0">
              <a:solidFill>
                <a:schemeClr val="bg1"/>
              </a:solidFill>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sp>
        <p:nvSpPr>
          <p:cNvPr id="6" name="AutoShape 6"/>
          <p:cNvSpPr>
            <a:spLocks noChangeArrowheads="1"/>
          </p:cNvSpPr>
          <p:nvPr/>
        </p:nvSpPr>
        <p:spPr bwMode="auto">
          <a:xfrm>
            <a:off x="0" y="-1213"/>
            <a:ext cx="1080000" cy="653593"/>
          </a:xfrm>
          <a:prstGeom prst="homePlate">
            <a:avLst>
              <a:gd name="adj" fmla="val 27569"/>
            </a:avLst>
          </a:prstGeom>
          <a:solidFill>
            <a:srgbClr val="0033CC"/>
          </a:solidFill>
          <a:ln>
            <a:noFill/>
            <a:headEnd/>
            <a:tailEnd/>
          </a:ln>
          <a:effectLst/>
        </p:spPr>
        <p:style>
          <a:lnRef idx="1">
            <a:schemeClr val="accent1"/>
          </a:lnRef>
          <a:fillRef idx="3">
            <a:schemeClr val="accent1"/>
          </a:fillRef>
          <a:effectRef idx="2">
            <a:schemeClr val="accent1"/>
          </a:effectRef>
          <a:fontRef idx="minor">
            <a:schemeClr val="lt1"/>
          </a:fontRef>
        </p:style>
        <p:txBody>
          <a:bodyPr lIns="72000" tIns="0" rIns="72000" bIns="36000" anchor="ctr"/>
          <a:lstStyle/>
          <a:p>
            <a:pPr algn="ctr">
              <a:buClr>
                <a:srgbClr val="0033CC"/>
              </a:buClr>
              <a:defRPr/>
            </a:pPr>
            <a:endParaRPr lang="en-US" altLang="ja-JP" sz="2800" dirty="0">
              <a:solidFill>
                <a:prstClr val="white"/>
              </a:solidFill>
              <a:uFill>
                <a:solidFill>
                  <a:srgbClr val="F79646"/>
                </a:solidFill>
              </a:uFill>
              <a:latin typeface="HGP創英角ｺﾞｼｯｸUB" pitchFamily="50" charset="-128"/>
              <a:ea typeface="HGP創英角ｺﾞｼｯｸUB" pitchFamily="50" charset="-128"/>
            </a:endParaRPr>
          </a:p>
        </p:txBody>
      </p:sp>
      <p:sp>
        <p:nvSpPr>
          <p:cNvPr id="7" name="正方形/長方形 6"/>
          <p:cNvSpPr/>
          <p:nvPr/>
        </p:nvSpPr>
        <p:spPr bwMode="auto">
          <a:xfrm>
            <a:off x="107984" y="735826"/>
            <a:ext cx="4320000" cy="181777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
        <p:nvSpPr>
          <p:cNvPr id="8" name="正方形/長方形 7"/>
          <p:cNvSpPr/>
          <p:nvPr/>
        </p:nvSpPr>
        <p:spPr bwMode="auto">
          <a:xfrm>
            <a:off x="4559731" y="735826"/>
            <a:ext cx="4476765" cy="2700000"/>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
        <p:nvSpPr>
          <p:cNvPr id="9" name="正方形/長方形 8"/>
          <p:cNvSpPr/>
          <p:nvPr/>
        </p:nvSpPr>
        <p:spPr bwMode="auto">
          <a:xfrm>
            <a:off x="4559731" y="3580442"/>
            <a:ext cx="4476765" cy="2700000"/>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pic>
        <p:nvPicPr>
          <p:cNvPr id="10" name="Picture 19" descr="SQL sm"/>
          <p:cNvPicPr>
            <a:picLocks noChangeAspect="1" noChangeArrowheads="1"/>
          </p:cNvPicPr>
          <p:nvPr/>
        </p:nvPicPr>
        <p:blipFill>
          <a:blip r:embed="rId2" cstate="print"/>
          <a:srcRect/>
          <a:stretch>
            <a:fillRect/>
          </a:stretch>
        </p:blipFill>
        <p:spPr bwMode="auto">
          <a:xfrm>
            <a:off x="886083" y="1444261"/>
            <a:ext cx="517565" cy="731725"/>
          </a:xfrm>
          <a:prstGeom prst="rect">
            <a:avLst/>
          </a:prstGeom>
          <a:noFill/>
          <a:ln w="9525">
            <a:noFill/>
            <a:miter lim="800000"/>
            <a:headEnd/>
            <a:tailEnd/>
          </a:ln>
        </p:spPr>
      </p:pic>
      <p:sp>
        <p:nvSpPr>
          <p:cNvPr id="11" name="テキスト ボックス 10"/>
          <p:cNvSpPr txBox="1"/>
          <p:nvPr/>
        </p:nvSpPr>
        <p:spPr>
          <a:xfrm>
            <a:off x="539552" y="2247994"/>
            <a:ext cx="1296144" cy="230832"/>
          </a:xfrm>
          <a:prstGeom prst="rect">
            <a:avLst/>
          </a:prstGeom>
          <a:noFill/>
        </p:spPr>
        <p:txBody>
          <a:bodyPr wrap="square" lIns="0" tIns="0" rIns="0" bIns="0" rtlCol="0" anchor="ctr">
            <a:spAutoFit/>
          </a:bodyPr>
          <a:lstStyle/>
          <a:p>
            <a:pPr algn="ctr">
              <a:lnSpc>
                <a:spcPts val="1800"/>
              </a:lnSpc>
            </a:pPr>
            <a:r>
              <a:rPr kumimoji="1"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受注管理システム</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テキスト ボックス 11"/>
          <p:cNvSpPr txBox="1"/>
          <p:nvPr/>
        </p:nvSpPr>
        <p:spPr>
          <a:xfrm>
            <a:off x="2483768" y="2247994"/>
            <a:ext cx="1830271" cy="230832"/>
          </a:xfrm>
          <a:prstGeom prst="rect">
            <a:avLst/>
          </a:prstGeom>
          <a:noFill/>
        </p:spPr>
        <p:txBody>
          <a:bodyPr wrap="square" lIns="0" tIns="0" rIns="0" bIns="0" rtlCol="0">
            <a:spAutoFit/>
          </a:bodyPr>
          <a:lstStyle/>
          <a:p>
            <a:pPr algn="ctr">
              <a:lnSpc>
                <a:spcPts val="1800"/>
              </a:lnSpc>
            </a:pPr>
            <a:r>
              <a:rPr kumimoji="1"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同一様式の大量ファイル</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右矢印 12"/>
          <p:cNvSpPr/>
          <p:nvPr/>
        </p:nvSpPr>
        <p:spPr bwMode="auto">
          <a:xfrm flipH="1">
            <a:off x="1547664" y="1657162"/>
            <a:ext cx="1080000" cy="360000"/>
          </a:xfrm>
          <a:prstGeom prst="rightArrow">
            <a:avLst/>
          </a:prstGeom>
          <a:solidFill>
            <a:srgbClr val="CCECFF"/>
          </a:solidFill>
          <a:ln w="28575" cap="flat" cmpd="sng" algn="ctr">
            <a:solidFill>
              <a:srgbClr val="6699FF"/>
            </a:solidFill>
            <a:prstDash val="solid"/>
            <a:round/>
            <a:headEnd type="none" w="med" len="med"/>
            <a:tailEnd type="none" w="med" len="med"/>
          </a:ln>
          <a:effectLst/>
        </p:spPr>
        <p:txBody>
          <a:bodyPr/>
          <a:lstStyle/>
          <a:p>
            <a:pPr>
              <a:defRPr/>
            </a:pPr>
            <a:endParaRPr lang="ja-JP" altLang="en-US"/>
          </a:p>
        </p:txBody>
      </p:sp>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696" y="1292181"/>
            <a:ext cx="441960" cy="411480"/>
          </a:xfrm>
          <a:prstGeom prst="rect">
            <a:avLst/>
          </a:prstGeom>
        </p:spPr>
      </p:pic>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6676" y="1205974"/>
            <a:ext cx="441960" cy="411480"/>
          </a:xfrm>
          <a:prstGeom prst="rect">
            <a:avLst/>
          </a:prstGeom>
        </p:spPr>
      </p:pic>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237" y="1292181"/>
            <a:ext cx="441960" cy="411480"/>
          </a:xfrm>
          <a:prstGeom prst="rect">
            <a:avLst/>
          </a:prstGeom>
        </p:spPr>
      </p:pic>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542" y="1726456"/>
            <a:ext cx="441960" cy="411480"/>
          </a:xfrm>
          <a:prstGeom prst="rect">
            <a:avLst/>
          </a:prstGeom>
        </p:spPr>
      </p:pic>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865" y="1831252"/>
            <a:ext cx="441960" cy="411480"/>
          </a:xfrm>
          <a:prstGeom prst="rect">
            <a:avLst/>
          </a:prstGeom>
        </p:spPr>
      </p:pic>
      <p:pic>
        <p:nvPicPr>
          <p:cNvPr id="19" name="図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344" y="1737139"/>
            <a:ext cx="441960" cy="411480"/>
          </a:xfrm>
          <a:prstGeom prst="rect">
            <a:avLst/>
          </a:prstGeom>
        </p:spPr>
      </p:pic>
      <p:pic>
        <p:nvPicPr>
          <p:cNvPr id="20" name="図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592475"/>
            <a:ext cx="441960" cy="411480"/>
          </a:xfrm>
          <a:prstGeom prst="rect">
            <a:avLst/>
          </a:prstGeom>
        </p:spPr>
      </p:pic>
      <p:pic>
        <p:nvPicPr>
          <p:cNvPr id="21" name="図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070" y="1488346"/>
            <a:ext cx="441960" cy="411480"/>
          </a:xfrm>
          <a:prstGeom prst="rect">
            <a:avLst/>
          </a:prstGeom>
        </p:spPr>
      </p:pic>
      <p:pic>
        <p:nvPicPr>
          <p:cNvPr id="22" name="図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694" y="1384297"/>
            <a:ext cx="441960" cy="411480"/>
          </a:xfrm>
          <a:prstGeom prst="rect">
            <a:avLst/>
          </a:prstGeom>
        </p:spPr>
      </p:pic>
      <p:pic>
        <p:nvPicPr>
          <p:cNvPr id="23" name="図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7166" y="1565372"/>
            <a:ext cx="441960" cy="411480"/>
          </a:xfrm>
          <a:prstGeom prst="rect">
            <a:avLst/>
          </a:prstGeom>
        </p:spPr>
      </p:pic>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1758555"/>
            <a:ext cx="441960" cy="411480"/>
          </a:xfrm>
          <a:prstGeom prst="rect">
            <a:avLst/>
          </a:prstGeom>
        </p:spPr>
      </p:pic>
      <p:sp>
        <p:nvSpPr>
          <p:cNvPr id="25" name="テキスト ボックス 24"/>
          <p:cNvSpPr txBox="1"/>
          <p:nvPr/>
        </p:nvSpPr>
        <p:spPr>
          <a:xfrm>
            <a:off x="107504" y="848556"/>
            <a:ext cx="4320480" cy="333425"/>
          </a:xfrm>
          <a:prstGeom prst="rect">
            <a:avLst/>
          </a:prstGeom>
          <a:noFill/>
        </p:spPr>
        <p:txBody>
          <a:bodyPr wrap="square" lIns="0" tIns="0" rIns="0" bIns="0" rtlCol="0">
            <a:spAutoFit/>
          </a:bodyPr>
          <a:lstStyle/>
          <a:p>
            <a:pPr algn="ctr">
              <a:lnSpc>
                <a:spcPts val="2600"/>
              </a:lnSpc>
            </a:pPr>
            <a:r>
              <a:rPr kumimoji="1"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大量データの投入 </a:t>
            </a:r>
            <a:r>
              <a:rPr kumimoji="1" lang="en-US" altLang="ja-JP" sz="2000" b="1" dirty="0">
                <a:effectLst/>
                <a:latin typeface="メイリオ" panose="020B0604030504040204" pitchFamily="50" charset="-128"/>
                <a:ea typeface="メイリオ" panose="020B0604030504040204" pitchFamily="50" charset="-128"/>
                <a:cs typeface="メイリオ" panose="020B0604030504040204" pitchFamily="50" charset="-128"/>
              </a:rPr>
              <a:t>A</a:t>
            </a:r>
            <a:endParaRPr kumimoji="1"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正方形/長方形 25"/>
          <p:cNvSpPr/>
          <p:nvPr/>
        </p:nvSpPr>
        <p:spPr bwMode="auto">
          <a:xfrm>
            <a:off x="107504" y="2680042"/>
            <a:ext cx="4320000" cy="1728192"/>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
        <p:nvSpPr>
          <p:cNvPr id="27" name="テキスト ボックス 26"/>
          <p:cNvSpPr txBox="1"/>
          <p:nvPr/>
        </p:nvSpPr>
        <p:spPr>
          <a:xfrm>
            <a:off x="107504" y="2805008"/>
            <a:ext cx="4320480" cy="333425"/>
          </a:xfrm>
          <a:prstGeom prst="rect">
            <a:avLst/>
          </a:prstGeom>
          <a:noFill/>
        </p:spPr>
        <p:txBody>
          <a:bodyPr wrap="square" lIns="0" tIns="0" rIns="0" bIns="0" rtlCol="0">
            <a:spAutoFit/>
          </a:bodyPr>
          <a:lstStyle/>
          <a:p>
            <a:pPr algn="ctr">
              <a:lnSpc>
                <a:spcPts val="2600"/>
              </a:lnSpc>
            </a:pPr>
            <a:r>
              <a:rPr kumimoji="1"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大量データの投入 </a:t>
            </a:r>
            <a:r>
              <a:rPr kumimoji="1" lang="en-US" altLang="ja-JP" sz="2000" b="1" dirty="0">
                <a:effectLst/>
                <a:latin typeface="メイリオ" panose="020B0604030504040204" pitchFamily="50" charset="-128"/>
                <a:ea typeface="メイリオ" panose="020B0604030504040204" pitchFamily="50" charset="-128"/>
                <a:cs typeface="メイリオ" panose="020B0604030504040204" pitchFamily="50" charset="-128"/>
              </a:rPr>
              <a:t>B</a:t>
            </a:r>
            <a:endParaRPr kumimoji="1"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8" name="Picture 19" descr="SQL sm"/>
          <p:cNvPicPr>
            <a:picLocks noChangeAspect="1" noChangeArrowheads="1"/>
          </p:cNvPicPr>
          <p:nvPr/>
        </p:nvPicPr>
        <p:blipFill>
          <a:blip r:embed="rId2" cstate="print"/>
          <a:srcRect/>
          <a:stretch>
            <a:fillRect/>
          </a:stretch>
        </p:blipFill>
        <p:spPr bwMode="auto">
          <a:xfrm>
            <a:off x="886083" y="3301661"/>
            <a:ext cx="517565" cy="731725"/>
          </a:xfrm>
          <a:prstGeom prst="rect">
            <a:avLst/>
          </a:prstGeom>
          <a:noFill/>
          <a:ln w="9525">
            <a:noFill/>
            <a:miter lim="800000"/>
            <a:headEnd/>
            <a:tailEnd/>
          </a:ln>
        </p:spPr>
      </p:pic>
      <p:sp>
        <p:nvSpPr>
          <p:cNvPr id="29" name="テキスト ボックス 28"/>
          <p:cNvSpPr txBox="1"/>
          <p:nvPr/>
        </p:nvSpPr>
        <p:spPr>
          <a:xfrm>
            <a:off x="539552" y="4105394"/>
            <a:ext cx="1296144" cy="230832"/>
          </a:xfrm>
          <a:prstGeom prst="rect">
            <a:avLst/>
          </a:prstGeom>
          <a:noFill/>
        </p:spPr>
        <p:txBody>
          <a:bodyPr wrap="square" lIns="0" tIns="0" rIns="0" bIns="0" rtlCol="0" anchor="ctr">
            <a:spAutoFit/>
          </a:bodyPr>
          <a:lstStyle/>
          <a:p>
            <a:pPr algn="ctr">
              <a:lnSpc>
                <a:spcPts val="1800"/>
              </a:lnSpc>
            </a:pPr>
            <a:r>
              <a:rPr kumimoji="1"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受注管理システム</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右矢印 29"/>
          <p:cNvSpPr/>
          <p:nvPr/>
        </p:nvSpPr>
        <p:spPr bwMode="auto">
          <a:xfrm flipH="1">
            <a:off x="1547664" y="3514562"/>
            <a:ext cx="1080000" cy="360000"/>
          </a:xfrm>
          <a:prstGeom prst="rightArrow">
            <a:avLst/>
          </a:prstGeom>
          <a:solidFill>
            <a:srgbClr val="CCECFF"/>
          </a:solidFill>
          <a:ln w="28575" cap="flat" cmpd="sng" algn="ctr">
            <a:solidFill>
              <a:srgbClr val="6699FF"/>
            </a:solidFill>
            <a:prstDash val="solid"/>
            <a:round/>
            <a:headEnd type="none" w="med" len="med"/>
            <a:tailEnd type="none" w="med" len="med"/>
          </a:ln>
          <a:effectLst/>
        </p:spPr>
        <p:txBody>
          <a:bodyPr/>
          <a:lstStyle/>
          <a:p>
            <a:pPr>
              <a:defRPr/>
            </a:pPr>
            <a:endParaRPr lang="ja-JP" altLang="en-US"/>
          </a:p>
        </p:txBody>
      </p:sp>
      <p:sp>
        <p:nvSpPr>
          <p:cNvPr id="31" name="テキスト ボックス 30"/>
          <p:cNvSpPr txBox="1"/>
          <p:nvPr/>
        </p:nvSpPr>
        <p:spPr>
          <a:xfrm>
            <a:off x="2627784" y="4090586"/>
            <a:ext cx="1620097" cy="230832"/>
          </a:xfrm>
          <a:prstGeom prst="rect">
            <a:avLst/>
          </a:prstGeom>
          <a:noFill/>
        </p:spPr>
        <p:txBody>
          <a:bodyPr wrap="square" lIns="0" tIns="0" rIns="0" bIns="0" rtlCol="0">
            <a:spAutoFit/>
          </a:bodyPr>
          <a:lstStyle/>
          <a:p>
            <a:pPr algn="ctr">
              <a:lnSpc>
                <a:spcPts val="1800"/>
              </a:lnSpc>
            </a:pPr>
            <a:r>
              <a:rPr kumimoji="1"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複数行の表形式データ</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図 31"/>
          <p:cNvPicPr>
            <a:picLocks noChangeAspect="1"/>
          </p:cNvPicPr>
          <p:nvPr/>
        </p:nvPicPr>
        <p:blipFill>
          <a:blip r:embed="rId4"/>
          <a:stretch>
            <a:fillRect/>
          </a:stretch>
        </p:blipFill>
        <p:spPr>
          <a:xfrm>
            <a:off x="2824667" y="3202805"/>
            <a:ext cx="1171269" cy="821056"/>
          </a:xfrm>
          <a:prstGeom prst="rect">
            <a:avLst/>
          </a:prstGeom>
        </p:spPr>
      </p:pic>
      <p:pic>
        <p:nvPicPr>
          <p:cNvPr id="33" name="図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3077690"/>
            <a:ext cx="537419" cy="500356"/>
          </a:xfrm>
          <a:prstGeom prst="rect">
            <a:avLst/>
          </a:prstGeom>
        </p:spPr>
      </p:pic>
      <p:sp>
        <p:nvSpPr>
          <p:cNvPr id="34" name="正方形/長方形 33"/>
          <p:cNvSpPr/>
          <p:nvPr/>
        </p:nvSpPr>
        <p:spPr bwMode="auto">
          <a:xfrm>
            <a:off x="107504" y="4552250"/>
            <a:ext cx="4320000" cy="1728192"/>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endParaRPr>
          </a:p>
        </p:txBody>
      </p:sp>
      <p:sp>
        <p:nvSpPr>
          <p:cNvPr id="35" name="テキスト ボックス 34"/>
          <p:cNvSpPr txBox="1"/>
          <p:nvPr/>
        </p:nvSpPr>
        <p:spPr>
          <a:xfrm>
            <a:off x="107504" y="4667691"/>
            <a:ext cx="4320480" cy="333425"/>
          </a:xfrm>
          <a:prstGeom prst="rect">
            <a:avLst/>
          </a:prstGeom>
          <a:noFill/>
        </p:spPr>
        <p:txBody>
          <a:bodyPr wrap="square" lIns="0" tIns="0" rIns="0" bIns="0" rtlCol="0">
            <a:spAutoFit/>
          </a:bodyPr>
          <a:lstStyle/>
          <a:p>
            <a:pPr algn="ctr">
              <a:lnSpc>
                <a:spcPts val="2600"/>
              </a:lnSpc>
            </a:pPr>
            <a:r>
              <a:rPr kumimoji="1"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様々な電子ファイルに対応</a:t>
            </a:r>
          </a:p>
        </p:txBody>
      </p:sp>
      <p:pic>
        <p:nvPicPr>
          <p:cNvPr id="36" name="Picture 19" descr="SQL sm"/>
          <p:cNvPicPr>
            <a:picLocks noChangeAspect="1" noChangeArrowheads="1"/>
          </p:cNvPicPr>
          <p:nvPr/>
        </p:nvPicPr>
        <p:blipFill>
          <a:blip r:embed="rId2" cstate="print"/>
          <a:srcRect/>
          <a:stretch>
            <a:fillRect/>
          </a:stretch>
        </p:blipFill>
        <p:spPr bwMode="auto">
          <a:xfrm>
            <a:off x="895608" y="5175939"/>
            <a:ext cx="517565" cy="731725"/>
          </a:xfrm>
          <a:prstGeom prst="rect">
            <a:avLst/>
          </a:prstGeom>
          <a:noFill/>
          <a:ln w="9525">
            <a:noFill/>
            <a:miter lim="800000"/>
            <a:headEnd/>
            <a:tailEnd/>
          </a:ln>
        </p:spPr>
      </p:pic>
      <p:sp>
        <p:nvSpPr>
          <p:cNvPr id="37" name="テキスト ボックス 36"/>
          <p:cNvSpPr txBox="1"/>
          <p:nvPr/>
        </p:nvSpPr>
        <p:spPr>
          <a:xfrm>
            <a:off x="486594" y="5977602"/>
            <a:ext cx="1349102" cy="230832"/>
          </a:xfrm>
          <a:prstGeom prst="rect">
            <a:avLst/>
          </a:prstGeom>
          <a:noFill/>
        </p:spPr>
        <p:txBody>
          <a:bodyPr wrap="square" lIns="0" tIns="0" rIns="0" bIns="0" rtlCol="0" anchor="ctr">
            <a:spAutoFit/>
          </a:bodyPr>
          <a:lstStyle/>
          <a:p>
            <a:pPr algn="ctr">
              <a:lnSpc>
                <a:spcPts val="1800"/>
              </a:lnSpc>
            </a:pPr>
            <a:r>
              <a:rPr kumimoji="1"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受注管理システム</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8" name="図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737" y="4993823"/>
            <a:ext cx="441960" cy="411480"/>
          </a:xfrm>
          <a:prstGeom prst="rect">
            <a:avLst/>
          </a:prstGeom>
        </p:spPr>
      </p:pic>
      <p:pic>
        <p:nvPicPr>
          <p:cNvPr id="39" name="図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6887" y="5387468"/>
            <a:ext cx="476060" cy="437198"/>
          </a:xfrm>
          <a:prstGeom prst="rect">
            <a:avLst/>
          </a:prstGeom>
        </p:spPr>
      </p:pic>
      <p:pic>
        <p:nvPicPr>
          <p:cNvPr id="40" name="図 39"/>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677444" y="5867719"/>
            <a:ext cx="396000" cy="342900"/>
          </a:xfrm>
          <a:prstGeom prst="rect">
            <a:avLst/>
          </a:prstGeom>
        </p:spPr>
      </p:pic>
      <p:sp>
        <p:nvSpPr>
          <p:cNvPr id="41" name="右矢印 40"/>
          <p:cNvSpPr/>
          <p:nvPr/>
        </p:nvSpPr>
        <p:spPr bwMode="auto">
          <a:xfrm flipH="1">
            <a:off x="1512740" y="5495803"/>
            <a:ext cx="1044000" cy="180000"/>
          </a:xfrm>
          <a:prstGeom prst="rightArrow">
            <a:avLst/>
          </a:prstGeom>
          <a:solidFill>
            <a:srgbClr val="CCECFF"/>
          </a:solidFill>
          <a:ln w="19050" cap="flat" cmpd="sng" algn="ctr">
            <a:solidFill>
              <a:srgbClr val="6699FF"/>
            </a:solidFill>
            <a:prstDash val="solid"/>
            <a:round/>
            <a:headEnd type="none" w="med" len="med"/>
            <a:tailEnd type="none" w="med" len="med"/>
          </a:ln>
          <a:effectLst/>
        </p:spPr>
        <p:txBody>
          <a:bodyPr/>
          <a:lstStyle/>
          <a:p>
            <a:pPr>
              <a:defRPr/>
            </a:pPr>
            <a:endParaRPr lang="ja-JP" altLang="en-US"/>
          </a:p>
        </p:txBody>
      </p:sp>
      <p:sp>
        <p:nvSpPr>
          <p:cNvPr id="42" name="右矢印 41"/>
          <p:cNvSpPr/>
          <p:nvPr/>
        </p:nvSpPr>
        <p:spPr bwMode="auto">
          <a:xfrm rot="20865655" flipH="1">
            <a:off x="1488020" y="5167349"/>
            <a:ext cx="1080000" cy="180000"/>
          </a:xfrm>
          <a:prstGeom prst="rightArrow">
            <a:avLst/>
          </a:prstGeom>
          <a:solidFill>
            <a:srgbClr val="CCECFF"/>
          </a:solidFill>
          <a:ln w="19050" cap="flat" cmpd="sng" algn="ctr">
            <a:solidFill>
              <a:srgbClr val="6699FF"/>
            </a:solidFill>
            <a:prstDash val="solid"/>
            <a:round/>
            <a:headEnd type="none" w="med" len="med"/>
            <a:tailEnd type="none" w="med" len="med"/>
          </a:ln>
          <a:effectLst/>
        </p:spPr>
        <p:txBody>
          <a:bodyPr/>
          <a:lstStyle/>
          <a:p>
            <a:pPr>
              <a:defRPr/>
            </a:pPr>
            <a:endParaRPr lang="ja-JP" altLang="en-US"/>
          </a:p>
        </p:txBody>
      </p:sp>
      <p:sp>
        <p:nvSpPr>
          <p:cNvPr id="43" name="右矢印 42"/>
          <p:cNvSpPr/>
          <p:nvPr/>
        </p:nvSpPr>
        <p:spPr bwMode="auto">
          <a:xfrm rot="734345" flipH="1" flipV="1">
            <a:off x="1496179" y="5824946"/>
            <a:ext cx="1080000" cy="180000"/>
          </a:xfrm>
          <a:prstGeom prst="rightArrow">
            <a:avLst/>
          </a:prstGeom>
          <a:solidFill>
            <a:srgbClr val="CCECFF"/>
          </a:solidFill>
          <a:ln w="19050" cap="flat" cmpd="sng" algn="ctr">
            <a:solidFill>
              <a:srgbClr val="6699FF"/>
            </a:solidFill>
            <a:prstDash val="solid"/>
            <a:round/>
            <a:headEnd type="none" w="med" len="med"/>
            <a:tailEnd type="none" w="med" len="med"/>
          </a:ln>
          <a:effectLst/>
        </p:spPr>
        <p:txBody>
          <a:bodyPr/>
          <a:lstStyle/>
          <a:p>
            <a:pPr>
              <a:defRPr/>
            </a:pPr>
            <a:endParaRPr lang="ja-JP" altLang="en-US"/>
          </a:p>
        </p:txBody>
      </p:sp>
      <p:sp>
        <p:nvSpPr>
          <p:cNvPr id="44" name="テキスト ボックス 43"/>
          <p:cNvSpPr txBox="1"/>
          <p:nvPr/>
        </p:nvSpPr>
        <p:spPr>
          <a:xfrm>
            <a:off x="3131065" y="5084148"/>
            <a:ext cx="447571" cy="219291"/>
          </a:xfrm>
          <a:prstGeom prst="rect">
            <a:avLst/>
          </a:prstGeom>
          <a:noFill/>
        </p:spPr>
        <p:txBody>
          <a:bodyPr wrap="square" lIns="0" tIns="0" rIns="0" bIns="0" rtlCol="0">
            <a:spAutoFit/>
          </a:bodyPr>
          <a:lstStyle/>
          <a:p>
            <a:pPr algn="ctr">
              <a:lnSpc>
                <a:spcPts val="1800"/>
              </a:lnSpc>
            </a:pPr>
            <a:r>
              <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rPr>
              <a:t>Excel</a:t>
            </a:r>
          </a:p>
        </p:txBody>
      </p:sp>
      <p:sp>
        <p:nvSpPr>
          <p:cNvPr id="45" name="テキスト ボックス 44"/>
          <p:cNvSpPr txBox="1"/>
          <p:nvPr/>
        </p:nvSpPr>
        <p:spPr>
          <a:xfrm>
            <a:off x="3378686" y="5507404"/>
            <a:ext cx="1008112" cy="219291"/>
          </a:xfrm>
          <a:prstGeom prst="rect">
            <a:avLst/>
          </a:prstGeom>
          <a:noFill/>
        </p:spPr>
        <p:txBody>
          <a:bodyPr wrap="square" lIns="0" tIns="0" rIns="0" bIns="0" rtlCol="0">
            <a:spAutoFit/>
          </a:bodyPr>
          <a:lstStyle/>
          <a:p>
            <a:pPr algn="ctr">
              <a:lnSpc>
                <a:spcPts val="1800"/>
              </a:lnSpc>
            </a:pPr>
            <a:r>
              <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rPr>
              <a:t>Word</a:t>
            </a:r>
            <a:r>
              <a:rPr kumimoji="1" lang="ja-JP" altLang="en-US" b="1" dirty="0" err="1">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rPr>
              <a:t>PDF</a:t>
            </a:r>
          </a:p>
        </p:txBody>
      </p:sp>
      <p:sp>
        <p:nvSpPr>
          <p:cNvPr id="46" name="テキスト ボックス 45"/>
          <p:cNvSpPr txBox="1"/>
          <p:nvPr/>
        </p:nvSpPr>
        <p:spPr>
          <a:xfrm>
            <a:off x="3070106" y="5951043"/>
            <a:ext cx="1295664" cy="219291"/>
          </a:xfrm>
          <a:prstGeom prst="rect">
            <a:avLst/>
          </a:prstGeom>
          <a:noFill/>
        </p:spPr>
        <p:txBody>
          <a:bodyPr wrap="square" lIns="0" tIns="0" rIns="0" bIns="0" rtlCol="0">
            <a:spAutoFit/>
          </a:bodyPr>
          <a:lstStyle/>
          <a:p>
            <a:pPr algn="ctr">
              <a:lnSpc>
                <a:spcPts val="1800"/>
              </a:lnSpc>
            </a:pPr>
            <a:r>
              <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rPr>
              <a:t>CSV</a:t>
            </a:r>
            <a:r>
              <a:rPr kumimoji="1" lang="ja-JP" altLang="en-US" b="1" dirty="0" err="1">
                <a:effectLst/>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rPr>
              <a:t>XML</a:t>
            </a:r>
            <a:r>
              <a:rPr kumimoji="1"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など</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7" name="図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968" y="1383898"/>
            <a:ext cx="441960" cy="411480"/>
          </a:xfrm>
          <a:prstGeom prst="rect">
            <a:avLst/>
          </a:prstGeom>
        </p:spPr>
      </p:pic>
      <p:pic>
        <p:nvPicPr>
          <p:cNvPr id="48" name="図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4634" y="1689587"/>
            <a:ext cx="441960" cy="411480"/>
          </a:xfrm>
          <a:prstGeom prst="rect">
            <a:avLst/>
          </a:prstGeom>
        </p:spPr>
      </p:pic>
      <p:pic>
        <p:nvPicPr>
          <p:cNvPr id="49" name="Picture 19" descr="SQL sm"/>
          <p:cNvPicPr>
            <a:picLocks noChangeAspect="1" noChangeArrowheads="1"/>
          </p:cNvPicPr>
          <p:nvPr/>
        </p:nvPicPr>
        <p:blipFill>
          <a:blip r:embed="rId2" cstate="print"/>
          <a:srcRect/>
          <a:stretch>
            <a:fillRect/>
          </a:stretch>
        </p:blipFill>
        <p:spPr bwMode="auto">
          <a:xfrm>
            <a:off x="7778080" y="1217829"/>
            <a:ext cx="517565" cy="731725"/>
          </a:xfrm>
          <a:prstGeom prst="rect">
            <a:avLst/>
          </a:prstGeom>
          <a:noFill/>
          <a:ln w="9525">
            <a:noFill/>
            <a:miter lim="800000"/>
            <a:headEnd/>
            <a:tailEnd/>
          </a:ln>
        </p:spPr>
      </p:pic>
      <p:sp>
        <p:nvSpPr>
          <p:cNvPr id="50" name="右矢印 49"/>
          <p:cNvSpPr/>
          <p:nvPr/>
        </p:nvSpPr>
        <p:spPr bwMode="auto">
          <a:xfrm flipH="1">
            <a:off x="6481936" y="1361885"/>
            <a:ext cx="1080000" cy="360000"/>
          </a:xfrm>
          <a:prstGeom prst="rightArrow">
            <a:avLst/>
          </a:prstGeom>
          <a:solidFill>
            <a:srgbClr val="CCECFF"/>
          </a:solidFill>
          <a:ln w="28575" cap="flat" cmpd="sng" algn="ctr">
            <a:solidFill>
              <a:srgbClr val="6699FF"/>
            </a:solidFill>
            <a:prstDash val="solid"/>
            <a:round/>
            <a:headEnd type="none" w="med" len="med"/>
            <a:tailEnd type="none" w="med" len="med"/>
          </a:ln>
          <a:effectLst/>
        </p:spPr>
        <p:txBody>
          <a:bodyPr/>
          <a:lstStyle/>
          <a:p>
            <a:pPr>
              <a:defRPr/>
            </a:pPr>
            <a:endParaRPr lang="ja-JP" altLang="en-US"/>
          </a:p>
        </p:txBody>
      </p:sp>
      <p:sp>
        <p:nvSpPr>
          <p:cNvPr id="51" name="テキスト ボックス 50"/>
          <p:cNvSpPr txBox="1"/>
          <p:nvPr/>
        </p:nvSpPr>
        <p:spPr>
          <a:xfrm>
            <a:off x="4559251" y="851267"/>
            <a:ext cx="4477245" cy="333425"/>
          </a:xfrm>
          <a:prstGeom prst="rect">
            <a:avLst/>
          </a:prstGeom>
          <a:noFill/>
        </p:spPr>
        <p:txBody>
          <a:bodyPr wrap="square" lIns="0" tIns="0" rIns="0" bIns="0" rtlCol="0">
            <a:spAutoFit/>
          </a:bodyPr>
          <a:lstStyle/>
          <a:p>
            <a:pPr algn="ctr">
              <a:lnSpc>
                <a:spcPts val="2600"/>
              </a:lnSpc>
            </a:pPr>
            <a:r>
              <a:rPr kumimoji="1"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データの出力（保存、印刷）</a:t>
            </a:r>
          </a:p>
        </p:txBody>
      </p:sp>
      <p:pic>
        <p:nvPicPr>
          <p:cNvPr id="52" name="図 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7840" y="1196752"/>
            <a:ext cx="476060" cy="437198"/>
          </a:xfrm>
          <a:prstGeom prst="rect">
            <a:avLst/>
          </a:prstGeom>
        </p:spPr>
      </p:pic>
      <p:pic>
        <p:nvPicPr>
          <p:cNvPr id="53" name="図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7081" y="1350444"/>
            <a:ext cx="476060" cy="437198"/>
          </a:xfrm>
          <a:prstGeom prst="rect">
            <a:avLst/>
          </a:prstGeom>
        </p:spPr>
      </p:pic>
      <p:pic>
        <p:nvPicPr>
          <p:cNvPr id="54" name="図 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1364" y="1500711"/>
            <a:ext cx="476060" cy="437198"/>
          </a:xfrm>
          <a:prstGeom prst="rect">
            <a:avLst/>
          </a:prstGeom>
        </p:spPr>
      </p:pic>
      <p:sp>
        <p:nvSpPr>
          <p:cNvPr id="60" name="テキスト ボックス 59"/>
          <p:cNvSpPr txBox="1"/>
          <p:nvPr/>
        </p:nvSpPr>
        <p:spPr>
          <a:xfrm>
            <a:off x="5548557" y="1983104"/>
            <a:ext cx="933379" cy="230832"/>
          </a:xfrm>
          <a:prstGeom prst="rect">
            <a:avLst/>
          </a:prstGeom>
          <a:noFill/>
        </p:spPr>
        <p:txBody>
          <a:bodyPr wrap="square" lIns="0" tIns="0" rIns="0" bIns="0" rtlCol="0">
            <a:spAutoFit/>
          </a:bodyPr>
          <a:lstStyle/>
          <a:p>
            <a:pPr algn="ctr">
              <a:lnSpc>
                <a:spcPts val="1800"/>
              </a:lnSpc>
            </a:pPr>
            <a:r>
              <a:rPr kumimoji="1" lang="ja-JP" altLang="en-US" dirty="0">
                <a:effectLst/>
                <a:latin typeface="メイリオ" panose="020B0604030504040204" pitchFamily="50" charset="-128"/>
                <a:ea typeface="メイリオ" panose="020B0604030504040204" pitchFamily="50" charset="-128"/>
                <a:cs typeface="メイリオ" panose="020B0604030504040204" pitchFamily="50" charset="-128"/>
              </a:rPr>
              <a:t>納品書など</a:t>
            </a:r>
            <a:endParaRPr kumimoji="1" lang="en-US" altLang="ja-JP"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テキスト ボックス 61"/>
          <p:cNvSpPr txBox="1"/>
          <p:nvPr/>
        </p:nvSpPr>
        <p:spPr>
          <a:xfrm>
            <a:off x="7564781" y="2009002"/>
            <a:ext cx="933379" cy="230832"/>
          </a:xfrm>
          <a:prstGeom prst="rect">
            <a:avLst/>
          </a:prstGeom>
          <a:noFill/>
        </p:spPr>
        <p:txBody>
          <a:bodyPr wrap="square" lIns="0" tIns="0" rIns="0" bIns="0" rtlCol="0">
            <a:spAutoFit/>
          </a:bodyPr>
          <a:lstStyle/>
          <a:p>
            <a:pPr algn="ctr">
              <a:lnSpc>
                <a:spcPts val="1800"/>
              </a:lnSpc>
            </a:pPr>
            <a:r>
              <a:rPr kumimoji="1" lang="ja-JP" altLang="en-US" dirty="0">
                <a:effectLst/>
                <a:latin typeface="メイリオ" panose="020B0604030504040204" pitchFamily="50" charset="-128"/>
                <a:ea typeface="メイリオ" panose="020B0604030504040204" pitchFamily="50" charset="-128"/>
                <a:cs typeface="メイリオ" panose="020B0604030504040204" pitchFamily="50" charset="-128"/>
              </a:rPr>
              <a:t>業務システム</a:t>
            </a:r>
            <a:endParaRPr kumimoji="1" lang="en-US" altLang="ja-JP"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テキスト ボックス 63"/>
          <p:cNvSpPr txBox="1"/>
          <p:nvPr/>
        </p:nvSpPr>
        <p:spPr>
          <a:xfrm>
            <a:off x="4559251" y="3714769"/>
            <a:ext cx="4477245" cy="333425"/>
          </a:xfrm>
          <a:prstGeom prst="rect">
            <a:avLst/>
          </a:prstGeom>
          <a:noFill/>
        </p:spPr>
        <p:txBody>
          <a:bodyPr wrap="square" lIns="0" tIns="0" rIns="0" bIns="0" rtlCol="0">
            <a:spAutoFit/>
          </a:bodyPr>
          <a:lstStyle/>
          <a:p>
            <a:pPr algn="ctr">
              <a:lnSpc>
                <a:spcPts val="2600"/>
              </a:lnSpc>
            </a:pPr>
            <a:r>
              <a:rPr kumimoji="1" lang="ja-JP" altLang="en-US" sz="2000" b="1" dirty="0">
                <a:effectLst/>
                <a:latin typeface="メイリオ" panose="020B0604030504040204" pitchFamily="50" charset="-128"/>
                <a:ea typeface="メイリオ" panose="020B0604030504040204" pitchFamily="50" charset="-128"/>
                <a:cs typeface="メイリオ" panose="020B0604030504040204" pitchFamily="50" charset="-128"/>
              </a:rPr>
              <a:t>業務の一連の流れを自動化</a:t>
            </a:r>
          </a:p>
        </p:txBody>
      </p:sp>
      <p:pic>
        <p:nvPicPr>
          <p:cNvPr id="65" name="図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5949" y="4120202"/>
            <a:ext cx="537419" cy="500356"/>
          </a:xfrm>
          <a:prstGeom prst="rect">
            <a:avLst/>
          </a:prstGeom>
        </p:spPr>
      </p:pic>
      <p:pic>
        <p:nvPicPr>
          <p:cNvPr id="66" name="Picture 19" descr="SQL sm"/>
          <p:cNvPicPr>
            <a:picLocks noChangeAspect="1" noChangeArrowheads="1"/>
          </p:cNvPicPr>
          <p:nvPr/>
        </p:nvPicPr>
        <p:blipFill>
          <a:blip r:embed="rId2" cstate="print"/>
          <a:srcRect/>
          <a:stretch>
            <a:fillRect/>
          </a:stretch>
        </p:blipFill>
        <p:spPr bwMode="auto">
          <a:xfrm>
            <a:off x="6064374" y="4552767"/>
            <a:ext cx="402355" cy="575645"/>
          </a:xfrm>
          <a:prstGeom prst="rect">
            <a:avLst/>
          </a:prstGeom>
          <a:noFill/>
          <a:ln w="9525">
            <a:noFill/>
            <a:miter lim="800000"/>
            <a:headEnd/>
            <a:tailEnd/>
          </a:ln>
        </p:spPr>
      </p:pic>
      <p:sp>
        <p:nvSpPr>
          <p:cNvPr id="67" name="テキスト ボックス 66"/>
          <p:cNvSpPr txBox="1"/>
          <p:nvPr/>
        </p:nvSpPr>
        <p:spPr>
          <a:xfrm>
            <a:off x="5798861" y="5210389"/>
            <a:ext cx="933379" cy="219291"/>
          </a:xfrm>
          <a:prstGeom prst="rect">
            <a:avLst/>
          </a:prstGeom>
          <a:noFill/>
        </p:spPr>
        <p:txBody>
          <a:bodyPr wrap="square" lIns="0" tIns="0" rIns="0" bIns="0" rtlCol="0">
            <a:spAutoFit/>
          </a:bodyPr>
          <a:lstStyle/>
          <a:p>
            <a:pPr algn="ctr">
              <a:lnSpc>
                <a:spcPts val="1800"/>
              </a:lnSpc>
            </a:pPr>
            <a:r>
              <a:rPr kumimoji="1"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業務システム</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テキスト ボックス 67"/>
          <p:cNvSpPr txBox="1"/>
          <p:nvPr/>
        </p:nvSpPr>
        <p:spPr>
          <a:xfrm>
            <a:off x="7046634" y="4577125"/>
            <a:ext cx="796072" cy="230832"/>
          </a:xfrm>
          <a:prstGeom prst="rect">
            <a:avLst/>
          </a:prstGeom>
          <a:noFill/>
        </p:spPr>
        <p:txBody>
          <a:bodyPr wrap="square" lIns="0" tIns="0" rIns="0" bIns="0" rtlCol="0">
            <a:spAutoFit/>
          </a:bodyPr>
          <a:lstStyle/>
          <a:p>
            <a:pPr algn="ctr">
              <a:lnSpc>
                <a:spcPts val="1800"/>
              </a:lnSpc>
            </a:pPr>
            <a:r>
              <a:rPr kumimoji="1"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ファイル</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9" name="Picture 2" descr="C:\Users\ymatsus\Documents\icon\ClipArt\KKClipArt\Parts\internet cute cloud1_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39183" y="4977071"/>
            <a:ext cx="887403" cy="51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テキスト ボックス 69"/>
          <p:cNvSpPr txBox="1"/>
          <p:nvPr/>
        </p:nvSpPr>
        <p:spPr>
          <a:xfrm>
            <a:off x="8004707" y="5498421"/>
            <a:ext cx="959781" cy="230832"/>
          </a:xfrm>
          <a:prstGeom prst="rect">
            <a:avLst/>
          </a:prstGeom>
          <a:noFill/>
        </p:spPr>
        <p:txBody>
          <a:bodyPr wrap="square" lIns="0" tIns="0" rIns="0" bIns="0" rtlCol="0">
            <a:spAutoFit/>
          </a:bodyPr>
          <a:lstStyle/>
          <a:p>
            <a:pPr algn="ctr">
              <a:lnSpc>
                <a:spcPts val="1800"/>
              </a:lnSpc>
            </a:pPr>
            <a:r>
              <a:rPr kumimoji="1"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地図サービス</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1" name="Picture 34" descr="ie_icon"/>
          <p:cNvPicPr>
            <a:picLocks noChangeAspect="1" noChangeArrowheads="1"/>
          </p:cNvPicPr>
          <p:nvPr/>
        </p:nvPicPr>
        <p:blipFill>
          <a:blip r:embed="rId8" cstate="print"/>
          <a:srcRect/>
          <a:stretch>
            <a:fillRect/>
          </a:stretch>
        </p:blipFill>
        <p:spPr bwMode="auto">
          <a:xfrm>
            <a:off x="7235092" y="5011548"/>
            <a:ext cx="396240" cy="396240"/>
          </a:xfrm>
          <a:prstGeom prst="rect">
            <a:avLst/>
          </a:prstGeom>
          <a:noFill/>
          <a:ln w="9525">
            <a:noFill/>
            <a:miter lim="800000"/>
            <a:headEnd/>
            <a:tailEnd/>
          </a:ln>
        </p:spPr>
      </p:pic>
      <p:sp>
        <p:nvSpPr>
          <p:cNvPr id="72" name="テキスト ボックス 71"/>
          <p:cNvSpPr txBox="1"/>
          <p:nvPr/>
        </p:nvSpPr>
        <p:spPr>
          <a:xfrm>
            <a:off x="7055094" y="5407313"/>
            <a:ext cx="796072" cy="230832"/>
          </a:xfrm>
          <a:prstGeom prst="rect">
            <a:avLst/>
          </a:prstGeom>
          <a:noFill/>
        </p:spPr>
        <p:txBody>
          <a:bodyPr wrap="square" lIns="0" tIns="0" rIns="0" bIns="0" rtlCol="0">
            <a:spAutoFit/>
          </a:bodyPr>
          <a:lstStyle/>
          <a:p>
            <a:pPr algn="ctr">
              <a:lnSpc>
                <a:spcPts val="1800"/>
              </a:lnSpc>
            </a:pPr>
            <a:r>
              <a:rPr kumimoji="1"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ブラウザー</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3" name="直線コネクタ 72"/>
          <p:cNvCxnSpPr/>
          <p:nvPr/>
        </p:nvCxnSpPr>
        <p:spPr bwMode="auto">
          <a:xfrm>
            <a:off x="7654272" y="5172239"/>
            <a:ext cx="720000" cy="0"/>
          </a:xfrm>
          <a:prstGeom prst="line">
            <a:avLst/>
          </a:prstGeom>
          <a:solidFill>
            <a:srgbClr val="0033CC"/>
          </a:solidFill>
          <a:ln w="28575" cap="flat" cmpd="sng" algn="ctr">
            <a:solidFill>
              <a:srgbClr val="0066FF"/>
            </a:solidFill>
            <a:prstDash val="solid"/>
            <a:round/>
            <a:headEnd type="none" w="med" len="med"/>
            <a:tailEnd type="none" w="med" len="med"/>
          </a:ln>
          <a:effectLst/>
        </p:spPr>
      </p:cxnSp>
      <p:pic>
        <p:nvPicPr>
          <p:cNvPr id="74" name="図 7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35081" y="4624687"/>
            <a:ext cx="576078" cy="734996"/>
          </a:xfrm>
          <a:prstGeom prst="rect">
            <a:avLst/>
          </a:prstGeom>
        </p:spPr>
      </p:pic>
      <p:sp>
        <p:nvSpPr>
          <p:cNvPr id="75" name="右矢印 74"/>
          <p:cNvSpPr/>
          <p:nvPr/>
        </p:nvSpPr>
        <p:spPr bwMode="auto">
          <a:xfrm rot="20589992" flipH="1">
            <a:off x="6555231" y="4352246"/>
            <a:ext cx="612000" cy="360000"/>
          </a:xfrm>
          <a:prstGeom prst="rightArrow">
            <a:avLst/>
          </a:prstGeom>
          <a:solidFill>
            <a:srgbClr val="CCECFF"/>
          </a:solidFill>
          <a:ln w="28575" cap="flat" cmpd="sng" algn="ctr">
            <a:solidFill>
              <a:srgbClr val="6699FF"/>
            </a:solidFill>
            <a:prstDash val="solid"/>
            <a:round/>
            <a:headEnd type="none" w="med" len="med"/>
            <a:tailEnd type="none" w="med" len="med"/>
          </a:ln>
          <a:effectLst/>
        </p:spPr>
        <p:txBody>
          <a:bodyPr/>
          <a:lstStyle/>
          <a:p>
            <a:pPr>
              <a:defRPr/>
            </a:pPr>
            <a:endParaRPr lang="ja-JP" altLang="en-US"/>
          </a:p>
        </p:txBody>
      </p:sp>
      <p:sp>
        <p:nvSpPr>
          <p:cNvPr id="76" name="右矢印 75"/>
          <p:cNvSpPr/>
          <p:nvPr/>
        </p:nvSpPr>
        <p:spPr bwMode="auto">
          <a:xfrm rot="1010008" flipH="1" flipV="1">
            <a:off x="6555231" y="4874051"/>
            <a:ext cx="612000" cy="360000"/>
          </a:xfrm>
          <a:prstGeom prst="rightArrow">
            <a:avLst/>
          </a:prstGeom>
          <a:solidFill>
            <a:srgbClr val="CCECFF"/>
          </a:solidFill>
          <a:ln w="28575" cap="flat" cmpd="sng" algn="ctr">
            <a:solidFill>
              <a:srgbClr val="6699FF"/>
            </a:solidFill>
            <a:prstDash val="solid"/>
            <a:round/>
            <a:headEnd type="none" w="med" len="med"/>
            <a:tailEnd type="none" w="med" len="med"/>
          </a:ln>
          <a:effectLst/>
        </p:spPr>
        <p:txBody>
          <a:bodyPr/>
          <a:lstStyle/>
          <a:p>
            <a:pPr>
              <a:defRPr/>
            </a:pPr>
            <a:endParaRPr lang="ja-JP" altLang="en-US"/>
          </a:p>
        </p:txBody>
      </p:sp>
      <p:pic>
        <p:nvPicPr>
          <p:cNvPr id="77" name="図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6" y="4433109"/>
            <a:ext cx="476060" cy="437198"/>
          </a:xfrm>
          <a:prstGeom prst="rect">
            <a:avLst/>
          </a:prstGeom>
        </p:spPr>
      </p:pic>
      <p:sp>
        <p:nvSpPr>
          <p:cNvPr id="78" name="右矢印 77"/>
          <p:cNvSpPr/>
          <p:nvPr/>
        </p:nvSpPr>
        <p:spPr bwMode="auto">
          <a:xfrm flipH="1">
            <a:off x="5400152" y="4649133"/>
            <a:ext cx="540000" cy="360000"/>
          </a:xfrm>
          <a:prstGeom prst="rightArrow">
            <a:avLst/>
          </a:prstGeom>
          <a:solidFill>
            <a:srgbClr val="CCECFF"/>
          </a:solidFill>
          <a:ln w="28575" cap="flat" cmpd="sng" algn="ctr">
            <a:solidFill>
              <a:srgbClr val="6699FF"/>
            </a:solidFill>
            <a:prstDash val="solid"/>
            <a:round/>
            <a:headEnd type="none" w="med" len="med"/>
            <a:tailEnd type="none" w="med" len="med"/>
          </a:ln>
          <a:effectLst/>
        </p:spPr>
        <p:txBody>
          <a:bodyPr/>
          <a:lstStyle/>
          <a:p>
            <a:pPr>
              <a:defRPr/>
            </a:pPr>
            <a:endParaRPr lang="ja-JP" altLang="en-US"/>
          </a:p>
        </p:txBody>
      </p:sp>
      <p:pic>
        <p:nvPicPr>
          <p:cNvPr id="79" name="図 7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9648" y="4584075"/>
            <a:ext cx="476060" cy="437198"/>
          </a:xfrm>
          <a:prstGeom prst="rect">
            <a:avLst/>
          </a:prstGeom>
        </p:spPr>
      </p:pic>
      <p:pic>
        <p:nvPicPr>
          <p:cNvPr id="80" name="図 7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2683" y="4746266"/>
            <a:ext cx="476060" cy="437198"/>
          </a:xfrm>
          <a:prstGeom prst="rect">
            <a:avLst/>
          </a:prstGeom>
        </p:spPr>
      </p:pic>
      <p:sp>
        <p:nvSpPr>
          <p:cNvPr id="81" name="テキスト ボックス 80"/>
          <p:cNvSpPr txBox="1"/>
          <p:nvPr/>
        </p:nvSpPr>
        <p:spPr>
          <a:xfrm>
            <a:off x="4731655" y="5200814"/>
            <a:ext cx="704441" cy="235074"/>
          </a:xfrm>
          <a:prstGeom prst="rect">
            <a:avLst/>
          </a:prstGeom>
          <a:noFill/>
        </p:spPr>
        <p:txBody>
          <a:bodyPr wrap="square" lIns="0" tIns="0" rIns="0" bIns="0" rtlCol="0">
            <a:spAutoFit/>
          </a:bodyPr>
          <a:lstStyle/>
          <a:p>
            <a:pPr algn="ctr">
              <a:lnSpc>
                <a:spcPts val="1800"/>
              </a:lnSpc>
            </a:pPr>
            <a:r>
              <a:rPr kumimoji="1" lang="ja-JP" altLang="en-US" b="1" dirty="0">
                <a:effectLst/>
                <a:latin typeface="メイリオ" panose="020B0604030504040204" pitchFamily="50" charset="-128"/>
                <a:ea typeface="メイリオ" panose="020B0604030504040204" pitchFamily="50" charset="-128"/>
                <a:cs typeface="メイリオ" panose="020B0604030504040204" pitchFamily="50" charset="-128"/>
              </a:rPr>
              <a:t>ファイル</a:t>
            </a:r>
            <a:endParaRPr kumimoji="1" lang="en-US" altLang="ja-JP"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テキスト ボックス 2"/>
          <p:cNvSpPr txBox="1">
            <a:spLocks noChangeArrowheads="1"/>
          </p:cNvSpPr>
          <p:nvPr/>
        </p:nvSpPr>
        <p:spPr bwMode="auto">
          <a:xfrm>
            <a:off x="4559251" y="5837202"/>
            <a:ext cx="44772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buChar char="–"/>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buChar char="»"/>
              <a:defRPr kumimoji="1" sz="16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ＭＳ Ｐゴシック" panose="020B0600070205080204" pitchFamily="50" charset="-128"/>
              </a:defRPr>
            </a:lvl9pPr>
          </a:lstStyle>
          <a:p>
            <a:pPr algn="ctr" eaLnBrk="1" hangingPunct="1">
              <a:lnSpc>
                <a:spcPts val="2400"/>
              </a:lnSpc>
              <a:spcBef>
                <a:spcPct val="0"/>
              </a:spcBef>
              <a:buFontTx/>
              <a:buNone/>
            </a:pPr>
            <a:r>
              <a:rPr lang="ja-JP" altLang="en-US" sz="1800" b="1" dirty="0">
                <a:effectLst/>
                <a:latin typeface="メイリオ" panose="020B0604030504040204" pitchFamily="50" charset="-128"/>
                <a:ea typeface="メイリオ" panose="020B0604030504040204" pitchFamily="50" charset="-128"/>
                <a:cs typeface="メイリオ" panose="020B0604030504040204" pitchFamily="50" charset="-128"/>
              </a:rPr>
              <a:t>自動化の組み合わせは自由自在です！</a:t>
            </a:r>
          </a:p>
        </p:txBody>
      </p:sp>
      <p:pic>
        <p:nvPicPr>
          <p:cNvPr id="83" name="図 8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71644" y="1831040"/>
            <a:ext cx="394572" cy="466030"/>
          </a:xfrm>
          <a:prstGeom prst="rect">
            <a:avLst/>
          </a:prstGeom>
        </p:spPr>
      </p:pic>
      <p:pic>
        <p:nvPicPr>
          <p:cNvPr id="84" name="図 8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31884" y="1205900"/>
            <a:ext cx="394572" cy="466030"/>
          </a:xfrm>
          <a:prstGeom prst="rect">
            <a:avLst/>
          </a:prstGeom>
        </p:spPr>
      </p:pic>
      <p:pic>
        <p:nvPicPr>
          <p:cNvPr id="85" name="図 8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31884" y="3049434"/>
            <a:ext cx="394572" cy="466030"/>
          </a:xfrm>
          <a:prstGeom prst="rect">
            <a:avLst/>
          </a:prstGeom>
        </p:spPr>
      </p:pic>
      <p:pic>
        <p:nvPicPr>
          <p:cNvPr id="86" name="図 8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40633" y="4111095"/>
            <a:ext cx="394572" cy="466030"/>
          </a:xfrm>
          <a:prstGeom prst="rect">
            <a:avLst/>
          </a:prstGeom>
        </p:spPr>
      </p:pic>
      <p:pic>
        <p:nvPicPr>
          <p:cNvPr id="87" name="図 8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73074" y="4387543"/>
            <a:ext cx="394572" cy="466030"/>
          </a:xfrm>
          <a:prstGeom prst="rect">
            <a:avLst/>
          </a:prstGeom>
        </p:spPr>
      </p:pic>
      <p:pic>
        <p:nvPicPr>
          <p:cNvPr id="88" name="図 8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3012" y="5308786"/>
            <a:ext cx="394572" cy="466030"/>
          </a:xfrm>
          <a:prstGeom prst="rect">
            <a:avLst/>
          </a:prstGeom>
        </p:spPr>
      </p:pic>
      <p:pic>
        <p:nvPicPr>
          <p:cNvPr id="89" name="Picture 5" descr="C:\Users\minami\Desktop\無題2.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57628" y="5414666"/>
            <a:ext cx="372428" cy="380524"/>
          </a:xfrm>
          <a:prstGeom prst="rect">
            <a:avLst/>
          </a:prstGeom>
          <a:noFill/>
          <a:extLst>
            <a:ext uri="{909E8E84-426E-40DD-AFC4-6F175D3DCCD1}">
              <a14:hiddenFill xmlns:a14="http://schemas.microsoft.com/office/drawing/2010/main">
                <a:solidFill>
                  <a:srgbClr val="FFFFFF"/>
                </a:solidFill>
              </a14:hiddenFill>
            </a:ext>
          </a:extLst>
        </p:spPr>
      </p:pic>
      <p:sp>
        <p:nvSpPr>
          <p:cNvPr id="90" name="テキスト ボックス 89"/>
          <p:cNvSpPr txBox="1"/>
          <p:nvPr/>
        </p:nvSpPr>
        <p:spPr>
          <a:xfrm>
            <a:off x="5220072" y="2348880"/>
            <a:ext cx="3178781" cy="1025922"/>
          </a:xfrm>
          <a:prstGeom prst="rect">
            <a:avLst/>
          </a:prstGeom>
          <a:noFill/>
        </p:spPr>
        <p:txBody>
          <a:bodyPr wrap="square" lIns="0" tIns="0" rIns="0" bIns="0" rtlCol="0">
            <a:spAutoFit/>
          </a:bodyPr>
          <a:lstStyle/>
          <a:p>
            <a:pPr>
              <a:lnSpc>
                <a:spcPts val="2000"/>
              </a:lnSpc>
            </a:pPr>
            <a:r>
              <a:rPr kumimoji="1"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rPr>
              <a:t>1. </a:t>
            </a:r>
            <a:r>
              <a:rPr kumimoji="1"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ログイン操作</a:t>
            </a:r>
            <a:endParaRPr kumimoji="1"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nSpc>
                <a:spcPts val="2000"/>
              </a:lnSpc>
            </a:pPr>
            <a:r>
              <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業務メニュー選択</a:t>
            </a:r>
            <a:endPar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nSpc>
                <a:spcPts val="2000"/>
              </a:lnSpc>
            </a:pPr>
            <a:r>
              <a:rPr kumimoji="1"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rPr>
              <a:t>3. </a:t>
            </a:r>
            <a:r>
              <a:rPr kumimoji="1"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画面上の項目に対する入力／選択</a:t>
            </a:r>
            <a:endParaRPr kumimoji="1"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a:p>
            <a:pPr>
              <a:lnSpc>
                <a:spcPts val="2000"/>
              </a:lnSpc>
            </a:pPr>
            <a:r>
              <a:rPr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1400" b="1" dirty="0">
                <a:effectLst/>
                <a:latin typeface="メイリオ" panose="020B0604030504040204" pitchFamily="50" charset="-128"/>
                <a:ea typeface="メイリオ" panose="020B0604030504040204" pitchFamily="50" charset="-128"/>
                <a:cs typeface="メイリオ" panose="020B0604030504040204" pitchFamily="50" charset="-128"/>
              </a:rPr>
              <a:t>印刷、ファイルに保存など</a:t>
            </a:r>
            <a:endParaRPr kumimoji="1" lang="en-US" altLang="ja-JP" sz="1400" b="1"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1" name="Picture 3" descr="C:\Users\minami\AppData\Local\Microsoft\Windows\Temporary Internet Files\Content.IE5\YUF8FVT1\MC900432661[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860032" y="1340768"/>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041070"/>
      </p:ext>
    </p:extLst>
  </p:cSld>
  <p:clrMapOvr>
    <a:masterClrMapping/>
  </p:clrMapOvr>
</p:sld>
</file>

<file path=ppt/theme/theme1.xml><?xml version="1.0" encoding="utf-8"?>
<a:theme xmlns:a="http://schemas.openxmlformats.org/drawingml/2006/main" name="AT_1">
  <a:themeElements>
    <a:clrScheme name="AT_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T_1">
      <a:majorFont>
        <a:latin typeface="HGP創英角ｺﾞｼｯｸUB"/>
        <a:ea typeface="HGP創英角ｺﾞｼｯｸUB"/>
        <a:cs typeface=""/>
      </a:majorFont>
      <a:minorFont>
        <a:latin typeface="MS UI Gothic"/>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12700"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sz="1200" b="0" i="0" u="none" strike="noStrike" cap="none" normalizeH="0" baseline="0" smtClean="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defRPr>
        </a:defPPr>
      </a:lstStyle>
    </a:spDef>
    <a:lnDef>
      <a:spPr bwMode="auto">
        <a:xfrm>
          <a:off x="0" y="0"/>
          <a:ext cx="1" cy="1"/>
        </a:xfrm>
        <a:custGeom>
          <a:avLst/>
          <a:gdLst/>
          <a:ahLst/>
          <a:cxnLst/>
          <a:rect l="0" t="0" r="0" b="0"/>
          <a:pathLst/>
        </a:custGeom>
        <a:solidFill>
          <a:srgbClr val="0033CC"/>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200" b="0" i="0" u="none" strike="noStrike" cap="none" normalizeH="0" baseline="0" smtClean="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defRPr>
        </a:defPPr>
      </a:lstStyle>
    </a:lnDef>
  </a:objectDefaults>
  <a:extraClrSchemeLst>
    <a:extraClrScheme>
      <a:clrScheme name="AT_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T_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T_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T_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T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T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T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AT_1">
  <a:themeElements>
    <a:clrScheme name="AT_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T_1">
      <a:majorFont>
        <a:latin typeface="HGP創英角ｺﾞｼｯｸUB"/>
        <a:ea typeface="HGP創英角ｺﾞｼｯｸUB"/>
        <a:cs typeface=""/>
      </a:majorFont>
      <a:minorFont>
        <a:latin typeface="MS UI Gothic"/>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12700"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sz="1200" b="0" i="0" u="none" strike="noStrike" cap="none" normalizeH="0" baseline="0" smtClean="0">
            <a:ln>
              <a:noFill/>
            </a:ln>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defRPr>
        </a:defPPr>
      </a:lstStyle>
    </a:spDef>
    <a:lnDef>
      <a:spPr bwMode="auto">
        <a:solidFill>
          <a:srgbClr val="0033CC"/>
        </a:solidFill>
        <a:ln w="38100" cap="flat" cmpd="sng" algn="ctr">
          <a:solidFill>
            <a:srgbClr val="0066FF"/>
          </a:solidFill>
          <a:prstDash val="solid"/>
          <a:round/>
          <a:headEnd type="none" w="med" len="med"/>
          <a:tailEnd type="triangle" w="med" len="sm"/>
        </a:ln>
        <a:effectLst/>
      </a:spPr>
      <a:bodyPr/>
      <a:lstStyle/>
    </a:lnDef>
  </a:objectDefaults>
  <a:extraClrSchemeLst>
    <a:extraClrScheme>
      <a:clrScheme name="AT_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T_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T_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T_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T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T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T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Settings\Administrator\My Documents\素材\PowerPoint_Template\AT_1.pot</Template>
  <TotalTime>12881</TotalTime>
  <Words>3141</Words>
  <Application>Microsoft Office PowerPoint</Application>
  <PresentationFormat>画面に合わせる (4:3)</PresentationFormat>
  <Paragraphs>672</Paragraphs>
  <Slides>31</Slides>
  <Notes>11</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31</vt:i4>
      </vt:variant>
    </vt:vector>
  </HeadingPairs>
  <TitlesOfParts>
    <vt:vector size="44" baseType="lpstr">
      <vt:lpstr>HGP創英角ｺﾞｼｯｸUB</vt:lpstr>
      <vt:lpstr>Meiryo UI</vt:lpstr>
      <vt:lpstr>ＭＳ Ｐゴシック</vt:lpstr>
      <vt:lpstr>MS UI Gothic</vt:lpstr>
      <vt:lpstr>メイリオ</vt:lpstr>
      <vt:lpstr>Arial</vt:lpstr>
      <vt:lpstr>Tahoma</vt:lpstr>
      <vt:lpstr>Times New Roman</vt:lpstr>
      <vt:lpstr>Wingdings</vt:lpstr>
      <vt:lpstr>Wingdings 2</vt:lpstr>
      <vt:lpstr>Wingdings 3</vt:lpstr>
      <vt:lpstr>AT_1</vt:lpstr>
      <vt:lpstr>1_AT_1</vt:lpstr>
      <vt:lpstr>純国産ＲＰＡツール 「WinActor」 のご紹介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【ご参考資料】 WinActor お客様導入事例集</vt:lpstr>
      <vt:lpstr>導入事例(1/2)</vt:lpstr>
      <vt:lpstr>導入事例(2/2)</vt:lpstr>
      <vt:lpstr>(1-1) 受発注計画書データのシステム投入</vt:lpstr>
      <vt:lpstr>(1-4) 法人営業向け金利情報公開の自動化</vt:lpstr>
      <vt:lpstr>(3-1) 売上管理データから週次報告書作成</vt:lpstr>
      <vt:lpstr>(4-1) サイトのファンドデータ取得と運用商品管理システムへの登録</vt:lpstr>
      <vt:lpstr>(4-2) 電話受付記録の取得とシステムへの取り込み</vt:lpstr>
      <vt:lpstr>(5-1) 注文書のシステム投入と発注伝票作成</vt:lpstr>
      <vt:lpstr>(5-2) 各店舗からの商品要望書をシステムに登録、結果をレポート</vt:lpstr>
      <vt:lpstr>(6-1) 旅費請求をもとに旅費金額の確認を行う。</vt:lpstr>
      <vt:lpstr>(6-2) 健康診断情報をメールにて社員へ連絡を行う。</vt:lpstr>
      <vt:lpstr>PowerPoint プレゼンテーション</vt:lpstr>
    </vt:vector>
  </TitlesOfParts>
  <Company>NTT-AT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NTT-AT</dc:creator>
  <cp:lastModifiedBy>寺島 悠</cp:lastModifiedBy>
  <cp:revision>690</cp:revision>
  <cp:lastPrinted>2017-11-02T05:10:30Z</cp:lastPrinted>
  <dcterms:created xsi:type="dcterms:W3CDTF">2004-06-28T03:14:58Z</dcterms:created>
  <dcterms:modified xsi:type="dcterms:W3CDTF">2018-01-10T05:24:49Z</dcterms:modified>
</cp:coreProperties>
</file>