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485" r:id="rId2"/>
    <p:sldId id="488" r:id="rId3"/>
    <p:sldId id="489" r:id="rId4"/>
    <p:sldId id="490" r:id="rId5"/>
    <p:sldId id="491" r:id="rId6"/>
    <p:sldId id="492" r:id="rId7"/>
    <p:sldId id="493" r:id="rId8"/>
    <p:sldId id="494" r:id="rId9"/>
    <p:sldId id="495" r:id="rId10"/>
    <p:sldId id="496" r:id="rId11"/>
    <p:sldId id="497" r:id="rId12"/>
    <p:sldId id="498" r:id="rId13"/>
  </p:sldIdLst>
  <p:sldSz cx="9144000" cy="6858000" type="screen4x3"/>
  <p:notesSz cx="9866313" cy="14295438"/>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799">
          <p15:clr>
            <a:srgbClr val="A4A3A4"/>
          </p15:clr>
        </p15:guide>
        <p15:guide id="2" pos="2880">
          <p15:clr>
            <a:srgbClr val="A4A3A4"/>
          </p15:clr>
        </p15:guide>
      </p15:sldGuideLst>
    </p:ext>
    <p:ext uri="{2D200454-40CA-4A62-9FC3-DE9A4176ACB9}">
      <p15:notesGuideLst xmlns:p15="http://schemas.microsoft.com/office/powerpoint/2012/main">
        <p15:guide id="1" orient="horz" pos="4502">
          <p15:clr>
            <a:srgbClr val="A4A3A4"/>
          </p15:clr>
        </p15:guide>
        <p15:guide id="2" pos="31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FF99"/>
    <a:srgbClr val="FFFFCC"/>
    <a:srgbClr val="000000"/>
    <a:srgbClr val="DBEEF4"/>
    <a:srgbClr val="FF99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424" autoAdjust="0"/>
  </p:normalViewPr>
  <p:slideViewPr>
    <p:cSldViewPr>
      <p:cViewPr varScale="1">
        <p:scale>
          <a:sx n="95" d="100"/>
          <a:sy n="95" d="100"/>
        </p:scale>
        <p:origin x="102" y="426"/>
      </p:cViewPr>
      <p:guideLst>
        <p:guide orient="horz" pos="799"/>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5" d="100"/>
          <a:sy n="55" d="100"/>
        </p:scale>
        <p:origin x="-2928" y="-84"/>
      </p:cViewPr>
      <p:guideLst>
        <p:guide orient="horz" pos="4502"/>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6725" cy="714375"/>
          </a:xfrm>
          <a:prstGeom prst="rect">
            <a:avLst/>
          </a:prstGeom>
        </p:spPr>
        <p:txBody>
          <a:bodyPr vert="horz" lIns="133064" tIns="66532" rIns="133064" bIns="66532" rtlCol="0"/>
          <a:lstStyle>
            <a:lvl1pPr algn="l" eaLnBrk="1" fontAlgn="auto" hangingPunct="1">
              <a:spcBef>
                <a:spcPts val="0"/>
              </a:spcBef>
              <a:spcAft>
                <a:spcPts val="0"/>
              </a:spcAft>
              <a:defRPr sz="17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5586413" y="0"/>
            <a:ext cx="4278312" cy="714375"/>
          </a:xfrm>
          <a:prstGeom prst="rect">
            <a:avLst/>
          </a:prstGeom>
        </p:spPr>
        <p:txBody>
          <a:bodyPr vert="horz" lIns="133064" tIns="66532" rIns="133064" bIns="66532" rtlCol="0"/>
          <a:lstStyle>
            <a:lvl1pPr algn="r" eaLnBrk="1" fontAlgn="auto" hangingPunct="1">
              <a:spcBef>
                <a:spcPts val="0"/>
              </a:spcBef>
              <a:spcAft>
                <a:spcPts val="0"/>
              </a:spcAft>
              <a:defRPr sz="1700">
                <a:latin typeface="+mn-lt"/>
                <a:ea typeface="+mn-ea"/>
              </a:defRPr>
            </a:lvl1pPr>
          </a:lstStyle>
          <a:p>
            <a:pPr>
              <a:defRPr/>
            </a:pPr>
            <a:fld id="{A3981990-BE4A-4B6B-BDF6-0D4876468796}" type="datetimeFigureOut">
              <a:rPr lang="ja-JP" altLang="en-US"/>
              <a:pPr>
                <a:defRPr/>
              </a:pPr>
              <a:t>2018/9/14</a:t>
            </a:fld>
            <a:endParaRPr lang="ja-JP" altLang="en-US"/>
          </a:p>
        </p:txBody>
      </p:sp>
      <p:sp>
        <p:nvSpPr>
          <p:cNvPr id="4" name="スライド イメージ プレースホルダー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3064" tIns="66532" rIns="133064" bIns="66532" rtlCol="0" anchor="ctr"/>
          <a:lstStyle/>
          <a:p>
            <a:pPr lvl="0"/>
            <a:endParaRPr lang="ja-JP" altLang="en-US" noProof="0"/>
          </a:p>
        </p:txBody>
      </p:sp>
      <p:sp>
        <p:nvSpPr>
          <p:cNvPr id="5" name="ノート プレースホルダー 4"/>
          <p:cNvSpPr>
            <a:spLocks noGrp="1"/>
          </p:cNvSpPr>
          <p:nvPr>
            <p:ph type="body" sz="quarter" idx="3"/>
          </p:nvPr>
        </p:nvSpPr>
        <p:spPr>
          <a:xfrm>
            <a:off x="984250" y="6789738"/>
            <a:ext cx="7897813" cy="6434137"/>
          </a:xfrm>
          <a:prstGeom prst="rect">
            <a:avLst/>
          </a:prstGeom>
        </p:spPr>
        <p:txBody>
          <a:bodyPr vert="horz" lIns="133064" tIns="66532" rIns="133064" bIns="66532" rtlCol="0"/>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ー 5"/>
          <p:cNvSpPr>
            <a:spLocks noGrp="1"/>
          </p:cNvSpPr>
          <p:nvPr>
            <p:ph type="ftr" sz="quarter" idx="4"/>
          </p:nvPr>
        </p:nvSpPr>
        <p:spPr>
          <a:xfrm>
            <a:off x="0" y="13577888"/>
            <a:ext cx="4276725" cy="715962"/>
          </a:xfrm>
          <a:prstGeom prst="rect">
            <a:avLst/>
          </a:prstGeom>
        </p:spPr>
        <p:txBody>
          <a:bodyPr vert="horz" lIns="133064" tIns="66532" rIns="133064" bIns="66532" rtlCol="0" anchor="b"/>
          <a:lstStyle>
            <a:lvl1pPr algn="l" eaLnBrk="1" fontAlgn="auto" hangingPunct="1">
              <a:spcBef>
                <a:spcPts val="0"/>
              </a:spcBef>
              <a:spcAft>
                <a:spcPts val="0"/>
              </a:spcAft>
              <a:defRPr sz="17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5586413" y="13577888"/>
            <a:ext cx="4278312" cy="715962"/>
          </a:xfrm>
          <a:prstGeom prst="rect">
            <a:avLst/>
          </a:prstGeom>
        </p:spPr>
        <p:txBody>
          <a:bodyPr vert="horz" wrap="square" lIns="133064" tIns="66532" rIns="133064" bIns="66532" numCol="1" anchor="b" anchorCtr="0" compatLnSpc="1">
            <a:prstTxWarp prst="textNoShape">
              <a:avLst/>
            </a:prstTxWarp>
          </a:bodyPr>
          <a:lstStyle>
            <a:lvl1pPr algn="r" eaLnBrk="1" hangingPunct="1">
              <a:defRPr sz="1700"/>
            </a:lvl1pPr>
          </a:lstStyle>
          <a:p>
            <a:pPr>
              <a:defRPr/>
            </a:pPr>
            <a:fld id="{C5F79226-9F5F-4429-BB42-7B84578A8E17}" type="slidenum">
              <a:rPr lang="ja-JP" altLang="en-US"/>
              <a:pPr>
                <a:defRPr/>
              </a:pPr>
              <a:t>‹#›</a:t>
            </a:fld>
            <a:endParaRPr lang="ja-JP" altLang="en-US"/>
          </a:p>
        </p:txBody>
      </p:sp>
    </p:spTree>
    <p:extLst>
      <p:ext uri="{BB962C8B-B14F-4D97-AF65-F5344CB8AC3E}">
        <p14:creationId xmlns:p14="http://schemas.microsoft.com/office/powerpoint/2010/main" val="634857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58372"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50" charset="-128"/>
              </a:defRPr>
            </a:lvl1pPr>
            <a:lvl2pPr marL="509588" indent="-195263">
              <a:spcBef>
                <a:spcPct val="30000"/>
              </a:spcBef>
              <a:defRPr kumimoji="1" sz="1200">
                <a:solidFill>
                  <a:schemeClr val="tx1"/>
                </a:solidFill>
                <a:latin typeface="Calibri" panose="020F0502020204030204" pitchFamily="34" charset="0"/>
                <a:ea typeface="ＭＳ Ｐゴシック" panose="020B0600070205080204" pitchFamily="50" charset="-128"/>
              </a:defRPr>
            </a:lvl2pPr>
            <a:lvl3pPr marL="784225" indent="-155575">
              <a:spcBef>
                <a:spcPct val="30000"/>
              </a:spcBef>
              <a:defRPr kumimoji="1" sz="1200">
                <a:solidFill>
                  <a:schemeClr val="tx1"/>
                </a:solidFill>
                <a:latin typeface="Calibri" panose="020F0502020204030204" pitchFamily="34" charset="0"/>
                <a:ea typeface="ＭＳ Ｐゴシック" panose="020B0600070205080204" pitchFamily="50" charset="-128"/>
              </a:defRPr>
            </a:lvl3pPr>
            <a:lvl4pPr marL="1098550" indent="-155575">
              <a:spcBef>
                <a:spcPct val="30000"/>
              </a:spcBef>
              <a:defRPr kumimoji="1" sz="1200">
                <a:solidFill>
                  <a:schemeClr val="tx1"/>
                </a:solidFill>
                <a:latin typeface="Calibri" panose="020F0502020204030204" pitchFamily="34" charset="0"/>
                <a:ea typeface="ＭＳ Ｐゴシック" panose="020B0600070205080204" pitchFamily="50" charset="-128"/>
              </a:defRPr>
            </a:lvl4pPr>
            <a:lvl5pPr marL="1412875" indent="-155575">
              <a:spcBef>
                <a:spcPct val="30000"/>
              </a:spcBef>
              <a:defRPr kumimoji="1" sz="1200">
                <a:solidFill>
                  <a:schemeClr val="tx1"/>
                </a:solidFill>
                <a:latin typeface="Calibri" panose="020F0502020204030204" pitchFamily="34" charset="0"/>
                <a:ea typeface="ＭＳ Ｐゴシック" panose="020B0600070205080204" pitchFamily="50" charset="-128"/>
              </a:defRPr>
            </a:lvl5pPr>
            <a:lvl6pPr marL="1870075" indent="-155575"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6pPr>
            <a:lvl7pPr marL="2327275" indent="-155575"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7pPr>
            <a:lvl8pPr marL="2784475" indent="-155575"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8pPr>
            <a:lvl9pPr marL="3241675" indent="-155575"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9pPr>
          </a:lstStyle>
          <a:p>
            <a:pPr>
              <a:spcBef>
                <a:spcPct val="0"/>
              </a:spcBef>
            </a:pPr>
            <a:fld id="{329E29F9-D522-40B1-858B-5D55339710AC}" type="slidenum">
              <a:rPr lang="ja-JP" altLang="en-US" smtClean="0"/>
              <a:pPr>
                <a:spcBef>
                  <a:spcPct val="0"/>
                </a:spcBef>
              </a:pPr>
              <a:t>12</a:t>
            </a:fld>
            <a:endParaRPr lang="ja-JP" altLang="en-US" smtClean="0"/>
          </a:p>
        </p:txBody>
      </p:sp>
      <p:sp>
        <p:nvSpPr>
          <p:cNvPr id="6" name="フッター プレースホルダー 5">
            <a:extLst>
              <a:ext uri="{FF2B5EF4-FFF2-40B4-BE49-F238E27FC236}">
                <a16:creationId xmlns:a16="http://schemas.microsoft.com/office/drawing/2014/main" xmlns="" id="{C757D60B-EEFD-46E0-A670-F64220928594}"/>
              </a:ext>
            </a:extLst>
          </p:cNvPr>
          <p:cNvSpPr>
            <a:spLocks noGrp="1"/>
          </p:cNvSpPr>
          <p:nvPr>
            <p:ph type="ftr" sz="quarter" idx="4"/>
          </p:nvPr>
        </p:nvSpPr>
        <p:spPr/>
        <p:txBody>
          <a:bodyPr/>
          <a:lstStyle/>
          <a:p>
            <a:pPr>
              <a:defRPr/>
            </a:pPr>
            <a:endParaRPr lang="ja-JP" altLang="en-US"/>
          </a:p>
        </p:txBody>
      </p:sp>
    </p:spTree>
    <p:extLst>
      <p:ext uri="{BB962C8B-B14F-4D97-AF65-F5344CB8AC3E}">
        <p14:creationId xmlns:p14="http://schemas.microsoft.com/office/powerpoint/2010/main" val="2130542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タイトル スライド">
    <p:spTree>
      <p:nvGrpSpPr>
        <p:cNvPr id="1" name=""/>
        <p:cNvGrpSpPr/>
        <p:nvPr/>
      </p:nvGrpSpPr>
      <p:grpSpPr>
        <a:xfrm>
          <a:off x="0" y="0"/>
          <a:ext cx="0" cy="0"/>
          <a:chOff x="0" y="0"/>
          <a:chExt cx="0" cy="0"/>
        </a:xfrm>
      </p:grpSpPr>
      <p:cxnSp>
        <p:nvCxnSpPr>
          <p:cNvPr id="2" name="直線コネクタ 1"/>
          <p:cNvCxnSpPr/>
          <p:nvPr userDrawn="1"/>
        </p:nvCxnSpPr>
        <p:spPr>
          <a:xfrm>
            <a:off x="107950" y="6597650"/>
            <a:ext cx="8928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線コネクタ 2"/>
          <p:cNvCxnSpPr/>
          <p:nvPr userDrawn="1"/>
        </p:nvCxnSpPr>
        <p:spPr>
          <a:xfrm>
            <a:off x="107950" y="620713"/>
            <a:ext cx="8928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図 8" descr="DIT-LOGO（日本語＋英語）.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03800" y="101600"/>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56550" y="200025"/>
            <a:ext cx="952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ボックス 5"/>
          <p:cNvSpPr txBox="1"/>
          <p:nvPr userDrawn="1"/>
        </p:nvSpPr>
        <p:spPr>
          <a:xfrm>
            <a:off x="7569200" y="176213"/>
            <a:ext cx="414338" cy="369887"/>
          </a:xfrm>
          <a:prstGeom prst="rect">
            <a:avLst/>
          </a:prstGeom>
          <a:noFill/>
          <a:effectLst>
            <a:outerShdw blurRad="50800" dist="38100" dir="2700000" algn="tl" rotWithShape="0">
              <a:prstClr val="black">
                <a:alpha val="40000"/>
              </a:prstClr>
            </a:outerShdw>
          </a:effectLst>
        </p:spPr>
        <p:txBody>
          <a:bodyPr wrap="none">
            <a:spAutoFit/>
          </a:bodyPr>
          <a:ls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a:lstStyle>
          <a:p>
            <a:pPr>
              <a:defRPr/>
            </a:pPr>
            <a:r>
              <a:rPr lang="ja-JP" altLang="en-US" b="1" smtClean="0">
                <a:latin typeface="+mn-ea"/>
                <a:ea typeface="+mn-ea"/>
              </a:rPr>
              <a:t>✕</a:t>
            </a:r>
            <a:endParaRPr lang="ja-JP" altLang="en-US" b="1">
              <a:latin typeface="+mn-ea"/>
              <a:ea typeface="+mn-ea"/>
            </a:endParaRPr>
          </a:p>
        </p:txBody>
      </p:sp>
      <p:sp>
        <p:nvSpPr>
          <p:cNvPr id="7" name="スライド番号プレースホルダ 5"/>
          <p:cNvSpPr>
            <a:spLocks noGrp="1"/>
          </p:cNvSpPr>
          <p:nvPr>
            <p:ph type="sldNum" sz="quarter" idx="10"/>
          </p:nvPr>
        </p:nvSpPr>
        <p:spPr>
          <a:xfrm>
            <a:off x="6902450" y="6597650"/>
            <a:ext cx="2133600" cy="215900"/>
          </a:xfrm>
        </p:spPr>
        <p:txBody>
          <a:bodyPr/>
          <a:lstStyle>
            <a:lvl1pPr>
              <a:defRPr sz="1100">
                <a:solidFill>
                  <a:schemeClr val="tx1"/>
                </a:solidFill>
              </a:defRPr>
            </a:lvl1pPr>
          </a:lstStyle>
          <a:p>
            <a:pPr>
              <a:defRPr/>
            </a:pPr>
            <a:fld id="{49516A72-ECFE-4493-B4AB-B7769D88EFFC}" type="slidenum">
              <a:rPr lang="ja-JP" altLang="en-US"/>
              <a:pPr>
                <a:defRPr/>
              </a:pPr>
              <a:t>‹#›</a:t>
            </a:fld>
            <a:endParaRPr lang="ja-JP" altLang="en-US"/>
          </a:p>
        </p:txBody>
      </p:sp>
    </p:spTree>
    <p:extLst>
      <p:ext uri="{BB962C8B-B14F-4D97-AF65-F5344CB8AC3E}">
        <p14:creationId xmlns:p14="http://schemas.microsoft.com/office/powerpoint/2010/main" val="215162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xmlns="" id="{B7C361F7-21C4-4340-85A0-CEAF3A2DFD73}"/>
              </a:ext>
            </a:extLst>
          </p:cNvPr>
          <p:cNvCxnSpPr/>
          <p:nvPr userDrawn="1"/>
        </p:nvCxnSpPr>
        <p:spPr>
          <a:xfrm>
            <a:off x="107950" y="6597650"/>
            <a:ext cx="8928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xmlns="" id="{3C1A673E-180F-4886-A1D7-18709A8608D7}"/>
              </a:ext>
            </a:extLst>
          </p:cNvPr>
          <p:cNvCxnSpPr/>
          <p:nvPr userDrawn="1"/>
        </p:nvCxnSpPr>
        <p:spPr>
          <a:xfrm>
            <a:off x="107950" y="620713"/>
            <a:ext cx="8928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図 7" descr="DIT-LOGO（日本語＋英語）.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48263" y="101600"/>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グループ化 10"/>
          <p:cNvGrpSpPr>
            <a:grpSpLocks/>
          </p:cNvGrpSpPr>
          <p:nvPr userDrawn="1"/>
        </p:nvGrpSpPr>
        <p:grpSpPr bwMode="auto">
          <a:xfrm>
            <a:off x="7675563" y="222250"/>
            <a:ext cx="1349375" cy="277813"/>
            <a:chOff x="940493" y="5451420"/>
            <a:chExt cx="1349264" cy="276999"/>
          </a:xfrm>
        </p:grpSpPr>
        <p:sp>
          <p:nvSpPr>
            <p:cNvPr id="6" name="テキスト ボックス 17">
              <a:extLst>
                <a:ext uri="{FF2B5EF4-FFF2-40B4-BE49-F238E27FC236}">
                  <a16:creationId xmlns:a16="http://schemas.microsoft.com/office/drawing/2014/main" xmlns="" id="{83EF8701-1D11-4136-ADAF-A26B4D080141}"/>
                </a:ext>
              </a:extLst>
            </p:cNvPr>
            <p:cNvSpPr txBox="1"/>
            <p:nvPr userDrawn="1"/>
          </p:nvSpPr>
          <p:spPr>
            <a:xfrm>
              <a:off x="940493" y="5451420"/>
              <a:ext cx="338109" cy="276999"/>
            </a:xfrm>
            <a:prstGeom prst="rect">
              <a:avLst/>
            </a:prstGeom>
            <a:noFill/>
          </p:spPr>
          <p:txBody>
            <a:bodyPr>
              <a:spAutoFit/>
            </a:bodyPr>
            <a:lstStyle>
              <a:defPPr>
                <a:defRPr lang="ja-JP"/>
              </a:defPPr>
              <a:lvl1pPr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1pPr>
              <a:lvl2pPr marL="4572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2pPr>
              <a:lvl3pPr marL="9144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3pPr>
              <a:lvl4pPr marL="13716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4pPr>
              <a:lvl5pPr marL="18288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5pPr>
              <a:lvl6pPr marL="22860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6pPr>
              <a:lvl7pPr marL="27432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7pPr>
              <a:lvl8pPr marL="32004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8pPr>
              <a:lvl9pPr marL="36576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9pPr>
            </a:lstStyle>
            <a:p>
              <a:pPr>
                <a:defRPr/>
              </a:pPr>
              <a:r>
                <a:rPr lang="en-US" altLang="ja-JP" dirty="0"/>
                <a:t>×</a:t>
              </a:r>
              <a:endParaRPr lang="ja-JP" altLang="en-US" dirty="0"/>
            </a:p>
          </p:txBody>
        </p:sp>
        <p:pic>
          <p:nvPicPr>
            <p:cNvPr id="7" name="図 1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79047" y="5480527"/>
              <a:ext cx="1010710" cy="23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910652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89797CE-87D3-452D-A5FD-52CAEE7AED46}" type="slidenum">
              <a:rPr lang="ja-JP" altLang="en-US"/>
              <a:pPr>
                <a:defRPr/>
              </a:pPr>
              <a:t>‹#›</a:t>
            </a:fld>
            <a:endParaRPr lang="ja-JP" altLang="en-US"/>
          </a:p>
        </p:txBody>
      </p:sp>
      <p:sp>
        <p:nvSpPr>
          <p:cNvPr id="1031" name="テキスト ボックス 6"/>
          <p:cNvSpPr txBox="1">
            <a:spLocks noChangeArrowheads="1"/>
          </p:cNvSpPr>
          <p:nvPr userDrawn="1"/>
        </p:nvSpPr>
        <p:spPr bwMode="auto">
          <a:xfrm>
            <a:off x="0" y="6611938"/>
            <a:ext cx="4572000" cy="246062"/>
          </a:xfrm>
          <a:prstGeom prst="rect">
            <a:avLst/>
          </a:prstGeom>
          <a:noFill/>
          <a:ln>
            <a:noFill/>
          </a:ln>
          <a:extLst/>
        </p:spPr>
        <p:txBody>
          <a:bodyPr>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eaLnBrk="1" hangingPunct="1">
              <a:defRPr/>
            </a:pPr>
            <a:r>
              <a:rPr lang="en-US" altLang="ja-JP" sz="1000" dirty="0" smtClean="0"/>
              <a:t>Copyright© 2017, Digital Information Technologies Corp. All rights reserved</a:t>
            </a:r>
          </a:p>
        </p:txBody>
      </p:sp>
    </p:spTree>
  </p:cSld>
  <p:clrMap bg1="lt1" tx1="dk1" bg2="lt2" tx2="dk2" accent1="accent1" accent2="accent2" accent3="accent3" accent4="accent4" accent5="accent5" accent6="accent6" hlink="hlink" folHlink="folHlink"/>
  <p:sldLayoutIdLst>
    <p:sldLayoutId id="2147485679" r:id="rId1"/>
    <p:sldLayoutId id="2147485680" r:id="rId2"/>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hyperlink" Target="http://xoblosdemo.jp/Download/Index/0/3/33/34"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hyperlink" Target="http://xoblosdemo.jp/Download/Index/0/7/98/99" TargetMode="External"/><Relationship Id="rId5" Type="http://schemas.openxmlformats.org/officeDocument/2006/relationships/image" Target="../media/image23.png"/><Relationship Id="rId10" Type="http://schemas.openxmlformats.org/officeDocument/2006/relationships/image" Target="../media/image25.jpeg"/><Relationship Id="rId4" Type="http://schemas.openxmlformats.org/officeDocument/2006/relationships/image" Target="../media/image22.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package" Target="../embeddings/Microsoft_Excel_Worksheet2.xlsx"/><Relationship Id="rId10" Type="http://schemas.openxmlformats.org/officeDocument/2006/relationships/image" Target="../media/image18.png"/><Relationship Id="rId4" Type="http://schemas.openxmlformats.org/officeDocument/2006/relationships/image" Target="../media/image26.emf"/><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hyperlink" Target="http://160.16.176.197/Download/Index/0/8/119/120" TargetMode="External"/><Relationship Id="rId11" Type="http://schemas.openxmlformats.org/officeDocument/2006/relationships/image" Target="../media/image16.png"/><Relationship Id="rId5" Type="http://schemas.openxmlformats.org/officeDocument/2006/relationships/image" Target="../media/image7.png"/><Relationship Id="rId10" Type="http://schemas.openxmlformats.org/officeDocument/2006/relationships/hyperlink" Target="http://xoblosdemo.jp/Download/Index/0/7/98/99" TargetMode="External"/><Relationship Id="rId4" Type="http://schemas.openxmlformats.org/officeDocument/2006/relationships/image" Target="../media/image30.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wm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3" Type="http://schemas.openxmlformats.org/officeDocument/2006/relationships/hyperlink" Target="&#9315;-2&#35531;&#27714;&#31649;&#29702;/XML/&#35531;&#27714;&#26360;.xls" TargetMode="External"/><Relationship Id="rId7" Type="http://schemas.openxmlformats.org/officeDocument/2006/relationships/image" Target="../media/image10.png"/><Relationship Id="rId12" Type="http://schemas.openxmlformats.org/officeDocument/2006/relationships/image" Target="../media/image35.png"/><Relationship Id="rId2" Type="http://schemas.openxmlformats.org/officeDocument/2006/relationships/image" Target="../media/image6.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34.png"/><Relationship Id="rId5" Type="http://schemas.openxmlformats.org/officeDocument/2006/relationships/image" Target="../media/image8.png"/><Relationship Id="rId15" Type="http://schemas.openxmlformats.org/officeDocument/2006/relationships/hyperlink" Target="http://xoblosdemo.jp/Download/Index/0/6/82/83" TargetMode="External"/><Relationship Id="rId10" Type="http://schemas.openxmlformats.org/officeDocument/2006/relationships/image" Target="../media/image33.png"/><Relationship Id="rId4" Type="http://schemas.openxmlformats.org/officeDocument/2006/relationships/image" Target="../media/image7.png"/><Relationship Id="rId9" Type="http://schemas.openxmlformats.org/officeDocument/2006/relationships/image" Target="../media/image15.png"/><Relationship Id="rId14" Type="http://schemas.openxmlformats.org/officeDocument/2006/relationships/image" Target="../media/image37.jpeg"/></Relationships>
</file>

<file path=ppt/slides/_rels/slide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39.emf"/><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DF9BB51E-CB9E-43E4-8B86-FDC73D9946C6}" type="slidenum">
              <a:rPr lang="ja-JP" altLang="en-US" sz="1200">
                <a:solidFill>
                  <a:srgbClr val="898989"/>
                </a:solidFill>
              </a:rPr>
              <a:pPr>
                <a:spcBef>
                  <a:spcPct val="0"/>
                </a:spcBef>
                <a:buFontTx/>
                <a:buNone/>
              </a:pPr>
              <a:t>1</a:t>
            </a:fld>
            <a:endParaRPr lang="ja-JP" altLang="en-US" sz="1200">
              <a:solidFill>
                <a:srgbClr val="898989"/>
              </a:solidFill>
            </a:endParaRPr>
          </a:p>
        </p:txBody>
      </p:sp>
      <p:pic>
        <p:nvPicPr>
          <p:cNvPr id="19459" name="図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36750"/>
            <a:ext cx="7132638"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円形吹き出し 11"/>
          <p:cNvSpPr/>
          <p:nvPr/>
        </p:nvSpPr>
        <p:spPr bwMode="auto">
          <a:xfrm>
            <a:off x="4137025" y="3175000"/>
            <a:ext cx="2163763" cy="1514475"/>
          </a:xfrm>
          <a:prstGeom prst="wedgeEllipseCallout">
            <a:avLst>
              <a:gd name="adj1" fmla="val 55479"/>
              <a:gd name="adj2" fmla="val 23657"/>
            </a:avLst>
          </a:prstGeom>
          <a:solidFill>
            <a:schemeClr val="bg1"/>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ja-JP" altLang="en-US" sz="2400" b="1" dirty="0">
                <a:solidFill>
                  <a:schemeClr val="bg2">
                    <a:lumMod val="10000"/>
                  </a:schemeClr>
                </a:solidFill>
                <a:latin typeface="Meiryo UI" panose="020B0604030504040204" pitchFamily="50" charset="-128"/>
                <a:ea typeface="Meiryo UI" panose="020B0604030504040204" pitchFamily="50" charset="-128"/>
                <a:cs typeface="メイリオ" pitchFamily="50" charset="-128"/>
              </a:rPr>
              <a:t>ご利用</a:t>
            </a:r>
            <a:endParaRPr lang="en-US" altLang="ja-JP" sz="2400" b="1" dirty="0">
              <a:solidFill>
                <a:schemeClr val="bg2">
                  <a:lumMod val="10000"/>
                </a:schemeClr>
              </a:solidFill>
              <a:latin typeface="Meiryo UI" panose="020B0604030504040204" pitchFamily="50" charset="-128"/>
              <a:ea typeface="Meiryo UI" panose="020B0604030504040204" pitchFamily="50" charset="-128"/>
              <a:cs typeface="メイリオ" pitchFamily="50" charset="-128"/>
            </a:endParaRPr>
          </a:p>
          <a:p>
            <a:pPr algn="ctr" eaLnBrk="1" hangingPunct="1">
              <a:defRPr/>
            </a:pPr>
            <a:r>
              <a:rPr lang="ja-JP" altLang="en-US" sz="2400" b="1" dirty="0">
                <a:solidFill>
                  <a:schemeClr val="bg2">
                    <a:lumMod val="10000"/>
                  </a:schemeClr>
                </a:solidFill>
                <a:latin typeface="Meiryo UI" panose="020B0604030504040204" pitchFamily="50" charset="-128"/>
                <a:ea typeface="Meiryo UI" panose="020B0604030504040204" pitchFamily="50" charset="-128"/>
                <a:cs typeface="メイリオ" pitchFamily="50" charset="-128"/>
              </a:rPr>
              <a:t>実績</a:t>
            </a:r>
            <a:endParaRPr lang="en-US" altLang="ja-JP" sz="2400" b="1" dirty="0">
              <a:solidFill>
                <a:schemeClr val="bg2">
                  <a:lumMod val="10000"/>
                </a:schemeClr>
              </a:solidFill>
              <a:latin typeface="Meiryo UI" panose="020B0604030504040204" pitchFamily="50" charset="-128"/>
              <a:ea typeface="Meiryo UI" panose="020B0604030504040204" pitchFamily="50" charset="-128"/>
              <a:cs typeface="メイリオ" pitchFamily="50" charset="-128"/>
            </a:endParaRPr>
          </a:p>
        </p:txBody>
      </p:sp>
      <p:pic>
        <p:nvPicPr>
          <p:cNvPr id="19461"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3860800"/>
            <a:ext cx="23082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497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今までの実績（事例）</a:t>
            </a:r>
            <a:endParaRPr lang="en-US" altLang="ja-JP" sz="2400" b="1">
              <a:latin typeface="Meiryo UI" panose="020B0604030504040204" pitchFamily="50" charset="-128"/>
              <a:ea typeface="Meiryo UI" panose="020B0604030504040204" pitchFamily="50" charset="-128"/>
            </a:endParaRPr>
          </a:p>
        </p:txBody>
      </p:sp>
      <p:sp>
        <p:nvSpPr>
          <p:cNvPr id="20483"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1F3CE8AD-8ABC-4467-B949-204FC6719C94}" type="slidenum">
              <a:rPr lang="ja-JP" altLang="en-US" sz="1200">
                <a:solidFill>
                  <a:srgbClr val="898989"/>
                </a:solidFill>
              </a:rPr>
              <a:pPr>
                <a:spcBef>
                  <a:spcPct val="0"/>
                </a:spcBef>
                <a:buFontTx/>
                <a:buNone/>
              </a:pPr>
              <a:t>10</a:t>
            </a:fld>
            <a:endParaRPr lang="ja-JP" altLang="en-US" sz="1200">
              <a:solidFill>
                <a:srgbClr val="898989"/>
              </a:solidFill>
            </a:endParaRPr>
          </a:p>
        </p:txBody>
      </p:sp>
      <p:graphicFrame>
        <p:nvGraphicFramePr>
          <p:cNvPr id="28" name="表 27"/>
          <p:cNvGraphicFramePr>
            <a:graphicFrameLocks noGrp="1"/>
          </p:cNvGraphicFramePr>
          <p:nvPr/>
        </p:nvGraphicFramePr>
        <p:xfrm>
          <a:off x="179388" y="1196975"/>
          <a:ext cx="8785225" cy="5427664"/>
        </p:xfrm>
        <a:graphic>
          <a:graphicData uri="http://schemas.openxmlformats.org/drawingml/2006/table">
            <a:tbl>
              <a:tblPr firstRow="1" bandRow="1">
                <a:tableStyleId>{5C22544A-7EE6-4342-B048-85BDC9FD1C3A}</a:tableStyleId>
              </a:tblPr>
              <a:tblGrid>
                <a:gridCol w="1159714"/>
                <a:gridCol w="1159714"/>
                <a:gridCol w="3225391"/>
                <a:gridCol w="3240406"/>
              </a:tblGrid>
              <a:tr h="242029">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ご利用部門</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lnT w="28575" cap="flat" cmpd="sng" algn="ctr">
                      <a:solidFill>
                        <a:schemeClr val="tx2">
                          <a:lumMod val="75000"/>
                        </a:schemeClr>
                      </a:solidFill>
                      <a:prstDash val="solid"/>
                      <a:round/>
                      <a:headEnd type="none" w="med" len="med"/>
                      <a:tailEnd type="none" w="med" len="med"/>
                    </a:lnT>
                  </a:tcPr>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業務</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T w="28575" cap="flat" cmpd="sng" algn="ctr">
                      <a:solidFill>
                        <a:schemeClr val="tx2">
                          <a:lumMod val="75000"/>
                        </a:schemeClr>
                      </a:solidFill>
                      <a:prstDash val="solid"/>
                      <a:round/>
                      <a:headEnd type="none" w="med" len="med"/>
                      <a:tailEnd type="none" w="med" len="med"/>
                    </a:lnT>
                  </a:tcPr>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改善業務説明</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T w="28575" cap="flat" cmpd="sng" algn="ctr">
                      <a:solidFill>
                        <a:schemeClr val="tx2">
                          <a:lumMod val="75000"/>
                        </a:schemeClr>
                      </a:solidFill>
                      <a:prstDash val="solid"/>
                      <a:round/>
                      <a:headEnd type="none" w="med" len="med"/>
                      <a:tailEnd type="none" w="med" len="med"/>
                    </a:lnT>
                  </a:tcPr>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改善効果</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lnT w="28575" cap="flat" cmpd="sng" algn="ctr">
                      <a:solidFill>
                        <a:schemeClr val="tx2">
                          <a:lumMod val="75000"/>
                        </a:schemeClr>
                      </a:solidFill>
                      <a:prstDash val="solid"/>
                      <a:round/>
                      <a:headEnd type="none" w="med" len="med"/>
                      <a:tailEnd type="none" w="med" len="med"/>
                    </a:lnT>
                  </a:tcPr>
                </a:tc>
              </a:tr>
              <a:tr h="580602">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経営企画</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経理</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・予算集計</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・売上集計</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・予算実績集計</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拠点別・部門別・期間別の売上集計を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で実施しており、メンテナンスに大きな手間を掛けていた。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拠点、部門などのくくり条件設定を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表で行うことが出来、メンテナンスを楽に行うことが出来る様になった。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tcPr>
                </a:tc>
              </a:tr>
              <a:tr h="440972">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経理</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b="0" dirty="0" smtClean="0">
                          <a:solidFill>
                            <a:srgbClr val="C00000"/>
                          </a:solidFill>
                          <a:latin typeface="Meiryo UI" panose="020B0604030504040204" pitchFamily="50" charset="-128"/>
                          <a:ea typeface="Meiryo UI" panose="020B0604030504040204" pitchFamily="50" charset="-128"/>
                          <a:cs typeface="メイリオ" pitchFamily="50" charset="-128"/>
                        </a:rPr>
                        <a:t>・諸経費精算</a:t>
                      </a:r>
                      <a:endParaRPr kumimoji="1" lang="ja-JP" altLang="en-US" sz="1100" b="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各社員から</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Excel</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で送られてくる諸経費情報を、経理部の担当がマクロを活用して人力で集計していた。</a:t>
                      </a:r>
                    </a:p>
                  </a:txBody>
                  <a:tcPr marL="91448" marR="91448" marT="36000" marB="36000"/>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収集したデータを</a:t>
                      </a:r>
                      <a:r>
                        <a:rPr kumimoji="1" lang="en-US" altLang="ja-JP" sz="1100" kern="1200" dirty="0" err="1" smtClean="0">
                          <a:solidFill>
                            <a:schemeClr val="dk1"/>
                          </a:solidFill>
                          <a:latin typeface="Meiryo UI" panose="020B0604030504040204" pitchFamily="50" charset="-128"/>
                          <a:ea typeface="Meiryo UI" panose="020B0604030504040204" pitchFamily="50" charset="-128"/>
                          <a:cs typeface="メイリオ" pitchFamily="50" charset="-128"/>
                        </a:rPr>
                        <a:t>xoBlos</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を活用して一括集計することが出来、月次の締め処理を円滑に行える様になった。</a:t>
                      </a:r>
                    </a:p>
                  </a:txBody>
                  <a:tcPr marL="91448" marR="91448" marT="36000" marB="36000">
                    <a:lnR w="28575" cap="flat" cmpd="sng" algn="ctr">
                      <a:solidFill>
                        <a:schemeClr val="tx2">
                          <a:lumMod val="75000"/>
                        </a:schemeClr>
                      </a:solidFill>
                      <a:prstDash val="solid"/>
                      <a:round/>
                      <a:headEnd type="none" w="med" len="med"/>
                      <a:tailEnd type="none" w="med" len="med"/>
                    </a:lnR>
                  </a:tcPr>
                </a:tc>
              </a:tr>
              <a:tr h="680450">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経理</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・各種仕訳帳票</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会計システムから出力する</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CSV</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データを活用し、経理部門で資金繰り表や、固定資産台帳など、様々な仕訳帳票を作成していたが、大きな負担となっていた。</a:t>
                      </a:r>
                    </a:p>
                  </a:txBody>
                  <a:tcPr marL="91448" marR="91448" marT="36000" marB="36000"/>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お客様の勘定科目を</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Excel</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マスターとして作成頂き、そのルールで</a:t>
                      </a:r>
                      <a:r>
                        <a:rPr kumimoji="1" lang="en-US" altLang="ja-JP" sz="1100" kern="1200" dirty="0" err="1" smtClean="0">
                          <a:solidFill>
                            <a:schemeClr val="dk1"/>
                          </a:solidFill>
                          <a:latin typeface="Meiryo UI" panose="020B0604030504040204" pitchFamily="50" charset="-128"/>
                          <a:ea typeface="Meiryo UI" panose="020B0604030504040204" pitchFamily="50" charset="-128"/>
                          <a:cs typeface="メイリオ" pitchFamily="50" charset="-128"/>
                        </a:rPr>
                        <a:t>xoBlos</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が仕訳を自動化。お客様の欲しい帳票をワンクリックで作成出来る様になった。</a:t>
                      </a:r>
                    </a:p>
                  </a:txBody>
                  <a:tcPr marL="91448" marR="91448" marT="36000" marB="36000">
                    <a:lnR w="28575" cap="flat" cmpd="sng" algn="ctr">
                      <a:solidFill>
                        <a:schemeClr val="tx2">
                          <a:lumMod val="75000"/>
                        </a:schemeClr>
                      </a:solidFill>
                      <a:prstDash val="solid"/>
                      <a:round/>
                      <a:headEnd type="none" w="med" len="med"/>
                      <a:tailEnd type="none" w="med" len="med"/>
                    </a:lnR>
                  </a:tcPr>
                </a:tc>
              </a:tr>
              <a:tr h="749896">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経営企画</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営業</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・営業会議資料</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お客様営業会議の場で、週単位の数値変動を認識しにくい会議資料を利用しており、各営業担当の説明に無駄な時間を費やしていた。</a:t>
                      </a:r>
                    </a:p>
                  </a:txBody>
                  <a:tcPr marL="91448" marR="91448" marT="36000" marB="36000"/>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期初計画及び営業報告の前週と今週の資料を比較、差異がある内容の抽出・色付け、会議のポイントを見易く資料化し、会議の時間を短く、充実させることに成功。</a:t>
                      </a:r>
                    </a:p>
                  </a:txBody>
                  <a:tcPr marL="91448" marR="91448" marT="36000" marB="36000">
                    <a:lnR w="28575" cap="flat" cmpd="sng" algn="ctr">
                      <a:solidFill>
                        <a:schemeClr val="tx2">
                          <a:lumMod val="75000"/>
                        </a:schemeClr>
                      </a:solidFill>
                      <a:prstDash val="solid"/>
                      <a:round/>
                      <a:headEnd type="none" w="med" len="med"/>
                      <a:tailEnd type="none" w="med" len="med"/>
                    </a:lnR>
                  </a:tcPr>
                </a:tc>
              </a:tr>
              <a:tr h="580602">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営業</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・案件管理①</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営業活動管理を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で行っていたが、基幹の実績情報と情報を紐付けることが難しく、煩雑な管理状況となっていた。</a:t>
                      </a:r>
                      <a:endParaRPr kumimoji="1" lang="en-US" altLang="ja-JP" sz="1100" dirty="0" smtClean="0">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営業活動情報は</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から、販売実績情報は、基幹から</a:t>
                      </a:r>
                      <a:r>
                        <a:rPr kumimoji="1" lang="en-US" altLang="ja-JP" sz="1100" dirty="0" smtClean="0">
                          <a:latin typeface="Meiryo UI" panose="020B0604030504040204" pitchFamily="50" charset="-128"/>
                          <a:ea typeface="Meiryo UI" panose="020B0604030504040204" pitchFamily="50" charset="-128"/>
                          <a:cs typeface="メイリオ" pitchFamily="50" charset="-128"/>
                        </a:rPr>
                        <a:t>CSV</a:t>
                      </a:r>
                      <a:r>
                        <a:rPr kumimoji="1" lang="ja-JP" altLang="en-US" sz="1100" dirty="0" smtClean="0">
                          <a:latin typeface="Meiryo UI" panose="020B0604030504040204" pitchFamily="50" charset="-128"/>
                          <a:ea typeface="Meiryo UI" panose="020B0604030504040204" pitchFamily="50" charset="-128"/>
                          <a:cs typeface="メイリオ" pitchFamily="50" charset="-128"/>
                        </a:rPr>
                        <a:t>抽出された情報取込みを行い、一括した情報管理を行うことが出来る様になった。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tcPr>
                </a:tc>
              </a:tr>
              <a:tr h="411307">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営業</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・案件管理②</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既に</a:t>
                      </a:r>
                      <a:r>
                        <a:rPr kumimoji="1" lang="en-US" altLang="ja-JP" sz="1100" dirty="0" smtClean="0">
                          <a:latin typeface="Meiryo UI" panose="020B0604030504040204" pitchFamily="50" charset="-128"/>
                          <a:ea typeface="Meiryo UI" panose="020B0604030504040204" pitchFamily="50" charset="-128"/>
                          <a:cs typeface="メイリオ" pitchFamily="50" charset="-128"/>
                        </a:rPr>
                        <a:t>SFA</a:t>
                      </a:r>
                      <a:r>
                        <a:rPr kumimoji="1" lang="ja-JP" altLang="en-US" sz="1100" dirty="0" smtClean="0">
                          <a:latin typeface="Meiryo UI" panose="020B0604030504040204" pitchFamily="50" charset="-128"/>
                          <a:ea typeface="Meiryo UI" panose="020B0604030504040204" pitchFamily="50" charset="-128"/>
                          <a:cs typeface="メイリオ" pitchFamily="50" charset="-128"/>
                        </a:rPr>
                        <a:t>を利用していたが、画面入力の手間に営業が悲鳴をあげていた。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営業の情報入力を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に戻し、</a:t>
                      </a:r>
                      <a:r>
                        <a:rPr kumimoji="1" lang="en-US" altLang="ja-JP" sz="1100" dirty="0" err="1" smtClean="0">
                          <a:latin typeface="Meiryo UI" panose="020B0604030504040204" pitchFamily="50" charset="-128"/>
                          <a:ea typeface="Meiryo UI" panose="020B0604030504040204" pitchFamily="50" charset="-128"/>
                          <a:cs typeface="メイリオ" pitchFamily="50" charset="-128"/>
                        </a:rPr>
                        <a:t>xoBlos</a:t>
                      </a:r>
                      <a:r>
                        <a:rPr kumimoji="1" lang="ja-JP" altLang="en-US" sz="1100" dirty="0" smtClean="0">
                          <a:latin typeface="Meiryo UI" panose="020B0604030504040204" pitchFamily="50" charset="-128"/>
                          <a:ea typeface="Meiryo UI" panose="020B0604030504040204" pitchFamily="50" charset="-128"/>
                          <a:cs typeface="メイリオ" pitchFamily="50" charset="-128"/>
                        </a:rPr>
                        <a:t>を使って</a:t>
                      </a:r>
                      <a:r>
                        <a:rPr kumimoji="1" lang="en-US" altLang="ja-JP" sz="1100" dirty="0" smtClean="0">
                          <a:latin typeface="Meiryo UI" panose="020B0604030504040204" pitchFamily="50" charset="-128"/>
                          <a:ea typeface="Meiryo UI" panose="020B0604030504040204" pitchFamily="50" charset="-128"/>
                          <a:cs typeface="メイリオ" pitchFamily="50" charset="-128"/>
                        </a:rPr>
                        <a:t>SFA</a:t>
                      </a:r>
                      <a:r>
                        <a:rPr kumimoji="1" lang="ja-JP" altLang="en-US" sz="1100" dirty="0" smtClean="0">
                          <a:latin typeface="Meiryo UI" panose="020B0604030504040204" pitchFamily="50" charset="-128"/>
                          <a:ea typeface="Meiryo UI" panose="020B0604030504040204" pitchFamily="50" charset="-128"/>
                          <a:cs typeface="メイリオ" pitchFamily="50" charset="-128"/>
                        </a:rPr>
                        <a:t>が取込み可能な</a:t>
                      </a:r>
                      <a:r>
                        <a:rPr kumimoji="1" lang="en-US" altLang="ja-JP" sz="1100" dirty="0" smtClean="0">
                          <a:latin typeface="Meiryo UI" panose="020B0604030504040204" pitchFamily="50" charset="-128"/>
                          <a:ea typeface="Meiryo UI" panose="020B0604030504040204" pitchFamily="50" charset="-128"/>
                          <a:cs typeface="メイリオ" pitchFamily="50" charset="-128"/>
                        </a:rPr>
                        <a:t>CSV</a:t>
                      </a:r>
                      <a:r>
                        <a:rPr kumimoji="1" lang="ja-JP" altLang="en-US" sz="1100" dirty="0" smtClean="0">
                          <a:latin typeface="Meiryo UI" panose="020B0604030504040204" pitchFamily="50" charset="-128"/>
                          <a:ea typeface="Meiryo UI" panose="020B0604030504040204" pitchFamily="50" charset="-128"/>
                          <a:cs typeface="メイリオ" pitchFamily="50" charset="-128"/>
                        </a:rPr>
                        <a:t>データを作成する形にしました。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tcPr>
                </a:tc>
              </a:tr>
              <a:tr h="580602">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営業事務</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・請求書作成</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顧客への固定請求フォーマットに個別対応を人力で行っていた。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販売実績</a:t>
                      </a:r>
                      <a:r>
                        <a:rPr kumimoji="1" lang="en-US" altLang="ja-JP" sz="1100" dirty="0" smtClean="0">
                          <a:latin typeface="Meiryo UI" panose="020B0604030504040204" pitchFamily="50" charset="-128"/>
                          <a:ea typeface="Meiryo UI" panose="020B0604030504040204" pitchFamily="50" charset="-128"/>
                          <a:cs typeface="メイリオ" pitchFamily="50" charset="-128"/>
                        </a:rPr>
                        <a:t>CSV</a:t>
                      </a:r>
                      <a:r>
                        <a:rPr kumimoji="1" lang="ja-JP" altLang="en-US" sz="1100" dirty="0" smtClean="0">
                          <a:latin typeface="Meiryo UI" panose="020B0604030504040204" pitchFamily="50" charset="-128"/>
                          <a:ea typeface="Meiryo UI" panose="020B0604030504040204" pitchFamily="50" charset="-128"/>
                          <a:cs typeface="メイリオ" pitchFamily="50" charset="-128"/>
                        </a:rPr>
                        <a:t>データを取込み、顧客毎の固定請求フォーマットに対応した請求書を自動作成し、ミスをなくし、業務負荷を軽減し、残業代を削減することが出来た。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tcPr>
                </a:tc>
              </a:tr>
              <a:tr h="580602">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人事</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・スキルアンケート</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社員のスキル情報を取得して見える</a:t>
                      </a:r>
                      <a:r>
                        <a:rPr kumimoji="1" lang="ja-JP" altLang="en-US" sz="1100" dirty="0" err="1" smtClean="0">
                          <a:latin typeface="Meiryo UI" panose="020B0604030504040204" pitchFamily="50" charset="-128"/>
                          <a:ea typeface="Meiryo UI" panose="020B0604030504040204" pitchFamily="50" charset="-128"/>
                          <a:cs typeface="メイリオ" pitchFamily="50" charset="-128"/>
                        </a:rPr>
                        <a:t>化する</a:t>
                      </a:r>
                      <a:r>
                        <a:rPr kumimoji="1" lang="ja-JP" altLang="en-US" sz="1100" dirty="0" smtClean="0">
                          <a:latin typeface="Meiryo UI" panose="020B0604030504040204" pitchFamily="50" charset="-128"/>
                          <a:ea typeface="Meiryo UI" panose="020B0604030504040204" pitchFamily="50" charset="-128"/>
                          <a:cs typeface="メイリオ" pitchFamily="50" charset="-128"/>
                        </a:rPr>
                        <a:t>ために、人力で集計作業を行っていた。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スキルアンケートを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で行い、取得した情報を抽出し、全社、部門毎、地域、役職、年齢それぞれの条件集計を行うことが出来る様になった。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tcPr>
                </a:tc>
              </a:tr>
              <a:tr h="580602">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人事</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・勤怠管理</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タイムカードの情報を人事部がデータ化していた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勤怠情報を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で集め、集計を自動化した。同時に人事システムへの</a:t>
                      </a:r>
                      <a:r>
                        <a:rPr kumimoji="1" lang="en-US" altLang="ja-JP" sz="1100" dirty="0" smtClean="0">
                          <a:latin typeface="Meiryo UI" panose="020B0604030504040204" pitchFamily="50" charset="-128"/>
                          <a:ea typeface="Meiryo UI" panose="020B0604030504040204" pitchFamily="50" charset="-128"/>
                          <a:cs typeface="メイリオ" pitchFamily="50" charset="-128"/>
                        </a:rPr>
                        <a:t>CSV</a:t>
                      </a:r>
                      <a:r>
                        <a:rPr kumimoji="1" lang="ja-JP" altLang="en-US" sz="1100" dirty="0" smtClean="0">
                          <a:latin typeface="Meiryo UI" panose="020B0604030504040204" pitchFamily="50" charset="-128"/>
                          <a:ea typeface="Meiryo UI" panose="020B0604030504040204" pitchFamily="50" charset="-128"/>
                          <a:cs typeface="メイリオ" pitchFamily="50" charset="-128"/>
                        </a:rPr>
                        <a:t>取込みデータを作成し、作業時間の単出、正確なデータ作成を実現しました。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0" marB="36000">
                    <a:lnR w="28575" cap="flat" cmpd="sng" algn="ctr">
                      <a:solidFill>
                        <a:schemeClr val="tx2">
                          <a:lumMod val="75000"/>
                        </a:schemeClr>
                      </a:solidFill>
                      <a:prstDash val="solid"/>
                      <a:round/>
                      <a:headEnd type="none" w="med" len="med"/>
                      <a:tailEnd type="none" w="med" len="med"/>
                    </a:lnR>
                  </a:tcPr>
                </a:tc>
              </a:tr>
            </a:tbl>
          </a:graphicData>
        </a:graphic>
      </p:graphicFrame>
      <p:sp>
        <p:nvSpPr>
          <p:cNvPr id="6" name="テキスト ボックス 5"/>
          <p:cNvSpPr txBox="1"/>
          <p:nvPr/>
        </p:nvSpPr>
        <p:spPr>
          <a:xfrm>
            <a:off x="323850" y="765175"/>
            <a:ext cx="8351838" cy="368300"/>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b="1" dirty="0" err="1">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xoBlos</a:t>
            </a: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は過去２５０社に様々な業務効率化を実現してきました。</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413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今までの実績（事例）</a:t>
            </a:r>
            <a:endParaRPr lang="en-US" altLang="ja-JP" sz="2400" b="1">
              <a:latin typeface="Meiryo UI" panose="020B0604030504040204" pitchFamily="50" charset="-128"/>
              <a:ea typeface="Meiryo UI" panose="020B0604030504040204" pitchFamily="50" charset="-128"/>
            </a:endParaRPr>
          </a:p>
        </p:txBody>
      </p:sp>
      <p:sp>
        <p:nvSpPr>
          <p:cNvPr id="21507"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51070A1D-5032-461D-9B49-014CFE69FED7}" type="slidenum">
              <a:rPr lang="ja-JP" altLang="en-US" sz="1200">
                <a:solidFill>
                  <a:srgbClr val="898989"/>
                </a:solidFill>
              </a:rPr>
              <a:pPr>
                <a:spcBef>
                  <a:spcPct val="0"/>
                </a:spcBef>
                <a:buFontTx/>
                <a:buNone/>
              </a:pPr>
              <a:t>11</a:t>
            </a:fld>
            <a:endParaRPr lang="ja-JP" altLang="en-US" sz="1200">
              <a:solidFill>
                <a:srgbClr val="898989"/>
              </a:solidFill>
            </a:endParaRPr>
          </a:p>
        </p:txBody>
      </p:sp>
      <p:graphicFrame>
        <p:nvGraphicFramePr>
          <p:cNvPr id="28" name="表 27"/>
          <p:cNvGraphicFramePr>
            <a:graphicFrameLocks noGrp="1"/>
          </p:cNvGraphicFramePr>
          <p:nvPr/>
        </p:nvGraphicFramePr>
        <p:xfrm>
          <a:off x="179388" y="765175"/>
          <a:ext cx="8785225" cy="5546725"/>
        </p:xfrm>
        <a:graphic>
          <a:graphicData uri="http://schemas.openxmlformats.org/drawingml/2006/table">
            <a:tbl>
              <a:tblPr firstRow="1" bandRow="1">
                <a:tableStyleId>{5C22544A-7EE6-4342-B048-85BDC9FD1C3A}</a:tableStyleId>
              </a:tblPr>
              <a:tblGrid>
                <a:gridCol w="1159714"/>
                <a:gridCol w="1159714"/>
                <a:gridCol w="3225391"/>
                <a:gridCol w="3240406"/>
              </a:tblGrid>
              <a:tr h="261645">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ご利用部門</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lnT w="28575" cap="flat" cmpd="sng" algn="ctr">
                      <a:solidFill>
                        <a:schemeClr val="tx2">
                          <a:lumMod val="75000"/>
                        </a:schemeClr>
                      </a:solidFill>
                      <a:prstDash val="solid"/>
                      <a:round/>
                      <a:headEnd type="none" w="med" len="med"/>
                      <a:tailEnd type="none" w="med" len="med"/>
                    </a:lnT>
                  </a:tcPr>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業務</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T w="28575" cap="flat" cmpd="sng" algn="ctr">
                      <a:solidFill>
                        <a:schemeClr val="tx2">
                          <a:lumMod val="75000"/>
                        </a:schemeClr>
                      </a:solidFill>
                      <a:prstDash val="solid"/>
                      <a:round/>
                      <a:headEnd type="none" w="med" len="med"/>
                      <a:tailEnd type="none" w="med" len="med"/>
                    </a:lnT>
                  </a:tcPr>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改善業務説明</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T w="28575" cap="flat" cmpd="sng" algn="ctr">
                      <a:solidFill>
                        <a:schemeClr val="tx2">
                          <a:lumMod val="75000"/>
                        </a:schemeClr>
                      </a:solidFill>
                      <a:prstDash val="solid"/>
                      <a:round/>
                      <a:headEnd type="none" w="med" len="med"/>
                      <a:tailEnd type="none" w="med" len="med"/>
                    </a:lnT>
                  </a:tcPr>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改善効果</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R w="28575" cap="flat" cmpd="sng" algn="ctr">
                      <a:solidFill>
                        <a:schemeClr val="tx2">
                          <a:lumMod val="75000"/>
                        </a:schemeClr>
                      </a:solidFill>
                      <a:prstDash val="solid"/>
                      <a:round/>
                      <a:headEnd type="none" w="med" len="med"/>
                      <a:tailEnd type="none" w="med" len="med"/>
                    </a:lnR>
                    <a:lnT w="28575" cap="flat" cmpd="sng" algn="ctr">
                      <a:solidFill>
                        <a:schemeClr val="tx2">
                          <a:lumMod val="75000"/>
                        </a:schemeClr>
                      </a:solidFill>
                      <a:prstDash val="solid"/>
                      <a:round/>
                      <a:headEnd type="none" w="med" len="med"/>
                      <a:tailEnd type="none" w="med" len="med"/>
                    </a:lnT>
                  </a:tcPr>
                </a:tc>
              </a:tr>
              <a:tr h="1077945">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現場</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・現場業務改善　</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　アンケート</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cs typeface="メイリオ" pitchFamily="50" charset="-128"/>
                        </a:rPr>
                        <a:t>各工場製造現場の社員から業務改善提案を受け付け、実績ある提案を行った方へ報奨金を支払うような取り組みを行っていたが、集計作業と評価時の運用の手間から業務を円滑に実施することが出来ず、現場側も提案後のフィードバックが遅いことから良い推進が出来ない状況であった。</a:t>
                      </a:r>
                    </a:p>
                  </a:txBody>
                  <a:tcPr marL="91448" marR="91448" marT="35999" marB="35999"/>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問題となっていた集計作業を自動化し、評価者が見易い形の一覧表を作成することで、フィードバックを円滑に行うことの出来る環境を提供しました。</a:t>
                      </a:r>
                      <a:endParaRPr kumimoji="1" lang="en-US" altLang="ja-JP" sz="1100" dirty="0" smtClean="0">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latin typeface="Meiryo UI" panose="020B0604030504040204" pitchFamily="50" charset="-128"/>
                          <a:ea typeface="Meiryo UI" panose="020B0604030504040204" pitchFamily="50" charset="-128"/>
                          <a:cs typeface="メイリオ" pitchFamily="50" charset="-128"/>
                        </a:rPr>
                        <a:t>一覧表からは、詳細シートへリンクを貼り、常に一覧表から詳細資料を確認取れる状態としました。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R w="28575" cap="flat" cmpd="sng" algn="ctr">
                      <a:solidFill>
                        <a:schemeClr val="tx2">
                          <a:lumMod val="75000"/>
                        </a:schemeClr>
                      </a:solidFill>
                      <a:prstDash val="solid"/>
                      <a:round/>
                      <a:headEnd type="none" w="med" len="med"/>
                      <a:tailEnd type="none" w="med" len="med"/>
                    </a:lnR>
                  </a:tcPr>
                </a:tc>
              </a:tr>
              <a:tr h="627657">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現場</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3" marB="36003">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・作業実績集計</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6003" marB="36003"/>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現場の作業日報を作業工程毎に</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err="1" smtClean="0">
                          <a:latin typeface="Meiryo UI" panose="020B0604030504040204" pitchFamily="50" charset="-128"/>
                          <a:ea typeface="Meiryo UI" panose="020B0604030504040204" pitchFamily="50" charset="-128"/>
                          <a:cs typeface="メイリオ" pitchFamily="50" charset="-128"/>
                        </a:rPr>
                        <a:t>で提</a:t>
                      </a:r>
                      <a:r>
                        <a:rPr kumimoji="1" lang="ja-JP" altLang="en-US" sz="1100" dirty="0" smtClean="0">
                          <a:latin typeface="Meiryo UI" panose="020B0604030504040204" pitchFamily="50" charset="-128"/>
                          <a:ea typeface="Meiryo UI" panose="020B0604030504040204" pitchFamily="50" charset="-128"/>
                          <a:cs typeface="メイリオ" pitchFamily="50" charset="-128"/>
                        </a:rPr>
                        <a:t>出させていたが、集計する手間があり、分析データとして活用が出来ていなかった。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3" marB="36003"/>
                </a:tc>
                <a:tc>
                  <a:txBody>
                    <a:bodyPr/>
                    <a:lstStyle/>
                    <a:p>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で蓄積してきた過去データ含め</a:t>
                      </a:r>
                      <a:r>
                        <a:rPr kumimoji="1" lang="en-US" altLang="ja-JP" sz="1100" dirty="0" err="1" smtClean="0">
                          <a:latin typeface="Meiryo UI" panose="020B0604030504040204" pitchFamily="50" charset="-128"/>
                          <a:ea typeface="Meiryo UI" panose="020B0604030504040204" pitchFamily="50" charset="-128"/>
                          <a:cs typeface="メイリオ" pitchFamily="50" charset="-128"/>
                        </a:rPr>
                        <a:t>xoBlos</a:t>
                      </a:r>
                      <a:r>
                        <a:rPr kumimoji="1" lang="ja-JP" altLang="en-US" sz="1100" dirty="0" smtClean="0">
                          <a:latin typeface="Meiryo UI" panose="020B0604030504040204" pitchFamily="50" charset="-128"/>
                          <a:ea typeface="Meiryo UI" panose="020B0604030504040204" pitchFamily="50" charset="-128"/>
                          <a:cs typeface="メイリオ" pitchFamily="50" charset="-128"/>
                        </a:rPr>
                        <a:t>へ取込み、グラフを含めた分析指標として</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帳票出力を実現、お客様現場の業務改善にお役立て頂きました。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6003" marB="36003">
                    <a:lnR w="28575" cap="flat" cmpd="sng" algn="ctr">
                      <a:solidFill>
                        <a:schemeClr val="tx2">
                          <a:lumMod val="75000"/>
                        </a:schemeClr>
                      </a:solidFill>
                      <a:prstDash val="solid"/>
                      <a:round/>
                      <a:headEnd type="none" w="med" len="med"/>
                      <a:tailEnd type="none" w="med" len="med"/>
                    </a:lnR>
                  </a:tcPr>
                </a:tc>
              </a:tr>
              <a:tr h="627657">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購買</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・注文データ</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　基幹取込み</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客先からバラバラのフォーマットで送られてくる注文データの基幹取り込みを手作業で行っていました。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バラバラなフォーマットの取込み情報をマスター化し、現場のメンテナンス負荷を掛けずに業務公理化を実現、ミスなく、発注までのサイクルを効率化しました。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R w="28575" cap="flat" cmpd="sng" algn="ctr">
                      <a:solidFill>
                        <a:schemeClr val="tx2">
                          <a:lumMod val="75000"/>
                        </a:schemeClr>
                      </a:solidFill>
                      <a:prstDash val="solid"/>
                      <a:round/>
                      <a:headEnd type="none" w="med" len="med"/>
                      <a:tailEnd type="none" w="med" len="med"/>
                    </a:lnR>
                  </a:tcPr>
                </a:tc>
              </a:tr>
              <a:tr h="910287">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購買</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・発注データ作成</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製造業のユーザーで、カスタムメイドの商品設計をする担当者毎に設計書の作成を行っており、担当毎の方言により、「半角、全角」「ハイフン、横棒」「０、</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O</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」の違いなど、購買部門が商品マスターと紐付けを行いながら</a:t>
                      </a:r>
                      <a:endPar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endParaRPr>
                    </a:p>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システムへの登録を行い、発注をしていた。</a:t>
                      </a:r>
                      <a:endPar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可能性ある方言を予め</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Excel</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でルール化し、</a:t>
                      </a:r>
                      <a:r>
                        <a:rPr kumimoji="1" lang="en-US" altLang="ja-JP" sz="1100" kern="1200" dirty="0" err="1" smtClean="0">
                          <a:solidFill>
                            <a:schemeClr val="dk1"/>
                          </a:solidFill>
                          <a:latin typeface="Meiryo UI" panose="020B0604030504040204" pitchFamily="50" charset="-128"/>
                          <a:ea typeface="Meiryo UI" panose="020B0604030504040204" pitchFamily="50" charset="-128"/>
                          <a:cs typeface="メイリオ" pitchFamily="50" charset="-128"/>
                        </a:rPr>
                        <a:t>xoBlos</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で自動名寄せすることで、取り込みをスムーズに行うことの出来る体制とした。合わせて設計者向けに、前回カスタム設計書と今回設計書の差分を見える</a:t>
                      </a:r>
                      <a:r>
                        <a:rPr kumimoji="1" lang="ja-JP" altLang="en-US" sz="1100" kern="1200" dirty="0" err="1" smtClean="0">
                          <a:solidFill>
                            <a:schemeClr val="dk1"/>
                          </a:solidFill>
                          <a:latin typeface="Meiryo UI" panose="020B0604030504040204" pitchFamily="50" charset="-128"/>
                          <a:ea typeface="Meiryo UI" panose="020B0604030504040204" pitchFamily="50" charset="-128"/>
                          <a:cs typeface="メイリオ" pitchFamily="50" charset="-128"/>
                        </a:rPr>
                        <a:t>化する</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ことで、発注ミスの軽減も同時に効果を得ることが出来た。</a:t>
                      </a:r>
                    </a:p>
                  </a:txBody>
                  <a:tcPr marL="91448" marR="91448" marT="35999" marB="35999">
                    <a:lnR w="28575" cap="flat" cmpd="sng" algn="ctr">
                      <a:solidFill>
                        <a:schemeClr val="tx2">
                          <a:lumMod val="75000"/>
                        </a:schemeClr>
                      </a:solidFill>
                      <a:prstDash val="solid"/>
                      <a:round/>
                      <a:headEnd type="none" w="med" len="med"/>
                      <a:tailEnd type="none" w="med" len="med"/>
                    </a:lnR>
                  </a:tcPr>
                </a:tc>
              </a:tr>
              <a:tr h="671248">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購買</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・代理店管理</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代理店管理を</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Excel</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で行っていたが、日々の活動実績を取り纏めることまでは出来ていなかった。</a:t>
                      </a:r>
                    </a:p>
                  </a:txBody>
                  <a:tcPr marL="91448" marR="91448" marT="35999" marB="35999"/>
                </a:tc>
                <a:tc>
                  <a:txBody>
                    <a:bodyPr/>
                    <a:lstStyle/>
                    <a:p>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代理店登録及び情報修正を</a:t>
                      </a:r>
                      <a:r>
                        <a:rPr kumimoji="1" lang="en-US" altLang="ja-JP"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Excel</a:t>
                      </a:r>
                      <a:r>
                        <a:rPr kumimoji="1" lang="ja-JP" altLang="en-US" sz="1100" kern="1200" dirty="0" smtClean="0">
                          <a:solidFill>
                            <a:schemeClr val="dk1"/>
                          </a:solidFill>
                          <a:latin typeface="Meiryo UI" panose="020B0604030504040204" pitchFamily="50" charset="-128"/>
                          <a:ea typeface="Meiryo UI" panose="020B0604030504040204" pitchFamily="50" charset="-128"/>
                          <a:cs typeface="メイリオ" pitchFamily="50" charset="-128"/>
                        </a:rPr>
                        <a:t>で行い、実績情報はシステムから抽出された情報を取り込むことで、細かな代理店の活動状況までを管理出来る様になった。</a:t>
                      </a:r>
                    </a:p>
                  </a:txBody>
                  <a:tcPr marL="91448" marR="91448" marT="35999" marB="35999">
                    <a:lnR w="28575" cap="flat" cmpd="sng" algn="ctr">
                      <a:solidFill>
                        <a:schemeClr val="tx2">
                          <a:lumMod val="75000"/>
                        </a:schemeClr>
                      </a:solidFill>
                      <a:prstDash val="solid"/>
                      <a:round/>
                      <a:headEnd type="none" w="med" len="med"/>
                      <a:tailEnd type="none" w="med" len="med"/>
                    </a:lnR>
                  </a:tcPr>
                </a:tc>
              </a:tr>
              <a:tr h="742629">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情報システム</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・マーケティング</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　情報提供</a:t>
                      </a:r>
                      <a:endParaRPr kumimoji="1" lang="en-US" altLang="ja-JP" sz="1100" dirty="0" smtClean="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en-US" altLang="ja-JP" sz="1100" dirty="0" smtClean="0">
                          <a:latin typeface="Meiryo UI" panose="020B0604030504040204" pitchFamily="50" charset="-128"/>
                          <a:ea typeface="Meiryo UI" panose="020B0604030504040204" pitchFamily="50" charset="-128"/>
                          <a:cs typeface="メイリオ" pitchFamily="50" charset="-128"/>
                        </a:rPr>
                        <a:t>BI</a:t>
                      </a:r>
                      <a:r>
                        <a:rPr kumimoji="1" lang="ja-JP" altLang="en-US" sz="1100" dirty="0" smtClean="0">
                          <a:latin typeface="Meiryo UI" panose="020B0604030504040204" pitchFamily="50" charset="-128"/>
                          <a:ea typeface="Meiryo UI" panose="020B0604030504040204" pitchFamily="50" charset="-128"/>
                          <a:cs typeface="メイリオ" pitchFamily="50" charset="-128"/>
                        </a:rPr>
                        <a:t>製品を活用し、ダッシュボードでマーケティング分析を行っていたが、コスト的にある一定の層だけが、活用出来ている状況で、各現場の担当者へは</a:t>
                      </a:r>
                      <a:r>
                        <a:rPr kumimoji="1" lang="en-US" altLang="ja-JP" sz="1100" dirty="0" smtClean="0">
                          <a:latin typeface="Meiryo UI" panose="020B0604030504040204" pitchFamily="50" charset="-128"/>
                          <a:ea typeface="Meiryo UI" panose="020B0604030504040204" pitchFamily="50" charset="-128"/>
                          <a:cs typeface="メイリオ" pitchFamily="50" charset="-128"/>
                        </a:rPr>
                        <a:t>CSV</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でデータを提供する形で分析の負担を与えていた。</a:t>
                      </a:r>
                      <a:endParaRPr kumimoji="1" lang="en-US" altLang="ja-JP" sz="1100" dirty="0" smtClean="0">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現場向けに串刺し条件マスターを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で作成し、</a:t>
                      </a:r>
                      <a:r>
                        <a:rPr kumimoji="1" lang="en-US" altLang="ja-JP" sz="1100" dirty="0" smtClean="0">
                          <a:latin typeface="Meiryo UI" panose="020B0604030504040204" pitchFamily="50" charset="-128"/>
                          <a:ea typeface="Meiryo UI" panose="020B0604030504040204" pitchFamily="50" charset="-128"/>
                          <a:cs typeface="メイリオ" pitchFamily="50" charset="-128"/>
                        </a:rPr>
                        <a:t>BI</a:t>
                      </a:r>
                      <a:r>
                        <a:rPr kumimoji="1" lang="ja-JP" altLang="en-US" sz="1100" dirty="0" smtClean="0">
                          <a:latin typeface="Meiryo UI" panose="020B0604030504040204" pitchFamily="50" charset="-128"/>
                          <a:ea typeface="Meiryo UI" panose="020B0604030504040204" pitchFamily="50" charset="-128"/>
                          <a:cs typeface="メイリオ" pitchFamily="50" charset="-128"/>
                        </a:rPr>
                        <a:t>製品から渡される</a:t>
                      </a:r>
                      <a:r>
                        <a:rPr kumimoji="1" lang="en-US" altLang="ja-JP" sz="1100" dirty="0" smtClean="0">
                          <a:latin typeface="Meiryo UI" panose="020B0604030504040204" pitchFamily="50" charset="-128"/>
                          <a:ea typeface="Meiryo UI" panose="020B0604030504040204" pitchFamily="50" charset="-128"/>
                          <a:cs typeface="メイリオ" pitchFamily="50" charset="-128"/>
                        </a:rPr>
                        <a:t>CSV</a:t>
                      </a:r>
                      <a:r>
                        <a:rPr kumimoji="1" lang="ja-JP" altLang="en-US" sz="1100" dirty="0" smtClean="0">
                          <a:latin typeface="Meiryo UI" panose="020B0604030504040204" pitchFamily="50" charset="-128"/>
                          <a:ea typeface="Meiryo UI" panose="020B0604030504040204" pitchFamily="50" charset="-128"/>
                          <a:cs typeface="メイリオ" pitchFamily="50" charset="-128"/>
                        </a:rPr>
                        <a:t>データを</a:t>
                      </a:r>
                      <a:r>
                        <a:rPr kumimoji="1" lang="en-US" altLang="ja-JP" sz="1100" dirty="0" smtClean="0">
                          <a:latin typeface="Meiryo UI" panose="020B0604030504040204" pitchFamily="50" charset="-128"/>
                          <a:ea typeface="Meiryo UI" panose="020B0604030504040204" pitchFamily="50" charset="-128"/>
                          <a:cs typeface="メイリオ" pitchFamily="50" charset="-128"/>
                        </a:rPr>
                        <a:t>Excel</a:t>
                      </a:r>
                      <a:r>
                        <a:rPr kumimoji="1" lang="ja-JP" altLang="en-US" sz="1100" dirty="0" smtClean="0">
                          <a:latin typeface="Meiryo UI" panose="020B0604030504040204" pitchFamily="50" charset="-128"/>
                          <a:ea typeface="Meiryo UI" panose="020B0604030504040204" pitchFamily="50" charset="-128"/>
                          <a:cs typeface="メイリオ" pitchFamily="50" charset="-128"/>
                        </a:rPr>
                        <a:t>帳票として作成、求めていた資料の作成をピボットデータ含め作成することが出来、判断を早めることに成功した。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R w="28575" cap="flat" cmpd="sng" algn="ctr">
                      <a:solidFill>
                        <a:schemeClr val="tx2">
                          <a:lumMod val="75000"/>
                        </a:schemeClr>
                      </a:solidFill>
                      <a:prstDash val="solid"/>
                      <a:round/>
                      <a:headEnd type="none" w="med" len="med"/>
                      <a:tailEnd type="none" w="med" len="med"/>
                    </a:lnR>
                  </a:tcPr>
                </a:tc>
              </a:tr>
              <a:tr h="627657">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情報システム</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lnL w="28575" cap="flat" cmpd="sng" algn="ctr">
                      <a:solidFill>
                        <a:schemeClr val="tx2">
                          <a:lumMod val="75000"/>
                        </a:schemeClr>
                      </a:solidFill>
                      <a:prstDash val="solid"/>
                      <a:round/>
                      <a:headEnd type="none" w="med" len="med"/>
                      <a:tailEnd type="none" w="med" len="med"/>
                    </a:lnL>
                  </a:tcPr>
                </a:tc>
                <a:tc>
                  <a:txBody>
                    <a:bodyPr/>
                    <a:lstStyle/>
                    <a:p>
                      <a:r>
                        <a:rPr kumimoji="1" lang="ja-JP" altLang="en-US" sz="1100" dirty="0" smtClean="0">
                          <a:solidFill>
                            <a:srgbClr val="C00000"/>
                          </a:solidFill>
                          <a:latin typeface="Meiryo UI" panose="020B0604030504040204" pitchFamily="50" charset="-128"/>
                          <a:ea typeface="Meiryo UI" panose="020B0604030504040204" pitchFamily="50" charset="-128"/>
                          <a:cs typeface="メイリオ" pitchFamily="50" charset="-128"/>
                        </a:rPr>
                        <a:t>・システム間連携</a:t>
                      </a:r>
                      <a:endParaRPr kumimoji="1" lang="ja-JP" altLang="en-US" sz="1100" dirty="0">
                        <a:solidFill>
                          <a:srgbClr val="C00000"/>
                        </a:solidFill>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現場で、目的ごとにシステムの検討を行い、導入を行っていった結果、横の連携の出来ないシステムが複数存在する形となってしまった。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tc>
                <a:tc>
                  <a:txBody>
                    <a:bodyPr/>
                    <a:lstStyle/>
                    <a:p>
                      <a:r>
                        <a:rPr kumimoji="1" lang="ja-JP" altLang="en-US" sz="1100" dirty="0" smtClean="0">
                          <a:latin typeface="Meiryo UI" panose="020B0604030504040204" pitchFamily="50" charset="-128"/>
                          <a:ea typeface="Meiryo UI" panose="020B0604030504040204" pitchFamily="50" charset="-128"/>
                          <a:cs typeface="メイリオ" pitchFamily="50" charset="-128"/>
                        </a:rPr>
                        <a:t>お互いのシステムにインターフェイスを作成すには、費用が高く、</a:t>
                      </a:r>
                      <a:r>
                        <a:rPr kumimoji="1" lang="en-US" altLang="ja-JP" sz="1100" dirty="0" err="1" smtClean="0">
                          <a:latin typeface="Meiryo UI" panose="020B0604030504040204" pitchFamily="50" charset="-128"/>
                          <a:ea typeface="Meiryo UI" panose="020B0604030504040204" pitchFamily="50" charset="-128"/>
                          <a:cs typeface="メイリオ" pitchFamily="50" charset="-128"/>
                        </a:rPr>
                        <a:t>xoBlos</a:t>
                      </a:r>
                      <a:r>
                        <a:rPr kumimoji="1" lang="ja-JP" altLang="en-US" sz="1100" dirty="0" smtClean="0">
                          <a:latin typeface="Meiryo UI" panose="020B0604030504040204" pitchFamily="50" charset="-128"/>
                          <a:ea typeface="Meiryo UI" panose="020B0604030504040204" pitchFamily="50" charset="-128"/>
                          <a:cs typeface="メイリオ" pitchFamily="50" charset="-128"/>
                        </a:rPr>
                        <a:t>を中間ハブの役割で活用し、夜間に無人でデータ連携を行うことが可能となった。</a:t>
                      </a:r>
                      <a:endParaRPr kumimoji="1" lang="ja-JP" altLang="en-US" sz="1100" dirty="0">
                        <a:latin typeface="Meiryo UI" panose="020B0604030504040204" pitchFamily="50" charset="-128"/>
                        <a:ea typeface="Meiryo UI" panose="020B0604030504040204" pitchFamily="50" charset="-128"/>
                        <a:cs typeface="メイリオ" pitchFamily="50" charset="-128"/>
                      </a:endParaRPr>
                    </a:p>
                  </a:txBody>
                  <a:tcPr marL="91448" marR="91448" marT="35999" marB="35999">
                    <a:lnR w="28575" cap="flat" cmpd="sng" algn="ctr">
                      <a:solidFill>
                        <a:schemeClr val="tx2">
                          <a:lumMod val="75000"/>
                        </a:schemeClr>
                      </a:solid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3791090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7">
            <a:extLst>
              <a:ext uri="{FF2B5EF4-FFF2-40B4-BE49-F238E27FC236}">
                <a16:creationId xmlns:a16="http://schemas.microsoft.com/office/drawing/2014/main" xmlns="" id="{19EC0986-6538-400C-9B37-6A8588F49A0D}"/>
              </a:ext>
            </a:extLst>
          </p:cNvPr>
          <p:cNvGrpSpPr/>
          <p:nvPr/>
        </p:nvGrpSpPr>
        <p:grpSpPr>
          <a:xfrm>
            <a:off x="2148921" y="1169368"/>
            <a:ext cx="4995936" cy="4995936"/>
            <a:chOff x="2123728" y="1124744"/>
            <a:chExt cx="4995936" cy="4995936"/>
          </a:xfrm>
          <a:solidFill>
            <a:schemeClr val="accent5">
              <a:lumMod val="20000"/>
              <a:lumOff val="80000"/>
              <a:alpha val="20000"/>
            </a:schemeClr>
          </a:solidFill>
        </p:grpSpPr>
        <p:grpSp>
          <p:nvGrpSpPr>
            <p:cNvPr id="4" name="Group 723">
              <a:extLst>
                <a:ext uri="{FF2B5EF4-FFF2-40B4-BE49-F238E27FC236}">
                  <a16:creationId xmlns:a16="http://schemas.microsoft.com/office/drawing/2014/main" xmlns="" id="{D00E7956-DF12-4F56-887A-F0D7D3079A51}"/>
                </a:ext>
              </a:extLst>
            </p:cNvPr>
            <p:cNvGrpSpPr>
              <a:grpSpLocks/>
            </p:cNvGrpSpPr>
            <p:nvPr/>
          </p:nvGrpSpPr>
          <p:grpSpPr bwMode="auto">
            <a:xfrm>
              <a:off x="2123728" y="1124744"/>
              <a:ext cx="4995936" cy="4995936"/>
              <a:chOff x="4423" y="2628"/>
              <a:chExt cx="3050" cy="3050"/>
            </a:xfrm>
            <a:grpFill/>
          </p:grpSpPr>
          <p:sp>
            <p:nvSpPr>
              <p:cNvPr id="15" name="Oval 724">
                <a:extLst>
                  <a:ext uri="{FF2B5EF4-FFF2-40B4-BE49-F238E27FC236}">
                    <a16:creationId xmlns:a16="http://schemas.microsoft.com/office/drawing/2014/main" xmlns="" id="{9F462F1A-E57F-496B-9620-2EA752B35D14}"/>
                  </a:ext>
                </a:extLst>
              </p:cNvPr>
              <p:cNvSpPr>
                <a:spLocks noChangeArrowheads="1"/>
              </p:cNvSpPr>
              <p:nvPr/>
            </p:nvSpPr>
            <p:spPr bwMode="auto">
              <a:xfrm>
                <a:off x="4868" y="3061"/>
                <a:ext cx="2170" cy="2170"/>
              </a:xfrm>
              <a:prstGeom prst="ellipse">
                <a:avLst/>
              </a:prstGeom>
              <a:grpFill/>
              <a:ln w="9525">
                <a:solidFill>
                  <a:schemeClr val="accent5">
                    <a:lumMod val="20000"/>
                    <a:lumOff val="80000"/>
                  </a:schemeClr>
                </a:solidFill>
                <a:round/>
                <a:headEnd/>
                <a:tailEnd/>
              </a:ln>
            </p:spPr>
            <p:txBody>
              <a:bodyPr lIns="74295" tIns="8890" rIns="74295" bIns="8890"/>
              <a:lstStyle/>
              <a:p>
                <a:pPr eaLnBrk="1" hangingPunct="1">
                  <a:defRPr/>
                </a:pPr>
                <a:endParaRPr lang="ja-JP" altLang="en-US">
                  <a:latin typeface="Meiryo UI" panose="020B0604030504040204" pitchFamily="50" charset="-128"/>
                  <a:ea typeface="Meiryo UI" panose="020B0604030504040204" pitchFamily="50" charset="-128"/>
                </a:endParaRPr>
              </a:p>
            </p:txBody>
          </p:sp>
          <p:sp>
            <p:nvSpPr>
              <p:cNvPr id="16" name="AutoShape 725">
                <a:extLst>
                  <a:ext uri="{FF2B5EF4-FFF2-40B4-BE49-F238E27FC236}">
                    <a16:creationId xmlns:a16="http://schemas.microsoft.com/office/drawing/2014/main" xmlns="" id="{217705A9-AEBD-440F-B335-7A42EA37121E}"/>
                  </a:ext>
                </a:extLst>
              </p:cNvPr>
              <p:cNvSpPr>
                <a:spLocks noChangeArrowheads="1"/>
              </p:cNvSpPr>
              <p:nvPr/>
            </p:nvSpPr>
            <p:spPr bwMode="auto">
              <a:xfrm>
                <a:off x="4579" y="2784"/>
                <a:ext cx="2738" cy="2738"/>
              </a:xfrm>
              <a:custGeom>
                <a:avLst/>
                <a:gdLst>
                  <a:gd name="G0" fmla="+- 896 0 0"/>
                  <a:gd name="G1" fmla="+- 21600 0 896"/>
                  <a:gd name="G2" fmla="+- 21600 0 89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96" y="10800"/>
                    </a:moveTo>
                    <a:cubicBezTo>
                      <a:pt x="896" y="16270"/>
                      <a:pt x="5330" y="20704"/>
                      <a:pt x="10800" y="20704"/>
                    </a:cubicBezTo>
                    <a:cubicBezTo>
                      <a:pt x="16270" y="20704"/>
                      <a:pt x="20704" y="16270"/>
                      <a:pt x="20704" y="10800"/>
                    </a:cubicBezTo>
                    <a:cubicBezTo>
                      <a:pt x="20704" y="5330"/>
                      <a:pt x="16270" y="896"/>
                      <a:pt x="10800" y="896"/>
                    </a:cubicBezTo>
                    <a:cubicBezTo>
                      <a:pt x="5330" y="896"/>
                      <a:pt x="896" y="5330"/>
                      <a:pt x="896" y="10800"/>
                    </a:cubicBezTo>
                    <a:close/>
                  </a:path>
                </a:pathLst>
              </a:custGeom>
              <a:grpFill/>
              <a:ln w="9525">
                <a:solidFill>
                  <a:schemeClr val="accent5">
                    <a:lumMod val="20000"/>
                    <a:lumOff val="80000"/>
                  </a:schemeClr>
                </a:solidFill>
                <a:round/>
                <a:headEnd/>
                <a:tailEnd/>
              </a:ln>
            </p:spPr>
            <p:txBody>
              <a:bodyPr lIns="74295" tIns="8890" rIns="74295" bIns="8890"/>
              <a:lstStyle/>
              <a:p>
                <a:pPr eaLnBrk="1" hangingPunct="1">
                  <a:defRPr/>
                </a:pPr>
                <a:endParaRPr lang="ja-JP" altLang="en-US">
                  <a:latin typeface="Meiryo UI" panose="020B0604030504040204" pitchFamily="50" charset="-128"/>
                  <a:ea typeface="Meiryo UI" panose="020B0604030504040204" pitchFamily="50" charset="-128"/>
                </a:endParaRPr>
              </a:p>
            </p:txBody>
          </p:sp>
          <p:sp>
            <p:nvSpPr>
              <p:cNvPr id="17" name="AutoShape 726">
                <a:extLst>
                  <a:ext uri="{FF2B5EF4-FFF2-40B4-BE49-F238E27FC236}">
                    <a16:creationId xmlns:a16="http://schemas.microsoft.com/office/drawing/2014/main" xmlns="" id="{8F017976-7306-4A45-BF2A-FD5E4C9C2A08}"/>
                  </a:ext>
                </a:extLst>
              </p:cNvPr>
              <p:cNvSpPr>
                <a:spLocks noChangeArrowheads="1"/>
              </p:cNvSpPr>
              <p:nvPr/>
            </p:nvSpPr>
            <p:spPr bwMode="auto">
              <a:xfrm>
                <a:off x="4423" y="2628"/>
                <a:ext cx="3050" cy="3050"/>
              </a:xfrm>
              <a:custGeom>
                <a:avLst/>
                <a:gdLst>
                  <a:gd name="G0" fmla="+- 268 0 0"/>
                  <a:gd name="G1" fmla="+- 21600 0 268"/>
                  <a:gd name="G2" fmla="+- 21600 0 26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8" y="10800"/>
                    </a:moveTo>
                    <a:cubicBezTo>
                      <a:pt x="268" y="16617"/>
                      <a:pt x="4983" y="21332"/>
                      <a:pt x="10800" y="21332"/>
                    </a:cubicBezTo>
                    <a:cubicBezTo>
                      <a:pt x="16617" y="21332"/>
                      <a:pt x="21332" y="16617"/>
                      <a:pt x="21332" y="10800"/>
                    </a:cubicBezTo>
                    <a:cubicBezTo>
                      <a:pt x="21332" y="4983"/>
                      <a:pt x="16617" y="268"/>
                      <a:pt x="10800" y="268"/>
                    </a:cubicBezTo>
                    <a:cubicBezTo>
                      <a:pt x="4983" y="268"/>
                      <a:pt x="268" y="4983"/>
                      <a:pt x="268" y="10800"/>
                    </a:cubicBezTo>
                    <a:close/>
                  </a:path>
                </a:pathLst>
              </a:custGeom>
              <a:grpFill/>
              <a:ln w="9525">
                <a:solidFill>
                  <a:schemeClr val="accent5">
                    <a:lumMod val="20000"/>
                    <a:lumOff val="80000"/>
                  </a:schemeClr>
                </a:solidFill>
                <a:round/>
                <a:headEnd/>
                <a:tailEnd/>
              </a:ln>
            </p:spPr>
            <p:txBody>
              <a:bodyPr lIns="74295" tIns="8890" rIns="74295" bIns="8890"/>
              <a:lstStyle/>
              <a:p>
                <a:pPr eaLnBrk="1" hangingPunct="1">
                  <a:defRPr/>
                </a:pPr>
                <a:endParaRPr lang="ja-JP" altLang="en-US">
                  <a:latin typeface="Meiryo UI" panose="020B0604030504040204" pitchFamily="50" charset="-128"/>
                  <a:ea typeface="Meiryo UI" panose="020B0604030504040204" pitchFamily="50" charset="-128"/>
                </a:endParaRPr>
              </a:p>
            </p:txBody>
          </p:sp>
        </p:grpSp>
        <p:sp>
          <p:nvSpPr>
            <p:cNvPr id="14" name="Freeform 575">
              <a:extLst>
                <a:ext uri="{FF2B5EF4-FFF2-40B4-BE49-F238E27FC236}">
                  <a16:creationId xmlns:a16="http://schemas.microsoft.com/office/drawing/2014/main" xmlns="" id="{05FCF7EA-A150-46D7-8D46-DA91C7AAC7BB}"/>
                </a:ext>
              </a:extLst>
            </p:cNvPr>
            <p:cNvSpPr>
              <a:spLocks/>
            </p:cNvSpPr>
            <p:nvPr/>
          </p:nvSpPr>
          <p:spPr bwMode="auto">
            <a:xfrm>
              <a:off x="3261130" y="2154165"/>
              <a:ext cx="2771519" cy="1968858"/>
            </a:xfrm>
            <a:custGeom>
              <a:avLst/>
              <a:gdLst/>
              <a:ahLst/>
              <a:cxnLst>
                <a:cxn ang="0">
                  <a:pos x="878" y="656"/>
                </a:cxn>
                <a:cxn ang="0">
                  <a:pos x="1325" y="322"/>
                </a:cxn>
                <a:cxn ang="0">
                  <a:pos x="816" y="558"/>
                </a:cxn>
                <a:cxn ang="0">
                  <a:pos x="799" y="543"/>
                </a:cxn>
                <a:cxn ang="0">
                  <a:pos x="780" y="530"/>
                </a:cxn>
                <a:cxn ang="0">
                  <a:pos x="760" y="520"/>
                </a:cxn>
                <a:cxn ang="0">
                  <a:pos x="738" y="511"/>
                </a:cxn>
                <a:cxn ang="0">
                  <a:pos x="717" y="504"/>
                </a:cxn>
                <a:cxn ang="0">
                  <a:pos x="694" y="500"/>
                </a:cxn>
                <a:cxn ang="0">
                  <a:pos x="671" y="498"/>
                </a:cxn>
                <a:cxn ang="0">
                  <a:pos x="646" y="500"/>
                </a:cxn>
                <a:cxn ang="0">
                  <a:pos x="638" y="501"/>
                </a:cxn>
                <a:cxn ang="0">
                  <a:pos x="629" y="503"/>
                </a:cxn>
                <a:cxn ang="0">
                  <a:pos x="620" y="504"/>
                </a:cxn>
                <a:cxn ang="0">
                  <a:pos x="613" y="506"/>
                </a:cxn>
                <a:cxn ang="0">
                  <a:pos x="604" y="508"/>
                </a:cxn>
                <a:cxn ang="0">
                  <a:pos x="597" y="511"/>
                </a:cxn>
                <a:cxn ang="0">
                  <a:pos x="589" y="514"/>
                </a:cxn>
                <a:cxn ang="0">
                  <a:pos x="581" y="517"/>
                </a:cxn>
                <a:cxn ang="0">
                  <a:pos x="0" y="0"/>
                </a:cxn>
                <a:cxn ang="0">
                  <a:pos x="458" y="656"/>
                </a:cxn>
                <a:cxn ang="0">
                  <a:pos x="452" y="676"/>
                </a:cxn>
                <a:cxn ang="0">
                  <a:pos x="449" y="698"/>
                </a:cxn>
                <a:cxn ang="0">
                  <a:pos x="448" y="719"/>
                </a:cxn>
                <a:cxn ang="0">
                  <a:pos x="449" y="741"/>
                </a:cxn>
                <a:cxn ang="0">
                  <a:pos x="452" y="763"/>
                </a:cxn>
                <a:cxn ang="0">
                  <a:pos x="458" y="784"/>
                </a:cxn>
                <a:cxn ang="0">
                  <a:pos x="465" y="806"/>
                </a:cxn>
                <a:cxn ang="0">
                  <a:pos x="475" y="825"/>
                </a:cxn>
                <a:cxn ang="0">
                  <a:pos x="485" y="843"/>
                </a:cxn>
                <a:cxn ang="0">
                  <a:pos x="498" y="859"/>
                </a:cxn>
                <a:cxn ang="0">
                  <a:pos x="512" y="875"/>
                </a:cxn>
                <a:cxn ang="0">
                  <a:pos x="528" y="890"/>
                </a:cxn>
                <a:cxn ang="0">
                  <a:pos x="545" y="903"/>
                </a:cxn>
                <a:cxn ang="0">
                  <a:pos x="563" y="913"/>
                </a:cxn>
                <a:cxn ang="0">
                  <a:pos x="583" y="923"/>
                </a:cxn>
                <a:cxn ang="0">
                  <a:pos x="603" y="930"/>
                </a:cxn>
                <a:cxn ang="0">
                  <a:pos x="623" y="936"/>
                </a:cxn>
                <a:cxn ang="0">
                  <a:pos x="645" y="939"/>
                </a:cxn>
                <a:cxn ang="0">
                  <a:pos x="666" y="940"/>
                </a:cxn>
                <a:cxn ang="0">
                  <a:pos x="689" y="939"/>
                </a:cxn>
                <a:cxn ang="0">
                  <a:pos x="732" y="930"/>
                </a:cxn>
                <a:cxn ang="0">
                  <a:pos x="773" y="913"/>
                </a:cxn>
                <a:cxn ang="0">
                  <a:pos x="807" y="890"/>
                </a:cxn>
                <a:cxn ang="0">
                  <a:pos x="837" y="859"/>
                </a:cxn>
                <a:cxn ang="0">
                  <a:pos x="860" y="825"/>
                </a:cxn>
                <a:cxn ang="0">
                  <a:pos x="878" y="784"/>
                </a:cxn>
                <a:cxn ang="0">
                  <a:pos x="886" y="742"/>
                </a:cxn>
                <a:cxn ang="0">
                  <a:pos x="886" y="698"/>
                </a:cxn>
                <a:cxn ang="0">
                  <a:pos x="885" y="687"/>
                </a:cxn>
                <a:cxn ang="0">
                  <a:pos x="883" y="676"/>
                </a:cxn>
                <a:cxn ang="0">
                  <a:pos x="881" y="666"/>
                </a:cxn>
                <a:cxn ang="0">
                  <a:pos x="878" y="656"/>
                </a:cxn>
              </a:cxnLst>
              <a:rect l="0" t="0" r="r" b="b"/>
              <a:pathLst>
                <a:path w="1325" h="940">
                  <a:moveTo>
                    <a:pt x="878" y="656"/>
                  </a:moveTo>
                  <a:lnTo>
                    <a:pt x="1325" y="322"/>
                  </a:lnTo>
                  <a:lnTo>
                    <a:pt x="816" y="558"/>
                  </a:lnTo>
                  <a:lnTo>
                    <a:pt x="799" y="543"/>
                  </a:lnTo>
                  <a:lnTo>
                    <a:pt x="780" y="530"/>
                  </a:lnTo>
                  <a:lnTo>
                    <a:pt x="760" y="520"/>
                  </a:lnTo>
                  <a:lnTo>
                    <a:pt x="738" y="511"/>
                  </a:lnTo>
                  <a:lnTo>
                    <a:pt x="717" y="504"/>
                  </a:lnTo>
                  <a:lnTo>
                    <a:pt x="694" y="500"/>
                  </a:lnTo>
                  <a:lnTo>
                    <a:pt x="671" y="498"/>
                  </a:lnTo>
                  <a:lnTo>
                    <a:pt x="646" y="500"/>
                  </a:lnTo>
                  <a:lnTo>
                    <a:pt x="638" y="501"/>
                  </a:lnTo>
                  <a:lnTo>
                    <a:pt x="629" y="503"/>
                  </a:lnTo>
                  <a:lnTo>
                    <a:pt x="620" y="504"/>
                  </a:lnTo>
                  <a:lnTo>
                    <a:pt x="613" y="506"/>
                  </a:lnTo>
                  <a:lnTo>
                    <a:pt x="604" y="508"/>
                  </a:lnTo>
                  <a:lnTo>
                    <a:pt x="597" y="511"/>
                  </a:lnTo>
                  <a:lnTo>
                    <a:pt x="589" y="514"/>
                  </a:lnTo>
                  <a:lnTo>
                    <a:pt x="581" y="517"/>
                  </a:lnTo>
                  <a:lnTo>
                    <a:pt x="0" y="0"/>
                  </a:lnTo>
                  <a:lnTo>
                    <a:pt x="458" y="656"/>
                  </a:lnTo>
                  <a:lnTo>
                    <a:pt x="452" y="676"/>
                  </a:lnTo>
                  <a:lnTo>
                    <a:pt x="449" y="698"/>
                  </a:lnTo>
                  <a:lnTo>
                    <a:pt x="448" y="719"/>
                  </a:lnTo>
                  <a:lnTo>
                    <a:pt x="449" y="741"/>
                  </a:lnTo>
                  <a:lnTo>
                    <a:pt x="452" y="763"/>
                  </a:lnTo>
                  <a:lnTo>
                    <a:pt x="458" y="784"/>
                  </a:lnTo>
                  <a:lnTo>
                    <a:pt x="465" y="806"/>
                  </a:lnTo>
                  <a:lnTo>
                    <a:pt x="475" y="825"/>
                  </a:lnTo>
                  <a:lnTo>
                    <a:pt x="485" y="843"/>
                  </a:lnTo>
                  <a:lnTo>
                    <a:pt x="498" y="859"/>
                  </a:lnTo>
                  <a:lnTo>
                    <a:pt x="512" y="875"/>
                  </a:lnTo>
                  <a:lnTo>
                    <a:pt x="528" y="890"/>
                  </a:lnTo>
                  <a:lnTo>
                    <a:pt x="545" y="903"/>
                  </a:lnTo>
                  <a:lnTo>
                    <a:pt x="563" y="913"/>
                  </a:lnTo>
                  <a:lnTo>
                    <a:pt x="583" y="923"/>
                  </a:lnTo>
                  <a:lnTo>
                    <a:pt x="603" y="930"/>
                  </a:lnTo>
                  <a:lnTo>
                    <a:pt x="623" y="936"/>
                  </a:lnTo>
                  <a:lnTo>
                    <a:pt x="645" y="939"/>
                  </a:lnTo>
                  <a:lnTo>
                    <a:pt x="666" y="940"/>
                  </a:lnTo>
                  <a:lnTo>
                    <a:pt x="689" y="939"/>
                  </a:lnTo>
                  <a:lnTo>
                    <a:pt x="732" y="930"/>
                  </a:lnTo>
                  <a:lnTo>
                    <a:pt x="773" y="913"/>
                  </a:lnTo>
                  <a:lnTo>
                    <a:pt x="807" y="890"/>
                  </a:lnTo>
                  <a:lnTo>
                    <a:pt x="837" y="859"/>
                  </a:lnTo>
                  <a:lnTo>
                    <a:pt x="860" y="825"/>
                  </a:lnTo>
                  <a:lnTo>
                    <a:pt x="878" y="784"/>
                  </a:lnTo>
                  <a:lnTo>
                    <a:pt x="886" y="742"/>
                  </a:lnTo>
                  <a:lnTo>
                    <a:pt x="886" y="698"/>
                  </a:lnTo>
                  <a:lnTo>
                    <a:pt x="885" y="687"/>
                  </a:lnTo>
                  <a:lnTo>
                    <a:pt x="883" y="676"/>
                  </a:lnTo>
                  <a:lnTo>
                    <a:pt x="881" y="666"/>
                  </a:lnTo>
                  <a:lnTo>
                    <a:pt x="878" y="656"/>
                  </a:lnTo>
                  <a:close/>
                </a:path>
              </a:pathLst>
            </a:custGeom>
            <a:grpFill/>
            <a:ln w="9525">
              <a:solidFill>
                <a:schemeClr val="accent5">
                  <a:lumMod val="40000"/>
                  <a:lumOff val="60000"/>
                </a:schemeClr>
              </a:solidFill>
              <a:round/>
              <a:headEnd/>
              <a:tailEnd/>
            </a:ln>
          </p:spPr>
          <p:txBody>
            <a:bodyPr lIns="36000" tIns="72000" rIns="36000"/>
            <a:lstStyle/>
            <a:p>
              <a:pPr eaLnBrk="1" hangingPunct="1">
                <a:defRPr/>
              </a:pPr>
              <a:endParaRPr lang="ja-JP" altLang="en-US" sz="1200">
                <a:solidFill>
                  <a:schemeClr val="accent1">
                    <a:lumMod val="60000"/>
                    <a:lumOff val="40000"/>
                  </a:schemeClr>
                </a:solidFill>
                <a:latin typeface="Meiryo UI" panose="020B0604030504040204" pitchFamily="50" charset="-128"/>
                <a:ea typeface="Meiryo UI" panose="020B0604030504040204" pitchFamily="50" charset="-128"/>
              </a:endParaRPr>
            </a:p>
          </p:txBody>
        </p:sp>
      </p:grpSp>
      <p:sp>
        <p:nvSpPr>
          <p:cNvPr id="57348" name="スライド番号プレースホルダー 3"/>
          <p:cNvSpPr txBox="1">
            <a:spLocks/>
          </p:cNvSpPr>
          <p:nvPr/>
        </p:nvSpPr>
        <p:spPr bwMode="auto">
          <a:xfrm>
            <a:off x="6902450" y="6597650"/>
            <a:ext cx="2133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r" eaLnBrk="1" hangingPunct="1">
              <a:spcBef>
                <a:spcPct val="0"/>
              </a:spcBef>
              <a:buFontTx/>
              <a:buNone/>
            </a:pPr>
            <a:fld id="{C368418F-C099-461D-BDF0-E2B0126D4B1C}" type="slidenum">
              <a:rPr lang="ja-JP" altLang="en-US" sz="1100"/>
              <a:pPr algn="r" eaLnBrk="1" hangingPunct="1">
                <a:spcBef>
                  <a:spcPct val="0"/>
                </a:spcBef>
                <a:buFontTx/>
                <a:buNone/>
              </a:pPr>
              <a:t>12</a:t>
            </a:fld>
            <a:endParaRPr lang="ja-JP" altLang="en-US" sz="1100"/>
          </a:p>
        </p:txBody>
      </p:sp>
      <p:sp>
        <p:nvSpPr>
          <p:cNvPr id="18" name="Text Box 270">
            <a:extLst>
              <a:ext uri="{FF2B5EF4-FFF2-40B4-BE49-F238E27FC236}">
                <a16:creationId xmlns:a16="http://schemas.microsoft.com/office/drawing/2014/main" xmlns="" id="{1BF794B6-6F95-48BB-AA32-0D16F17506D7}"/>
              </a:ext>
            </a:extLst>
          </p:cNvPr>
          <p:cNvSpPr txBox="1">
            <a:spLocks noChangeArrowheads="1"/>
          </p:cNvSpPr>
          <p:nvPr/>
        </p:nvSpPr>
        <p:spPr bwMode="auto">
          <a:xfrm>
            <a:off x="1676400" y="3141663"/>
            <a:ext cx="5903913" cy="1873250"/>
          </a:xfrm>
          <a:prstGeom prst="rect">
            <a:avLst/>
          </a:prstGeom>
          <a:noFill/>
          <a:ln w="9525">
            <a:noFill/>
            <a:miter lim="800000"/>
            <a:headEnd/>
            <a:tailEnd/>
          </a:ln>
          <a:effectLst/>
        </p:spPr>
        <p:txBody>
          <a:bodyPr lIns="36000" tIns="36000" rIns="36000" bIns="36000" anchor="b">
            <a:spAutoFit/>
          </a:bodyPr>
          <a:lstStyle/>
          <a:p>
            <a:pPr algn="ctr">
              <a:lnSpc>
                <a:spcPct val="150000"/>
              </a:lnSpc>
              <a:defRPr/>
            </a:pPr>
            <a:r>
              <a:rPr lang="en-US" altLang="ja-JP"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a:t>
            </a:r>
            <a:r>
              <a:rPr lang="ja-JP" altLang="en-US"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１１３－００３３</a:t>
            </a:r>
            <a:endParaRPr lang="en-US" altLang="ja-JP"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lnSpc>
                <a:spcPct val="150000"/>
              </a:lnSpc>
              <a:defRPr/>
            </a:pPr>
            <a:r>
              <a:rPr lang="ja-JP" altLang="en-US"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東京都文京区本郷２－２７－２０ 本郷センタービル</a:t>
            </a:r>
            <a:endParaRPr lang="en-US" altLang="ja-JP"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lnSpc>
                <a:spcPct val="150000"/>
              </a:lnSpc>
              <a:defRPr/>
            </a:pPr>
            <a:r>
              <a:rPr lang="en-US" altLang="ja-JP" sz="1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TEL : </a:t>
            </a:r>
            <a:r>
              <a:rPr lang="ja-JP" altLang="en-US" sz="1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０３－５６８４－６８４０ </a:t>
            </a:r>
            <a:r>
              <a:rPr lang="en-US" altLang="ja-JP" sz="1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 FAX : </a:t>
            </a:r>
            <a:r>
              <a:rPr lang="ja-JP" altLang="en-US" sz="1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０３－５６８４－６７７６</a:t>
            </a:r>
            <a:endParaRPr lang="en-US" altLang="ja-JP" sz="14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lnSpc>
                <a:spcPct val="150000"/>
              </a:lnSpc>
              <a:defRPr/>
            </a:pPr>
            <a:r>
              <a:rPr lang="ja-JP" altLang="en-US"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営業担当：</a:t>
            </a:r>
            <a:r>
              <a:rPr lang="en-US" altLang="ja-JP"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web@iimhs.co.jp</a:t>
            </a:r>
          </a:p>
          <a:p>
            <a:pPr algn="ctr">
              <a:lnSpc>
                <a:spcPct val="150000"/>
              </a:lnSpc>
              <a:defRPr/>
            </a:pPr>
            <a:r>
              <a:rPr lang="en-US" altLang="ja-JP" sz="16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https://www.iimhs.co.jp/</a:t>
            </a:r>
          </a:p>
        </p:txBody>
      </p:sp>
      <p:pic>
        <p:nvPicPr>
          <p:cNvPr id="57350" name="図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9538" y="1844675"/>
            <a:ext cx="38449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753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実績紹介（業務部）</a:t>
            </a:r>
            <a:endParaRPr lang="en-US" altLang="ja-JP" sz="2400" b="1">
              <a:latin typeface="Meiryo UI" panose="020B0604030504040204" pitchFamily="50" charset="-128"/>
              <a:ea typeface="Meiryo UI" panose="020B0604030504040204" pitchFamily="50" charset="-128"/>
            </a:endParaRPr>
          </a:p>
        </p:txBody>
      </p:sp>
      <p:sp>
        <p:nvSpPr>
          <p:cNvPr id="22531"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E3989147-A20B-4A56-B509-223EDD9224F3}" type="slidenum">
              <a:rPr lang="ja-JP" altLang="en-US" sz="1200">
                <a:solidFill>
                  <a:srgbClr val="898989"/>
                </a:solidFill>
              </a:rPr>
              <a:pPr>
                <a:spcBef>
                  <a:spcPct val="0"/>
                </a:spcBef>
                <a:buFontTx/>
                <a:buNone/>
              </a:pPr>
              <a:t>2</a:t>
            </a:fld>
            <a:endParaRPr lang="ja-JP" altLang="en-US" sz="1200">
              <a:solidFill>
                <a:srgbClr val="898989"/>
              </a:solidFill>
            </a:endParaRPr>
          </a:p>
        </p:txBody>
      </p:sp>
      <p:sp>
        <p:nvSpPr>
          <p:cNvPr id="4" name="テキスト ボックス 3"/>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・現場からのトラブル報告書集計</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正方形/長方形 2"/>
          <p:cNvSpPr/>
          <p:nvPr/>
        </p:nvSpPr>
        <p:spPr>
          <a:xfrm>
            <a:off x="179388" y="1268413"/>
            <a:ext cx="1944687" cy="2889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r>
              <a:rPr lang="en-US" altLang="ja-JP" dirty="0"/>
              <a:t>Before</a:t>
            </a:r>
            <a:endParaRPr lang="ja-JP" altLang="en-US" dirty="0"/>
          </a:p>
        </p:txBody>
      </p:sp>
      <p:sp>
        <p:nvSpPr>
          <p:cNvPr id="6" name="正方形/長方形 5"/>
          <p:cNvSpPr/>
          <p:nvPr/>
        </p:nvSpPr>
        <p:spPr>
          <a:xfrm>
            <a:off x="442753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2536" name="Group 47"/>
          <p:cNvGrpSpPr>
            <a:grpSpLocks/>
          </p:cNvGrpSpPr>
          <p:nvPr/>
        </p:nvGrpSpPr>
        <p:grpSpPr bwMode="auto">
          <a:xfrm>
            <a:off x="2636838" y="3267075"/>
            <a:ext cx="779462" cy="741363"/>
            <a:chOff x="2104" y="2311"/>
            <a:chExt cx="4478" cy="3939"/>
          </a:xfrm>
        </p:grpSpPr>
        <p:sp>
          <p:nvSpPr>
            <p:cNvPr id="461" name="Freeform 48"/>
            <p:cNvSpPr>
              <a:spLocks/>
            </p:cNvSpPr>
            <p:nvPr/>
          </p:nvSpPr>
          <p:spPr bwMode="auto">
            <a:xfrm>
              <a:off x="2104" y="2311"/>
              <a:ext cx="2873" cy="2530"/>
            </a:xfrm>
            <a:custGeom>
              <a:avLst/>
              <a:gdLst/>
              <a:ahLst/>
              <a:cxnLst>
                <a:cxn ang="0">
                  <a:pos x="393" y="2527"/>
                </a:cxn>
                <a:cxn ang="0">
                  <a:pos x="0" y="81"/>
                </a:cxn>
                <a:cxn ang="0">
                  <a:pos x="133" y="0"/>
                </a:cxn>
                <a:cxn ang="0">
                  <a:pos x="2817" y="42"/>
                </a:cxn>
                <a:cxn ang="0">
                  <a:pos x="2871" y="2261"/>
                </a:cxn>
                <a:cxn ang="0">
                  <a:pos x="393" y="2527"/>
                </a:cxn>
              </a:cxnLst>
              <a:rect l="0" t="0" r="r" b="b"/>
              <a:pathLst>
                <a:path w="2871" h="2527">
                  <a:moveTo>
                    <a:pt x="393" y="2527"/>
                  </a:moveTo>
                  <a:lnTo>
                    <a:pt x="0" y="81"/>
                  </a:lnTo>
                  <a:lnTo>
                    <a:pt x="133" y="0"/>
                  </a:lnTo>
                  <a:lnTo>
                    <a:pt x="2817" y="42"/>
                  </a:lnTo>
                  <a:lnTo>
                    <a:pt x="2871" y="2261"/>
                  </a:lnTo>
                  <a:lnTo>
                    <a:pt x="393" y="2527"/>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2" name="Freeform 49"/>
            <p:cNvSpPr>
              <a:spLocks/>
            </p:cNvSpPr>
            <p:nvPr/>
          </p:nvSpPr>
          <p:spPr bwMode="auto">
            <a:xfrm>
              <a:off x="2405" y="4453"/>
              <a:ext cx="4177" cy="1797"/>
            </a:xfrm>
            <a:custGeom>
              <a:avLst/>
              <a:gdLst/>
              <a:ahLst/>
              <a:cxnLst>
                <a:cxn ang="0">
                  <a:pos x="2272" y="0"/>
                </a:cxn>
                <a:cxn ang="0">
                  <a:pos x="255" y="308"/>
                </a:cxn>
                <a:cxn ang="0">
                  <a:pos x="93" y="357"/>
                </a:cxn>
                <a:cxn ang="0">
                  <a:pos x="73" y="362"/>
                </a:cxn>
                <a:cxn ang="0">
                  <a:pos x="56" y="371"/>
                </a:cxn>
                <a:cxn ang="0">
                  <a:pos x="39" y="384"/>
                </a:cxn>
                <a:cxn ang="0">
                  <a:pos x="27" y="401"/>
                </a:cxn>
                <a:cxn ang="0">
                  <a:pos x="14" y="418"/>
                </a:cxn>
                <a:cxn ang="0">
                  <a:pos x="7" y="440"/>
                </a:cxn>
                <a:cxn ang="0">
                  <a:pos x="2" y="462"/>
                </a:cxn>
                <a:cxn ang="0">
                  <a:pos x="0" y="486"/>
                </a:cxn>
                <a:cxn ang="0">
                  <a:pos x="5" y="525"/>
                </a:cxn>
                <a:cxn ang="0">
                  <a:pos x="17" y="560"/>
                </a:cxn>
                <a:cxn ang="0">
                  <a:pos x="39" y="587"/>
                </a:cxn>
                <a:cxn ang="0">
                  <a:pos x="64" y="609"/>
                </a:cxn>
                <a:cxn ang="0">
                  <a:pos x="1769" y="1800"/>
                </a:cxn>
                <a:cxn ang="0">
                  <a:pos x="4153" y="1110"/>
                </a:cxn>
                <a:cxn ang="0">
                  <a:pos x="4178" y="895"/>
                </a:cxn>
                <a:cxn ang="0">
                  <a:pos x="2272" y="0"/>
                </a:cxn>
              </a:cxnLst>
              <a:rect l="0" t="0" r="r" b="b"/>
              <a:pathLst>
                <a:path w="4178" h="1800">
                  <a:moveTo>
                    <a:pt x="2272" y="0"/>
                  </a:moveTo>
                  <a:lnTo>
                    <a:pt x="255" y="308"/>
                  </a:lnTo>
                  <a:lnTo>
                    <a:pt x="93" y="357"/>
                  </a:lnTo>
                  <a:lnTo>
                    <a:pt x="73" y="362"/>
                  </a:lnTo>
                  <a:lnTo>
                    <a:pt x="56" y="371"/>
                  </a:lnTo>
                  <a:lnTo>
                    <a:pt x="39" y="384"/>
                  </a:lnTo>
                  <a:lnTo>
                    <a:pt x="27" y="401"/>
                  </a:lnTo>
                  <a:lnTo>
                    <a:pt x="14" y="418"/>
                  </a:lnTo>
                  <a:lnTo>
                    <a:pt x="7" y="440"/>
                  </a:lnTo>
                  <a:lnTo>
                    <a:pt x="2" y="462"/>
                  </a:lnTo>
                  <a:lnTo>
                    <a:pt x="0" y="486"/>
                  </a:lnTo>
                  <a:lnTo>
                    <a:pt x="5" y="525"/>
                  </a:lnTo>
                  <a:lnTo>
                    <a:pt x="17" y="560"/>
                  </a:lnTo>
                  <a:lnTo>
                    <a:pt x="39" y="587"/>
                  </a:lnTo>
                  <a:lnTo>
                    <a:pt x="64" y="609"/>
                  </a:lnTo>
                  <a:lnTo>
                    <a:pt x="1769" y="1800"/>
                  </a:lnTo>
                  <a:lnTo>
                    <a:pt x="4153" y="1110"/>
                  </a:lnTo>
                  <a:lnTo>
                    <a:pt x="4178" y="895"/>
                  </a:lnTo>
                  <a:lnTo>
                    <a:pt x="2272"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3" name="Freeform 50"/>
            <p:cNvSpPr>
              <a:spLocks/>
            </p:cNvSpPr>
            <p:nvPr/>
          </p:nvSpPr>
          <p:spPr bwMode="auto">
            <a:xfrm>
              <a:off x="2660" y="4571"/>
              <a:ext cx="3922" cy="1350"/>
            </a:xfrm>
            <a:custGeom>
              <a:avLst/>
              <a:gdLst/>
              <a:ahLst/>
              <a:cxnLst>
                <a:cxn ang="0">
                  <a:pos x="0" y="315"/>
                </a:cxn>
                <a:cxn ang="0">
                  <a:pos x="1531" y="1348"/>
                </a:cxn>
                <a:cxn ang="0">
                  <a:pos x="3923" y="773"/>
                </a:cxn>
                <a:cxn ang="0">
                  <a:pos x="2316" y="0"/>
                </a:cxn>
                <a:cxn ang="0">
                  <a:pos x="0" y="315"/>
                </a:cxn>
              </a:cxnLst>
              <a:rect l="0" t="0" r="r" b="b"/>
              <a:pathLst>
                <a:path w="3923" h="1348">
                  <a:moveTo>
                    <a:pt x="0" y="315"/>
                  </a:moveTo>
                  <a:lnTo>
                    <a:pt x="1531" y="1348"/>
                  </a:lnTo>
                  <a:lnTo>
                    <a:pt x="3923" y="773"/>
                  </a:lnTo>
                  <a:lnTo>
                    <a:pt x="2316" y="0"/>
                  </a:lnTo>
                  <a:lnTo>
                    <a:pt x="0" y="31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4" name="Freeform 51"/>
            <p:cNvSpPr>
              <a:spLocks/>
            </p:cNvSpPr>
            <p:nvPr/>
          </p:nvSpPr>
          <p:spPr bwMode="auto">
            <a:xfrm>
              <a:off x="2241" y="2311"/>
              <a:ext cx="2736" cy="2573"/>
            </a:xfrm>
            <a:custGeom>
              <a:avLst/>
              <a:gdLst/>
              <a:ahLst/>
              <a:cxnLst>
                <a:cxn ang="0">
                  <a:pos x="0" y="0"/>
                </a:cxn>
                <a:cxn ang="0">
                  <a:pos x="422" y="2576"/>
                </a:cxn>
                <a:cxn ang="0">
                  <a:pos x="2738" y="2261"/>
                </a:cxn>
                <a:cxn ang="0">
                  <a:pos x="2684" y="42"/>
                </a:cxn>
                <a:cxn ang="0">
                  <a:pos x="0" y="0"/>
                </a:cxn>
              </a:cxnLst>
              <a:rect l="0" t="0" r="r" b="b"/>
              <a:pathLst>
                <a:path w="2738" h="2576">
                  <a:moveTo>
                    <a:pt x="0" y="0"/>
                  </a:moveTo>
                  <a:lnTo>
                    <a:pt x="422" y="2576"/>
                  </a:lnTo>
                  <a:lnTo>
                    <a:pt x="2738" y="2261"/>
                  </a:lnTo>
                  <a:lnTo>
                    <a:pt x="2684" y="42"/>
                  </a:lnTo>
                  <a:lnTo>
                    <a:pt x="0"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5" name="Freeform 52"/>
            <p:cNvSpPr>
              <a:spLocks/>
            </p:cNvSpPr>
            <p:nvPr/>
          </p:nvSpPr>
          <p:spPr bwMode="auto">
            <a:xfrm>
              <a:off x="4174" y="5347"/>
              <a:ext cx="2408" cy="903"/>
            </a:xfrm>
            <a:custGeom>
              <a:avLst/>
              <a:gdLst/>
              <a:ahLst/>
              <a:cxnLst>
                <a:cxn ang="0">
                  <a:pos x="17" y="575"/>
                </a:cxn>
                <a:cxn ang="0">
                  <a:pos x="0" y="905"/>
                </a:cxn>
                <a:cxn ang="0">
                  <a:pos x="2397" y="232"/>
                </a:cxn>
                <a:cxn ang="0">
                  <a:pos x="2409" y="0"/>
                </a:cxn>
                <a:cxn ang="0">
                  <a:pos x="17" y="575"/>
                </a:cxn>
              </a:cxnLst>
              <a:rect l="0" t="0" r="r" b="b"/>
              <a:pathLst>
                <a:path w="2409" h="905">
                  <a:moveTo>
                    <a:pt x="17" y="575"/>
                  </a:moveTo>
                  <a:lnTo>
                    <a:pt x="0" y="905"/>
                  </a:lnTo>
                  <a:lnTo>
                    <a:pt x="2397" y="232"/>
                  </a:lnTo>
                  <a:lnTo>
                    <a:pt x="2409" y="0"/>
                  </a:lnTo>
                  <a:lnTo>
                    <a:pt x="17" y="57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6" name="Freeform 53"/>
            <p:cNvSpPr>
              <a:spLocks/>
            </p:cNvSpPr>
            <p:nvPr/>
          </p:nvSpPr>
          <p:spPr bwMode="auto">
            <a:xfrm>
              <a:off x="2469" y="2522"/>
              <a:ext cx="2344" cy="2159"/>
            </a:xfrm>
            <a:custGeom>
              <a:avLst/>
              <a:gdLst/>
              <a:ahLst/>
              <a:cxnLst>
                <a:cxn ang="0">
                  <a:pos x="0" y="0"/>
                </a:cxn>
                <a:cxn ang="0">
                  <a:pos x="299" y="2162"/>
                </a:cxn>
                <a:cxn ang="0">
                  <a:pos x="2345" y="1920"/>
                </a:cxn>
                <a:cxn ang="0">
                  <a:pos x="2298" y="0"/>
                </a:cxn>
                <a:cxn ang="0">
                  <a:pos x="0" y="0"/>
                </a:cxn>
              </a:cxnLst>
              <a:rect l="0" t="0" r="r" b="b"/>
              <a:pathLst>
                <a:path w="2345" h="2162">
                  <a:moveTo>
                    <a:pt x="0" y="0"/>
                  </a:moveTo>
                  <a:lnTo>
                    <a:pt x="299" y="2162"/>
                  </a:lnTo>
                  <a:lnTo>
                    <a:pt x="2345" y="1920"/>
                  </a:lnTo>
                  <a:lnTo>
                    <a:pt x="2298" y="0"/>
                  </a:lnTo>
                  <a:lnTo>
                    <a:pt x="0" y="0"/>
                  </a:lnTo>
                  <a:close/>
                </a:path>
              </a:pathLst>
            </a:custGeom>
            <a:solidFill>
              <a:srgbClr val="FFFFFF"/>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grpSp>
        <p:nvGrpSpPr>
          <p:cNvPr id="22537" name="Group 54"/>
          <p:cNvGrpSpPr>
            <a:grpSpLocks/>
          </p:cNvGrpSpPr>
          <p:nvPr/>
        </p:nvGrpSpPr>
        <p:grpSpPr bwMode="auto">
          <a:xfrm>
            <a:off x="2733675" y="3322638"/>
            <a:ext cx="138113" cy="149225"/>
            <a:chOff x="2415" y="6202"/>
            <a:chExt cx="2160" cy="2145"/>
          </a:xfrm>
        </p:grpSpPr>
        <p:sp>
          <p:nvSpPr>
            <p:cNvPr id="22661" name="WordArt 55"/>
            <p:cNvSpPr>
              <a:spLocks noChangeArrowheads="1" noChangeShapeType="1" noTextEdit="1"/>
            </p:cNvSpPr>
            <p:nvPr/>
          </p:nvSpPr>
          <p:spPr bwMode="auto">
            <a:xfrm>
              <a:off x="2415" y="6202"/>
              <a:ext cx="2145" cy="21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ja-JP" altLang="en-US" sz="1200" kern="10">
                  <a:solidFill>
                    <a:srgbClr val="339933"/>
                  </a:solidFill>
                  <a:latin typeface="HG創英角ｺﾞｼｯｸUB" panose="020B0909000000000000" pitchFamily="49" charset="-128"/>
                  <a:ea typeface="HG創英角ｺﾞｼｯｸUB" panose="020B0909000000000000" pitchFamily="49" charset="-128"/>
                </a:rPr>
                <a:t>Ｘ</a:t>
              </a:r>
            </a:p>
          </p:txBody>
        </p:sp>
        <p:sp>
          <p:nvSpPr>
            <p:cNvPr id="22662" name="AutoShape 56"/>
            <p:cNvSpPr>
              <a:spLocks noChangeArrowheads="1"/>
            </p:cNvSpPr>
            <p:nvPr/>
          </p:nvSpPr>
          <p:spPr bwMode="auto">
            <a:xfrm rot="423365" flipH="1">
              <a:off x="4127" y="7684"/>
              <a:ext cx="448" cy="618"/>
            </a:xfrm>
            <a:prstGeom prst="rtTriangle">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2538" name="Group 57"/>
          <p:cNvGrpSpPr>
            <a:grpSpLocks/>
          </p:cNvGrpSpPr>
          <p:nvPr/>
        </p:nvGrpSpPr>
        <p:grpSpPr bwMode="auto">
          <a:xfrm>
            <a:off x="2798763" y="3522663"/>
            <a:ext cx="484187" cy="423862"/>
            <a:chOff x="2415" y="3360"/>
            <a:chExt cx="1798" cy="1455"/>
          </a:xfrm>
        </p:grpSpPr>
        <p:sp>
          <p:nvSpPr>
            <p:cNvPr id="22629" name="Rectangle 58"/>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2630" name="AutoShape 59"/>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1" name="AutoShape 60"/>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2" name="AutoShape 61"/>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3" name="AutoShape 62"/>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4" name="AutoShape 63"/>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5" name="AutoShape 64"/>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6" name="AutoShape 65"/>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7" name="AutoShape 66"/>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8" name="AutoShape 67"/>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39" name="AutoShape 68"/>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0" name="AutoShape 69"/>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1" name="AutoShape 70"/>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2" name="AutoShape 71"/>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3" name="AutoShape 72"/>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4" name="AutoShape 73"/>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5" name="AutoShape 74"/>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6" name="AutoShape 75"/>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7" name="AutoShape 76"/>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8" name="AutoShape 77"/>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49" name="AutoShape 78"/>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0" name="AutoShape 79"/>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1" name="AutoShape 80"/>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2" name="AutoShape 81"/>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3" name="AutoShape 82"/>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4" name="AutoShape 83"/>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5" name="AutoShape 84"/>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6" name="AutoShape 85"/>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7" name="AutoShape 86"/>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8" name="AutoShape 87"/>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2659" name="AutoShape 88"/>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2660" name="Rectangle 89"/>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sp>
        <p:nvSpPr>
          <p:cNvPr id="22539" name="AutoShape 256"/>
          <p:cNvSpPr>
            <a:spLocks noChangeArrowheads="1"/>
          </p:cNvSpPr>
          <p:nvPr/>
        </p:nvSpPr>
        <p:spPr bwMode="auto">
          <a:xfrm rot="5400000">
            <a:off x="3013075" y="3294063"/>
            <a:ext cx="669925" cy="498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845" y="10772"/>
                </a:moveTo>
                <a:cubicBezTo>
                  <a:pt x="16831" y="7444"/>
                  <a:pt x="14128" y="4754"/>
                  <a:pt x="10800" y="4754"/>
                </a:cubicBezTo>
                <a:cubicBezTo>
                  <a:pt x="8842" y="4753"/>
                  <a:pt x="7006" y="5701"/>
                  <a:pt x="5872" y="7297"/>
                </a:cubicBezTo>
                <a:lnTo>
                  <a:pt x="1997" y="4543"/>
                </a:lnTo>
                <a:cubicBezTo>
                  <a:pt x="4022" y="1692"/>
                  <a:pt x="7303" y="-1"/>
                  <a:pt x="10800" y="0"/>
                </a:cubicBezTo>
                <a:cubicBezTo>
                  <a:pt x="16745" y="0"/>
                  <a:pt x="21573" y="4805"/>
                  <a:pt x="21599" y="10751"/>
                </a:cubicBezTo>
                <a:lnTo>
                  <a:pt x="24299" y="10739"/>
                </a:lnTo>
                <a:lnTo>
                  <a:pt x="19245" y="15839"/>
                </a:lnTo>
                <a:lnTo>
                  <a:pt x="14145" y="10785"/>
                </a:lnTo>
                <a:lnTo>
                  <a:pt x="16845" y="10772"/>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p>
            <a:endParaRPr lang="ja-JP" altLang="en-US"/>
          </a:p>
        </p:txBody>
      </p:sp>
      <p:grpSp>
        <p:nvGrpSpPr>
          <p:cNvPr id="10" name="Group 257"/>
          <p:cNvGrpSpPr>
            <a:grpSpLocks/>
          </p:cNvGrpSpPr>
          <p:nvPr/>
        </p:nvGrpSpPr>
        <p:grpSpPr bwMode="auto">
          <a:xfrm>
            <a:off x="3449431" y="2924944"/>
            <a:ext cx="625380" cy="1115309"/>
            <a:chOff x="3413" y="2192"/>
            <a:chExt cx="4583" cy="7550"/>
          </a:xfrm>
          <a:solidFill>
            <a:schemeClr val="tx1"/>
          </a:solidFill>
        </p:grpSpPr>
        <p:sp>
          <p:nvSpPr>
            <p:cNvPr id="671" name="Freeform 258"/>
            <p:cNvSpPr>
              <a:spLocks/>
            </p:cNvSpPr>
            <p:nvPr/>
          </p:nvSpPr>
          <p:spPr bwMode="auto">
            <a:xfrm>
              <a:off x="3413" y="8281"/>
              <a:ext cx="3803" cy="1461"/>
            </a:xfrm>
            <a:custGeom>
              <a:avLst/>
              <a:gdLst/>
              <a:ahLst/>
              <a:cxnLst>
                <a:cxn ang="0">
                  <a:pos x="3606" y="160"/>
                </a:cxn>
                <a:cxn ang="0">
                  <a:pos x="3711" y="418"/>
                </a:cxn>
                <a:cxn ang="0">
                  <a:pos x="3803" y="822"/>
                </a:cxn>
                <a:cxn ang="0">
                  <a:pos x="3759" y="1264"/>
                </a:cxn>
                <a:cxn ang="0">
                  <a:pos x="3" y="1461"/>
                </a:cxn>
                <a:cxn ang="0">
                  <a:pos x="0" y="1346"/>
                </a:cxn>
                <a:cxn ang="0">
                  <a:pos x="27" y="1084"/>
                </a:cxn>
                <a:cxn ang="0">
                  <a:pos x="133" y="795"/>
                </a:cxn>
                <a:cxn ang="0">
                  <a:pos x="371" y="602"/>
                </a:cxn>
                <a:cxn ang="0">
                  <a:pos x="459" y="581"/>
                </a:cxn>
                <a:cxn ang="0">
                  <a:pos x="562" y="568"/>
                </a:cxn>
                <a:cxn ang="0">
                  <a:pos x="681" y="561"/>
                </a:cxn>
                <a:cxn ang="0">
                  <a:pos x="810" y="561"/>
                </a:cxn>
                <a:cxn ang="0">
                  <a:pos x="950" y="561"/>
                </a:cxn>
                <a:cxn ang="0">
                  <a:pos x="1100" y="561"/>
                </a:cxn>
                <a:cxn ang="0">
                  <a:pos x="1256" y="561"/>
                </a:cxn>
                <a:cxn ang="0">
                  <a:pos x="1413" y="554"/>
                </a:cxn>
                <a:cxn ang="0">
                  <a:pos x="1576" y="544"/>
                </a:cxn>
                <a:cxn ang="0">
                  <a:pos x="1736" y="527"/>
                </a:cxn>
                <a:cxn ang="0">
                  <a:pos x="1900" y="500"/>
                </a:cxn>
                <a:cxn ang="0">
                  <a:pos x="2056" y="459"/>
                </a:cxn>
                <a:cxn ang="0">
                  <a:pos x="2206" y="408"/>
                </a:cxn>
                <a:cxn ang="0">
                  <a:pos x="2349" y="337"/>
                </a:cxn>
                <a:cxn ang="0">
                  <a:pos x="2485" y="252"/>
                </a:cxn>
                <a:cxn ang="0">
                  <a:pos x="2608" y="143"/>
                </a:cxn>
                <a:cxn ang="0">
                  <a:pos x="2741" y="51"/>
                </a:cxn>
                <a:cxn ang="0">
                  <a:pos x="2890" y="7"/>
                </a:cxn>
                <a:cxn ang="0">
                  <a:pos x="3054" y="0"/>
                </a:cxn>
                <a:cxn ang="0">
                  <a:pos x="3214" y="14"/>
                </a:cxn>
                <a:cxn ang="0">
                  <a:pos x="3360" y="48"/>
                </a:cxn>
                <a:cxn ang="0">
                  <a:pos x="3480" y="82"/>
                </a:cxn>
                <a:cxn ang="0">
                  <a:pos x="3558" y="109"/>
                </a:cxn>
                <a:cxn ang="0">
                  <a:pos x="3588" y="123"/>
                </a:cxn>
              </a:cxnLst>
              <a:rect l="0" t="0" r="r" b="b"/>
              <a:pathLst>
                <a:path w="3803" h="1461">
                  <a:moveTo>
                    <a:pt x="3588" y="123"/>
                  </a:moveTo>
                  <a:lnTo>
                    <a:pt x="3606" y="160"/>
                  </a:lnTo>
                  <a:lnTo>
                    <a:pt x="3653" y="262"/>
                  </a:lnTo>
                  <a:lnTo>
                    <a:pt x="3711" y="418"/>
                  </a:lnTo>
                  <a:lnTo>
                    <a:pt x="3766" y="608"/>
                  </a:lnTo>
                  <a:lnTo>
                    <a:pt x="3803" y="822"/>
                  </a:lnTo>
                  <a:lnTo>
                    <a:pt x="3803" y="1047"/>
                  </a:lnTo>
                  <a:lnTo>
                    <a:pt x="3759" y="1264"/>
                  </a:lnTo>
                  <a:lnTo>
                    <a:pt x="3646" y="1461"/>
                  </a:lnTo>
                  <a:lnTo>
                    <a:pt x="3" y="1461"/>
                  </a:lnTo>
                  <a:lnTo>
                    <a:pt x="3" y="1431"/>
                  </a:lnTo>
                  <a:lnTo>
                    <a:pt x="0" y="1346"/>
                  </a:lnTo>
                  <a:lnTo>
                    <a:pt x="7" y="1227"/>
                  </a:lnTo>
                  <a:lnTo>
                    <a:pt x="27" y="1084"/>
                  </a:lnTo>
                  <a:lnTo>
                    <a:pt x="68" y="938"/>
                  </a:lnTo>
                  <a:lnTo>
                    <a:pt x="133" y="795"/>
                  </a:lnTo>
                  <a:lnTo>
                    <a:pt x="231" y="680"/>
                  </a:lnTo>
                  <a:lnTo>
                    <a:pt x="371" y="602"/>
                  </a:lnTo>
                  <a:lnTo>
                    <a:pt x="412" y="591"/>
                  </a:lnTo>
                  <a:lnTo>
                    <a:pt x="459" y="581"/>
                  </a:lnTo>
                  <a:lnTo>
                    <a:pt x="511" y="574"/>
                  </a:lnTo>
                  <a:lnTo>
                    <a:pt x="562" y="568"/>
                  </a:lnTo>
                  <a:lnTo>
                    <a:pt x="619" y="564"/>
                  </a:lnTo>
                  <a:lnTo>
                    <a:pt x="681" y="561"/>
                  </a:lnTo>
                  <a:lnTo>
                    <a:pt x="745" y="561"/>
                  </a:lnTo>
                  <a:lnTo>
                    <a:pt x="810" y="561"/>
                  </a:lnTo>
                  <a:lnTo>
                    <a:pt x="882" y="561"/>
                  </a:lnTo>
                  <a:lnTo>
                    <a:pt x="950" y="561"/>
                  </a:lnTo>
                  <a:lnTo>
                    <a:pt x="1025" y="561"/>
                  </a:lnTo>
                  <a:lnTo>
                    <a:pt x="1100" y="561"/>
                  </a:lnTo>
                  <a:lnTo>
                    <a:pt x="1178" y="561"/>
                  </a:lnTo>
                  <a:lnTo>
                    <a:pt x="1256" y="561"/>
                  </a:lnTo>
                  <a:lnTo>
                    <a:pt x="1334" y="557"/>
                  </a:lnTo>
                  <a:lnTo>
                    <a:pt x="1413" y="554"/>
                  </a:lnTo>
                  <a:lnTo>
                    <a:pt x="1495" y="551"/>
                  </a:lnTo>
                  <a:lnTo>
                    <a:pt x="1576" y="544"/>
                  </a:lnTo>
                  <a:lnTo>
                    <a:pt x="1658" y="537"/>
                  </a:lnTo>
                  <a:lnTo>
                    <a:pt x="1736" y="527"/>
                  </a:lnTo>
                  <a:lnTo>
                    <a:pt x="1818" y="517"/>
                  </a:lnTo>
                  <a:lnTo>
                    <a:pt x="1900" y="500"/>
                  </a:lnTo>
                  <a:lnTo>
                    <a:pt x="1978" y="483"/>
                  </a:lnTo>
                  <a:lnTo>
                    <a:pt x="2056" y="459"/>
                  </a:lnTo>
                  <a:lnTo>
                    <a:pt x="2131" y="435"/>
                  </a:lnTo>
                  <a:lnTo>
                    <a:pt x="2206" y="408"/>
                  </a:lnTo>
                  <a:lnTo>
                    <a:pt x="2278" y="374"/>
                  </a:lnTo>
                  <a:lnTo>
                    <a:pt x="2349" y="337"/>
                  </a:lnTo>
                  <a:lnTo>
                    <a:pt x="2417" y="296"/>
                  </a:lnTo>
                  <a:lnTo>
                    <a:pt x="2485" y="252"/>
                  </a:lnTo>
                  <a:lnTo>
                    <a:pt x="2547" y="201"/>
                  </a:lnTo>
                  <a:lnTo>
                    <a:pt x="2608" y="143"/>
                  </a:lnTo>
                  <a:lnTo>
                    <a:pt x="2669" y="92"/>
                  </a:lnTo>
                  <a:lnTo>
                    <a:pt x="2741" y="51"/>
                  </a:lnTo>
                  <a:lnTo>
                    <a:pt x="2812" y="24"/>
                  </a:lnTo>
                  <a:lnTo>
                    <a:pt x="2890" y="7"/>
                  </a:lnTo>
                  <a:lnTo>
                    <a:pt x="2972" y="0"/>
                  </a:lnTo>
                  <a:lnTo>
                    <a:pt x="3054" y="0"/>
                  </a:lnTo>
                  <a:lnTo>
                    <a:pt x="3136" y="4"/>
                  </a:lnTo>
                  <a:lnTo>
                    <a:pt x="3214" y="14"/>
                  </a:lnTo>
                  <a:lnTo>
                    <a:pt x="3289" y="31"/>
                  </a:lnTo>
                  <a:lnTo>
                    <a:pt x="3360" y="48"/>
                  </a:lnTo>
                  <a:lnTo>
                    <a:pt x="3425" y="65"/>
                  </a:lnTo>
                  <a:lnTo>
                    <a:pt x="3480" y="82"/>
                  </a:lnTo>
                  <a:lnTo>
                    <a:pt x="3524" y="99"/>
                  </a:lnTo>
                  <a:lnTo>
                    <a:pt x="3558" y="109"/>
                  </a:lnTo>
                  <a:lnTo>
                    <a:pt x="3582" y="119"/>
                  </a:lnTo>
                  <a:lnTo>
                    <a:pt x="3588" y="12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2" name="Freeform 259"/>
            <p:cNvSpPr>
              <a:spLocks/>
            </p:cNvSpPr>
            <p:nvPr/>
          </p:nvSpPr>
          <p:spPr bwMode="auto">
            <a:xfrm>
              <a:off x="5234" y="3728"/>
              <a:ext cx="1257" cy="1465"/>
            </a:xfrm>
            <a:custGeom>
              <a:avLst/>
              <a:gdLst/>
              <a:ahLst/>
              <a:cxnLst>
                <a:cxn ang="0">
                  <a:pos x="11" y="374"/>
                </a:cxn>
                <a:cxn ang="0">
                  <a:pos x="72" y="411"/>
                </a:cxn>
                <a:cxn ang="0">
                  <a:pos x="164" y="469"/>
                </a:cxn>
                <a:cxn ang="0">
                  <a:pos x="242" y="544"/>
                </a:cxn>
                <a:cxn ang="0">
                  <a:pos x="293" y="642"/>
                </a:cxn>
                <a:cxn ang="0">
                  <a:pos x="382" y="792"/>
                </a:cxn>
                <a:cxn ang="0">
                  <a:pos x="477" y="948"/>
                </a:cxn>
                <a:cxn ang="0">
                  <a:pos x="549" y="1067"/>
                </a:cxn>
                <a:cxn ang="0">
                  <a:pos x="579" y="1159"/>
                </a:cxn>
                <a:cxn ang="0">
                  <a:pos x="613" y="1315"/>
                </a:cxn>
                <a:cxn ang="0">
                  <a:pos x="610" y="1376"/>
                </a:cxn>
                <a:cxn ang="0">
                  <a:pos x="603" y="1410"/>
                </a:cxn>
                <a:cxn ang="0">
                  <a:pos x="620" y="1444"/>
                </a:cxn>
                <a:cxn ang="0">
                  <a:pos x="681" y="1461"/>
                </a:cxn>
                <a:cxn ang="0">
                  <a:pos x="814" y="1451"/>
                </a:cxn>
                <a:cxn ang="0">
                  <a:pos x="981" y="1366"/>
                </a:cxn>
                <a:cxn ang="0">
                  <a:pos x="1138" y="1247"/>
                </a:cxn>
                <a:cxn ang="0">
                  <a:pos x="1240" y="1152"/>
                </a:cxn>
                <a:cxn ang="0">
                  <a:pos x="1253" y="1121"/>
                </a:cxn>
                <a:cxn ang="0">
                  <a:pos x="1233" y="1067"/>
                </a:cxn>
                <a:cxn ang="0">
                  <a:pos x="1189" y="958"/>
                </a:cxn>
                <a:cxn ang="0">
                  <a:pos x="1114" y="802"/>
                </a:cxn>
                <a:cxn ang="0">
                  <a:pos x="998" y="554"/>
                </a:cxn>
                <a:cxn ang="0">
                  <a:pos x="930" y="333"/>
                </a:cxn>
                <a:cxn ang="0">
                  <a:pos x="923" y="201"/>
                </a:cxn>
                <a:cxn ang="0">
                  <a:pos x="937" y="126"/>
                </a:cxn>
                <a:cxn ang="0">
                  <a:pos x="923" y="48"/>
                </a:cxn>
                <a:cxn ang="0">
                  <a:pos x="841" y="0"/>
                </a:cxn>
                <a:cxn ang="0">
                  <a:pos x="709" y="14"/>
                </a:cxn>
                <a:cxn ang="0">
                  <a:pos x="545" y="68"/>
                </a:cxn>
                <a:cxn ang="0">
                  <a:pos x="372" y="150"/>
                </a:cxn>
                <a:cxn ang="0">
                  <a:pos x="211" y="238"/>
                </a:cxn>
                <a:cxn ang="0">
                  <a:pos x="86" y="316"/>
                </a:cxn>
                <a:cxn ang="0">
                  <a:pos x="11" y="364"/>
                </a:cxn>
              </a:cxnLst>
              <a:rect l="0" t="0" r="r" b="b"/>
              <a:pathLst>
                <a:path w="1257" h="1465">
                  <a:moveTo>
                    <a:pt x="0" y="370"/>
                  </a:moveTo>
                  <a:lnTo>
                    <a:pt x="11" y="374"/>
                  </a:lnTo>
                  <a:lnTo>
                    <a:pt x="34" y="387"/>
                  </a:lnTo>
                  <a:lnTo>
                    <a:pt x="72" y="411"/>
                  </a:lnTo>
                  <a:lnTo>
                    <a:pt x="116" y="438"/>
                  </a:lnTo>
                  <a:lnTo>
                    <a:pt x="164" y="469"/>
                  </a:lnTo>
                  <a:lnTo>
                    <a:pt x="205" y="506"/>
                  </a:lnTo>
                  <a:lnTo>
                    <a:pt x="242" y="544"/>
                  </a:lnTo>
                  <a:lnTo>
                    <a:pt x="266" y="585"/>
                  </a:lnTo>
                  <a:lnTo>
                    <a:pt x="293" y="642"/>
                  </a:lnTo>
                  <a:lnTo>
                    <a:pt x="334" y="714"/>
                  </a:lnTo>
                  <a:lnTo>
                    <a:pt x="382" y="792"/>
                  </a:lnTo>
                  <a:lnTo>
                    <a:pt x="429" y="870"/>
                  </a:lnTo>
                  <a:lnTo>
                    <a:pt x="477" y="948"/>
                  </a:lnTo>
                  <a:lnTo>
                    <a:pt x="518" y="1016"/>
                  </a:lnTo>
                  <a:lnTo>
                    <a:pt x="549" y="1067"/>
                  </a:lnTo>
                  <a:lnTo>
                    <a:pt x="562" y="1101"/>
                  </a:lnTo>
                  <a:lnTo>
                    <a:pt x="579" y="1159"/>
                  </a:lnTo>
                  <a:lnTo>
                    <a:pt x="600" y="1237"/>
                  </a:lnTo>
                  <a:lnTo>
                    <a:pt x="613" y="1315"/>
                  </a:lnTo>
                  <a:lnTo>
                    <a:pt x="617" y="1363"/>
                  </a:lnTo>
                  <a:lnTo>
                    <a:pt x="610" y="1376"/>
                  </a:lnTo>
                  <a:lnTo>
                    <a:pt x="606" y="1393"/>
                  </a:lnTo>
                  <a:lnTo>
                    <a:pt x="603" y="1410"/>
                  </a:lnTo>
                  <a:lnTo>
                    <a:pt x="606" y="1427"/>
                  </a:lnTo>
                  <a:lnTo>
                    <a:pt x="620" y="1444"/>
                  </a:lnTo>
                  <a:lnTo>
                    <a:pt x="644" y="1454"/>
                  </a:lnTo>
                  <a:lnTo>
                    <a:pt x="681" y="1461"/>
                  </a:lnTo>
                  <a:lnTo>
                    <a:pt x="739" y="1465"/>
                  </a:lnTo>
                  <a:lnTo>
                    <a:pt x="814" y="1451"/>
                  </a:lnTo>
                  <a:lnTo>
                    <a:pt x="896" y="1417"/>
                  </a:lnTo>
                  <a:lnTo>
                    <a:pt x="981" y="1366"/>
                  </a:lnTo>
                  <a:lnTo>
                    <a:pt x="1063" y="1305"/>
                  </a:lnTo>
                  <a:lnTo>
                    <a:pt x="1138" y="1247"/>
                  </a:lnTo>
                  <a:lnTo>
                    <a:pt x="1199" y="1193"/>
                  </a:lnTo>
                  <a:lnTo>
                    <a:pt x="1240" y="1152"/>
                  </a:lnTo>
                  <a:lnTo>
                    <a:pt x="1257" y="1128"/>
                  </a:lnTo>
                  <a:lnTo>
                    <a:pt x="1253" y="1121"/>
                  </a:lnTo>
                  <a:lnTo>
                    <a:pt x="1247" y="1101"/>
                  </a:lnTo>
                  <a:lnTo>
                    <a:pt x="1233" y="1067"/>
                  </a:lnTo>
                  <a:lnTo>
                    <a:pt x="1212" y="1019"/>
                  </a:lnTo>
                  <a:lnTo>
                    <a:pt x="1189" y="958"/>
                  </a:lnTo>
                  <a:lnTo>
                    <a:pt x="1155" y="887"/>
                  </a:lnTo>
                  <a:lnTo>
                    <a:pt x="1114" y="802"/>
                  </a:lnTo>
                  <a:lnTo>
                    <a:pt x="1066" y="703"/>
                  </a:lnTo>
                  <a:lnTo>
                    <a:pt x="998" y="554"/>
                  </a:lnTo>
                  <a:lnTo>
                    <a:pt x="954" y="432"/>
                  </a:lnTo>
                  <a:lnTo>
                    <a:pt x="930" y="333"/>
                  </a:lnTo>
                  <a:lnTo>
                    <a:pt x="920" y="258"/>
                  </a:lnTo>
                  <a:lnTo>
                    <a:pt x="923" y="201"/>
                  </a:lnTo>
                  <a:lnTo>
                    <a:pt x="930" y="156"/>
                  </a:lnTo>
                  <a:lnTo>
                    <a:pt x="937" y="126"/>
                  </a:lnTo>
                  <a:lnTo>
                    <a:pt x="937" y="102"/>
                  </a:lnTo>
                  <a:lnTo>
                    <a:pt x="923" y="48"/>
                  </a:lnTo>
                  <a:lnTo>
                    <a:pt x="889" y="14"/>
                  </a:lnTo>
                  <a:lnTo>
                    <a:pt x="841" y="0"/>
                  </a:lnTo>
                  <a:lnTo>
                    <a:pt x="780" y="0"/>
                  </a:lnTo>
                  <a:lnTo>
                    <a:pt x="709" y="14"/>
                  </a:lnTo>
                  <a:lnTo>
                    <a:pt x="627" y="37"/>
                  </a:lnTo>
                  <a:lnTo>
                    <a:pt x="545" y="68"/>
                  </a:lnTo>
                  <a:lnTo>
                    <a:pt x="460" y="109"/>
                  </a:lnTo>
                  <a:lnTo>
                    <a:pt x="372" y="150"/>
                  </a:lnTo>
                  <a:lnTo>
                    <a:pt x="290" y="194"/>
                  </a:lnTo>
                  <a:lnTo>
                    <a:pt x="211" y="238"/>
                  </a:lnTo>
                  <a:lnTo>
                    <a:pt x="143" y="279"/>
                  </a:lnTo>
                  <a:lnTo>
                    <a:pt x="86" y="316"/>
                  </a:lnTo>
                  <a:lnTo>
                    <a:pt x="38" y="343"/>
                  </a:lnTo>
                  <a:lnTo>
                    <a:pt x="11" y="364"/>
                  </a:lnTo>
                  <a:lnTo>
                    <a:pt x="0" y="37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3" name="Freeform 260"/>
            <p:cNvSpPr>
              <a:spLocks/>
            </p:cNvSpPr>
            <p:nvPr/>
          </p:nvSpPr>
          <p:spPr bwMode="auto">
            <a:xfrm>
              <a:off x="3924" y="6457"/>
              <a:ext cx="1784" cy="1634"/>
            </a:xfrm>
            <a:custGeom>
              <a:avLst/>
              <a:gdLst/>
              <a:ahLst/>
              <a:cxnLst>
                <a:cxn ang="0">
                  <a:pos x="88" y="135"/>
                </a:cxn>
                <a:cxn ang="0">
                  <a:pos x="91" y="135"/>
                </a:cxn>
                <a:cxn ang="0">
                  <a:pos x="136" y="115"/>
                </a:cxn>
                <a:cxn ang="0">
                  <a:pos x="211" y="85"/>
                </a:cxn>
                <a:cxn ang="0">
                  <a:pos x="289" y="54"/>
                </a:cxn>
                <a:cxn ang="0">
                  <a:pos x="360" y="37"/>
                </a:cxn>
                <a:cxn ang="0">
                  <a:pos x="425" y="17"/>
                </a:cxn>
                <a:cxn ang="0">
                  <a:pos x="480" y="0"/>
                </a:cxn>
                <a:cxn ang="0">
                  <a:pos x="534" y="6"/>
                </a:cxn>
                <a:cxn ang="0">
                  <a:pos x="612" y="40"/>
                </a:cxn>
                <a:cxn ang="0">
                  <a:pos x="732" y="115"/>
                </a:cxn>
                <a:cxn ang="0">
                  <a:pos x="847" y="183"/>
                </a:cxn>
                <a:cxn ang="0">
                  <a:pos x="905" y="224"/>
                </a:cxn>
                <a:cxn ang="0">
                  <a:pos x="922" y="305"/>
                </a:cxn>
                <a:cxn ang="0">
                  <a:pos x="932" y="434"/>
                </a:cxn>
                <a:cxn ang="0">
                  <a:pos x="963" y="842"/>
                </a:cxn>
                <a:cxn ang="0">
                  <a:pos x="997" y="971"/>
                </a:cxn>
                <a:cxn ang="0">
                  <a:pos x="1035" y="1026"/>
                </a:cxn>
                <a:cxn ang="0">
                  <a:pos x="1161" y="1097"/>
                </a:cxn>
                <a:cxn ang="0">
                  <a:pos x="1351" y="1189"/>
                </a:cxn>
                <a:cxn ang="0">
                  <a:pos x="1556" y="1284"/>
                </a:cxn>
                <a:cxn ang="0">
                  <a:pos x="1719" y="1355"/>
                </a:cxn>
                <a:cxn ang="0">
                  <a:pos x="1784" y="1382"/>
                </a:cxn>
                <a:cxn ang="0">
                  <a:pos x="1678" y="1610"/>
                </a:cxn>
                <a:cxn ang="0">
                  <a:pos x="1518" y="1501"/>
                </a:cxn>
                <a:cxn ang="0">
                  <a:pos x="1287" y="1349"/>
                </a:cxn>
                <a:cxn ang="0">
                  <a:pos x="1052" y="1196"/>
                </a:cxn>
                <a:cxn ang="0">
                  <a:pos x="875" y="1083"/>
                </a:cxn>
                <a:cxn ang="0">
                  <a:pos x="806" y="1050"/>
                </a:cxn>
                <a:cxn ang="0">
                  <a:pos x="759" y="1016"/>
                </a:cxn>
                <a:cxn ang="0">
                  <a:pos x="721" y="965"/>
                </a:cxn>
                <a:cxn ang="0">
                  <a:pos x="684" y="856"/>
                </a:cxn>
                <a:cxn ang="0">
                  <a:pos x="657" y="676"/>
                </a:cxn>
                <a:cxn ang="0">
                  <a:pos x="616" y="384"/>
                </a:cxn>
                <a:cxn ang="0">
                  <a:pos x="585" y="346"/>
                </a:cxn>
                <a:cxn ang="0">
                  <a:pos x="517" y="336"/>
                </a:cxn>
                <a:cxn ang="0">
                  <a:pos x="422" y="326"/>
                </a:cxn>
                <a:cxn ang="0">
                  <a:pos x="347" y="316"/>
                </a:cxn>
                <a:cxn ang="0">
                  <a:pos x="292" y="316"/>
                </a:cxn>
                <a:cxn ang="0">
                  <a:pos x="217" y="316"/>
                </a:cxn>
                <a:cxn ang="0">
                  <a:pos x="126" y="299"/>
                </a:cxn>
                <a:cxn ang="0">
                  <a:pos x="115" y="261"/>
                </a:cxn>
                <a:cxn ang="0">
                  <a:pos x="231" y="261"/>
                </a:cxn>
                <a:cxn ang="0">
                  <a:pos x="292" y="244"/>
                </a:cxn>
                <a:cxn ang="0">
                  <a:pos x="360" y="237"/>
                </a:cxn>
                <a:cxn ang="0">
                  <a:pos x="510" y="244"/>
                </a:cxn>
                <a:cxn ang="0">
                  <a:pos x="640" y="251"/>
                </a:cxn>
                <a:cxn ang="0">
                  <a:pos x="653" y="251"/>
                </a:cxn>
                <a:cxn ang="0">
                  <a:pos x="643" y="244"/>
                </a:cxn>
                <a:cxn ang="0">
                  <a:pos x="575" y="224"/>
                </a:cxn>
                <a:cxn ang="0">
                  <a:pos x="493" y="207"/>
                </a:cxn>
                <a:cxn ang="0">
                  <a:pos x="442" y="207"/>
                </a:cxn>
                <a:cxn ang="0">
                  <a:pos x="384" y="200"/>
                </a:cxn>
                <a:cxn ang="0">
                  <a:pos x="343" y="197"/>
                </a:cxn>
                <a:cxn ang="0">
                  <a:pos x="262" y="203"/>
                </a:cxn>
                <a:cxn ang="0">
                  <a:pos x="163" y="210"/>
                </a:cxn>
                <a:cxn ang="0">
                  <a:pos x="37" y="186"/>
                </a:cxn>
                <a:cxn ang="0">
                  <a:pos x="0" y="142"/>
                </a:cxn>
                <a:cxn ang="0">
                  <a:pos x="68" y="139"/>
                </a:cxn>
              </a:cxnLst>
              <a:rect l="0" t="0" r="r" b="b"/>
              <a:pathLst>
                <a:path w="1784" h="1634">
                  <a:moveTo>
                    <a:pt x="88" y="139"/>
                  </a:moveTo>
                  <a:lnTo>
                    <a:pt x="88" y="139"/>
                  </a:lnTo>
                  <a:lnTo>
                    <a:pt x="88" y="135"/>
                  </a:lnTo>
                  <a:lnTo>
                    <a:pt x="91" y="135"/>
                  </a:lnTo>
                  <a:lnTo>
                    <a:pt x="102" y="129"/>
                  </a:lnTo>
                  <a:lnTo>
                    <a:pt x="115" y="125"/>
                  </a:lnTo>
                  <a:lnTo>
                    <a:pt x="136" y="115"/>
                  </a:lnTo>
                  <a:lnTo>
                    <a:pt x="160" y="108"/>
                  </a:lnTo>
                  <a:lnTo>
                    <a:pt x="183" y="98"/>
                  </a:lnTo>
                  <a:lnTo>
                    <a:pt x="211" y="85"/>
                  </a:lnTo>
                  <a:lnTo>
                    <a:pt x="238" y="74"/>
                  </a:lnTo>
                  <a:lnTo>
                    <a:pt x="262" y="64"/>
                  </a:lnTo>
                  <a:lnTo>
                    <a:pt x="289" y="54"/>
                  </a:lnTo>
                  <a:lnTo>
                    <a:pt x="313" y="47"/>
                  </a:lnTo>
                  <a:lnTo>
                    <a:pt x="337" y="40"/>
                  </a:lnTo>
                  <a:lnTo>
                    <a:pt x="360" y="37"/>
                  </a:lnTo>
                  <a:lnTo>
                    <a:pt x="381" y="30"/>
                  </a:lnTo>
                  <a:lnTo>
                    <a:pt x="405" y="23"/>
                  </a:lnTo>
                  <a:lnTo>
                    <a:pt x="425" y="17"/>
                  </a:lnTo>
                  <a:lnTo>
                    <a:pt x="446" y="10"/>
                  </a:lnTo>
                  <a:lnTo>
                    <a:pt x="463" y="3"/>
                  </a:lnTo>
                  <a:lnTo>
                    <a:pt x="480" y="0"/>
                  </a:lnTo>
                  <a:lnTo>
                    <a:pt x="497" y="0"/>
                  </a:lnTo>
                  <a:lnTo>
                    <a:pt x="514" y="0"/>
                  </a:lnTo>
                  <a:lnTo>
                    <a:pt x="534" y="6"/>
                  </a:lnTo>
                  <a:lnTo>
                    <a:pt x="555" y="13"/>
                  </a:lnTo>
                  <a:lnTo>
                    <a:pt x="582" y="23"/>
                  </a:lnTo>
                  <a:lnTo>
                    <a:pt x="612" y="40"/>
                  </a:lnTo>
                  <a:lnTo>
                    <a:pt x="650" y="61"/>
                  </a:lnTo>
                  <a:lnTo>
                    <a:pt x="687" y="88"/>
                  </a:lnTo>
                  <a:lnTo>
                    <a:pt x="732" y="115"/>
                  </a:lnTo>
                  <a:lnTo>
                    <a:pt x="772" y="142"/>
                  </a:lnTo>
                  <a:lnTo>
                    <a:pt x="813" y="166"/>
                  </a:lnTo>
                  <a:lnTo>
                    <a:pt x="847" y="183"/>
                  </a:lnTo>
                  <a:lnTo>
                    <a:pt x="875" y="197"/>
                  </a:lnTo>
                  <a:lnTo>
                    <a:pt x="895" y="210"/>
                  </a:lnTo>
                  <a:lnTo>
                    <a:pt x="905" y="224"/>
                  </a:lnTo>
                  <a:lnTo>
                    <a:pt x="912" y="244"/>
                  </a:lnTo>
                  <a:lnTo>
                    <a:pt x="912" y="261"/>
                  </a:lnTo>
                  <a:lnTo>
                    <a:pt x="922" y="305"/>
                  </a:lnTo>
                  <a:lnTo>
                    <a:pt x="929" y="350"/>
                  </a:lnTo>
                  <a:lnTo>
                    <a:pt x="932" y="394"/>
                  </a:lnTo>
                  <a:lnTo>
                    <a:pt x="932" y="434"/>
                  </a:lnTo>
                  <a:lnTo>
                    <a:pt x="936" y="591"/>
                  </a:lnTo>
                  <a:lnTo>
                    <a:pt x="949" y="730"/>
                  </a:lnTo>
                  <a:lnTo>
                    <a:pt x="963" y="842"/>
                  </a:lnTo>
                  <a:lnTo>
                    <a:pt x="973" y="907"/>
                  </a:lnTo>
                  <a:lnTo>
                    <a:pt x="984" y="941"/>
                  </a:lnTo>
                  <a:lnTo>
                    <a:pt x="997" y="971"/>
                  </a:lnTo>
                  <a:lnTo>
                    <a:pt x="1011" y="999"/>
                  </a:lnTo>
                  <a:lnTo>
                    <a:pt x="1018" y="1009"/>
                  </a:lnTo>
                  <a:lnTo>
                    <a:pt x="1035" y="1026"/>
                  </a:lnTo>
                  <a:lnTo>
                    <a:pt x="1065" y="1046"/>
                  </a:lnTo>
                  <a:lnTo>
                    <a:pt x="1110" y="1070"/>
                  </a:lnTo>
                  <a:lnTo>
                    <a:pt x="1161" y="1097"/>
                  </a:lnTo>
                  <a:lnTo>
                    <a:pt x="1218" y="1128"/>
                  </a:lnTo>
                  <a:lnTo>
                    <a:pt x="1283" y="1158"/>
                  </a:lnTo>
                  <a:lnTo>
                    <a:pt x="1351" y="1189"/>
                  </a:lnTo>
                  <a:lnTo>
                    <a:pt x="1423" y="1223"/>
                  </a:lnTo>
                  <a:lnTo>
                    <a:pt x="1491" y="1253"/>
                  </a:lnTo>
                  <a:lnTo>
                    <a:pt x="1556" y="1284"/>
                  </a:lnTo>
                  <a:lnTo>
                    <a:pt x="1617" y="1311"/>
                  </a:lnTo>
                  <a:lnTo>
                    <a:pt x="1671" y="1335"/>
                  </a:lnTo>
                  <a:lnTo>
                    <a:pt x="1719" y="1355"/>
                  </a:lnTo>
                  <a:lnTo>
                    <a:pt x="1753" y="1369"/>
                  </a:lnTo>
                  <a:lnTo>
                    <a:pt x="1777" y="1379"/>
                  </a:lnTo>
                  <a:lnTo>
                    <a:pt x="1784" y="1382"/>
                  </a:lnTo>
                  <a:lnTo>
                    <a:pt x="1716" y="1634"/>
                  </a:lnTo>
                  <a:lnTo>
                    <a:pt x="1705" y="1627"/>
                  </a:lnTo>
                  <a:lnTo>
                    <a:pt x="1678" y="1610"/>
                  </a:lnTo>
                  <a:lnTo>
                    <a:pt x="1637" y="1583"/>
                  </a:lnTo>
                  <a:lnTo>
                    <a:pt x="1583" y="1546"/>
                  </a:lnTo>
                  <a:lnTo>
                    <a:pt x="1518" y="1501"/>
                  </a:lnTo>
                  <a:lnTo>
                    <a:pt x="1447" y="1454"/>
                  </a:lnTo>
                  <a:lnTo>
                    <a:pt x="1368" y="1403"/>
                  </a:lnTo>
                  <a:lnTo>
                    <a:pt x="1287" y="1349"/>
                  </a:lnTo>
                  <a:lnTo>
                    <a:pt x="1205" y="1298"/>
                  </a:lnTo>
                  <a:lnTo>
                    <a:pt x="1127" y="1247"/>
                  </a:lnTo>
                  <a:lnTo>
                    <a:pt x="1052" y="1196"/>
                  </a:lnTo>
                  <a:lnTo>
                    <a:pt x="980" y="1151"/>
                  </a:lnTo>
                  <a:lnTo>
                    <a:pt x="922" y="1114"/>
                  </a:lnTo>
                  <a:lnTo>
                    <a:pt x="875" y="1083"/>
                  </a:lnTo>
                  <a:lnTo>
                    <a:pt x="841" y="1066"/>
                  </a:lnTo>
                  <a:lnTo>
                    <a:pt x="823" y="1056"/>
                  </a:lnTo>
                  <a:lnTo>
                    <a:pt x="806" y="1050"/>
                  </a:lnTo>
                  <a:lnTo>
                    <a:pt x="789" y="1039"/>
                  </a:lnTo>
                  <a:lnTo>
                    <a:pt x="772" y="1029"/>
                  </a:lnTo>
                  <a:lnTo>
                    <a:pt x="759" y="1016"/>
                  </a:lnTo>
                  <a:lnTo>
                    <a:pt x="745" y="999"/>
                  </a:lnTo>
                  <a:lnTo>
                    <a:pt x="732" y="982"/>
                  </a:lnTo>
                  <a:lnTo>
                    <a:pt x="721" y="965"/>
                  </a:lnTo>
                  <a:lnTo>
                    <a:pt x="715" y="944"/>
                  </a:lnTo>
                  <a:lnTo>
                    <a:pt x="698" y="903"/>
                  </a:lnTo>
                  <a:lnTo>
                    <a:pt x="684" y="856"/>
                  </a:lnTo>
                  <a:lnTo>
                    <a:pt x="674" y="805"/>
                  </a:lnTo>
                  <a:lnTo>
                    <a:pt x="667" y="757"/>
                  </a:lnTo>
                  <a:lnTo>
                    <a:pt x="657" y="676"/>
                  </a:lnTo>
                  <a:lnTo>
                    <a:pt x="643" y="557"/>
                  </a:lnTo>
                  <a:lnTo>
                    <a:pt x="626" y="445"/>
                  </a:lnTo>
                  <a:lnTo>
                    <a:pt x="616" y="384"/>
                  </a:lnTo>
                  <a:lnTo>
                    <a:pt x="612" y="367"/>
                  </a:lnTo>
                  <a:lnTo>
                    <a:pt x="602" y="353"/>
                  </a:lnTo>
                  <a:lnTo>
                    <a:pt x="585" y="346"/>
                  </a:lnTo>
                  <a:lnTo>
                    <a:pt x="561" y="339"/>
                  </a:lnTo>
                  <a:lnTo>
                    <a:pt x="544" y="336"/>
                  </a:lnTo>
                  <a:lnTo>
                    <a:pt x="517" y="336"/>
                  </a:lnTo>
                  <a:lnTo>
                    <a:pt x="486" y="333"/>
                  </a:lnTo>
                  <a:lnTo>
                    <a:pt x="456" y="329"/>
                  </a:lnTo>
                  <a:lnTo>
                    <a:pt x="422" y="326"/>
                  </a:lnTo>
                  <a:lnTo>
                    <a:pt x="391" y="322"/>
                  </a:lnTo>
                  <a:lnTo>
                    <a:pt x="364" y="319"/>
                  </a:lnTo>
                  <a:lnTo>
                    <a:pt x="347" y="316"/>
                  </a:lnTo>
                  <a:lnTo>
                    <a:pt x="330" y="316"/>
                  </a:lnTo>
                  <a:lnTo>
                    <a:pt x="313" y="316"/>
                  </a:lnTo>
                  <a:lnTo>
                    <a:pt x="292" y="316"/>
                  </a:lnTo>
                  <a:lnTo>
                    <a:pt x="269" y="316"/>
                  </a:lnTo>
                  <a:lnTo>
                    <a:pt x="245" y="316"/>
                  </a:lnTo>
                  <a:lnTo>
                    <a:pt x="217" y="316"/>
                  </a:lnTo>
                  <a:lnTo>
                    <a:pt x="190" y="316"/>
                  </a:lnTo>
                  <a:lnTo>
                    <a:pt x="160" y="312"/>
                  </a:lnTo>
                  <a:lnTo>
                    <a:pt x="126" y="299"/>
                  </a:lnTo>
                  <a:lnTo>
                    <a:pt x="112" y="282"/>
                  </a:lnTo>
                  <a:lnTo>
                    <a:pt x="112" y="268"/>
                  </a:lnTo>
                  <a:lnTo>
                    <a:pt x="115" y="261"/>
                  </a:lnTo>
                  <a:lnTo>
                    <a:pt x="163" y="265"/>
                  </a:lnTo>
                  <a:lnTo>
                    <a:pt x="200" y="265"/>
                  </a:lnTo>
                  <a:lnTo>
                    <a:pt x="231" y="261"/>
                  </a:lnTo>
                  <a:lnTo>
                    <a:pt x="255" y="258"/>
                  </a:lnTo>
                  <a:lnTo>
                    <a:pt x="275" y="251"/>
                  </a:lnTo>
                  <a:lnTo>
                    <a:pt x="292" y="244"/>
                  </a:lnTo>
                  <a:lnTo>
                    <a:pt x="313" y="241"/>
                  </a:lnTo>
                  <a:lnTo>
                    <a:pt x="330" y="237"/>
                  </a:lnTo>
                  <a:lnTo>
                    <a:pt x="360" y="237"/>
                  </a:lnTo>
                  <a:lnTo>
                    <a:pt x="401" y="241"/>
                  </a:lnTo>
                  <a:lnTo>
                    <a:pt x="456" y="241"/>
                  </a:lnTo>
                  <a:lnTo>
                    <a:pt x="510" y="244"/>
                  </a:lnTo>
                  <a:lnTo>
                    <a:pt x="561" y="248"/>
                  </a:lnTo>
                  <a:lnTo>
                    <a:pt x="609" y="248"/>
                  </a:lnTo>
                  <a:lnTo>
                    <a:pt x="640" y="251"/>
                  </a:lnTo>
                  <a:lnTo>
                    <a:pt x="653" y="251"/>
                  </a:lnTo>
                  <a:lnTo>
                    <a:pt x="653" y="248"/>
                  </a:lnTo>
                  <a:lnTo>
                    <a:pt x="643" y="244"/>
                  </a:lnTo>
                  <a:lnTo>
                    <a:pt x="626" y="241"/>
                  </a:lnTo>
                  <a:lnTo>
                    <a:pt x="602" y="231"/>
                  </a:lnTo>
                  <a:lnTo>
                    <a:pt x="575" y="224"/>
                  </a:lnTo>
                  <a:lnTo>
                    <a:pt x="544" y="217"/>
                  </a:lnTo>
                  <a:lnTo>
                    <a:pt x="517" y="210"/>
                  </a:lnTo>
                  <a:lnTo>
                    <a:pt x="493" y="207"/>
                  </a:lnTo>
                  <a:lnTo>
                    <a:pt x="476" y="203"/>
                  </a:lnTo>
                  <a:lnTo>
                    <a:pt x="459" y="207"/>
                  </a:lnTo>
                  <a:lnTo>
                    <a:pt x="442" y="207"/>
                  </a:lnTo>
                  <a:lnTo>
                    <a:pt x="422" y="203"/>
                  </a:lnTo>
                  <a:lnTo>
                    <a:pt x="398" y="200"/>
                  </a:lnTo>
                  <a:lnTo>
                    <a:pt x="384" y="200"/>
                  </a:lnTo>
                  <a:lnTo>
                    <a:pt x="371" y="200"/>
                  </a:lnTo>
                  <a:lnTo>
                    <a:pt x="357" y="200"/>
                  </a:lnTo>
                  <a:lnTo>
                    <a:pt x="343" y="197"/>
                  </a:lnTo>
                  <a:lnTo>
                    <a:pt x="320" y="197"/>
                  </a:lnTo>
                  <a:lnTo>
                    <a:pt x="292" y="200"/>
                  </a:lnTo>
                  <a:lnTo>
                    <a:pt x="262" y="203"/>
                  </a:lnTo>
                  <a:lnTo>
                    <a:pt x="231" y="207"/>
                  </a:lnTo>
                  <a:lnTo>
                    <a:pt x="197" y="210"/>
                  </a:lnTo>
                  <a:lnTo>
                    <a:pt x="163" y="210"/>
                  </a:lnTo>
                  <a:lnTo>
                    <a:pt x="126" y="210"/>
                  </a:lnTo>
                  <a:lnTo>
                    <a:pt x="91" y="203"/>
                  </a:lnTo>
                  <a:lnTo>
                    <a:pt x="37" y="186"/>
                  </a:lnTo>
                  <a:lnTo>
                    <a:pt x="10" y="166"/>
                  </a:lnTo>
                  <a:lnTo>
                    <a:pt x="0" y="149"/>
                  </a:lnTo>
                  <a:lnTo>
                    <a:pt x="0" y="142"/>
                  </a:lnTo>
                  <a:lnTo>
                    <a:pt x="23" y="142"/>
                  </a:lnTo>
                  <a:lnTo>
                    <a:pt x="47" y="139"/>
                  </a:lnTo>
                  <a:lnTo>
                    <a:pt x="68" y="139"/>
                  </a:lnTo>
                  <a:lnTo>
                    <a:pt x="88" y="1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4" name="Freeform 261"/>
            <p:cNvSpPr>
              <a:spLocks/>
            </p:cNvSpPr>
            <p:nvPr/>
          </p:nvSpPr>
          <p:spPr bwMode="auto">
            <a:xfrm>
              <a:off x="5527" y="4353"/>
              <a:ext cx="1771" cy="4914"/>
            </a:xfrm>
            <a:custGeom>
              <a:avLst/>
              <a:gdLst/>
              <a:ahLst/>
              <a:cxnLst>
                <a:cxn ang="0">
                  <a:pos x="1090" y="452"/>
                </a:cxn>
                <a:cxn ang="0">
                  <a:pos x="1151" y="524"/>
                </a:cxn>
                <a:cxn ang="0">
                  <a:pos x="1250" y="666"/>
                </a:cxn>
                <a:cxn ang="0">
                  <a:pos x="1372" y="891"/>
                </a:cxn>
                <a:cxn ang="0">
                  <a:pos x="1498" y="1193"/>
                </a:cxn>
                <a:cxn ang="0">
                  <a:pos x="1607" y="1577"/>
                </a:cxn>
                <a:cxn ang="0">
                  <a:pos x="1682" y="2046"/>
                </a:cxn>
                <a:cxn ang="0">
                  <a:pos x="1703" y="2600"/>
                </a:cxn>
                <a:cxn ang="0">
                  <a:pos x="1655" y="3463"/>
                </a:cxn>
                <a:cxn ang="0">
                  <a:pos x="1658" y="4258"/>
                </a:cxn>
                <a:cxn ang="0">
                  <a:pos x="1713" y="4706"/>
                </a:cxn>
                <a:cxn ang="0">
                  <a:pos x="1760" y="4893"/>
                </a:cxn>
                <a:cxn ang="0">
                  <a:pos x="1757" y="4914"/>
                </a:cxn>
                <a:cxn ang="0">
                  <a:pos x="1669" y="4903"/>
                </a:cxn>
                <a:cxn ang="0">
                  <a:pos x="1505" y="4880"/>
                </a:cxn>
                <a:cxn ang="0">
                  <a:pos x="1284" y="4842"/>
                </a:cxn>
                <a:cxn ang="0">
                  <a:pos x="1025" y="4781"/>
                </a:cxn>
                <a:cxn ang="0">
                  <a:pos x="746" y="4693"/>
                </a:cxn>
                <a:cxn ang="0">
                  <a:pos x="467" y="4577"/>
                </a:cxn>
                <a:cxn ang="0">
                  <a:pos x="201" y="4424"/>
                </a:cxn>
                <a:cxn ang="0">
                  <a:pos x="96" y="4322"/>
                </a:cxn>
                <a:cxn ang="0">
                  <a:pos x="211" y="4227"/>
                </a:cxn>
                <a:cxn ang="0">
                  <a:pos x="382" y="4054"/>
                </a:cxn>
                <a:cxn ang="0">
                  <a:pos x="545" y="3833"/>
                </a:cxn>
                <a:cxn ang="0">
                  <a:pos x="630" y="3558"/>
                </a:cxn>
                <a:cxn ang="0">
                  <a:pos x="593" y="3184"/>
                </a:cxn>
                <a:cxn ang="0">
                  <a:pos x="497" y="2814"/>
                </a:cxn>
                <a:cxn ang="0">
                  <a:pos x="416" y="2569"/>
                </a:cxn>
                <a:cxn ang="0">
                  <a:pos x="392" y="2528"/>
                </a:cxn>
                <a:cxn ang="0">
                  <a:pos x="330" y="2508"/>
                </a:cxn>
                <a:cxn ang="0">
                  <a:pos x="232" y="2454"/>
                </a:cxn>
                <a:cxn ang="0">
                  <a:pos x="116" y="2365"/>
                </a:cxn>
                <a:cxn ang="0">
                  <a:pos x="21" y="2233"/>
                </a:cxn>
                <a:cxn ang="0">
                  <a:pos x="0" y="2063"/>
                </a:cxn>
                <a:cxn ang="0">
                  <a:pos x="38" y="1873"/>
                </a:cxn>
                <a:cxn ang="0">
                  <a:pos x="99" y="1686"/>
                </a:cxn>
                <a:cxn ang="0">
                  <a:pos x="184" y="1397"/>
                </a:cxn>
                <a:cxn ang="0">
                  <a:pos x="245" y="1064"/>
                </a:cxn>
                <a:cxn ang="0">
                  <a:pos x="266" y="826"/>
                </a:cxn>
                <a:cxn ang="0">
                  <a:pos x="262" y="697"/>
                </a:cxn>
                <a:cxn ang="0">
                  <a:pos x="273" y="670"/>
                </a:cxn>
                <a:cxn ang="0">
                  <a:pos x="347" y="578"/>
                </a:cxn>
                <a:cxn ang="0">
                  <a:pos x="490" y="405"/>
                </a:cxn>
                <a:cxn ang="0">
                  <a:pos x="688" y="153"/>
                </a:cxn>
                <a:cxn ang="0">
                  <a:pos x="814" y="17"/>
                </a:cxn>
                <a:cxn ang="0">
                  <a:pos x="872" y="129"/>
                </a:cxn>
                <a:cxn ang="0">
                  <a:pos x="960" y="286"/>
                </a:cxn>
                <a:cxn ang="0">
                  <a:pos x="1049" y="411"/>
                </a:cxn>
              </a:cxnLst>
              <a:rect l="0" t="0" r="r" b="b"/>
              <a:pathLst>
                <a:path w="1771" h="4914">
                  <a:moveTo>
                    <a:pt x="1083" y="442"/>
                  </a:moveTo>
                  <a:lnTo>
                    <a:pt x="1090" y="452"/>
                  </a:lnTo>
                  <a:lnTo>
                    <a:pt x="1114" y="476"/>
                  </a:lnTo>
                  <a:lnTo>
                    <a:pt x="1151" y="524"/>
                  </a:lnTo>
                  <a:lnTo>
                    <a:pt x="1195" y="585"/>
                  </a:lnTo>
                  <a:lnTo>
                    <a:pt x="1250" y="666"/>
                  </a:lnTo>
                  <a:lnTo>
                    <a:pt x="1311" y="768"/>
                  </a:lnTo>
                  <a:lnTo>
                    <a:pt x="1372" y="891"/>
                  </a:lnTo>
                  <a:lnTo>
                    <a:pt x="1437" y="1030"/>
                  </a:lnTo>
                  <a:lnTo>
                    <a:pt x="1498" y="1193"/>
                  </a:lnTo>
                  <a:lnTo>
                    <a:pt x="1556" y="1373"/>
                  </a:lnTo>
                  <a:lnTo>
                    <a:pt x="1607" y="1577"/>
                  </a:lnTo>
                  <a:lnTo>
                    <a:pt x="1652" y="1801"/>
                  </a:lnTo>
                  <a:lnTo>
                    <a:pt x="1682" y="2046"/>
                  </a:lnTo>
                  <a:lnTo>
                    <a:pt x="1703" y="2311"/>
                  </a:lnTo>
                  <a:lnTo>
                    <a:pt x="1703" y="2600"/>
                  </a:lnTo>
                  <a:lnTo>
                    <a:pt x="1689" y="2912"/>
                  </a:lnTo>
                  <a:lnTo>
                    <a:pt x="1655" y="3463"/>
                  </a:lnTo>
                  <a:lnTo>
                    <a:pt x="1648" y="3908"/>
                  </a:lnTo>
                  <a:lnTo>
                    <a:pt x="1658" y="4258"/>
                  </a:lnTo>
                  <a:lnTo>
                    <a:pt x="1682" y="4519"/>
                  </a:lnTo>
                  <a:lnTo>
                    <a:pt x="1713" y="4706"/>
                  </a:lnTo>
                  <a:lnTo>
                    <a:pt x="1740" y="4829"/>
                  </a:lnTo>
                  <a:lnTo>
                    <a:pt x="1760" y="4893"/>
                  </a:lnTo>
                  <a:lnTo>
                    <a:pt x="1771" y="4914"/>
                  </a:lnTo>
                  <a:lnTo>
                    <a:pt x="1757" y="4914"/>
                  </a:lnTo>
                  <a:lnTo>
                    <a:pt x="1723" y="4910"/>
                  </a:lnTo>
                  <a:lnTo>
                    <a:pt x="1669" y="4903"/>
                  </a:lnTo>
                  <a:lnTo>
                    <a:pt x="1594" y="4893"/>
                  </a:lnTo>
                  <a:lnTo>
                    <a:pt x="1505" y="4880"/>
                  </a:lnTo>
                  <a:lnTo>
                    <a:pt x="1400" y="4863"/>
                  </a:lnTo>
                  <a:lnTo>
                    <a:pt x="1284" y="4842"/>
                  </a:lnTo>
                  <a:lnTo>
                    <a:pt x="1158" y="4812"/>
                  </a:lnTo>
                  <a:lnTo>
                    <a:pt x="1025" y="4781"/>
                  </a:lnTo>
                  <a:lnTo>
                    <a:pt x="889" y="4740"/>
                  </a:lnTo>
                  <a:lnTo>
                    <a:pt x="746" y="4693"/>
                  </a:lnTo>
                  <a:lnTo>
                    <a:pt x="606" y="4638"/>
                  </a:lnTo>
                  <a:lnTo>
                    <a:pt x="467" y="4577"/>
                  </a:lnTo>
                  <a:lnTo>
                    <a:pt x="330" y="4506"/>
                  </a:lnTo>
                  <a:lnTo>
                    <a:pt x="201" y="4424"/>
                  </a:lnTo>
                  <a:lnTo>
                    <a:pt x="79" y="4336"/>
                  </a:lnTo>
                  <a:lnTo>
                    <a:pt x="96" y="4322"/>
                  </a:lnTo>
                  <a:lnTo>
                    <a:pt x="143" y="4285"/>
                  </a:lnTo>
                  <a:lnTo>
                    <a:pt x="211" y="4227"/>
                  </a:lnTo>
                  <a:lnTo>
                    <a:pt x="296" y="4149"/>
                  </a:lnTo>
                  <a:lnTo>
                    <a:pt x="382" y="4054"/>
                  </a:lnTo>
                  <a:lnTo>
                    <a:pt x="470" y="3949"/>
                  </a:lnTo>
                  <a:lnTo>
                    <a:pt x="545" y="3833"/>
                  </a:lnTo>
                  <a:lnTo>
                    <a:pt x="603" y="3707"/>
                  </a:lnTo>
                  <a:lnTo>
                    <a:pt x="630" y="3558"/>
                  </a:lnTo>
                  <a:lnTo>
                    <a:pt x="623" y="3378"/>
                  </a:lnTo>
                  <a:lnTo>
                    <a:pt x="593" y="3184"/>
                  </a:lnTo>
                  <a:lnTo>
                    <a:pt x="548" y="2990"/>
                  </a:lnTo>
                  <a:lnTo>
                    <a:pt x="497" y="2814"/>
                  </a:lnTo>
                  <a:lnTo>
                    <a:pt x="450" y="2668"/>
                  </a:lnTo>
                  <a:lnTo>
                    <a:pt x="416" y="2569"/>
                  </a:lnTo>
                  <a:lnTo>
                    <a:pt x="402" y="2532"/>
                  </a:lnTo>
                  <a:lnTo>
                    <a:pt x="392" y="2528"/>
                  </a:lnTo>
                  <a:lnTo>
                    <a:pt x="368" y="2522"/>
                  </a:lnTo>
                  <a:lnTo>
                    <a:pt x="330" y="2508"/>
                  </a:lnTo>
                  <a:lnTo>
                    <a:pt x="283" y="2484"/>
                  </a:lnTo>
                  <a:lnTo>
                    <a:pt x="232" y="2454"/>
                  </a:lnTo>
                  <a:lnTo>
                    <a:pt x="174" y="2416"/>
                  </a:lnTo>
                  <a:lnTo>
                    <a:pt x="116" y="2365"/>
                  </a:lnTo>
                  <a:lnTo>
                    <a:pt x="61" y="2304"/>
                  </a:lnTo>
                  <a:lnTo>
                    <a:pt x="21" y="2233"/>
                  </a:lnTo>
                  <a:lnTo>
                    <a:pt x="0" y="2151"/>
                  </a:lnTo>
                  <a:lnTo>
                    <a:pt x="0" y="2063"/>
                  </a:lnTo>
                  <a:lnTo>
                    <a:pt x="14" y="1968"/>
                  </a:lnTo>
                  <a:lnTo>
                    <a:pt x="38" y="1873"/>
                  </a:lnTo>
                  <a:lnTo>
                    <a:pt x="68" y="1777"/>
                  </a:lnTo>
                  <a:lnTo>
                    <a:pt x="99" y="1686"/>
                  </a:lnTo>
                  <a:lnTo>
                    <a:pt x="130" y="1594"/>
                  </a:lnTo>
                  <a:lnTo>
                    <a:pt x="184" y="1397"/>
                  </a:lnTo>
                  <a:lnTo>
                    <a:pt x="222" y="1220"/>
                  </a:lnTo>
                  <a:lnTo>
                    <a:pt x="245" y="1064"/>
                  </a:lnTo>
                  <a:lnTo>
                    <a:pt x="259" y="931"/>
                  </a:lnTo>
                  <a:lnTo>
                    <a:pt x="266" y="826"/>
                  </a:lnTo>
                  <a:lnTo>
                    <a:pt x="266" y="744"/>
                  </a:lnTo>
                  <a:lnTo>
                    <a:pt x="262" y="697"/>
                  </a:lnTo>
                  <a:lnTo>
                    <a:pt x="262" y="680"/>
                  </a:lnTo>
                  <a:lnTo>
                    <a:pt x="273" y="670"/>
                  </a:lnTo>
                  <a:lnTo>
                    <a:pt x="300" y="632"/>
                  </a:lnTo>
                  <a:lnTo>
                    <a:pt x="347" y="578"/>
                  </a:lnTo>
                  <a:lnTo>
                    <a:pt x="412" y="500"/>
                  </a:lnTo>
                  <a:lnTo>
                    <a:pt x="490" y="405"/>
                  </a:lnTo>
                  <a:lnTo>
                    <a:pt x="582" y="286"/>
                  </a:lnTo>
                  <a:lnTo>
                    <a:pt x="688" y="153"/>
                  </a:lnTo>
                  <a:lnTo>
                    <a:pt x="804" y="0"/>
                  </a:lnTo>
                  <a:lnTo>
                    <a:pt x="814" y="17"/>
                  </a:lnTo>
                  <a:lnTo>
                    <a:pt x="838" y="65"/>
                  </a:lnTo>
                  <a:lnTo>
                    <a:pt x="872" y="129"/>
                  </a:lnTo>
                  <a:lnTo>
                    <a:pt x="913" y="204"/>
                  </a:lnTo>
                  <a:lnTo>
                    <a:pt x="960" y="286"/>
                  </a:lnTo>
                  <a:lnTo>
                    <a:pt x="1005" y="357"/>
                  </a:lnTo>
                  <a:lnTo>
                    <a:pt x="1049" y="411"/>
                  </a:lnTo>
                  <a:lnTo>
                    <a:pt x="1083" y="442"/>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5" name="Freeform 262"/>
            <p:cNvSpPr>
              <a:spLocks/>
            </p:cNvSpPr>
            <p:nvPr/>
          </p:nvSpPr>
          <p:spPr bwMode="auto">
            <a:xfrm>
              <a:off x="5027" y="5193"/>
              <a:ext cx="1930" cy="3200"/>
            </a:xfrm>
            <a:custGeom>
              <a:avLst/>
              <a:gdLst/>
              <a:ahLst/>
              <a:cxnLst>
                <a:cxn ang="0">
                  <a:pos x="1692" y="6"/>
                </a:cxn>
                <a:cxn ang="0">
                  <a:pos x="1607" y="44"/>
                </a:cxn>
                <a:cxn ang="0">
                  <a:pos x="1494" y="142"/>
                </a:cxn>
                <a:cxn ang="0">
                  <a:pos x="1416" y="326"/>
                </a:cxn>
                <a:cxn ang="0">
                  <a:pos x="1406" y="604"/>
                </a:cxn>
                <a:cxn ang="0">
                  <a:pos x="1362" y="920"/>
                </a:cxn>
                <a:cxn ang="0">
                  <a:pos x="1287" y="1226"/>
                </a:cxn>
                <a:cxn ang="0">
                  <a:pos x="1212" y="1471"/>
                </a:cxn>
                <a:cxn ang="0">
                  <a:pos x="1154" y="1658"/>
                </a:cxn>
                <a:cxn ang="0">
                  <a:pos x="1079" y="1964"/>
                </a:cxn>
                <a:cxn ang="0">
                  <a:pos x="1001" y="2293"/>
                </a:cxn>
                <a:cxn ang="0">
                  <a:pos x="946" y="2524"/>
                </a:cxn>
                <a:cxn ang="0">
                  <a:pos x="933" y="2558"/>
                </a:cxn>
                <a:cxn ang="0">
                  <a:pos x="892" y="2551"/>
                </a:cxn>
                <a:cxn ang="0">
                  <a:pos x="820" y="2534"/>
                </a:cxn>
                <a:cxn ang="0">
                  <a:pos x="722" y="2507"/>
                </a:cxn>
                <a:cxn ang="0">
                  <a:pos x="609" y="2473"/>
                </a:cxn>
                <a:cxn ang="0">
                  <a:pos x="493" y="2422"/>
                </a:cxn>
                <a:cxn ang="0">
                  <a:pos x="378" y="2361"/>
                </a:cxn>
                <a:cxn ang="0">
                  <a:pos x="279" y="2283"/>
                </a:cxn>
                <a:cxn ang="0">
                  <a:pos x="224" y="2252"/>
                </a:cxn>
                <a:cxn ang="0">
                  <a:pos x="160" y="2354"/>
                </a:cxn>
                <a:cxn ang="0">
                  <a:pos x="71" y="2534"/>
                </a:cxn>
                <a:cxn ang="0">
                  <a:pos x="10" y="2759"/>
                </a:cxn>
                <a:cxn ang="0">
                  <a:pos x="10" y="2878"/>
                </a:cxn>
                <a:cxn ang="0">
                  <a:pos x="85" y="2871"/>
                </a:cxn>
                <a:cxn ang="0">
                  <a:pos x="211" y="2871"/>
                </a:cxn>
                <a:cxn ang="0">
                  <a:pos x="374" y="2898"/>
                </a:cxn>
                <a:cxn ang="0">
                  <a:pos x="504" y="2952"/>
                </a:cxn>
                <a:cxn ang="0">
                  <a:pos x="596" y="2993"/>
                </a:cxn>
                <a:cxn ang="0">
                  <a:pos x="687" y="3034"/>
                </a:cxn>
                <a:cxn ang="0">
                  <a:pos x="783" y="3075"/>
                </a:cxn>
                <a:cxn ang="0">
                  <a:pos x="871" y="3112"/>
                </a:cxn>
                <a:cxn ang="0">
                  <a:pos x="953" y="3146"/>
                </a:cxn>
                <a:cxn ang="0">
                  <a:pos x="1025" y="3173"/>
                </a:cxn>
                <a:cxn ang="0">
                  <a:pos x="1086" y="3194"/>
                </a:cxn>
                <a:cxn ang="0">
                  <a:pos x="1137" y="3190"/>
                </a:cxn>
                <a:cxn ang="0">
                  <a:pos x="1212" y="3068"/>
                </a:cxn>
                <a:cxn ang="0">
                  <a:pos x="1311" y="2847"/>
                </a:cxn>
                <a:cxn ang="0">
                  <a:pos x="1419" y="2558"/>
                </a:cxn>
                <a:cxn ang="0">
                  <a:pos x="1532" y="2232"/>
                </a:cxn>
                <a:cxn ang="0">
                  <a:pos x="1641" y="1899"/>
                </a:cxn>
                <a:cxn ang="0">
                  <a:pos x="1733" y="1593"/>
                </a:cxn>
                <a:cxn ang="0">
                  <a:pos x="1801" y="1349"/>
                </a:cxn>
                <a:cxn ang="0">
                  <a:pos x="1855" y="1077"/>
                </a:cxn>
                <a:cxn ang="0">
                  <a:pos x="1917" y="642"/>
                </a:cxn>
                <a:cxn ang="0">
                  <a:pos x="1923" y="231"/>
                </a:cxn>
                <a:cxn ang="0">
                  <a:pos x="1818" y="0"/>
                </a:cxn>
              </a:cxnLst>
              <a:rect l="0" t="0" r="r" b="b"/>
              <a:pathLst>
                <a:path w="1930" h="3200">
                  <a:moveTo>
                    <a:pt x="1706" y="3"/>
                  </a:moveTo>
                  <a:lnTo>
                    <a:pt x="1692" y="6"/>
                  </a:lnTo>
                  <a:lnTo>
                    <a:pt x="1658" y="20"/>
                  </a:lnTo>
                  <a:lnTo>
                    <a:pt x="1607" y="44"/>
                  </a:lnTo>
                  <a:lnTo>
                    <a:pt x="1552" y="85"/>
                  </a:lnTo>
                  <a:lnTo>
                    <a:pt x="1494" y="142"/>
                  </a:lnTo>
                  <a:lnTo>
                    <a:pt x="1447" y="220"/>
                  </a:lnTo>
                  <a:lnTo>
                    <a:pt x="1416" y="326"/>
                  </a:lnTo>
                  <a:lnTo>
                    <a:pt x="1409" y="455"/>
                  </a:lnTo>
                  <a:lnTo>
                    <a:pt x="1406" y="604"/>
                  </a:lnTo>
                  <a:lnTo>
                    <a:pt x="1389" y="761"/>
                  </a:lnTo>
                  <a:lnTo>
                    <a:pt x="1362" y="920"/>
                  </a:lnTo>
                  <a:lnTo>
                    <a:pt x="1328" y="1077"/>
                  </a:lnTo>
                  <a:lnTo>
                    <a:pt x="1287" y="1226"/>
                  </a:lnTo>
                  <a:lnTo>
                    <a:pt x="1246" y="1359"/>
                  </a:lnTo>
                  <a:lnTo>
                    <a:pt x="1212" y="1471"/>
                  </a:lnTo>
                  <a:lnTo>
                    <a:pt x="1181" y="1559"/>
                  </a:lnTo>
                  <a:lnTo>
                    <a:pt x="1154" y="1658"/>
                  </a:lnTo>
                  <a:lnTo>
                    <a:pt x="1116" y="1797"/>
                  </a:lnTo>
                  <a:lnTo>
                    <a:pt x="1079" y="1964"/>
                  </a:lnTo>
                  <a:lnTo>
                    <a:pt x="1038" y="2133"/>
                  </a:lnTo>
                  <a:lnTo>
                    <a:pt x="1001" y="2293"/>
                  </a:lnTo>
                  <a:lnTo>
                    <a:pt x="970" y="2429"/>
                  </a:lnTo>
                  <a:lnTo>
                    <a:pt x="946" y="2524"/>
                  </a:lnTo>
                  <a:lnTo>
                    <a:pt x="939" y="2558"/>
                  </a:lnTo>
                  <a:lnTo>
                    <a:pt x="933" y="2558"/>
                  </a:lnTo>
                  <a:lnTo>
                    <a:pt x="919" y="2555"/>
                  </a:lnTo>
                  <a:lnTo>
                    <a:pt x="892" y="2551"/>
                  </a:lnTo>
                  <a:lnTo>
                    <a:pt x="861" y="2545"/>
                  </a:lnTo>
                  <a:lnTo>
                    <a:pt x="820" y="2534"/>
                  </a:lnTo>
                  <a:lnTo>
                    <a:pt x="773" y="2524"/>
                  </a:lnTo>
                  <a:lnTo>
                    <a:pt x="722" y="2507"/>
                  </a:lnTo>
                  <a:lnTo>
                    <a:pt x="667" y="2490"/>
                  </a:lnTo>
                  <a:lnTo>
                    <a:pt x="609" y="2473"/>
                  </a:lnTo>
                  <a:lnTo>
                    <a:pt x="551" y="2449"/>
                  </a:lnTo>
                  <a:lnTo>
                    <a:pt x="493" y="2422"/>
                  </a:lnTo>
                  <a:lnTo>
                    <a:pt x="436" y="2392"/>
                  </a:lnTo>
                  <a:lnTo>
                    <a:pt x="378" y="2361"/>
                  </a:lnTo>
                  <a:lnTo>
                    <a:pt x="327" y="2324"/>
                  </a:lnTo>
                  <a:lnTo>
                    <a:pt x="279" y="2283"/>
                  </a:lnTo>
                  <a:lnTo>
                    <a:pt x="235" y="2239"/>
                  </a:lnTo>
                  <a:lnTo>
                    <a:pt x="224" y="2252"/>
                  </a:lnTo>
                  <a:lnTo>
                    <a:pt x="197" y="2293"/>
                  </a:lnTo>
                  <a:lnTo>
                    <a:pt x="160" y="2354"/>
                  </a:lnTo>
                  <a:lnTo>
                    <a:pt x="115" y="2436"/>
                  </a:lnTo>
                  <a:lnTo>
                    <a:pt x="71" y="2534"/>
                  </a:lnTo>
                  <a:lnTo>
                    <a:pt x="34" y="2643"/>
                  </a:lnTo>
                  <a:lnTo>
                    <a:pt x="10" y="2759"/>
                  </a:lnTo>
                  <a:lnTo>
                    <a:pt x="0" y="2881"/>
                  </a:lnTo>
                  <a:lnTo>
                    <a:pt x="10" y="2878"/>
                  </a:lnTo>
                  <a:lnTo>
                    <a:pt x="41" y="2874"/>
                  </a:lnTo>
                  <a:lnTo>
                    <a:pt x="85" y="2871"/>
                  </a:lnTo>
                  <a:lnTo>
                    <a:pt x="143" y="2867"/>
                  </a:lnTo>
                  <a:lnTo>
                    <a:pt x="211" y="2871"/>
                  </a:lnTo>
                  <a:lnTo>
                    <a:pt x="289" y="2881"/>
                  </a:lnTo>
                  <a:lnTo>
                    <a:pt x="374" y="2898"/>
                  </a:lnTo>
                  <a:lnTo>
                    <a:pt x="459" y="2932"/>
                  </a:lnTo>
                  <a:lnTo>
                    <a:pt x="504" y="2952"/>
                  </a:lnTo>
                  <a:lnTo>
                    <a:pt x="548" y="2973"/>
                  </a:lnTo>
                  <a:lnTo>
                    <a:pt x="596" y="2993"/>
                  </a:lnTo>
                  <a:lnTo>
                    <a:pt x="643" y="3013"/>
                  </a:lnTo>
                  <a:lnTo>
                    <a:pt x="687" y="3034"/>
                  </a:lnTo>
                  <a:lnTo>
                    <a:pt x="735" y="3054"/>
                  </a:lnTo>
                  <a:lnTo>
                    <a:pt x="783" y="3075"/>
                  </a:lnTo>
                  <a:lnTo>
                    <a:pt x="827" y="3095"/>
                  </a:lnTo>
                  <a:lnTo>
                    <a:pt x="871" y="3112"/>
                  </a:lnTo>
                  <a:lnTo>
                    <a:pt x="912" y="3129"/>
                  </a:lnTo>
                  <a:lnTo>
                    <a:pt x="953" y="3146"/>
                  </a:lnTo>
                  <a:lnTo>
                    <a:pt x="990" y="3160"/>
                  </a:lnTo>
                  <a:lnTo>
                    <a:pt x="1025" y="3173"/>
                  </a:lnTo>
                  <a:lnTo>
                    <a:pt x="1059" y="3183"/>
                  </a:lnTo>
                  <a:lnTo>
                    <a:pt x="1086" y="3194"/>
                  </a:lnTo>
                  <a:lnTo>
                    <a:pt x="1110" y="3200"/>
                  </a:lnTo>
                  <a:lnTo>
                    <a:pt x="1137" y="3190"/>
                  </a:lnTo>
                  <a:lnTo>
                    <a:pt x="1171" y="3143"/>
                  </a:lnTo>
                  <a:lnTo>
                    <a:pt x="1212" y="3068"/>
                  </a:lnTo>
                  <a:lnTo>
                    <a:pt x="1259" y="2969"/>
                  </a:lnTo>
                  <a:lnTo>
                    <a:pt x="1311" y="2847"/>
                  </a:lnTo>
                  <a:lnTo>
                    <a:pt x="1365" y="2711"/>
                  </a:lnTo>
                  <a:lnTo>
                    <a:pt x="1419" y="2558"/>
                  </a:lnTo>
                  <a:lnTo>
                    <a:pt x="1477" y="2395"/>
                  </a:lnTo>
                  <a:lnTo>
                    <a:pt x="1532" y="2232"/>
                  </a:lnTo>
                  <a:lnTo>
                    <a:pt x="1590" y="2062"/>
                  </a:lnTo>
                  <a:lnTo>
                    <a:pt x="1641" y="1899"/>
                  </a:lnTo>
                  <a:lnTo>
                    <a:pt x="1688" y="1739"/>
                  </a:lnTo>
                  <a:lnTo>
                    <a:pt x="1733" y="1593"/>
                  </a:lnTo>
                  <a:lnTo>
                    <a:pt x="1770" y="1461"/>
                  </a:lnTo>
                  <a:lnTo>
                    <a:pt x="1801" y="1349"/>
                  </a:lnTo>
                  <a:lnTo>
                    <a:pt x="1821" y="1257"/>
                  </a:lnTo>
                  <a:lnTo>
                    <a:pt x="1855" y="1077"/>
                  </a:lnTo>
                  <a:lnTo>
                    <a:pt x="1889" y="866"/>
                  </a:lnTo>
                  <a:lnTo>
                    <a:pt x="1917" y="642"/>
                  </a:lnTo>
                  <a:lnTo>
                    <a:pt x="1930" y="421"/>
                  </a:lnTo>
                  <a:lnTo>
                    <a:pt x="1923" y="231"/>
                  </a:lnTo>
                  <a:lnTo>
                    <a:pt x="1886" y="81"/>
                  </a:lnTo>
                  <a:lnTo>
                    <a:pt x="1818" y="0"/>
                  </a:lnTo>
                  <a:lnTo>
                    <a:pt x="1706" y="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6" name="Freeform 263"/>
            <p:cNvSpPr>
              <a:spLocks/>
            </p:cNvSpPr>
            <p:nvPr/>
          </p:nvSpPr>
          <p:spPr bwMode="auto">
            <a:xfrm>
              <a:off x="6150" y="3765"/>
              <a:ext cx="1846" cy="2100"/>
            </a:xfrm>
            <a:custGeom>
              <a:avLst/>
              <a:gdLst/>
              <a:ahLst/>
              <a:cxnLst>
                <a:cxn ang="0">
                  <a:pos x="48" y="0"/>
                </a:cxn>
                <a:cxn ang="0">
                  <a:pos x="92" y="4"/>
                </a:cxn>
                <a:cxn ang="0">
                  <a:pos x="171" y="17"/>
                </a:cxn>
                <a:cxn ang="0">
                  <a:pos x="276" y="51"/>
                </a:cxn>
                <a:cxn ang="0">
                  <a:pos x="392" y="113"/>
                </a:cxn>
                <a:cxn ang="0">
                  <a:pos x="514" y="208"/>
                </a:cxn>
                <a:cxn ang="0">
                  <a:pos x="630" y="347"/>
                </a:cxn>
                <a:cxn ang="0">
                  <a:pos x="726" y="537"/>
                </a:cxn>
                <a:cxn ang="0">
                  <a:pos x="804" y="782"/>
                </a:cxn>
                <a:cxn ang="0">
                  <a:pos x="903" y="1037"/>
                </a:cxn>
                <a:cxn ang="0">
                  <a:pos x="1018" y="1285"/>
                </a:cxn>
                <a:cxn ang="0">
                  <a:pos x="1151" y="1513"/>
                </a:cxn>
                <a:cxn ang="0">
                  <a:pos x="1294" y="1713"/>
                </a:cxn>
                <a:cxn ang="0">
                  <a:pos x="1451" y="1866"/>
                </a:cxn>
                <a:cxn ang="0">
                  <a:pos x="1607" y="1964"/>
                </a:cxn>
                <a:cxn ang="0">
                  <a:pos x="1767" y="1998"/>
                </a:cxn>
                <a:cxn ang="0">
                  <a:pos x="1842" y="1988"/>
                </a:cxn>
                <a:cxn ang="0">
                  <a:pos x="1812" y="2022"/>
                </a:cxn>
                <a:cxn ang="0">
                  <a:pos x="1747" y="2066"/>
                </a:cxn>
                <a:cxn ang="0">
                  <a:pos x="1648" y="2097"/>
                </a:cxn>
                <a:cxn ang="0">
                  <a:pos x="1515" y="2097"/>
                </a:cxn>
                <a:cxn ang="0">
                  <a:pos x="1345" y="2039"/>
                </a:cxn>
                <a:cxn ang="0">
                  <a:pos x="1141" y="1907"/>
                </a:cxn>
                <a:cxn ang="0">
                  <a:pos x="899" y="1672"/>
                </a:cxn>
                <a:cxn ang="0">
                  <a:pos x="651" y="1360"/>
                </a:cxn>
                <a:cxn ang="0">
                  <a:pos x="501" y="1091"/>
                </a:cxn>
                <a:cxn ang="0">
                  <a:pos x="422" y="870"/>
                </a:cxn>
                <a:cxn ang="0">
                  <a:pos x="375" y="683"/>
                </a:cxn>
                <a:cxn ang="0">
                  <a:pos x="307" y="449"/>
                </a:cxn>
                <a:cxn ang="0">
                  <a:pos x="211" y="259"/>
                </a:cxn>
                <a:cxn ang="0">
                  <a:pos x="123" y="170"/>
                </a:cxn>
                <a:cxn ang="0">
                  <a:pos x="51" y="136"/>
                </a:cxn>
                <a:cxn ang="0">
                  <a:pos x="0" y="102"/>
                </a:cxn>
                <a:cxn ang="0">
                  <a:pos x="31" y="17"/>
                </a:cxn>
              </a:cxnLst>
              <a:rect l="0" t="0" r="r" b="b"/>
              <a:pathLst>
                <a:path w="1846" h="2100">
                  <a:moveTo>
                    <a:pt x="41" y="0"/>
                  </a:moveTo>
                  <a:lnTo>
                    <a:pt x="48" y="0"/>
                  </a:lnTo>
                  <a:lnTo>
                    <a:pt x="65" y="0"/>
                  </a:lnTo>
                  <a:lnTo>
                    <a:pt x="92" y="4"/>
                  </a:lnTo>
                  <a:lnTo>
                    <a:pt x="126" y="7"/>
                  </a:lnTo>
                  <a:lnTo>
                    <a:pt x="171" y="17"/>
                  </a:lnTo>
                  <a:lnTo>
                    <a:pt x="222" y="31"/>
                  </a:lnTo>
                  <a:lnTo>
                    <a:pt x="276" y="51"/>
                  </a:lnTo>
                  <a:lnTo>
                    <a:pt x="334" y="79"/>
                  </a:lnTo>
                  <a:lnTo>
                    <a:pt x="392" y="113"/>
                  </a:lnTo>
                  <a:lnTo>
                    <a:pt x="453" y="153"/>
                  </a:lnTo>
                  <a:lnTo>
                    <a:pt x="514" y="208"/>
                  </a:lnTo>
                  <a:lnTo>
                    <a:pt x="572" y="272"/>
                  </a:lnTo>
                  <a:lnTo>
                    <a:pt x="630" y="347"/>
                  </a:lnTo>
                  <a:lnTo>
                    <a:pt x="681" y="435"/>
                  </a:lnTo>
                  <a:lnTo>
                    <a:pt x="726" y="537"/>
                  </a:lnTo>
                  <a:lnTo>
                    <a:pt x="766" y="656"/>
                  </a:lnTo>
                  <a:lnTo>
                    <a:pt x="804" y="782"/>
                  </a:lnTo>
                  <a:lnTo>
                    <a:pt x="851" y="911"/>
                  </a:lnTo>
                  <a:lnTo>
                    <a:pt x="903" y="1037"/>
                  </a:lnTo>
                  <a:lnTo>
                    <a:pt x="957" y="1163"/>
                  </a:lnTo>
                  <a:lnTo>
                    <a:pt x="1018" y="1285"/>
                  </a:lnTo>
                  <a:lnTo>
                    <a:pt x="1083" y="1404"/>
                  </a:lnTo>
                  <a:lnTo>
                    <a:pt x="1151" y="1513"/>
                  </a:lnTo>
                  <a:lnTo>
                    <a:pt x="1223" y="1618"/>
                  </a:lnTo>
                  <a:lnTo>
                    <a:pt x="1294" y="1713"/>
                  </a:lnTo>
                  <a:lnTo>
                    <a:pt x="1372" y="1795"/>
                  </a:lnTo>
                  <a:lnTo>
                    <a:pt x="1451" y="1866"/>
                  </a:lnTo>
                  <a:lnTo>
                    <a:pt x="1529" y="1924"/>
                  </a:lnTo>
                  <a:lnTo>
                    <a:pt x="1607" y="1964"/>
                  </a:lnTo>
                  <a:lnTo>
                    <a:pt x="1689" y="1992"/>
                  </a:lnTo>
                  <a:lnTo>
                    <a:pt x="1767" y="1998"/>
                  </a:lnTo>
                  <a:lnTo>
                    <a:pt x="1846" y="1985"/>
                  </a:lnTo>
                  <a:lnTo>
                    <a:pt x="1842" y="1988"/>
                  </a:lnTo>
                  <a:lnTo>
                    <a:pt x="1829" y="2002"/>
                  </a:lnTo>
                  <a:lnTo>
                    <a:pt x="1812" y="2022"/>
                  </a:lnTo>
                  <a:lnTo>
                    <a:pt x="1781" y="2043"/>
                  </a:lnTo>
                  <a:lnTo>
                    <a:pt x="1747" y="2066"/>
                  </a:lnTo>
                  <a:lnTo>
                    <a:pt x="1699" y="2083"/>
                  </a:lnTo>
                  <a:lnTo>
                    <a:pt x="1648" y="2097"/>
                  </a:lnTo>
                  <a:lnTo>
                    <a:pt x="1587" y="2100"/>
                  </a:lnTo>
                  <a:lnTo>
                    <a:pt x="1515" y="2097"/>
                  </a:lnTo>
                  <a:lnTo>
                    <a:pt x="1434" y="2077"/>
                  </a:lnTo>
                  <a:lnTo>
                    <a:pt x="1345" y="2039"/>
                  </a:lnTo>
                  <a:lnTo>
                    <a:pt x="1250" y="1985"/>
                  </a:lnTo>
                  <a:lnTo>
                    <a:pt x="1141" y="1907"/>
                  </a:lnTo>
                  <a:lnTo>
                    <a:pt x="1025" y="1805"/>
                  </a:lnTo>
                  <a:lnTo>
                    <a:pt x="899" y="1672"/>
                  </a:lnTo>
                  <a:lnTo>
                    <a:pt x="763" y="1513"/>
                  </a:lnTo>
                  <a:lnTo>
                    <a:pt x="651" y="1360"/>
                  </a:lnTo>
                  <a:lnTo>
                    <a:pt x="562" y="1220"/>
                  </a:lnTo>
                  <a:lnTo>
                    <a:pt x="501" y="1091"/>
                  </a:lnTo>
                  <a:lnTo>
                    <a:pt x="453" y="976"/>
                  </a:lnTo>
                  <a:lnTo>
                    <a:pt x="422" y="870"/>
                  </a:lnTo>
                  <a:lnTo>
                    <a:pt x="399" y="775"/>
                  </a:lnTo>
                  <a:lnTo>
                    <a:pt x="375" y="683"/>
                  </a:lnTo>
                  <a:lnTo>
                    <a:pt x="354" y="599"/>
                  </a:lnTo>
                  <a:lnTo>
                    <a:pt x="307" y="449"/>
                  </a:lnTo>
                  <a:lnTo>
                    <a:pt x="259" y="337"/>
                  </a:lnTo>
                  <a:lnTo>
                    <a:pt x="211" y="259"/>
                  </a:lnTo>
                  <a:lnTo>
                    <a:pt x="167" y="204"/>
                  </a:lnTo>
                  <a:lnTo>
                    <a:pt x="123" y="170"/>
                  </a:lnTo>
                  <a:lnTo>
                    <a:pt x="85" y="150"/>
                  </a:lnTo>
                  <a:lnTo>
                    <a:pt x="51" y="136"/>
                  </a:lnTo>
                  <a:lnTo>
                    <a:pt x="24" y="130"/>
                  </a:lnTo>
                  <a:lnTo>
                    <a:pt x="0" y="102"/>
                  </a:lnTo>
                  <a:lnTo>
                    <a:pt x="7" y="58"/>
                  </a:lnTo>
                  <a:lnTo>
                    <a:pt x="31" y="17"/>
                  </a:lnTo>
                  <a:lnTo>
                    <a:pt x="41"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7" name="Freeform 264"/>
            <p:cNvSpPr>
              <a:spLocks/>
            </p:cNvSpPr>
            <p:nvPr/>
          </p:nvSpPr>
          <p:spPr bwMode="auto">
            <a:xfrm>
              <a:off x="4540" y="2518"/>
              <a:ext cx="1569" cy="1920"/>
            </a:xfrm>
            <a:custGeom>
              <a:avLst/>
              <a:gdLst/>
              <a:ahLst/>
              <a:cxnLst>
                <a:cxn ang="0">
                  <a:pos x="333" y="14"/>
                </a:cxn>
                <a:cxn ang="0">
                  <a:pos x="242" y="106"/>
                </a:cxn>
                <a:cxn ang="0">
                  <a:pos x="129" y="276"/>
                </a:cxn>
                <a:cxn ang="0">
                  <a:pos x="68" y="517"/>
                </a:cxn>
                <a:cxn ang="0">
                  <a:pos x="109" y="813"/>
                </a:cxn>
                <a:cxn ang="0">
                  <a:pos x="126" y="1010"/>
                </a:cxn>
                <a:cxn ang="0">
                  <a:pos x="99" y="1129"/>
                </a:cxn>
                <a:cxn ang="0">
                  <a:pos x="64" y="1200"/>
                </a:cxn>
                <a:cxn ang="0">
                  <a:pos x="30" y="1247"/>
                </a:cxn>
                <a:cxn ang="0">
                  <a:pos x="7" y="1275"/>
                </a:cxn>
                <a:cxn ang="0">
                  <a:pos x="0" y="1298"/>
                </a:cxn>
                <a:cxn ang="0">
                  <a:pos x="7" y="1319"/>
                </a:cxn>
                <a:cxn ang="0">
                  <a:pos x="37" y="1339"/>
                </a:cxn>
                <a:cxn ang="0">
                  <a:pos x="92" y="1360"/>
                </a:cxn>
                <a:cxn ang="0">
                  <a:pos x="136" y="1380"/>
                </a:cxn>
                <a:cxn ang="0">
                  <a:pos x="139" y="1428"/>
                </a:cxn>
                <a:cxn ang="0">
                  <a:pos x="126" y="1519"/>
                </a:cxn>
                <a:cxn ang="0">
                  <a:pos x="177" y="1577"/>
                </a:cxn>
                <a:cxn ang="0">
                  <a:pos x="190" y="1597"/>
                </a:cxn>
                <a:cxn ang="0">
                  <a:pos x="197" y="1665"/>
                </a:cxn>
                <a:cxn ang="0">
                  <a:pos x="235" y="1689"/>
                </a:cxn>
                <a:cxn ang="0">
                  <a:pos x="272" y="1696"/>
                </a:cxn>
                <a:cxn ang="0">
                  <a:pos x="306" y="1713"/>
                </a:cxn>
                <a:cxn ang="0">
                  <a:pos x="316" y="1754"/>
                </a:cxn>
                <a:cxn ang="0">
                  <a:pos x="306" y="1808"/>
                </a:cxn>
                <a:cxn ang="0">
                  <a:pos x="337" y="1869"/>
                </a:cxn>
                <a:cxn ang="0">
                  <a:pos x="408" y="1913"/>
                </a:cxn>
                <a:cxn ang="0">
                  <a:pos x="524" y="1913"/>
                </a:cxn>
                <a:cxn ang="0">
                  <a:pos x="647" y="1859"/>
                </a:cxn>
                <a:cxn ang="0">
                  <a:pos x="728" y="1815"/>
                </a:cxn>
                <a:cxn ang="0">
                  <a:pos x="800" y="1778"/>
                </a:cxn>
                <a:cxn ang="0">
                  <a:pos x="868" y="1740"/>
                </a:cxn>
                <a:cxn ang="0">
                  <a:pos x="963" y="1686"/>
                </a:cxn>
                <a:cxn ang="0">
                  <a:pos x="1076" y="1621"/>
                </a:cxn>
                <a:cxn ang="0">
                  <a:pos x="1174" y="1560"/>
                </a:cxn>
                <a:cxn ang="0">
                  <a:pos x="1260" y="1499"/>
                </a:cxn>
                <a:cxn ang="0">
                  <a:pos x="1334" y="1424"/>
                </a:cxn>
                <a:cxn ang="0">
                  <a:pos x="1403" y="1336"/>
                </a:cxn>
                <a:cxn ang="0">
                  <a:pos x="1467" y="1231"/>
                </a:cxn>
                <a:cxn ang="0">
                  <a:pos x="1525" y="1095"/>
                </a:cxn>
                <a:cxn ang="0">
                  <a:pos x="1569" y="911"/>
                </a:cxn>
                <a:cxn ang="0">
                  <a:pos x="1512" y="714"/>
                </a:cxn>
                <a:cxn ang="0">
                  <a:pos x="1358" y="534"/>
                </a:cxn>
                <a:cxn ang="0">
                  <a:pos x="1140" y="371"/>
                </a:cxn>
                <a:cxn ang="0">
                  <a:pos x="899" y="232"/>
                </a:cxn>
                <a:cxn ang="0">
                  <a:pos x="664" y="123"/>
                </a:cxn>
                <a:cxn ang="0">
                  <a:pos x="473" y="45"/>
                </a:cxn>
                <a:cxn ang="0">
                  <a:pos x="364" y="7"/>
                </a:cxn>
              </a:cxnLst>
              <a:rect l="0" t="0" r="r" b="b"/>
              <a:pathLst>
                <a:path w="1569" h="1920">
                  <a:moveTo>
                    <a:pt x="347" y="0"/>
                  </a:moveTo>
                  <a:lnTo>
                    <a:pt x="333" y="14"/>
                  </a:lnTo>
                  <a:lnTo>
                    <a:pt x="293" y="48"/>
                  </a:lnTo>
                  <a:lnTo>
                    <a:pt x="242" y="106"/>
                  </a:lnTo>
                  <a:lnTo>
                    <a:pt x="184" y="181"/>
                  </a:lnTo>
                  <a:lnTo>
                    <a:pt x="129" y="276"/>
                  </a:lnTo>
                  <a:lnTo>
                    <a:pt x="88" y="388"/>
                  </a:lnTo>
                  <a:lnTo>
                    <a:pt x="68" y="517"/>
                  </a:lnTo>
                  <a:lnTo>
                    <a:pt x="82" y="656"/>
                  </a:lnTo>
                  <a:lnTo>
                    <a:pt x="109" y="813"/>
                  </a:lnTo>
                  <a:lnTo>
                    <a:pt x="122" y="925"/>
                  </a:lnTo>
                  <a:lnTo>
                    <a:pt x="126" y="1010"/>
                  </a:lnTo>
                  <a:lnTo>
                    <a:pt x="112" y="1081"/>
                  </a:lnTo>
                  <a:lnTo>
                    <a:pt x="99" y="1129"/>
                  </a:lnTo>
                  <a:lnTo>
                    <a:pt x="82" y="1169"/>
                  </a:lnTo>
                  <a:lnTo>
                    <a:pt x="64" y="1200"/>
                  </a:lnTo>
                  <a:lnTo>
                    <a:pt x="47" y="1224"/>
                  </a:lnTo>
                  <a:lnTo>
                    <a:pt x="30" y="1247"/>
                  </a:lnTo>
                  <a:lnTo>
                    <a:pt x="17" y="1261"/>
                  </a:lnTo>
                  <a:lnTo>
                    <a:pt x="7" y="1275"/>
                  </a:lnTo>
                  <a:lnTo>
                    <a:pt x="0" y="1288"/>
                  </a:lnTo>
                  <a:lnTo>
                    <a:pt x="0" y="1298"/>
                  </a:lnTo>
                  <a:lnTo>
                    <a:pt x="0" y="1309"/>
                  </a:lnTo>
                  <a:lnTo>
                    <a:pt x="7" y="1319"/>
                  </a:lnTo>
                  <a:lnTo>
                    <a:pt x="20" y="1329"/>
                  </a:lnTo>
                  <a:lnTo>
                    <a:pt x="37" y="1339"/>
                  </a:lnTo>
                  <a:lnTo>
                    <a:pt x="61" y="1349"/>
                  </a:lnTo>
                  <a:lnTo>
                    <a:pt x="92" y="1360"/>
                  </a:lnTo>
                  <a:lnTo>
                    <a:pt x="133" y="1373"/>
                  </a:lnTo>
                  <a:lnTo>
                    <a:pt x="136" y="1380"/>
                  </a:lnTo>
                  <a:lnTo>
                    <a:pt x="139" y="1397"/>
                  </a:lnTo>
                  <a:lnTo>
                    <a:pt x="139" y="1428"/>
                  </a:lnTo>
                  <a:lnTo>
                    <a:pt x="126" y="1475"/>
                  </a:lnTo>
                  <a:lnTo>
                    <a:pt x="126" y="1519"/>
                  </a:lnTo>
                  <a:lnTo>
                    <a:pt x="150" y="1553"/>
                  </a:lnTo>
                  <a:lnTo>
                    <a:pt x="177" y="1577"/>
                  </a:lnTo>
                  <a:lnTo>
                    <a:pt x="190" y="1584"/>
                  </a:lnTo>
                  <a:lnTo>
                    <a:pt x="190" y="1597"/>
                  </a:lnTo>
                  <a:lnTo>
                    <a:pt x="190" y="1631"/>
                  </a:lnTo>
                  <a:lnTo>
                    <a:pt x="197" y="1665"/>
                  </a:lnTo>
                  <a:lnTo>
                    <a:pt x="218" y="1686"/>
                  </a:lnTo>
                  <a:lnTo>
                    <a:pt x="235" y="1689"/>
                  </a:lnTo>
                  <a:lnTo>
                    <a:pt x="255" y="1693"/>
                  </a:lnTo>
                  <a:lnTo>
                    <a:pt x="272" y="1696"/>
                  </a:lnTo>
                  <a:lnTo>
                    <a:pt x="289" y="1703"/>
                  </a:lnTo>
                  <a:lnTo>
                    <a:pt x="306" y="1713"/>
                  </a:lnTo>
                  <a:lnTo>
                    <a:pt x="313" y="1730"/>
                  </a:lnTo>
                  <a:lnTo>
                    <a:pt x="316" y="1754"/>
                  </a:lnTo>
                  <a:lnTo>
                    <a:pt x="310" y="1784"/>
                  </a:lnTo>
                  <a:lnTo>
                    <a:pt x="306" y="1808"/>
                  </a:lnTo>
                  <a:lnTo>
                    <a:pt x="316" y="1839"/>
                  </a:lnTo>
                  <a:lnTo>
                    <a:pt x="337" y="1869"/>
                  </a:lnTo>
                  <a:lnTo>
                    <a:pt x="368" y="1893"/>
                  </a:lnTo>
                  <a:lnTo>
                    <a:pt x="408" y="1913"/>
                  </a:lnTo>
                  <a:lnTo>
                    <a:pt x="463" y="1920"/>
                  </a:lnTo>
                  <a:lnTo>
                    <a:pt x="524" y="1913"/>
                  </a:lnTo>
                  <a:lnTo>
                    <a:pt x="596" y="1886"/>
                  </a:lnTo>
                  <a:lnTo>
                    <a:pt x="647" y="1859"/>
                  </a:lnTo>
                  <a:lnTo>
                    <a:pt x="691" y="1839"/>
                  </a:lnTo>
                  <a:lnTo>
                    <a:pt x="728" y="1815"/>
                  </a:lnTo>
                  <a:lnTo>
                    <a:pt x="766" y="1795"/>
                  </a:lnTo>
                  <a:lnTo>
                    <a:pt x="800" y="1778"/>
                  </a:lnTo>
                  <a:lnTo>
                    <a:pt x="834" y="1757"/>
                  </a:lnTo>
                  <a:lnTo>
                    <a:pt x="868" y="1740"/>
                  </a:lnTo>
                  <a:lnTo>
                    <a:pt x="902" y="1720"/>
                  </a:lnTo>
                  <a:lnTo>
                    <a:pt x="963" y="1686"/>
                  </a:lnTo>
                  <a:lnTo>
                    <a:pt x="1021" y="1652"/>
                  </a:lnTo>
                  <a:lnTo>
                    <a:pt x="1076" y="1621"/>
                  </a:lnTo>
                  <a:lnTo>
                    <a:pt x="1127" y="1591"/>
                  </a:lnTo>
                  <a:lnTo>
                    <a:pt x="1174" y="1560"/>
                  </a:lnTo>
                  <a:lnTo>
                    <a:pt x="1219" y="1530"/>
                  </a:lnTo>
                  <a:lnTo>
                    <a:pt x="1260" y="1499"/>
                  </a:lnTo>
                  <a:lnTo>
                    <a:pt x="1300" y="1462"/>
                  </a:lnTo>
                  <a:lnTo>
                    <a:pt x="1334" y="1424"/>
                  </a:lnTo>
                  <a:lnTo>
                    <a:pt x="1372" y="1383"/>
                  </a:lnTo>
                  <a:lnTo>
                    <a:pt x="1403" y="1336"/>
                  </a:lnTo>
                  <a:lnTo>
                    <a:pt x="1437" y="1285"/>
                  </a:lnTo>
                  <a:lnTo>
                    <a:pt x="1467" y="1231"/>
                  </a:lnTo>
                  <a:lnTo>
                    <a:pt x="1495" y="1166"/>
                  </a:lnTo>
                  <a:lnTo>
                    <a:pt x="1525" y="1095"/>
                  </a:lnTo>
                  <a:lnTo>
                    <a:pt x="1552" y="1016"/>
                  </a:lnTo>
                  <a:lnTo>
                    <a:pt x="1569" y="911"/>
                  </a:lnTo>
                  <a:lnTo>
                    <a:pt x="1556" y="813"/>
                  </a:lnTo>
                  <a:lnTo>
                    <a:pt x="1512" y="714"/>
                  </a:lnTo>
                  <a:lnTo>
                    <a:pt x="1443" y="622"/>
                  </a:lnTo>
                  <a:lnTo>
                    <a:pt x="1358" y="534"/>
                  </a:lnTo>
                  <a:lnTo>
                    <a:pt x="1256" y="449"/>
                  </a:lnTo>
                  <a:lnTo>
                    <a:pt x="1140" y="371"/>
                  </a:lnTo>
                  <a:lnTo>
                    <a:pt x="1021" y="300"/>
                  </a:lnTo>
                  <a:lnTo>
                    <a:pt x="899" y="232"/>
                  </a:lnTo>
                  <a:lnTo>
                    <a:pt x="780" y="174"/>
                  </a:lnTo>
                  <a:lnTo>
                    <a:pt x="664" y="123"/>
                  </a:lnTo>
                  <a:lnTo>
                    <a:pt x="562" y="82"/>
                  </a:lnTo>
                  <a:lnTo>
                    <a:pt x="473" y="45"/>
                  </a:lnTo>
                  <a:lnTo>
                    <a:pt x="408" y="21"/>
                  </a:lnTo>
                  <a:lnTo>
                    <a:pt x="364" y="7"/>
                  </a:lnTo>
                  <a:lnTo>
                    <a:pt x="347"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8" name="Freeform 265"/>
            <p:cNvSpPr>
              <a:spLocks/>
            </p:cNvSpPr>
            <p:nvPr/>
          </p:nvSpPr>
          <p:spPr bwMode="auto">
            <a:xfrm>
              <a:off x="5442" y="3782"/>
              <a:ext cx="337" cy="639"/>
            </a:xfrm>
            <a:custGeom>
              <a:avLst/>
              <a:gdLst/>
              <a:ahLst/>
              <a:cxnLst>
                <a:cxn ang="0">
                  <a:pos x="119" y="639"/>
                </a:cxn>
                <a:cxn ang="0">
                  <a:pos x="0" y="452"/>
                </a:cxn>
                <a:cxn ang="0">
                  <a:pos x="7" y="446"/>
                </a:cxn>
                <a:cxn ang="0">
                  <a:pos x="31" y="429"/>
                </a:cxn>
                <a:cxn ang="0">
                  <a:pos x="68" y="398"/>
                </a:cxn>
                <a:cxn ang="0">
                  <a:pos x="112" y="350"/>
                </a:cxn>
                <a:cxn ang="0">
                  <a:pos x="164" y="289"/>
                </a:cxn>
                <a:cxn ang="0">
                  <a:pos x="221" y="211"/>
                </a:cxn>
                <a:cxn ang="0">
                  <a:pos x="279" y="116"/>
                </a:cxn>
                <a:cxn ang="0">
                  <a:pos x="337" y="0"/>
                </a:cxn>
                <a:cxn ang="0">
                  <a:pos x="334" y="17"/>
                </a:cxn>
                <a:cxn ang="0">
                  <a:pos x="327" y="68"/>
                </a:cxn>
                <a:cxn ang="0">
                  <a:pos x="313" y="143"/>
                </a:cxn>
                <a:cxn ang="0">
                  <a:pos x="296" y="235"/>
                </a:cxn>
                <a:cxn ang="0">
                  <a:pos x="266" y="337"/>
                </a:cxn>
                <a:cxn ang="0">
                  <a:pos x="228" y="442"/>
                </a:cxn>
                <a:cxn ang="0">
                  <a:pos x="181" y="548"/>
                </a:cxn>
                <a:cxn ang="0">
                  <a:pos x="119" y="639"/>
                </a:cxn>
              </a:cxnLst>
              <a:rect l="0" t="0" r="r" b="b"/>
              <a:pathLst>
                <a:path w="337" h="639">
                  <a:moveTo>
                    <a:pt x="119" y="639"/>
                  </a:moveTo>
                  <a:lnTo>
                    <a:pt x="0" y="452"/>
                  </a:lnTo>
                  <a:lnTo>
                    <a:pt x="7" y="446"/>
                  </a:lnTo>
                  <a:lnTo>
                    <a:pt x="31" y="429"/>
                  </a:lnTo>
                  <a:lnTo>
                    <a:pt x="68" y="398"/>
                  </a:lnTo>
                  <a:lnTo>
                    <a:pt x="112" y="350"/>
                  </a:lnTo>
                  <a:lnTo>
                    <a:pt x="164" y="289"/>
                  </a:lnTo>
                  <a:lnTo>
                    <a:pt x="221" y="211"/>
                  </a:lnTo>
                  <a:lnTo>
                    <a:pt x="279" y="116"/>
                  </a:lnTo>
                  <a:lnTo>
                    <a:pt x="337" y="0"/>
                  </a:lnTo>
                  <a:lnTo>
                    <a:pt x="334" y="17"/>
                  </a:lnTo>
                  <a:lnTo>
                    <a:pt x="327" y="68"/>
                  </a:lnTo>
                  <a:lnTo>
                    <a:pt x="313" y="143"/>
                  </a:lnTo>
                  <a:lnTo>
                    <a:pt x="296" y="235"/>
                  </a:lnTo>
                  <a:lnTo>
                    <a:pt x="266" y="337"/>
                  </a:lnTo>
                  <a:lnTo>
                    <a:pt x="228" y="442"/>
                  </a:lnTo>
                  <a:lnTo>
                    <a:pt x="181" y="548"/>
                  </a:lnTo>
                  <a:lnTo>
                    <a:pt x="119" y="6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9" name="Freeform 266"/>
            <p:cNvSpPr>
              <a:spLocks/>
            </p:cNvSpPr>
            <p:nvPr/>
          </p:nvSpPr>
          <p:spPr bwMode="auto">
            <a:xfrm>
              <a:off x="4652" y="2192"/>
              <a:ext cx="1839" cy="1726"/>
            </a:xfrm>
            <a:custGeom>
              <a:avLst/>
              <a:gdLst/>
              <a:ahLst/>
              <a:cxnLst>
                <a:cxn ang="0">
                  <a:pos x="0" y="663"/>
                </a:cxn>
                <a:cxn ang="0">
                  <a:pos x="7" y="626"/>
                </a:cxn>
                <a:cxn ang="0">
                  <a:pos x="27" y="558"/>
                </a:cxn>
                <a:cxn ang="0">
                  <a:pos x="72" y="473"/>
                </a:cxn>
                <a:cxn ang="0">
                  <a:pos x="140" y="371"/>
                </a:cxn>
                <a:cxn ang="0">
                  <a:pos x="245" y="265"/>
                </a:cxn>
                <a:cxn ang="0">
                  <a:pos x="395" y="160"/>
                </a:cxn>
                <a:cxn ang="0">
                  <a:pos x="593" y="68"/>
                </a:cxn>
                <a:cxn ang="0">
                  <a:pos x="831" y="4"/>
                </a:cxn>
                <a:cxn ang="0">
                  <a:pos x="1066" y="14"/>
                </a:cxn>
                <a:cxn ang="0">
                  <a:pos x="1291" y="92"/>
                </a:cxn>
                <a:cxn ang="0">
                  <a:pos x="1491" y="225"/>
                </a:cxn>
                <a:cxn ang="0">
                  <a:pos x="1658" y="394"/>
                </a:cxn>
                <a:cxn ang="0">
                  <a:pos x="1777" y="595"/>
                </a:cxn>
                <a:cxn ang="0">
                  <a:pos x="1835" y="809"/>
                </a:cxn>
                <a:cxn ang="0">
                  <a:pos x="1822" y="1023"/>
                </a:cxn>
                <a:cxn ang="0">
                  <a:pos x="1709" y="1281"/>
                </a:cxn>
                <a:cxn ang="0">
                  <a:pos x="1607" y="1499"/>
                </a:cxn>
                <a:cxn ang="0">
                  <a:pos x="1549" y="1624"/>
                </a:cxn>
                <a:cxn ang="0">
                  <a:pos x="1526" y="1696"/>
                </a:cxn>
                <a:cxn ang="0">
                  <a:pos x="1519" y="1726"/>
                </a:cxn>
                <a:cxn ang="0">
                  <a:pos x="1485" y="1716"/>
                </a:cxn>
                <a:cxn ang="0">
                  <a:pos x="1423" y="1692"/>
                </a:cxn>
                <a:cxn ang="0">
                  <a:pos x="1338" y="1652"/>
                </a:cxn>
                <a:cxn ang="0">
                  <a:pos x="1246" y="1587"/>
                </a:cxn>
                <a:cxn ang="0">
                  <a:pos x="1144" y="1492"/>
                </a:cxn>
                <a:cxn ang="0">
                  <a:pos x="1042" y="1363"/>
                </a:cxn>
                <a:cxn ang="0">
                  <a:pos x="950" y="1196"/>
                </a:cxn>
                <a:cxn ang="0">
                  <a:pos x="851" y="962"/>
                </a:cxn>
                <a:cxn ang="0">
                  <a:pos x="719" y="765"/>
                </a:cxn>
                <a:cxn ang="0">
                  <a:pos x="576" y="646"/>
                </a:cxn>
                <a:cxn ang="0">
                  <a:pos x="426" y="592"/>
                </a:cxn>
                <a:cxn ang="0">
                  <a:pos x="286" y="585"/>
                </a:cxn>
                <a:cxn ang="0">
                  <a:pos x="164" y="605"/>
                </a:cxn>
                <a:cxn ang="0">
                  <a:pos x="68" y="636"/>
                </a:cxn>
                <a:cxn ang="0">
                  <a:pos x="10" y="663"/>
                </a:cxn>
              </a:cxnLst>
              <a:rect l="0" t="0" r="r" b="b"/>
              <a:pathLst>
                <a:path w="1839" h="1726">
                  <a:moveTo>
                    <a:pt x="0" y="666"/>
                  </a:moveTo>
                  <a:lnTo>
                    <a:pt x="0" y="663"/>
                  </a:lnTo>
                  <a:lnTo>
                    <a:pt x="4" y="646"/>
                  </a:lnTo>
                  <a:lnTo>
                    <a:pt x="7" y="626"/>
                  </a:lnTo>
                  <a:lnTo>
                    <a:pt x="17" y="595"/>
                  </a:lnTo>
                  <a:lnTo>
                    <a:pt x="27" y="558"/>
                  </a:lnTo>
                  <a:lnTo>
                    <a:pt x="48" y="517"/>
                  </a:lnTo>
                  <a:lnTo>
                    <a:pt x="72" y="473"/>
                  </a:lnTo>
                  <a:lnTo>
                    <a:pt x="102" y="422"/>
                  </a:lnTo>
                  <a:lnTo>
                    <a:pt x="140" y="371"/>
                  </a:lnTo>
                  <a:lnTo>
                    <a:pt x="187" y="316"/>
                  </a:lnTo>
                  <a:lnTo>
                    <a:pt x="245" y="265"/>
                  </a:lnTo>
                  <a:lnTo>
                    <a:pt x="313" y="211"/>
                  </a:lnTo>
                  <a:lnTo>
                    <a:pt x="395" y="160"/>
                  </a:lnTo>
                  <a:lnTo>
                    <a:pt x="487" y="112"/>
                  </a:lnTo>
                  <a:lnTo>
                    <a:pt x="593" y="68"/>
                  </a:lnTo>
                  <a:lnTo>
                    <a:pt x="712" y="27"/>
                  </a:lnTo>
                  <a:lnTo>
                    <a:pt x="831" y="4"/>
                  </a:lnTo>
                  <a:lnTo>
                    <a:pt x="947" y="0"/>
                  </a:lnTo>
                  <a:lnTo>
                    <a:pt x="1066" y="14"/>
                  </a:lnTo>
                  <a:lnTo>
                    <a:pt x="1182" y="44"/>
                  </a:lnTo>
                  <a:lnTo>
                    <a:pt x="1291" y="92"/>
                  </a:lnTo>
                  <a:lnTo>
                    <a:pt x="1396" y="153"/>
                  </a:lnTo>
                  <a:lnTo>
                    <a:pt x="1491" y="225"/>
                  </a:lnTo>
                  <a:lnTo>
                    <a:pt x="1580" y="306"/>
                  </a:lnTo>
                  <a:lnTo>
                    <a:pt x="1658" y="394"/>
                  </a:lnTo>
                  <a:lnTo>
                    <a:pt x="1723" y="493"/>
                  </a:lnTo>
                  <a:lnTo>
                    <a:pt x="1777" y="595"/>
                  </a:lnTo>
                  <a:lnTo>
                    <a:pt x="1815" y="700"/>
                  </a:lnTo>
                  <a:lnTo>
                    <a:pt x="1835" y="809"/>
                  </a:lnTo>
                  <a:lnTo>
                    <a:pt x="1839" y="918"/>
                  </a:lnTo>
                  <a:lnTo>
                    <a:pt x="1822" y="1023"/>
                  </a:lnTo>
                  <a:lnTo>
                    <a:pt x="1784" y="1128"/>
                  </a:lnTo>
                  <a:lnTo>
                    <a:pt x="1709" y="1281"/>
                  </a:lnTo>
                  <a:lnTo>
                    <a:pt x="1651" y="1404"/>
                  </a:lnTo>
                  <a:lnTo>
                    <a:pt x="1607" y="1499"/>
                  </a:lnTo>
                  <a:lnTo>
                    <a:pt x="1573" y="1570"/>
                  </a:lnTo>
                  <a:lnTo>
                    <a:pt x="1549" y="1624"/>
                  </a:lnTo>
                  <a:lnTo>
                    <a:pt x="1532" y="1665"/>
                  </a:lnTo>
                  <a:lnTo>
                    <a:pt x="1526" y="1696"/>
                  </a:lnTo>
                  <a:lnTo>
                    <a:pt x="1522" y="1726"/>
                  </a:lnTo>
                  <a:lnTo>
                    <a:pt x="1519" y="1726"/>
                  </a:lnTo>
                  <a:lnTo>
                    <a:pt x="1505" y="1723"/>
                  </a:lnTo>
                  <a:lnTo>
                    <a:pt x="1485" y="1716"/>
                  </a:lnTo>
                  <a:lnTo>
                    <a:pt x="1454" y="1706"/>
                  </a:lnTo>
                  <a:lnTo>
                    <a:pt x="1423" y="1692"/>
                  </a:lnTo>
                  <a:lnTo>
                    <a:pt x="1383" y="1675"/>
                  </a:lnTo>
                  <a:lnTo>
                    <a:pt x="1338" y="1652"/>
                  </a:lnTo>
                  <a:lnTo>
                    <a:pt x="1294" y="1621"/>
                  </a:lnTo>
                  <a:lnTo>
                    <a:pt x="1246" y="1587"/>
                  </a:lnTo>
                  <a:lnTo>
                    <a:pt x="1195" y="1543"/>
                  </a:lnTo>
                  <a:lnTo>
                    <a:pt x="1144" y="1492"/>
                  </a:lnTo>
                  <a:lnTo>
                    <a:pt x="1093" y="1434"/>
                  </a:lnTo>
                  <a:lnTo>
                    <a:pt x="1042" y="1363"/>
                  </a:lnTo>
                  <a:lnTo>
                    <a:pt x="994" y="1285"/>
                  </a:lnTo>
                  <a:lnTo>
                    <a:pt x="950" y="1196"/>
                  </a:lnTo>
                  <a:lnTo>
                    <a:pt x="909" y="1098"/>
                  </a:lnTo>
                  <a:lnTo>
                    <a:pt x="851" y="962"/>
                  </a:lnTo>
                  <a:lnTo>
                    <a:pt x="787" y="853"/>
                  </a:lnTo>
                  <a:lnTo>
                    <a:pt x="719" y="765"/>
                  </a:lnTo>
                  <a:lnTo>
                    <a:pt x="647" y="697"/>
                  </a:lnTo>
                  <a:lnTo>
                    <a:pt x="576" y="646"/>
                  </a:lnTo>
                  <a:lnTo>
                    <a:pt x="501" y="612"/>
                  </a:lnTo>
                  <a:lnTo>
                    <a:pt x="426" y="592"/>
                  </a:lnTo>
                  <a:lnTo>
                    <a:pt x="354" y="585"/>
                  </a:lnTo>
                  <a:lnTo>
                    <a:pt x="286" y="585"/>
                  </a:lnTo>
                  <a:lnTo>
                    <a:pt x="221" y="592"/>
                  </a:lnTo>
                  <a:lnTo>
                    <a:pt x="164" y="605"/>
                  </a:lnTo>
                  <a:lnTo>
                    <a:pt x="113" y="619"/>
                  </a:lnTo>
                  <a:lnTo>
                    <a:pt x="68" y="636"/>
                  </a:lnTo>
                  <a:lnTo>
                    <a:pt x="34" y="649"/>
                  </a:lnTo>
                  <a:lnTo>
                    <a:pt x="10" y="663"/>
                  </a:lnTo>
                  <a:lnTo>
                    <a:pt x="0" y="666"/>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0" name="Freeform 267"/>
            <p:cNvSpPr>
              <a:spLocks/>
            </p:cNvSpPr>
            <p:nvPr/>
          </p:nvSpPr>
          <p:spPr bwMode="auto">
            <a:xfrm>
              <a:off x="6140" y="3782"/>
              <a:ext cx="667" cy="2002"/>
            </a:xfrm>
            <a:custGeom>
              <a:avLst/>
              <a:gdLst/>
              <a:ahLst/>
              <a:cxnLst>
                <a:cxn ang="0">
                  <a:pos x="58" y="51"/>
                </a:cxn>
                <a:cxn ang="0">
                  <a:pos x="143" y="85"/>
                </a:cxn>
                <a:cxn ang="0">
                  <a:pos x="228" y="140"/>
                </a:cxn>
                <a:cxn ang="0">
                  <a:pos x="300" y="194"/>
                </a:cxn>
                <a:cxn ang="0">
                  <a:pos x="361" y="252"/>
                </a:cxn>
                <a:cxn ang="0">
                  <a:pos x="422" y="337"/>
                </a:cxn>
                <a:cxn ang="0">
                  <a:pos x="470" y="435"/>
                </a:cxn>
                <a:cxn ang="0">
                  <a:pos x="514" y="531"/>
                </a:cxn>
                <a:cxn ang="0">
                  <a:pos x="558" y="680"/>
                </a:cxn>
                <a:cxn ang="0">
                  <a:pos x="535" y="874"/>
                </a:cxn>
                <a:cxn ang="0">
                  <a:pos x="450" y="1057"/>
                </a:cxn>
                <a:cxn ang="0">
                  <a:pos x="334" y="1230"/>
                </a:cxn>
                <a:cxn ang="0">
                  <a:pos x="228" y="1400"/>
                </a:cxn>
                <a:cxn ang="0">
                  <a:pos x="163" y="1591"/>
                </a:cxn>
                <a:cxn ang="0">
                  <a:pos x="163" y="1788"/>
                </a:cxn>
                <a:cxn ang="0">
                  <a:pos x="255" y="1947"/>
                </a:cxn>
                <a:cxn ang="0">
                  <a:pos x="351" y="2002"/>
                </a:cxn>
                <a:cxn ang="0">
                  <a:pos x="358" y="1985"/>
                </a:cxn>
                <a:cxn ang="0">
                  <a:pos x="272" y="1903"/>
                </a:cxn>
                <a:cxn ang="0">
                  <a:pos x="198" y="1750"/>
                </a:cxn>
                <a:cxn ang="0">
                  <a:pos x="211" y="1591"/>
                </a:cxn>
                <a:cxn ang="0">
                  <a:pos x="289" y="1428"/>
                </a:cxn>
                <a:cxn ang="0">
                  <a:pos x="398" y="1258"/>
                </a:cxn>
                <a:cxn ang="0">
                  <a:pos x="518" y="1088"/>
                </a:cxn>
                <a:cxn ang="0">
                  <a:pos x="616" y="918"/>
                </a:cxn>
                <a:cxn ang="0">
                  <a:pos x="667" y="748"/>
                </a:cxn>
                <a:cxn ang="0">
                  <a:pos x="654" y="592"/>
                </a:cxn>
                <a:cxn ang="0">
                  <a:pos x="610" y="452"/>
                </a:cxn>
                <a:cxn ang="0">
                  <a:pos x="538" y="316"/>
                </a:cxn>
                <a:cxn ang="0">
                  <a:pos x="453" y="194"/>
                </a:cxn>
                <a:cxn ang="0">
                  <a:pos x="368" y="109"/>
                </a:cxn>
                <a:cxn ang="0">
                  <a:pos x="272" y="48"/>
                </a:cxn>
                <a:cxn ang="0">
                  <a:pos x="160" y="7"/>
                </a:cxn>
                <a:cxn ang="0">
                  <a:pos x="51" y="4"/>
                </a:cxn>
                <a:cxn ang="0">
                  <a:pos x="0" y="31"/>
                </a:cxn>
                <a:cxn ang="0">
                  <a:pos x="10" y="45"/>
                </a:cxn>
                <a:cxn ang="0">
                  <a:pos x="20" y="48"/>
                </a:cxn>
              </a:cxnLst>
              <a:rect l="0" t="0" r="r" b="b"/>
              <a:pathLst>
                <a:path w="667" h="2002">
                  <a:moveTo>
                    <a:pt x="20" y="48"/>
                  </a:moveTo>
                  <a:lnTo>
                    <a:pt x="58" y="51"/>
                  </a:lnTo>
                  <a:lnTo>
                    <a:pt x="99" y="65"/>
                  </a:lnTo>
                  <a:lnTo>
                    <a:pt x="143" y="85"/>
                  </a:lnTo>
                  <a:lnTo>
                    <a:pt x="187" y="109"/>
                  </a:lnTo>
                  <a:lnTo>
                    <a:pt x="228" y="140"/>
                  </a:lnTo>
                  <a:lnTo>
                    <a:pt x="266" y="167"/>
                  </a:lnTo>
                  <a:lnTo>
                    <a:pt x="300" y="194"/>
                  </a:lnTo>
                  <a:lnTo>
                    <a:pt x="324" y="215"/>
                  </a:lnTo>
                  <a:lnTo>
                    <a:pt x="361" y="252"/>
                  </a:lnTo>
                  <a:lnTo>
                    <a:pt x="392" y="293"/>
                  </a:lnTo>
                  <a:lnTo>
                    <a:pt x="422" y="337"/>
                  </a:lnTo>
                  <a:lnTo>
                    <a:pt x="450" y="384"/>
                  </a:lnTo>
                  <a:lnTo>
                    <a:pt x="470" y="435"/>
                  </a:lnTo>
                  <a:lnTo>
                    <a:pt x="494" y="483"/>
                  </a:lnTo>
                  <a:lnTo>
                    <a:pt x="514" y="531"/>
                  </a:lnTo>
                  <a:lnTo>
                    <a:pt x="531" y="578"/>
                  </a:lnTo>
                  <a:lnTo>
                    <a:pt x="558" y="680"/>
                  </a:lnTo>
                  <a:lnTo>
                    <a:pt x="558" y="779"/>
                  </a:lnTo>
                  <a:lnTo>
                    <a:pt x="535" y="874"/>
                  </a:lnTo>
                  <a:lnTo>
                    <a:pt x="497" y="965"/>
                  </a:lnTo>
                  <a:lnTo>
                    <a:pt x="450" y="1057"/>
                  </a:lnTo>
                  <a:lnTo>
                    <a:pt x="392" y="1146"/>
                  </a:lnTo>
                  <a:lnTo>
                    <a:pt x="334" y="1230"/>
                  </a:lnTo>
                  <a:lnTo>
                    <a:pt x="276" y="1315"/>
                  </a:lnTo>
                  <a:lnTo>
                    <a:pt x="228" y="1400"/>
                  </a:lnTo>
                  <a:lnTo>
                    <a:pt x="187" y="1492"/>
                  </a:lnTo>
                  <a:lnTo>
                    <a:pt x="163" y="1591"/>
                  </a:lnTo>
                  <a:lnTo>
                    <a:pt x="153" y="1693"/>
                  </a:lnTo>
                  <a:lnTo>
                    <a:pt x="163" y="1788"/>
                  </a:lnTo>
                  <a:lnTo>
                    <a:pt x="198" y="1876"/>
                  </a:lnTo>
                  <a:lnTo>
                    <a:pt x="255" y="1947"/>
                  </a:lnTo>
                  <a:lnTo>
                    <a:pt x="341" y="2002"/>
                  </a:lnTo>
                  <a:lnTo>
                    <a:pt x="351" y="2002"/>
                  </a:lnTo>
                  <a:lnTo>
                    <a:pt x="358" y="1995"/>
                  </a:lnTo>
                  <a:lnTo>
                    <a:pt x="358" y="1985"/>
                  </a:lnTo>
                  <a:lnTo>
                    <a:pt x="354" y="1975"/>
                  </a:lnTo>
                  <a:lnTo>
                    <a:pt x="272" y="1903"/>
                  </a:lnTo>
                  <a:lnTo>
                    <a:pt x="221" y="1829"/>
                  </a:lnTo>
                  <a:lnTo>
                    <a:pt x="198" y="1750"/>
                  </a:lnTo>
                  <a:lnTo>
                    <a:pt x="194" y="1672"/>
                  </a:lnTo>
                  <a:lnTo>
                    <a:pt x="211" y="1591"/>
                  </a:lnTo>
                  <a:lnTo>
                    <a:pt x="242" y="1509"/>
                  </a:lnTo>
                  <a:lnTo>
                    <a:pt x="289" y="1428"/>
                  </a:lnTo>
                  <a:lnTo>
                    <a:pt x="341" y="1343"/>
                  </a:lnTo>
                  <a:lnTo>
                    <a:pt x="398" y="1258"/>
                  </a:lnTo>
                  <a:lnTo>
                    <a:pt x="460" y="1173"/>
                  </a:lnTo>
                  <a:lnTo>
                    <a:pt x="518" y="1088"/>
                  </a:lnTo>
                  <a:lnTo>
                    <a:pt x="572" y="1003"/>
                  </a:lnTo>
                  <a:lnTo>
                    <a:pt x="616" y="918"/>
                  </a:lnTo>
                  <a:lnTo>
                    <a:pt x="650" y="833"/>
                  </a:lnTo>
                  <a:lnTo>
                    <a:pt x="667" y="748"/>
                  </a:lnTo>
                  <a:lnTo>
                    <a:pt x="667" y="666"/>
                  </a:lnTo>
                  <a:lnTo>
                    <a:pt x="654" y="592"/>
                  </a:lnTo>
                  <a:lnTo>
                    <a:pt x="633" y="520"/>
                  </a:lnTo>
                  <a:lnTo>
                    <a:pt x="610" y="452"/>
                  </a:lnTo>
                  <a:lnTo>
                    <a:pt x="575" y="381"/>
                  </a:lnTo>
                  <a:lnTo>
                    <a:pt x="538" y="316"/>
                  </a:lnTo>
                  <a:lnTo>
                    <a:pt x="497" y="255"/>
                  </a:lnTo>
                  <a:lnTo>
                    <a:pt x="453" y="194"/>
                  </a:lnTo>
                  <a:lnTo>
                    <a:pt x="402" y="140"/>
                  </a:lnTo>
                  <a:lnTo>
                    <a:pt x="368" y="109"/>
                  </a:lnTo>
                  <a:lnTo>
                    <a:pt x="324" y="79"/>
                  </a:lnTo>
                  <a:lnTo>
                    <a:pt x="272" y="48"/>
                  </a:lnTo>
                  <a:lnTo>
                    <a:pt x="215" y="24"/>
                  </a:lnTo>
                  <a:lnTo>
                    <a:pt x="160" y="7"/>
                  </a:lnTo>
                  <a:lnTo>
                    <a:pt x="102" y="0"/>
                  </a:lnTo>
                  <a:lnTo>
                    <a:pt x="51" y="4"/>
                  </a:lnTo>
                  <a:lnTo>
                    <a:pt x="7" y="24"/>
                  </a:lnTo>
                  <a:lnTo>
                    <a:pt x="0" y="31"/>
                  </a:lnTo>
                  <a:lnTo>
                    <a:pt x="3" y="41"/>
                  </a:lnTo>
                  <a:lnTo>
                    <a:pt x="10" y="45"/>
                  </a:lnTo>
                  <a:lnTo>
                    <a:pt x="20" y="4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1" name="Freeform 268"/>
            <p:cNvSpPr>
              <a:spLocks/>
            </p:cNvSpPr>
            <p:nvPr/>
          </p:nvSpPr>
          <p:spPr bwMode="auto">
            <a:xfrm>
              <a:off x="5626" y="3286"/>
              <a:ext cx="289" cy="524"/>
            </a:xfrm>
            <a:custGeom>
              <a:avLst/>
              <a:gdLst/>
              <a:ahLst/>
              <a:cxnLst>
                <a:cxn ang="0">
                  <a:pos x="259" y="327"/>
                </a:cxn>
                <a:cxn ang="0">
                  <a:pos x="235" y="378"/>
                </a:cxn>
                <a:cxn ang="0">
                  <a:pos x="211" y="418"/>
                </a:cxn>
                <a:cxn ang="0">
                  <a:pos x="191" y="452"/>
                </a:cxn>
                <a:cxn ang="0">
                  <a:pos x="170" y="479"/>
                </a:cxn>
                <a:cxn ang="0">
                  <a:pos x="146" y="500"/>
                </a:cxn>
                <a:cxn ang="0">
                  <a:pos x="123" y="513"/>
                </a:cxn>
                <a:cxn ang="0">
                  <a:pos x="95" y="520"/>
                </a:cxn>
                <a:cxn ang="0">
                  <a:pos x="65" y="524"/>
                </a:cxn>
                <a:cxn ang="0">
                  <a:pos x="17" y="510"/>
                </a:cxn>
                <a:cxn ang="0">
                  <a:pos x="0" y="469"/>
                </a:cxn>
                <a:cxn ang="0">
                  <a:pos x="3" y="401"/>
                </a:cxn>
                <a:cxn ang="0">
                  <a:pos x="7" y="296"/>
                </a:cxn>
                <a:cxn ang="0">
                  <a:pos x="10" y="235"/>
                </a:cxn>
                <a:cxn ang="0">
                  <a:pos x="20" y="180"/>
                </a:cxn>
                <a:cxn ang="0">
                  <a:pos x="34" y="130"/>
                </a:cxn>
                <a:cxn ang="0">
                  <a:pos x="54" y="85"/>
                </a:cxn>
                <a:cxn ang="0">
                  <a:pos x="82" y="51"/>
                </a:cxn>
                <a:cxn ang="0">
                  <a:pos x="109" y="24"/>
                </a:cxn>
                <a:cxn ang="0">
                  <a:pos x="140" y="7"/>
                </a:cxn>
                <a:cxn ang="0">
                  <a:pos x="174" y="0"/>
                </a:cxn>
                <a:cxn ang="0">
                  <a:pos x="208" y="7"/>
                </a:cxn>
                <a:cxn ang="0">
                  <a:pos x="238" y="31"/>
                </a:cxn>
                <a:cxn ang="0">
                  <a:pos x="262" y="68"/>
                </a:cxn>
                <a:cxn ang="0">
                  <a:pos x="279" y="113"/>
                </a:cxn>
                <a:cxn ang="0">
                  <a:pos x="289" y="163"/>
                </a:cxn>
                <a:cxn ang="0">
                  <a:pos x="289" y="218"/>
                </a:cxn>
                <a:cxn ang="0">
                  <a:pos x="279" y="272"/>
                </a:cxn>
                <a:cxn ang="0">
                  <a:pos x="259" y="327"/>
                </a:cxn>
              </a:cxnLst>
              <a:rect l="0" t="0" r="r" b="b"/>
              <a:pathLst>
                <a:path w="289" h="524">
                  <a:moveTo>
                    <a:pt x="259" y="327"/>
                  </a:moveTo>
                  <a:lnTo>
                    <a:pt x="235" y="378"/>
                  </a:lnTo>
                  <a:lnTo>
                    <a:pt x="211" y="418"/>
                  </a:lnTo>
                  <a:lnTo>
                    <a:pt x="191" y="452"/>
                  </a:lnTo>
                  <a:lnTo>
                    <a:pt x="170" y="479"/>
                  </a:lnTo>
                  <a:lnTo>
                    <a:pt x="146" y="500"/>
                  </a:lnTo>
                  <a:lnTo>
                    <a:pt x="123" y="513"/>
                  </a:lnTo>
                  <a:lnTo>
                    <a:pt x="95" y="520"/>
                  </a:lnTo>
                  <a:lnTo>
                    <a:pt x="65" y="524"/>
                  </a:lnTo>
                  <a:lnTo>
                    <a:pt x="17" y="510"/>
                  </a:lnTo>
                  <a:lnTo>
                    <a:pt x="0" y="469"/>
                  </a:lnTo>
                  <a:lnTo>
                    <a:pt x="3" y="401"/>
                  </a:lnTo>
                  <a:lnTo>
                    <a:pt x="7" y="296"/>
                  </a:lnTo>
                  <a:lnTo>
                    <a:pt x="10" y="235"/>
                  </a:lnTo>
                  <a:lnTo>
                    <a:pt x="20" y="180"/>
                  </a:lnTo>
                  <a:lnTo>
                    <a:pt x="34" y="130"/>
                  </a:lnTo>
                  <a:lnTo>
                    <a:pt x="54" y="85"/>
                  </a:lnTo>
                  <a:lnTo>
                    <a:pt x="82" y="51"/>
                  </a:lnTo>
                  <a:lnTo>
                    <a:pt x="109" y="24"/>
                  </a:lnTo>
                  <a:lnTo>
                    <a:pt x="140" y="7"/>
                  </a:lnTo>
                  <a:lnTo>
                    <a:pt x="174" y="0"/>
                  </a:lnTo>
                  <a:lnTo>
                    <a:pt x="208" y="7"/>
                  </a:lnTo>
                  <a:lnTo>
                    <a:pt x="238" y="31"/>
                  </a:lnTo>
                  <a:lnTo>
                    <a:pt x="262" y="68"/>
                  </a:lnTo>
                  <a:lnTo>
                    <a:pt x="279" y="113"/>
                  </a:lnTo>
                  <a:lnTo>
                    <a:pt x="289" y="163"/>
                  </a:lnTo>
                  <a:lnTo>
                    <a:pt x="289" y="218"/>
                  </a:lnTo>
                  <a:lnTo>
                    <a:pt x="279" y="272"/>
                  </a:lnTo>
                  <a:lnTo>
                    <a:pt x="259" y="327"/>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2" name="Freeform 269"/>
            <p:cNvSpPr>
              <a:spLocks/>
            </p:cNvSpPr>
            <p:nvPr/>
          </p:nvSpPr>
          <p:spPr bwMode="auto">
            <a:xfrm>
              <a:off x="5697" y="3368"/>
              <a:ext cx="164" cy="326"/>
            </a:xfrm>
            <a:custGeom>
              <a:avLst/>
              <a:gdLst/>
              <a:ahLst/>
              <a:cxnLst>
                <a:cxn ang="0">
                  <a:pos x="164" y="68"/>
                </a:cxn>
                <a:cxn ang="0">
                  <a:pos x="160" y="58"/>
                </a:cxn>
                <a:cxn ang="0">
                  <a:pos x="150" y="37"/>
                </a:cxn>
                <a:cxn ang="0">
                  <a:pos x="137" y="17"/>
                </a:cxn>
                <a:cxn ang="0">
                  <a:pos x="116" y="0"/>
                </a:cxn>
                <a:cxn ang="0">
                  <a:pos x="92" y="3"/>
                </a:cxn>
                <a:cxn ang="0">
                  <a:pos x="65" y="34"/>
                </a:cxn>
                <a:cxn ang="0">
                  <a:pos x="34" y="102"/>
                </a:cxn>
                <a:cxn ang="0">
                  <a:pos x="0" y="214"/>
                </a:cxn>
                <a:cxn ang="0">
                  <a:pos x="92" y="95"/>
                </a:cxn>
                <a:cxn ang="0">
                  <a:pos x="96" y="102"/>
                </a:cxn>
                <a:cxn ang="0">
                  <a:pos x="99" y="122"/>
                </a:cxn>
                <a:cxn ang="0">
                  <a:pos x="106" y="153"/>
                </a:cxn>
                <a:cxn ang="0">
                  <a:pos x="106" y="190"/>
                </a:cxn>
                <a:cxn ang="0">
                  <a:pos x="103" y="228"/>
                </a:cxn>
                <a:cxn ang="0">
                  <a:pos x="92" y="265"/>
                </a:cxn>
                <a:cxn ang="0">
                  <a:pos x="65" y="299"/>
                </a:cxn>
                <a:cxn ang="0">
                  <a:pos x="28" y="326"/>
                </a:cxn>
                <a:cxn ang="0">
                  <a:pos x="34" y="326"/>
                </a:cxn>
                <a:cxn ang="0">
                  <a:pos x="48" y="319"/>
                </a:cxn>
                <a:cxn ang="0">
                  <a:pos x="72" y="309"/>
                </a:cxn>
                <a:cxn ang="0">
                  <a:pos x="96" y="289"/>
                </a:cxn>
                <a:cxn ang="0">
                  <a:pos x="120" y="258"/>
                </a:cxn>
                <a:cxn ang="0">
                  <a:pos x="143" y="214"/>
                </a:cxn>
                <a:cxn ang="0">
                  <a:pos x="157" y="153"/>
                </a:cxn>
                <a:cxn ang="0">
                  <a:pos x="164" y="78"/>
                </a:cxn>
                <a:cxn ang="0">
                  <a:pos x="164" y="68"/>
                </a:cxn>
              </a:cxnLst>
              <a:rect l="0" t="0" r="r" b="b"/>
              <a:pathLst>
                <a:path w="164" h="326">
                  <a:moveTo>
                    <a:pt x="164" y="68"/>
                  </a:moveTo>
                  <a:lnTo>
                    <a:pt x="160" y="58"/>
                  </a:lnTo>
                  <a:lnTo>
                    <a:pt x="150" y="37"/>
                  </a:lnTo>
                  <a:lnTo>
                    <a:pt x="137" y="17"/>
                  </a:lnTo>
                  <a:lnTo>
                    <a:pt x="116" y="0"/>
                  </a:lnTo>
                  <a:lnTo>
                    <a:pt x="92" y="3"/>
                  </a:lnTo>
                  <a:lnTo>
                    <a:pt x="65" y="34"/>
                  </a:lnTo>
                  <a:lnTo>
                    <a:pt x="34" y="102"/>
                  </a:lnTo>
                  <a:lnTo>
                    <a:pt x="0" y="214"/>
                  </a:lnTo>
                  <a:lnTo>
                    <a:pt x="92" y="95"/>
                  </a:lnTo>
                  <a:lnTo>
                    <a:pt x="96" y="102"/>
                  </a:lnTo>
                  <a:lnTo>
                    <a:pt x="99" y="122"/>
                  </a:lnTo>
                  <a:lnTo>
                    <a:pt x="106" y="153"/>
                  </a:lnTo>
                  <a:lnTo>
                    <a:pt x="106" y="190"/>
                  </a:lnTo>
                  <a:lnTo>
                    <a:pt x="103" y="228"/>
                  </a:lnTo>
                  <a:lnTo>
                    <a:pt x="92" y="265"/>
                  </a:lnTo>
                  <a:lnTo>
                    <a:pt x="65" y="299"/>
                  </a:lnTo>
                  <a:lnTo>
                    <a:pt x="28" y="326"/>
                  </a:lnTo>
                  <a:lnTo>
                    <a:pt x="34" y="326"/>
                  </a:lnTo>
                  <a:lnTo>
                    <a:pt x="48" y="319"/>
                  </a:lnTo>
                  <a:lnTo>
                    <a:pt x="72" y="309"/>
                  </a:lnTo>
                  <a:lnTo>
                    <a:pt x="96" y="289"/>
                  </a:lnTo>
                  <a:lnTo>
                    <a:pt x="120" y="258"/>
                  </a:lnTo>
                  <a:lnTo>
                    <a:pt x="143" y="214"/>
                  </a:lnTo>
                  <a:lnTo>
                    <a:pt x="157" y="153"/>
                  </a:lnTo>
                  <a:lnTo>
                    <a:pt x="164" y="78"/>
                  </a:lnTo>
                  <a:lnTo>
                    <a:pt x="164" y="6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3" name="Freeform 270"/>
            <p:cNvSpPr>
              <a:spLocks/>
            </p:cNvSpPr>
            <p:nvPr/>
          </p:nvSpPr>
          <p:spPr bwMode="auto">
            <a:xfrm>
              <a:off x="6143" y="3674"/>
              <a:ext cx="157" cy="346"/>
            </a:xfrm>
            <a:custGeom>
              <a:avLst/>
              <a:gdLst/>
              <a:ahLst/>
              <a:cxnLst>
                <a:cxn ang="0">
                  <a:pos x="86" y="10"/>
                </a:cxn>
                <a:cxn ang="0">
                  <a:pos x="72" y="37"/>
                </a:cxn>
                <a:cxn ang="0">
                  <a:pos x="45" y="108"/>
                </a:cxn>
                <a:cxn ang="0">
                  <a:pos x="14" y="207"/>
                </a:cxn>
                <a:cxn ang="0">
                  <a:pos x="0" y="309"/>
                </a:cxn>
                <a:cxn ang="0">
                  <a:pos x="7" y="319"/>
                </a:cxn>
                <a:cxn ang="0">
                  <a:pos x="21" y="336"/>
                </a:cxn>
                <a:cxn ang="0">
                  <a:pos x="45" y="346"/>
                </a:cxn>
                <a:cxn ang="0">
                  <a:pos x="72" y="326"/>
                </a:cxn>
                <a:cxn ang="0">
                  <a:pos x="96" y="275"/>
                </a:cxn>
                <a:cxn ang="0">
                  <a:pos x="116" y="210"/>
                </a:cxn>
                <a:cxn ang="0">
                  <a:pos x="133" y="139"/>
                </a:cxn>
                <a:cxn ang="0">
                  <a:pos x="154" y="78"/>
                </a:cxn>
                <a:cxn ang="0">
                  <a:pos x="157" y="44"/>
                </a:cxn>
                <a:cxn ang="0">
                  <a:pos x="143" y="13"/>
                </a:cxn>
                <a:cxn ang="0">
                  <a:pos x="116" y="0"/>
                </a:cxn>
                <a:cxn ang="0">
                  <a:pos x="86" y="10"/>
                </a:cxn>
              </a:cxnLst>
              <a:rect l="0" t="0" r="r" b="b"/>
              <a:pathLst>
                <a:path w="157" h="346">
                  <a:moveTo>
                    <a:pt x="86" y="10"/>
                  </a:moveTo>
                  <a:lnTo>
                    <a:pt x="72" y="37"/>
                  </a:lnTo>
                  <a:lnTo>
                    <a:pt x="45" y="108"/>
                  </a:lnTo>
                  <a:lnTo>
                    <a:pt x="14" y="207"/>
                  </a:lnTo>
                  <a:lnTo>
                    <a:pt x="0" y="309"/>
                  </a:lnTo>
                  <a:lnTo>
                    <a:pt x="7" y="319"/>
                  </a:lnTo>
                  <a:lnTo>
                    <a:pt x="21" y="336"/>
                  </a:lnTo>
                  <a:lnTo>
                    <a:pt x="45" y="346"/>
                  </a:lnTo>
                  <a:lnTo>
                    <a:pt x="72" y="326"/>
                  </a:lnTo>
                  <a:lnTo>
                    <a:pt x="96" y="275"/>
                  </a:lnTo>
                  <a:lnTo>
                    <a:pt x="116" y="210"/>
                  </a:lnTo>
                  <a:lnTo>
                    <a:pt x="133" y="139"/>
                  </a:lnTo>
                  <a:lnTo>
                    <a:pt x="154" y="78"/>
                  </a:lnTo>
                  <a:lnTo>
                    <a:pt x="157" y="44"/>
                  </a:lnTo>
                  <a:lnTo>
                    <a:pt x="143" y="13"/>
                  </a:lnTo>
                  <a:lnTo>
                    <a:pt x="116" y="0"/>
                  </a:lnTo>
                  <a:lnTo>
                    <a:pt x="86" y="1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sp>
        <p:nvSpPr>
          <p:cNvPr id="22541" name="テキスト ボックス 231"/>
          <p:cNvSpPr txBox="1">
            <a:spLocks noChangeArrowheads="1"/>
          </p:cNvSpPr>
          <p:nvPr/>
        </p:nvSpPr>
        <p:spPr bwMode="auto">
          <a:xfrm>
            <a:off x="250825" y="3068638"/>
            <a:ext cx="23860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現場から</a:t>
            </a:r>
            <a:r>
              <a:rPr lang="en-US" altLang="ja-JP" sz="1800" b="1">
                <a:latin typeface="Meiryo UI" panose="020B0604030504040204" pitchFamily="50" charset="-128"/>
                <a:ea typeface="Meiryo UI" panose="020B0604030504040204" pitchFamily="50" charset="-128"/>
              </a:rPr>
              <a:t>Excel</a:t>
            </a:r>
            <a:r>
              <a:rPr lang="ja-JP" altLang="en-US" sz="1800" b="1">
                <a:latin typeface="Meiryo UI" panose="020B0604030504040204" pitchFamily="50" charset="-128"/>
                <a:ea typeface="Meiryo UI" panose="020B0604030504040204" pitchFamily="50" charset="-128"/>
              </a:rPr>
              <a:t>報告</a:t>
            </a:r>
            <a:endParaRPr lang="en-US" altLang="ja-JP" sz="1800" b="1">
              <a:latin typeface="Meiryo UI" panose="020B0604030504040204" pitchFamily="50" charset="-128"/>
              <a:ea typeface="Meiryo UI" panose="020B0604030504040204" pitchFamily="50" charset="-128"/>
            </a:endParaRPr>
          </a:p>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が来る報告書をランク</a:t>
            </a:r>
            <a:endParaRPr lang="en-US" altLang="ja-JP" sz="1800" b="1">
              <a:latin typeface="Meiryo UI" panose="020B0604030504040204" pitchFamily="50" charset="-128"/>
              <a:ea typeface="Meiryo UI" panose="020B0604030504040204" pitchFamily="50" charset="-128"/>
            </a:endParaRPr>
          </a:p>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分けして集計表作成</a:t>
            </a:r>
            <a:endParaRPr lang="en-US" altLang="ja-JP" sz="1800" b="1">
              <a:latin typeface="Meiryo UI" panose="020B0604030504040204" pitchFamily="50" charset="-128"/>
              <a:ea typeface="Meiryo UI" panose="020B0604030504040204" pitchFamily="50" charset="-128"/>
            </a:endParaRPr>
          </a:p>
        </p:txBody>
      </p:sp>
      <p:grpSp>
        <p:nvGrpSpPr>
          <p:cNvPr id="11" name="Group 570"/>
          <p:cNvGrpSpPr>
            <a:grpSpLocks/>
          </p:cNvGrpSpPr>
          <p:nvPr/>
        </p:nvGrpSpPr>
        <p:grpSpPr bwMode="auto">
          <a:xfrm rot="19634076">
            <a:off x="3927140" y="2868554"/>
            <a:ext cx="144459" cy="295066"/>
            <a:chOff x="9149" y="8047"/>
            <a:chExt cx="549" cy="1036"/>
          </a:xfrm>
          <a:solidFill>
            <a:schemeClr val="accent5">
              <a:lumMod val="75000"/>
            </a:schemeClr>
          </a:solidFill>
        </p:grpSpPr>
        <p:sp>
          <p:nvSpPr>
            <p:cNvPr id="686" name="Freeform 571"/>
            <p:cNvSpPr>
              <a:spLocks/>
            </p:cNvSpPr>
            <p:nvPr/>
          </p:nvSpPr>
          <p:spPr bwMode="auto">
            <a:xfrm rot="20570266" flipV="1">
              <a:off x="9198" y="8343"/>
              <a:ext cx="500" cy="376"/>
            </a:xfrm>
            <a:custGeom>
              <a:avLst/>
              <a:gdLst/>
              <a:ahLst/>
              <a:cxnLst>
                <a:cxn ang="0">
                  <a:pos x="0" y="931"/>
                </a:cxn>
                <a:cxn ang="0">
                  <a:pos x="68" y="731"/>
                </a:cxn>
                <a:cxn ang="0">
                  <a:pos x="168" y="556"/>
                </a:cxn>
                <a:cxn ang="0">
                  <a:pos x="273" y="400"/>
                </a:cxn>
                <a:cxn ang="0">
                  <a:pos x="397" y="269"/>
                </a:cxn>
                <a:cxn ang="0">
                  <a:pos x="534" y="163"/>
                </a:cxn>
                <a:cxn ang="0">
                  <a:pos x="664" y="88"/>
                </a:cxn>
                <a:cxn ang="0">
                  <a:pos x="801" y="32"/>
                </a:cxn>
                <a:cxn ang="0">
                  <a:pos x="925" y="0"/>
                </a:cxn>
                <a:cxn ang="0">
                  <a:pos x="950" y="0"/>
                </a:cxn>
                <a:cxn ang="0">
                  <a:pos x="981" y="0"/>
                </a:cxn>
                <a:cxn ang="0">
                  <a:pos x="1006" y="0"/>
                </a:cxn>
                <a:cxn ang="0">
                  <a:pos x="1031" y="7"/>
                </a:cxn>
                <a:cxn ang="0">
                  <a:pos x="1062" y="13"/>
                </a:cxn>
                <a:cxn ang="0">
                  <a:pos x="1087" y="25"/>
                </a:cxn>
                <a:cxn ang="0">
                  <a:pos x="1105" y="38"/>
                </a:cxn>
                <a:cxn ang="0">
                  <a:pos x="1130" y="50"/>
                </a:cxn>
                <a:cxn ang="0">
                  <a:pos x="1198" y="125"/>
                </a:cxn>
                <a:cxn ang="0">
                  <a:pos x="1236" y="225"/>
                </a:cxn>
                <a:cxn ang="0">
                  <a:pos x="1229" y="325"/>
                </a:cxn>
                <a:cxn ang="0">
                  <a:pos x="1186" y="419"/>
                </a:cxn>
                <a:cxn ang="0">
                  <a:pos x="1167" y="444"/>
                </a:cxn>
                <a:cxn ang="0">
                  <a:pos x="1149" y="463"/>
                </a:cxn>
                <a:cxn ang="0">
                  <a:pos x="1124" y="481"/>
                </a:cxn>
                <a:cxn ang="0">
                  <a:pos x="1105" y="494"/>
                </a:cxn>
                <a:cxn ang="0">
                  <a:pos x="1074" y="506"/>
                </a:cxn>
                <a:cxn ang="0">
                  <a:pos x="1049" y="513"/>
                </a:cxn>
                <a:cxn ang="0">
                  <a:pos x="1025" y="519"/>
                </a:cxn>
                <a:cxn ang="0">
                  <a:pos x="1000" y="525"/>
                </a:cxn>
                <a:cxn ang="0">
                  <a:pos x="938" y="531"/>
                </a:cxn>
                <a:cxn ang="0">
                  <a:pos x="876" y="538"/>
                </a:cxn>
                <a:cxn ang="0">
                  <a:pos x="813" y="544"/>
                </a:cxn>
                <a:cxn ang="0">
                  <a:pos x="745" y="550"/>
                </a:cxn>
                <a:cxn ang="0">
                  <a:pos x="677" y="563"/>
                </a:cxn>
                <a:cxn ang="0">
                  <a:pos x="615" y="569"/>
                </a:cxn>
                <a:cxn ang="0">
                  <a:pos x="546" y="588"/>
                </a:cxn>
                <a:cxn ang="0">
                  <a:pos x="484" y="600"/>
                </a:cxn>
                <a:cxn ang="0">
                  <a:pos x="416" y="625"/>
                </a:cxn>
                <a:cxn ang="0">
                  <a:pos x="354" y="650"/>
                </a:cxn>
                <a:cxn ang="0">
                  <a:pos x="286" y="681"/>
                </a:cxn>
                <a:cxn ang="0">
                  <a:pos x="224" y="713"/>
                </a:cxn>
                <a:cxn ang="0">
                  <a:pos x="168" y="756"/>
                </a:cxn>
                <a:cxn ang="0">
                  <a:pos x="106" y="806"/>
                </a:cxn>
                <a:cxn ang="0">
                  <a:pos x="50" y="863"/>
                </a:cxn>
                <a:cxn ang="0">
                  <a:pos x="0" y="931"/>
                </a:cxn>
              </a:cxnLst>
              <a:rect l="0" t="0" r="r" b="b"/>
              <a:pathLst>
                <a:path w="1236" h="931">
                  <a:moveTo>
                    <a:pt x="0" y="931"/>
                  </a:moveTo>
                  <a:lnTo>
                    <a:pt x="68" y="731"/>
                  </a:lnTo>
                  <a:lnTo>
                    <a:pt x="168" y="556"/>
                  </a:lnTo>
                  <a:lnTo>
                    <a:pt x="273" y="400"/>
                  </a:lnTo>
                  <a:lnTo>
                    <a:pt x="397" y="269"/>
                  </a:lnTo>
                  <a:lnTo>
                    <a:pt x="534" y="163"/>
                  </a:lnTo>
                  <a:lnTo>
                    <a:pt x="664" y="88"/>
                  </a:lnTo>
                  <a:lnTo>
                    <a:pt x="801" y="32"/>
                  </a:lnTo>
                  <a:lnTo>
                    <a:pt x="925" y="0"/>
                  </a:lnTo>
                  <a:lnTo>
                    <a:pt x="950" y="0"/>
                  </a:lnTo>
                  <a:lnTo>
                    <a:pt x="981" y="0"/>
                  </a:lnTo>
                  <a:lnTo>
                    <a:pt x="1006" y="0"/>
                  </a:lnTo>
                  <a:lnTo>
                    <a:pt x="1031" y="7"/>
                  </a:lnTo>
                  <a:lnTo>
                    <a:pt x="1062" y="13"/>
                  </a:lnTo>
                  <a:lnTo>
                    <a:pt x="1087" y="25"/>
                  </a:lnTo>
                  <a:lnTo>
                    <a:pt x="1105" y="38"/>
                  </a:lnTo>
                  <a:lnTo>
                    <a:pt x="1130" y="50"/>
                  </a:lnTo>
                  <a:lnTo>
                    <a:pt x="1198" y="125"/>
                  </a:lnTo>
                  <a:lnTo>
                    <a:pt x="1236" y="225"/>
                  </a:lnTo>
                  <a:lnTo>
                    <a:pt x="1229" y="325"/>
                  </a:lnTo>
                  <a:lnTo>
                    <a:pt x="1186" y="419"/>
                  </a:lnTo>
                  <a:lnTo>
                    <a:pt x="1167" y="444"/>
                  </a:lnTo>
                  <a:lnTo>
                    <a:pt x="1149" y="463"/>
                  </a:lnTo>
                  <a:lnTo>
                    <a:pt x="1124" y="481"/>
                  </a:lnTo>
                  <a:lnTo>
                    <a:pt x="1105" y="494"/>
                  </a:lnTo>
                  <a:lnTo>
                    <a:pt x="1074" y="506"/>
                  </a:lnTo>
                  <a:lnTo>
                    <a:pt x="1049" y="513"/>
                  </a:lnTo>
                  <a:lnTo>
                    <a:pt x="1025" y="519"/>
                  </a:lnTo>
                  <a:lnTo>
                    <a:pt x="1000" y="525"/>
                  </a:lnTo>
                  <a:lnTo>
                    <a:pt x="938" y="531"/>
                  </a:lnTo>
                  <a:lnTo>
                    <a:pt x="876" y="538"/>
                  </a:lnTo>
                  <a:lnTo>
                    <a:pt x="813" y="544"/>
                  </a:lnTo>
                  <a:lnTo>
                    <a:pt x="745" y="550"/>
                  </a:lnTo>
                  <a:lnTo>
                    <a:pt x="677" y="563"/>
                  </a:lnTo>
                  <a:lnTo>
                    <a:pt x="615" y="569"/>
                  </a:lnTo>
                  <a:lnTo>
                    <a:pt x="546" y="588"/>
                  </a:lnTo>
                  <a:lnTo>
                    <a:pt x="484" y="600"/>
                  </a:lnTo>
                  <a:lnTo>
                    <a:pt x="416" y="625"/>
                  </a:lnTo>
                  <a:lnTo>
                    <a:pt x="354" y="650"/>
                  </a:lnTo>
                  <a:lnTo>
                    <a:pt x="286" y="681"/>
                  </a:lnTo>
                  <a:lnTo>
                    <a:pt x="224" y="713"/>
                  </a:lnTo>
                  <a:lnTo>
                    <a:pt x="168" y="756"/>
                  </a:lnTo>
                  <a:lnTo>
                    <a:pt x="106" y="806"/>
                  </a:lnTo>
                  <a:lnTo>
                    <a:pt x="50" y="863"/>
                  </a:lnTo>
                  <a:lnTo>
                    <a:pt x="0" y="931"/>
                  </a:lnTo>
                  <a:close/>
                </a:path>
              </a:pathLst>
            </a:custGeom>
            <a:grpFill/>
            <a:ln w="9525">
              <a:noFill/>
              <a:round/>
              <a:headEnd/>
              <a:tailEnd/>
            </a:ln>
          </p:spPr>
          <p:txBody>
            <a:bodyPr lIns="36000" tIns="72000" rIns="36000"/>
            <a:lstStyle/>
            <a:p>
              <a:pPr eaLnBrk="1" hangingPunct="1">
                <a:defRPr/>
              </a:pPr>
              <a:endParaRPr lang="ja-JP" altLang="en-US" sz="1200"/>
            </a:p>
          </p:txBody>
        </p:sp>
        <p:sp>
          <p:nvSpPr>
            <p:cNvPr id="687" name="Freeform 572"/>
            <p:cNvSpPr>
              <a:spLocks/>
            </p:cNvSpPr>
            <p:nvPr/>
          </p:nvSpPr>
          <p:spPr bwMode="auto">
            <a:xfrm rot="-12028338">
              <a:off x="9149" y="8557"/>
              <a:ext cx="203" cy="526"/>
            </a:xfrm>
            <a:custGeom>
              <a:avLst/>
              <a:gdLst/>
              <a:ahLst/>
              <a:cxnLst>
                <a:cxn ang="0">
                  <a:pos x="397" y="1300"/>
                </a:cxn>
                <a:cxn ang="0">
                  <a:pos x="266" y="1163"/>
                </a:cxn>
                <a:cxn ang="0">
                  <a:pos x="167" y="1013"/>
                </a:cxn>
                <a:cxn ang="0">
                  <a:pos x="86" y="856"/>
                </a:cxn>
                <a:cxn ang="0">
                  <a:pos x="37" y="707"/>
                </a:cxn>
                <a:cxn ang="0">
                  <a:pos x="6" y="557"/>
                </a:cxn>
                <a:cxn ang="0">
                  <a:pos x="0" y="413"/>
                </a:cxn>
                <a:cxn ang="0">
                  <a:pos x="6" y="282"/>
                </a:cxn>
                <a:cxn ang="0">
                  <a:pos x="37" y="169"/>
                </a:cxn>
                <a:cxn ang="0">
                  <a:pos x="55" y="125"/>
                </a:cxn>
                <a:cxn ang="0">
                  <a:pos x="86" y="88"/>
                </a:cxn>
                <a:cxn ang="0">
                  <a:pos x="124" y="50"/>
                </a:cxn>
                <a:cxn ang="0">
                  <a:pos x="161" y="25"/>
                </a:cxn>
                <a:cxn ang="0">
                  <a:pos x="204" y="7"/>
                </a:cxn>
                <a:cxn ang="0">
                  <a:pos x="254" y="0"/>
                </a:cxn>
                <a:cxn ang="0">
                  <a:pos x="298" y="0"/>
                </a:cxn>
                <a:cxn ang="0">
                  <a:pos x="341" y="13"/>
                </a:cxn>
                <a:cxn ang="0">
                  <a:pos x="384" y="32"/>
                </a:cxn>
                <a:cxn ang="0">
                  <a:pos x="422" y="57"/>
                </a:cxn>
                <a:cxn ang="0">
                  <a:pos x="453" y="88"/>
                </a:cxn>
                <a:cxn ang="0">
                  <a:pos x="478" y="132"/>
                </a:cxn>
                <a:cxn ang="0">
                  <a:pos x="496" y="182"/>
                </a:cxn>
                <a:cxn ang="0">
                  <a:pos x="502" y="225"/>
                </a:cxn>
                <a:cxn ang="0">
                  <a:pos x="496" y="275"/>
                </a:cxn>
                <a:cxn ang="0">
                  <a:pos x="484" y="325"/>
                </a:cxn>
                <a:cxn ang="0">
                  <a:pos x="440" y="432"/>
                </a:cxn>
                <a:cxn ang="0">
                  <a:pos x="397" y="544"/>
                </a:cxn>
                <a:cxn ang="0">
                  <a:pos x="360" y="657"/>
                </a:cxn>
                <a:cxn ang="0">
                  <a:pos x="329" y="775"/>
                </a:cxn>
                <a:cxn ang="0">
                  <a:pos x="316" y="900"/>
                </a:cxn>
                <a:cxn ang="0">
                  <a:pos x="316" y="1031"/>
                </a:cxn>
                <a:cxn ang="0">
                  <a:pos x="341" y="1163"/>
                </a:cxn>
                <a:cxn ang="0">
                  <a:pos x="397" y="1300"/>
                </a:cxn>
              </a:cxnLst>
              <a:rect l="0" t="0" r="r" b="b"/>
              <a:pathLst>
                <a:path w="502" h="1300">
                  <a:moveTo>
                    <a:pt x="397" y="1300"/>
                  </a:moveTo>
                  <a:lnTo>
                    <a:pt x="266" y="1163"/>
                  </a:lnTo>
                  <a:lnTo>
                    <a:pt x="167" y="1013"/>
                  </a:lnTo>
                  <a:lnTo>
                    <a:pt x="86" y="856"/>
                  </a:lnTo>
                  <a:lnTo>
                    <a:pt x="37" y="707"/>
                  </a:lnTo>
                  <a:lnTo>
                    <a:pt x="6" y="557"/>
                  </a:lnTo>
                  <a:lnTo>
                    <a:pt x="0" y="413"/>
                  </a:lnTo>
                  <a:lnTo>
                    <a:pt x="6" y="282"/>
                  </a:lnTo>
                  <a:lnTo>
                    <a:pt x="37" y="169"/>
                  </a:lnTo>
                  <a:lnTo>
                    <a:pt x="55" y="125"/>
                  </a:lnTo>
                  <a:lnTo>
                    <a:pt x="86" y="88"/>
                  </a:lnTo>
                  <a:lnTo>
                    <a:pt x="124" y="50"/>
                  </a:lnTo>
                  <a:lnTo>
                    <a:pt x="161" y="25"/>
                  </a:lnTo>
                  <a:lnTo>
                    <a:pt x="204" y="7"/>
                  </a:lnTo>
                  <a:lnTo>
                    <a:pt x="254" y="0"/>
                  </a:lnTo>
                  <a:lnTo>
                    <a:pt x="298" y="0"/>
                  </a:lnTo>
                  <a:lnTo>
                    <a:pt x="341" y="13"/>
                  </a:lnTo>
                  <a:lnTo>
                    <a:pt x="384" y="32"/>
                  </a:lnTo>
                  <a:lnTo>
                    <a:pt x="422" y="57"/>
                  </a:lnTo>
                  <a:lnTo>
                    <a:pt x="453" y="88"/>
                  </a:lnTo>
                  <a:lnTo>
                    <a:pt x="478" y="132"/>
                  </a:lnTo>
                  <a:lnTo>
                    <a:pt x="496" y="182"/>
                  </a:lnTo>
                  <a:lnTo>
                    <a:pt x="502" y="225"/>
                  </a:lnTo>
                  <a:lnTo>
                    <a:pt x="496" y="275"/>
                  </a:lnTo>
                  <a:lnTo>
                    <a:pt x="484" y="325"/>
                  </a:lnTo>
                  <a:lnTo>
                    <a:pt x="440" y="432"/>
                  </a:lnTo>
                  <a:lnTo>
                    <a:pt x="397" y="544"/>
                  </a:lnTo>
                  <a:lnTo>
                    <a:pt x="360" y="657"/>
                  </a:lnTo>
                  <a:lnTo>
                    <a:pt x="329" y="775"/>
                  </a:lnTo>
                  <a:lnTo>
                    <a:pt x="316" y="900"/>
                  </a:lnTo>
                  <a:lnTo>
                    <a:pt x="316" y="1031"/>
                  </a:lnTo>
                  <a:lnTo>
                    <a:pt x="341" y="1163"/>
                  </a:lnTo>
                  <a:lnTo>
                    <a:pt x="397" y="1300"/>
                  </a:lnTo>
                  <a:close/>
                </a:path>
              </a:pathLst>
            </a:custGeom>
            <a:grpFill/>
            <a:ln w="9525">
              <a:noFill/>
              <a:round/>
              <a:headEnd/>
              <a:tailEnd/>
            </a:ln>
          </p:spPr>
          <p:txBody>
            <a:bodyPr lIns="36000" tIns="72000" rIns="36000"/>
            <a:lstStyle/>
            <a:p>
              <a:pPr eaLnBrk="1" hangingPunct="1">
                <a:defRPr/>
              </a:pPr>
              <a:endParaRPr lang="ja-JP" altLang="en-US" sz="1200"/>
            </a:p>
          </p:txBody>
        </p:sp>
        <p:sp>
          <p:nvSpPr>
            <p:cNvPr id="688" name="Freeform 573"/>
            <p:cNvSpPr>
              <a:spLocks/>
            </p:cNvSpPr>
            <p:nvPr/>
          </p:nvSpPr>
          <p:spPr bwMode="auto">
            <a:xfrm rot="51205236">
              <a:off x="9206" y="8174"/>
              <a:ext cx="422" cy="167"/>
            </a:xfrm>
            <a:custGeom>
              <a:avLst/>
              <a:gdLst/>
              <a:ahLst/>
              <a:cxnLst>
                <a:cxn ang="0">
                  <a:pos x="1043" y="325"/>
                </a:cxn>
                <a:cxn ang="0">
                  <a:pos x="932" y="219"/>
                </a:cxn>
                <a:cxn ang="0">
                  <a:pos x="814" y="137"/>
                </a:cxn>
                <a:cxn ang="0">
                  <a:pos x="689" y="75"/>
                </a:cxn>
                <a:cxn ang="0">
                  <a:pos x="565" y="31"/>
                </a:cxn>
                <a:cxn ang="0">
                  <a:pos x="441" y="6"/>
                </a:cxn>
                <a:cxn ang="0">
                  <a:pos x="329" y="0"/>
                </a:cxn>
                <a:cxn ang="0">
                  <a:pos x="224" y="6"/>
                </a:cxn>
                <a:cxn ang="0">
                  <a:pos x="131" y="31"/>
                </a:cxn>
                <a:cxn ang="0">
                  <a:pos x="100" y="50"/>
                </a:cxn>
                <a:cxn ang="0">
                  <a:pos x="69" y="69"/>
                </a:cxn>
                <a:cxn ang="0">
                  <a:pos x="37" y="100"/>
                </a:cxn>
                <a:cxn ang="0">
                  <a:pos x="19" y="131"/>
                </a:cxn>
                <a:cxn ang="0">
                  <a:pos x="0" y="206"/>
                </a:cxn>
                <a:cxn ang="0">
                  <a:pos x="6" y="281"/>
                </a:cxn>
                <a:cxn ang="0">
                  <a:pos x="44" y="344"/>
                </a:cxn>
                <a:cxn ang="0">
                  <a:pos x="100" y="393"/>
                </a:cxn>
                <a:cxn ang="0">
                  <a:pos x="143" y="406"/>
                </a:cxn>
                <a:cxn ang="0">
                  <a:pos x="180" y="412"/>
                </a:cxn>
                <a:cxn ang="0">
                  <a:pos x="224" y="406"/>
                </a:cxn>
                <a:cxn ang="0">
                  <a:pos x="261" y="393"/>
                </a:cxn>
                <a:cxn ang="0">
                  <a:pos x="348" y="362"/>
                </a:cxn>
                <a:cxn ang="0">
                  <a:pos x="435" y="325"/>
                </a:cxn>
                <a:cxn ang="0">
                  <a:pos x="528" y="294"/>
                </a:cxn>
                <a:cxn ang="0">
                  <a:pos x="621" y="275"/>
                </a:cxn>
                <a:cxn ang="0">
                  <a:pos x="720" y="262"/>
                </a:cxn>
                <a:cxn ang="0">
                  <a:pos x="826" y="262"/>
                </a:cxn>
                <a:cxn ang="0">
                  <a:pos x="932" y="281"/>
                </a:cxn>
                <a:cxn ang="0">
                  <a:pos x="1043" y="325"/>
                </a:cxn>
              </a:cxnLst>
              <a:rect l="0" t="0" r="r" b="b"/>
              <a:pathLst>
                <a:path w="1043" h="412">
                  <a:moveTo>
                    <a:pt x="1043" y="325"/>
                  </a:moveTo>
                  <a:lnTo>
                    <a:pt x="932" y="219"/>
                  </a:lnTo>
                  <a:lnTo>
                    <a:pt x="814" y="137"/>
                  </a:lnTo>
                  <a:lnTo>
                    <a:pt x="689" y="75"/>
                  </a:lnTo>
                  <a:lnTo>
                    <a:pt x="565" y="31"/>
                  </a:lnTo>
                  <a:lnTo>
                    <a:pt x="441" y="6"/>
                  </a:lnTo>
                  <a:lnTo>
                    <a:pt x="329" y="0"/>
                  </a:lnTo>
                  <a:lnTo>
                    <a:pt x="224" y="6"/>
                  </a:lnTo>
                  <a:lnTo>
                    <a:pt x="131" y="31"/>
                  </a:lnTo>
                  <a:lnTo>
                    <a:pt x="100" y="50"/>
                  </a:lnTo>
                  <a:lnTo>
                    <a:pt x="69" y="69"/>
                  </a:lnTo>
                  <a:lnTo>
                    <a:pt x="37" y="100"/>
                  </a:lnTo>
                  <a:lnTo>
                    <a:pt x="19" y="131"/>
                  </a:lnTo>
                  <a:lnTo>
                    <a:pt x="0" y="206"/>
                  </a:lnTo>
                  <a:lnTo>
                    <a:pt x="6" y="281"/>
                  </a:lnTo>
                  <a:lnTo>
                    <a:pt x="44" y="344"/>
                  </a:lnTo>
                  <a:lnTo>
                    <a:pt x="100" y="393"/>
                  </a:lnTo>
                  <a:lnTo>
                    <a:pt x="143" y="406"/>
                  </a:lnTo>
                  <a:lnTo>
                    <a:pt x="180" y="412"/>
                  </a:lnTo>
                  <a:lnTo>
                    <a:pt x="224" y="406"/>
                  </a:lnTo>
                  <a:lnTo>
                    <a:pt x="261" y="393"/>
                  </a:lnTo>
                  <a:lnTo>
                    <a:pt x="348" y="362"/>
                  </a:lnTo>
                  <a:lnTo>
                    <a:pt x="435" y="325"/>
                  </a:lnTo>
                  <a:lnTo>
                    <a:pt x="528" y="294"/>
                  </a:lnTo>
                  <a:lnTo>
                    <a:pt x="621" y="275"/>
                  </a:lnTo>
                  <a:lnTo>
                    <a:pt x="720" y="262"/>
                  </a:lnTo>
                  <a:lnTo>
                    <a:pt x="826" y="262"/>
                  </a:lnTo>
                  <a:lnTo>
                    <a:pt x="932" y="281"/>
                  </a:lnTo>
                  <a:lnTo>
                    <a:pt x="1043" y="325"/>
                  </a:lnTo>
                  <a:close/>
                </a:path>
              </a:pathLst>
            </a:custGeom>
            <a:grpFill/>
            <a:ln w="9525">
              <a:noFill/>
              <a:round/>
              <a:headEnd/>
              <a:tailEnd/>
            </a:ln>
          </p:spPr>
          <p:txBody>
            <a:bodyPr lIns="36000" tIns="72000" rIns="36000"/>
            <a:lstStyle/>
            <a:p>
              <a:pPr eaLnBrk="1" hangingPunct="1">
                <a:defRPr/>
              </a:pPr>
              <a:endParaRPr lang="ja-JP" altLang="en-US" sz="1200"/>
            </a:p>
          </p:txBody>
        </p:sp>
      </p:grpSp>
      <p:sp>
        <p:nvSpPr>
          <p:cNvPr id="689" name="テキスト ボックス 688"/>
          <p:cNvSpPr txBox="1"/>
          <p:nvPr/>
        </p:nvSpPr>
        <p:spPr>
          <a:xfrm>
            <a:off x="323850" y="5445125"/>
            <a:ext cx="4065588" cy="954088"/>
          </a:xfrm>
          <a:prstGeom prst="rect">
            <a:avLst/>
          </a:prstGeom>
          <a:noFill/>
          <a:ln>
            <a:solidFill>
              <a:schemeClr val="accent5">
                <a:lumMod val="60000"/>
                <a:lumOff val="40000"/>
              </a:schemeClr>
            </a:solidFill>
          </a:ln>
        </p:spPr>
        <p:txBody>
          <a:bodyPr>
            <a:spAutoFit/>
          </a:bodyPr>
          <a:lstStyle/>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各拠点から提出されるクレーム報告書を対策用の一覧表に取りまとめが煩雑で、担当者に負担がかかっておりました。重要なのは取りまとめた後のアクションだったのですが、中々対策検討に移れない状況で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2544" name="図 2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3351953" flipH="1" flipV="1">
            <a:off x="2389981" y="4104482"/>
            <a:ext cx="6683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1" name="表 700"/>
          <p:cNvGraphicFramePr>
            <a:graphicFrameLocks noGrp="1"/>
          </p:cNvGraphicFramePr>
          <p:nvPr/>
        </p:nvGraphicFramePr>
        <p:xfrm>
          <a:off x="1477963" y="4283075"/>
          <a:ext cx="833436" cy="854076"/>
        </p:xfrm>
        <a:graphic>
          <a:graphicData uri="http://schemas.openxmlformats.org/drawingml/2006/table">
            <a:tbl>
              <a:tblPr firstRow="1" bandRow="1">
                <a:tableStyleId>{F5AB1C69-6EDB-4FF4-983F-18BD219EF322}</a:tableStyleId>
              </a:tblPr>
              <a:tblGrid>
                <a:gridCol w="208359"/>
                <a:gridCol w="208359"/>
                <a:gridCol w="208359"/>
                <a:gridCol w="208359"/>
              </a:tblGrid>
              <a:tr h="213519">
                <a:tc>
                  <a:txBody>
                    <a:bodyPr/>
                    <a:lstStyle/>
                    <a:p>
                      <a:endParaRPr kumimoji="1" lang="ja-JP" altLang="en-US" sz="800" dirty="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bl>
          </a:graphicData>
        </a:graphic>
      </p:graphicFrame>
      <p:pic>
        <p:nvPicPr>
          <p:cNvPr id="22572" name="Picture 33" descr="C:\Users\akiyama.hiroshi\AppData\Local\Microsoft\Windows\INetCache\IE\N3DF2F7X\200px-Office-ms-excel.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3860800"/>
            <a:ext cx="592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3" name="テキスト ボックス 702"/>
          <p:cNvSpPr txBox="1">
            <a:spLocks noChangeArrowheads="1"/>
          </p:cNvSpPr>
          <p:nvPr/>
        </p:nvSpPr>
        <p:spPr bwMode="auto">
          <a:xfrm>
            <a:off x="1079500" y="4879975"/>
            <a:ext cx="1547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トラブル一覧表</a:t>
            </a:r>
          </a:p>
        </p:txBody>
      </p:sp>
      <p:graphicFrame>
        <p:nvGraphicFramePr>
          <p:cNvPr id="925" name="表 924"/>
          <p:cNvGraphicFramePr>
            <a:graphicFrameLocks noGrp="1"/>
          </p:cNvGraphicFramePr>
          <p:nvPr/>
        </p:nvGraphicFramePr>
        <p:xfrm>
          <a:off x="5754688" y="4283075"/>
          <a:ext cx="833436" cy="854076"/>
        </p:xfrm>
        <a:graphic>
          <a:graphicData uri="http://schemas.openxmlformats.org/drawingml/2006/table">
            <a:tbl>
              <a:tblPr firstRow="1" bandRow="1">
                <a:tableStyleId>{F5AB1C69-6EDB-4FF4-983F-18BD219EF322}</a:tableStyleId>
              </a:tblPr>
              <a:tblGrid>
                <a:gridCol w="208359"/>
                <a:gridCol w="208359"/>
                <a:gridCol w="208359"/>
                <a:gridCol w="208359"/>
              </a:tblGrid>
              <a:tr h="213519">
                <a:tc>
                  <a:txBody>
                    <a:bodyPr/>
                    <a:lstStyle/>
                    <a:p>
                      <a:endParaRPr kumimoji="1" lang="ja-JP" altLang="en-US" sz="800" dirty="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bl>
          </a:graphicData>
        </a:graphic>
      </p:graphicFrame>
      <p:pic>
        <p:nvPicPr>
          <p:cNvPr id="22601" name="Picture 33" descr="C:\Users\akiyama.hiroshi\AppData\Local\Microsoft\Windows\INetCache\IE\N3DF2F7X\200px-Office-ms-excel.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3860800"/>
            <a:ext cx="592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02" name="テキスト ボックス 927"/>
          <p:cNvSpPr txBox="1">
            <a:spLocks noChangeArrowheads="1"/>
          </p:cNvSpPr>
          <p:nvPr/>
        </p:nvSpPr>
        <p:spPr bwMode="auto">
          <a:xfrm>
            <a:off x="5437188" y="4879975"/>
            <a:ext cx="1511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トラブル一覧表</a:t>
            </a:r>
          </a:p>
        </p:txBody>
      </p:sp>
      <p:sp>
        <p:nvSpPr>
          <p:cNvPr id="935" name="テキスト ボックス 934"/>
          <p:cNvSpPr txBox="1"/>
          <p:nvPr/>
        </p:nvSpPr>
        <p:spPr>
          <a:xfrm>
            <a:off x="4519613" y="5445125"/>
            <a:ext cx="4156075" cy="954088"/>
          </a:xfrm>
          <a:prstGeom prst="rect">
            <a:avLst/>
          </a:prstGeom>
          <a:noFill/>
          <a:ln>
            <a:solidFill>
              <a:srgbClr val="00B0F0"/>
            </a:solidFill>
          </a:ln>
        </p:spPr>
        <p:txBody>
          <a:bodyPr>
            <a:spAutoFit/>
          </a:bodyPr>
          <a:lstStyle/>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担当者の作業を</a:t>
            </a:r>
            <a:r>
              <a:rPr lang="en-US" altLang="ja-JP" sz="1400" b="1" dirty="0" err="1">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xoBlos</a:t>
            </a: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で自動化、</a:t>
            </a:r>
            <a:r>
              <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Windows</a:t>
            </a: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タスクスケジューラで、定期起動し、ランク分けされた表の取りまとめを瞬時に行うことが可能となり、</a:t>
            </a:r>
            <a:r>
              <a:rPr lang="ja-JP" altLang="en-US" sz="1400" b="1" dirty="0" err="1">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いち</a:t>
            </a: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早い対策を行える環境としました。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2" name="雲 141"/>
          <p:cNvSpPr/>
          <p:nvPr/>
        </p:nvSpPr>
        <p:spPr>
          <a:xfrm>
            <a:off x="6708775" y="3068638"/>
            <a:ext cx="1319213" cy="241300"/>
          </a:xfrm>
          <a:prstGeom prst="cloud">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ja-JP" altLang="en-US"/>
          </a:p>
        </p:txBody>
      </p:sp>
      <p:pic>
        <p:nvPicPr>
          <p:cNvPr id="22605" name="図 47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326943" flipH="1" flipV="1">
            <a:off x="6905625" y="2752725"/>
            <a:ext cx="6683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06" name="テキスト ボックス 481"/>
          <p:cNvSpPr txBox="1">
            <a:spLocks noChangeArrowheads="1"/>
          </p:cNvSpPr>
          <p:nvPr/>
        </p:nvSpPr>
        <p:spPr bwMode="auto">
          <a:xfrm>
            <a:off x="7142163" y="3898900"/>
            <a:ext cx="1709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ワンクリック</a:t>
            </a:r>
          </a:p>
        </p:txBody>
      </p:sp>
      <p:pic>
        <p:nvPicPr>
          <p:cNvPr id="2260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163" y="3429000"/>
            <a:ext cx="598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08" name="Picture 3" descr="C:\Users\akiyama.hiroshi\AppData\Local\Microsoft\Windows\INetCache\IE\QTT1IRFZ\333px-Tower_torre_pc_clon_server.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2413" y="3490913"/>
            <a:ext cx="4778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09" name="図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6250" y="3714750"/>
            <a:ext cx="4746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0" name="Picture 235" descr="C:\Users\akiyama.hiroshi\AppData\Local\Microsoft\Windows\INetCache\IE\XFX2XQ8H\Logo_Microsoft_Excel_201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8" y="1941513"/>
            <a:ext cx="4032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1" name="Picture 235" descr="C:\Users\akiyama.hiroshi\AppData\Local\Microsoft\Windows\INetCache\IE\XFX2XQ8H\Logo_Microsoft_Excel_201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3388" y="1941513"/>
            <a:ext cx="4048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2" name="Picture 235" descr="C:\Users\akiyama.hiroshi\AppData\Local\Microsoft\Windows\INetCache\IE\XFX2XQ8H\Logo_Microsoft_Excel_201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7613" y="1939925"/>
            <a:ext cx="4048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3" name="図 2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326943" flipH="1" flipV="1">
            <a:off x="2297113" y="2824163"/>
            <a:ext cx="6683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4" name="図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14338" y="2051050"/>
            <a:ext cx="7683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5" name="図 9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09675" y="2062163"/>
            <a:ext cx="7683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6" name="図 98"/>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6600" y="2058988"/>
            <a:ext cx="7667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7" name="Picture 235" descr="C:\Users\akiyama.hiroshi\AppData\Local\Microsoft\Windows\INetCache\IE\XFX2XQ8H\Logo_Microsoft_Excel_201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1350" y="1938338"/>
            <a:ext cx="4032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8" name="Picture 235" descr="C:\Users\akiyama.hiroshi\AppData\Local\Microsoft\Windows\INetCache\IE\XFX2XQ8H\Logo_Microsoft_Excel_201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1450" y="1938338"/>
            <a:ext cx="40481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19" name="Picture 235" descr="C:\Users\akiyama.hiroshi\AppData\Local\Microsoft\Windows\INetCache\IE\XFX2XQ8H\Logo_Microsoft_Excel_2013[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0913" y="1936750"/>
            <a:ext cx="4048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0" name="図 10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232400" y="2047875"/>
            <a:ext cx="7683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1" name="図 10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27738" y="2058988"/>
            <a:ext cx="7683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2" name="図 10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35775" y="2041525"/>
            <a:ext cx="7683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3" name="図 1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91425" y="3270250"/>
            <a:ext cx="4000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963" y="4710113"/>
            <a:ext cx="663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5" name="Picture 3" descr="C:\Users\akiyama.hiroshi\AppData\Local\Microsoft\Windows\INetCache\IE\UI2YPV4W\gatag-00003363[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54575" y="4592638"/>
            <a:ext cx="6556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円形吹き出し 4"/>
          <p:cNvSpPr/>
          <p:nvPr/>
        </p:nvSpPr>
        <p:spPr>
          <a:xfrm>
            <a:off x="4402138" y="4206875"/>
            <a:ext cx="598487" cy="504825"/>
          </a:xfrm>
          <a:prstGeom prst="wedgeEllipseCallout">
            <a:avLst>
              <a:gd name="adj1" fmla="val 41573"/>
              <a:gd name="adj2" fmla="val 5739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900" dirty="0">
                <a:latin typeface="Meiryo UI" panose="020B0604030504040204" pitchFamily="50" charset="-128"/>
                <a:ea typeface="Meiryo UI" panose="020B0604030504040204" pitchFamily="50" charset="-128"/>
              </a:rPr>
              <a:t>対策検討</a:t>
            </a:r>
          </a:p>
        </p:txBody>
      </p:sp>
      <p:pic>
        <p:nvPicPr>
          <p:cNvPr id="22627" name="図 47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3351953" flipH="1" flipV="1">
            <a:off x="6662738" y="4249737"/>
            <a:ext cx="6683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28" name="図 104">
            <a:hlinkClick r:id="rId12"/>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4175348" flipV="1">
            <a:off x="7673975" y="3440113"/>
            <a:ext cx="390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68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図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0913" y="5121275"/>
            <a:ext cx="8085137"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DC25BC95-9F63-44E2-954D-3F033A576CAE}" type="slidenum">
              <a:rPr lang="ja-JP" altLang="en-US" sz="1200">
                <a:solidFill>
                  <a:srgbClr val="898989"/>
                </a:solidFill>
              </a:rPr>
              <a:pPr>
                <a:spcBef>
                  <a:spcPct val="0"/>
                </a:spcBef>
                <a:buFontTx/>
                <a:buNone/>
              </a:pPr>
              <a:t>3</a:t>
            </a:fld>
            <a:endParaRPr lang="ja-JP" altLang="en-US" sz="1200">
              <a:solidFill>
                <a:srgbClr val="898989"/>
              </a:solidFill>
            </a:endParaRPr>
          </a:p>
        </p:txBody>
      </p:sp>
      <p:sp>
        <p:nvSpPr>
          <p:cNvPr id="6" name="正方形/長方形 5"/>
          <p:cNvSpPr/>
          <p:nvPr/>
        </p:nvSpPr>
        <p:spPr>
          <a:xfrm>
            <a:off x="17938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10"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ja-JP" altLang="en-US" sz="2400" b="1" dirty="0" smtClean="0">
                <a:solidFill>
                  <a:schemeClr val="tx1">
                    <a:lumMod val="85000"/>
                    <a:lumOff val="15000"/>
                  </a:schemeClr>
                </a:solidFill>
                <a:latin typeface="Meiryo UI" panose="020B0604030504040204" pitchFamily="50" charset="-128"/>
                <a:ea typeface="Meiryo UI" panose="020B0604030504040204" pitchFamily="50" charset="-128"/>
              </a:rPr>
              <a:t>実績紹介（</a:t>
            </a:r>
            <a:r>
              <a:rPr lang="ja-JP" altLang="en-US" sz="2400" b="1" dirty="0">
                <a:solidFill>
                  <a:schemeClr val="tx1">
                    <a:lumMod val="85000"/>
                    <a:lumOff val="15000"/>
                  </a:schemeClr>
                </a:solidFill>
                <a:latin typeface="Meiryo UI" panose="020B0604030504040204" pitchFamily="50" charset="-128"/>
                <a:ea typeface="Meiryo UI" panose="020B0604030504040204" pitchFamily="50" charset="-128"/>
              </a:rPr>
              <a:t>業務</a:t>
            </a:r>
            <a:r>
              <a:rPr lang="ja-JP" altLang="en-US" sz="2400" b="1" dirty="0" smtClean="0">
                <a:solidFill>
                  <a:schemeClr val="tx1">
                    <a:lumMod val="85000"/>
                    <a:lumOff val="15000"/>
                  </a:schemeClr>
                </a:solidFill>
                <a:latin typeface="Meiryo UI" panose="020B0604030504040204" pitchFamily="50" charset="-128"/>
                <a:ea typeface="Meiryo UI" panose="020B0604030504040204" pitchFamily="50" charset="-128"/>
              </a:rPr>
              <a:t>部）</a:t>
            </a:r>
            <a:endParaRPr lang="en-US" altLang="ja-JP" sz="2400" b="1" dirty="0" smtClean="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・現場からのトラブル報告書集計</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
        <p:nvSpPr>
          <p:cNvPr id="17" name="円形吹き出し 16"/>
          <p:cNvSpPr/>
          <p:nvPr/>
        </p:nvSpPr>
        <p:spPr>
          <a:xfrm>
            <a:off x="194541" y="5383938"/>
            <a:ext cx="845768" cy="431198"/>
          </a:xfrm>
          <a:prstGeom prst="wedgeEllipseCallout">
            <a:avLst>
              <a:gd name="adj1" fmla="val 60161"/>
              <a:gd name="adj2" fmla="val 26682"/>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出力</a:t>
            </a:r>
          </a:p>
        </p:txBody>
      </p:sp>
      <p:sp>
        <p:nvSpPr>
          <p:cNvPr id="18" name="円形吹き出し 17"/>
          <p:cNvSpPr/>
          <p:nvPr/>
        </p:nvSpPr>
        <p:spPr>
          <a:xfrm>
            <a:off x="5468497" y="3396123"/>
            <a:ext cx="2376264" cy="1422822"/>
          </a:xfrm>
          <a:prstGeom prst="wedgeEllipseCallout">
            <a:avLst>
              <a:gd name="adj1" fmla="val 61089"/>
              <a:gd name="adj2" fmla="val 9337"/>
            </a:avLst>
          </a:prstGeom>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en-US" altLang="ja-JP" sz="1400" b="1" dirty="0"/>
              <a:t>Windows</a:t>
            </a:r>
            <a:r>
              <a:rPr lang="ja-JP" altLang="en-US" sz="1400" b="1" dirty="0"/>
              <a:t>タスク</a:t>
            </a:r>
            <a:endParaRPr lang="en-US" altLang="ja-JP" sz="1400" b="1" dirty="0"/>
          </a:p>
          <a:p>
            <a:pPr algn="ctr">
              <a:defRPr/>
            </a:pPr>
            <a:r>
              <a:rPr lang="ja-JP" altLang="en-US" sz="1400" b="1" dirty="0"/>
              <a:t>スケジューラを活用</a:t>
            </a:r>
            <a:endParaRPr lang="en-US" altLang="ja-JP" sz="1400" b="1" dirty="0"/>
          </a:p>
          <a:p>
            <a:pPr algn="ctr">
              <a:defRPr/>
            </a:pPr>
            <a:r>
              <a:rPr lang="ja-JP" altLang="en-US" sz="1400" b="1" dirty="0"/>
              <a:t>すれば定期的に報告書を</a:t>
            </a:r>
            <a:endParaRPr lang="en-US" altLang="ja-JP" sz="1400" b="1" dirty="0"/>
          </a:p>
          <a:p>
            <a:pPr algn="ctr">
              <a:defRPr/>
            </a:pPr>
            <a:r>
              <a:rPr lang="ja-JP" altLang="en-US" sz="1400" b="1" dirty="0"/>
              <a:t>自動更新できるに</a:t>
            </a:r>
            <a:r>
              <a:rPr lang="ja-JP" altLang="en-US" sz="1400" b="1" dirty="0" err="1"/>
              <a:t>ゃ</a:t>
            </a:r>
            <a:r>
              <a:rPr lang="ja-JP" altLang="en-US" sz="1400" b="1" dirty="0"/>
              <a:t>！</a:t>
            </a:r>
            <a:endParaRPr lang="en-US" altLang="ja-JP" sz="1400" b="1" dirty="0"/>
          </a:p>
        </p:txBody>
      </p:sp>
      <p:pic>
        <p:nvPicPr>
          <p:cNvPr id="23566" name="図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1438" y="3887788"/>
            <a:ext cx="12779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図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663700"/>
            <a:ext cx="4953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円形吹き出し 15"/>
          <p:cNvSpPr/>
          <p:nvPr/>
        </p:nvSpPr>
        <p:spPr>
          <a:xfrm>
            <a:off x="5010628" y="1711077"/>
            <a:ext cx="842740" cy="432048"/>
          </a:xfrm>
          <a:prstGeom prst="wedgeEllipseCallout">
            <a:avLst>
              <a:gd name="adj1" fmla="val -49454"/>
              <a:gd name="adj2" fmla="val 59519"/>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入力</a:t>
            </a:r>
          </a:p>
        </p:txBody>
      </p:sp>
    </p:spTree>
    <p:extLst>
      <p:ext uri="{BB962C8B-B14F-4D97-AF65-F5344CB8AC3E}">
        <p14:creationId xmlns:p14="http://schemas.microsoft.com/office/powerpoint/2010/main" val="1981030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実績紹介（購買部）</a:t>
            </a:r>
            <a:endParaRPr lang="en-US" altLang="ja-JP" sz="2400" b="1">
              <a:latin typeface="Meiryo UI" panose="020B0604030504040204" pitchFamily="50" charset="-128"/>
              <a:ea typeface="Meiryo UI" panose="020B0604030504040204" pitchFamily="50" charset="-128"/>
            </a:endParaRPr>
          </a:p>
        </p:txBody>
      </p:sp>
      <p:sp>
        <p:nvSpPr>
          <p:cNvPr id="24579"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0C1E1685-056D-4781-BBEC-A271078F385D}" type="slidenum">
              <a:rPr lang="ja-JP" altLang="en-US" sz="1200">
                <a:solidFill>
                  <a:srgbClr val="898989"/>
                </a:solidFill>
              </a:rPr>
              <a:pPr>
                <a:spcBef>
                  <a:spcPct val="0"/>
                </a:spcBef>
                <a:buFontTx/>
                <a:buNone/>
              </a:pPr>
              <a:t>4</a:t>
            </a:fld>
            <a:endParaRPr lang="ja-JP" altLang="en-US" sz="1200">
              <a:solidFill>
                <a:srgbClr val="898989"/>
              </a:solidFill>
            </a:endParaRPr>
          </a:p>
        </p:txBody>
      </p:sp>
      <p:sp>
        <p:nvSpPr>
          <p:cNvPr id="4" name="テキスト ボックス 3"/>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・注文データ仕訳登録</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正方形/長方形 2"/>
          <p:cNvSpPr/>
          <p:nvPr/>
        </p:nvSpPr>
        <p:spPr>
          <a:xfrm>
            <a:off x="179388" y="1268413"/>
            <a:ext cx="1944687" cy="2889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r>
              <a:rPr lang="en-US" altLang="ja-JP" dirty="0"/>
              <a:t>Before</a:t>
            </a:r>
            <a:endParaRPr lang="ja-JP" altLang="en-US" dirty="0"/>
          </a:p>
        </p:txBody>
      </p:sp>
      <p:sp>
        <p:nvSpPr>
          <p:cNvPr id="6" name="正方形/長方形 5"/>
          <p:cNvSpPr/>
          <p:nvPr/>
        </p:nvSpPr>
        <p:spPr>
          <a:xfrm>
            <a:off x="442753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584" name="Group 47"/>
          <p:cNvGrpSpPr>
            <a:grpSpLocks/>
          </p:cNvGrpSpPr>
          <p:nvPr/>
        </p:nvGrpSpPr>
        <p:grpSpPr bwMode="auto">
          <a:xfrm>
            <a:off x="2565400" y="4425950"/>
            <a:ext cx="779463" cy="742950"/>
            <a:chOff x="2104" y="2311"/>
            <a:chExt cx="4478" cy="3939"/>
          </a:xfrm>
        </p:grpSpPr>
        <p:sp>
          <p:nvSpPr>
            <p:cNvPr id="229" name="Freeform 48"/>
            <p:cNvSpPr>
              <a:spLocks/>
            </p:cNvSpPr>
            <p:nvPr/>
          </p:nvSpPr>
          <p:spPr bwMode="auto">
            <a:xfrm>
              <a:off x="2104" y="2311"/>
              <a:ext cx="2873" cy="2525"/>
            </a:xfrm>
            <a:custGeom>
              <a:avLst/>
              <a:gdLst/>
              <a:ahLst/>
              <a:cxnLst>
                <a:cxn ang="0">
                  <a:pos x="393" y="2527"/>
                </a:cxn>
                <a:cxn ang="0">
                  <a:pos x="0" y="81"/>
                </a:cxn>
                <a:cxn ang="0">
                  <a:pos x="133" y="0"/>
                </a:cxn>
                <a:cxn ang="0">
                  <a:pos x="2817" y="42"/>
                </a:cxn>
                <a:cxn ang="0">
                  <a:pos x="2871" y="2261"/>
                </a:cxn>
                <a:cxn ang="0">
                  <a:pos x="393" y="2527"/>
                </a:cxn>
              </a:cxnLst>
              <a:rect l="0" t="0" r="r" b="b"/>
              <a:pathLst>
                <a:path w="2871" h="2527">
                  <a:moveTo>
                    <a:pt x="393" y="2527"/>
                  </a:moveTo>
                  <a:lnTo>
                    <a:pt x="0" y="81"/>
                  </a:lnTo>
                  <a:lnTo>
                    <a:pt x="133" y="0"/>
                  </a:lnTo>
                  <a:lnTo>
                    <a:pt x="2817" y="42"/>
                  </a:lnTo>
                  <a:lnTo>
                    <a:pt x="2871" y="2261"/>
                  </a:lnTo>
                  <a:lnTo>
                    <a:pt x="393" y="2527"/>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30" name="Freeform 49"/>
            <p:cNvSpPr>
              <a:spLocks/>
            </p:cNvSpPr>
            <p:nvPr/>
          </p:nvSpPr>
          <p:spPr bwMode="auto">
            <a:xfrm>
              <a:off x="2405" y="4449"/>
              <a:ext cx="4177" cy="1801"/>
            </a:xfrm>
            <a:custGeom>
              <a:avLst/>
              <a:gdLst/>
              <a:ahLst/>
              <a:cxnLst>
                <a:cxn ang="0">
                  <a:pos x="2272" y="0"/>
                </a:cxn>
                <a:cxn ang="0">
                  <a:pos x="255" y="308"/>
                </a:cxn>
                <a:cxn ang="0">
                  <a:pos x="93" y="357"/>
                </a:cxn>
                <a:cxn ang="0">
                  <a:pos x="73" y="362"/>
                </a:cxn>
                <a:cxn ang="0">
                  <a:pos x="56" y="371"/>
                </a:cxn>
                <a:cxn ang="0">
                  <a:pos x="39" y="384"/>
                </a:cxn>
                <a:cxn ang="0">
                  <a:pos x="27" y="401"/>
                </a:cxn>
                <a:cxn ang="0">
                  <a:pos x="14" y="418"/>
                </a:cxn>
                <a:cxn ang="0">
                  <a:pos x="7" y="440"/>
                </a:cxn>
                <a:cxn ang="0">
                  <a:pos x="2" y="462"/>
                </a:cxn>
                <a:cxn ang="0">
                  <a:pos x="0" y="486"/>
                </a:cxn>
                <a:cxn ang="0">
                  <a:pos x="5" y="525"/>
                </a:cxn>
                <a:cxn ang="0">
                  <a:pos x="17" y="560"/>
                </a:cxn>
                <a:cxn ang="0">
                  <a:pos x="39" y="587"/>
                </a:cxn>
                <a:cxn ang="0">
                  <a:pos x="64" y="609"/>
                </a:cxn>
                <a:cxn ang="0">
                  <a:pos x="1769" y="1800"/>
                </a:cxn>
                <a:cxn ang="0">
                  <a:pos x="4153" y="1110"/>
                </a:cxn>
                <a:cxn ang="0">
                  <a:pos x="4178" y="895"/>
                </a:cxn>
                <a:cxn ang="0">
                  <a:pos x="2272" y="0"/>
                </a:cxn>
              </a:cxnLst>
              <a:rect l="0" t="0" r="r" b="b"/>
              <a:pathLst>
                <a:path w="4178" h="1800">
                  <a:moveTo>
                    <a:pt x="2272" y="0"/>
                  </a:moveTo>
                  <a:lnTo>
                    <a:pt x="255" y="308"/>
                  </a:lnTo>
                  <a:lnTo>
                    <a:pt x="93" y="357"/>
                  </a:lnTo>
                  <a:lnTo>
                    <a:pt x="73" y="362"/>
                  </a:lnTo>
                  <a:lnTo>
                    <a:pt x="56" y="371"/>
                  </a:lnTo>
                  <a:lnTo>
                    <a:pt x="39" y="384"/>
                  </a:lnTo>
                  <a:lnTo>
                    <a:pt x="27" y="401"/>
                  </a:lnTo>
                  <a:lnTo>
                    <a:pt x="14" y="418"/>
                  </a:lnTo>
                  <a:lnTo>
                    <a:pt x="7" y="440"/>
                  </a:lnTo>
                  <a:lnTo>
                    <a:pt x="2" y="462"/>
                  </a:lnTo>
                  <a:lnTo>
                    <a:pt x="0" y="486"/>
                  </a:lnTo>
                  <a:lnTo>
                    <a:pt x="5" y="525"/>
                  </a:lnTo>
                  <a:lnTo>
                    <a:pt x="17" y="560"/>
                  </a:lnTo>
                  <a:lnTo>
                    <a:pt x="39" y="587"/>
                  </a:lnTo>
                  <a:lnTo>
                    <a:pt x="64" y="609"/>
                  </a:lnTo>
                  <a:lnTo>
                    <a:pt x="1769" y="1800"/>
                  </a:lnTo>
                  <a:lnTo>
                    <a:pt x="4153" y="1110"/>
                  </a:lnTo>
                  <a:lnTo>
                    <a:pt x="4178" y="895"/>
                  </a:lnTo>
                  <a:lnTo>
                    <a:pt x="2272"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31" name="Freeform 50"/>
            <p:cNvSpPr>
              <a:spLocks/>
            </p:cNvSpPr>
            <p:nvPr/>
          </p:nvSpPr>
          <p:spPr bwMode="auto">
            <a:xfrm>
              <a:off x="2660" y="4575"/>
              <a:ext cx="3922" cy="1347"/>
            </a:xfrm>
            <a:custGeom>
              <a:avLst/>
              <a:gdLst/>
              <a:ahLst/>
              <a:cxnLst>
                <a:cxn ang="0">
                  <a:pos x="0" y="315"/>
                </a:cxn>
                <a:cxn ang="0">
                  <a:pos x="1531" y="1348"/>
                </a:cxn>
                <a:cxn ang="0">
                  <a:pos x="3923" y="773"/>
                </a:cxn>
                <a:cxn ang="0">
                  <a:pos x="2316" y="0"/>
                </a:cxn>
                <a:cxn ang="0">
                  <a:pos x="0" y="315"/>
                </a:cxn>
              </a:cxnLst>
              <a:rect l="0" t="0" r="r" b="b"/>
              <a:pathLst>
                <a:path w="3923" h="1348">
                  <a:moveTo>
                    <a:pt x="0" y="315"/>
                  </a:moveTo>
                  <a:lnTo>
                    <a:pt x="1531" y="1348"/>
                  </a:lnTo>
                  <a:lnTo>
                    <a:pt x="3923" y="773"/>
                  </a:lnTo>
                  <a:lnTo>
                    <a:pt x="2316" y="0"/>
                  </a:lnTo>
                  <a:lnTo>
                    <a:pt x="0" y="31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32" name="Freeform 51"/>
            <p:cNvSpPr>
              <a:spLocks/>
            </p:cNvSpPr>
            <p:nvPr/>
          </p:nvSpPr>
          <p:spPr bwMode="auto">
            <a:xfrm>
              <a:off x="2241" y="2311"/>
              <a:ext cx="2736" cy="2576"/>
            </a:xfrm>
            <a:custGeom>
              <a:avLst/>
              <a:gdLst/>
              <a:ahLst/>
              <a:cxnLst>
                <a:cxn ang="0">
                  <a:pos x="0" y="0"/>
                </a:cxn>
                <a:cxn ang="0">
                  <a:pos x="422" y="2576"/>
                </a:cxn>
                <a:cxn ang="0">
                  <a:pos x="2738" y="2261"/>
                </a:cxn>
                <a:cxn ang="0">
                  <a:pos x="2684" y="42"/>
                </a:cxn>
                <a:cxn ang="0">
                  <a:pos x="0" y="0"/>
                </a:cxn>
              </a:cxnLst>
              <a:rect l="0" t="0" r="r" b="b"/>
              <a:pathLst>
                <a:path w="2738" h="2576">
                  <a:moveTo>
                    <a:pt x="0" y="0"/>
                  </a:moveTo>
                  <a:lnTo>
                    <a:pt x="422" y="2576"/>
                  </a:lnTo>
                  <a:lnTo>
                    <a:pt x="2738" y="2261"/>
                  </a:lnTo>
                  <a:lnTo>
                    <a:pt x="2684" y="42"/>
                  </a:lnTo>
                  <a:lnTo>
                    <a:pt x="0"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33" name="Freeform 52"/>
            <p:cNvSpPr>
              <a:spLocks/>
            </p:cNvSpPr>
            <p:nvPr/>
          </p:nvSpPr>
          <p:spPr bwMode="auto">
            <a:xfrm>
              <a:off x="4174" y="5341"/>
              <a:ext cx="2408" cy="909"/>
            </a:xfrm>
            <a:custGeom>
              <a:avLst/>
              <a:gdLst/>
              <a:ahLst/>
              <a:cxnLst>
                <a:cxn ang="0">
                  <a:pos x="17" y="575"/>
                </a:cxn>
                <a:cxn ang="0">
                  <a:pos x="0" y="905"/>
                </a:cxn>
                <a:cxn ang="0">
                  <a:pos x="2397" y="232"/>
                </a:cxn>
                <a:cxn ang="0">
                  <a:pos x="2409" y="0"/>
                </a:cxn>
                <a:cxn ang="0">
                  <a:pos x="17" y="575"/>
                </a:cxn>
              </a:cxnLst>
              <a:rect l="0" t="0" r="r" b="b"/>
              <a:pathLst>
                <a:path w="2409" h="905">
                  <a:moveTo>
                    <a:pt x="17" y="575"/>
                  </a:moveTo>
                  <a:lnTo>
                    <a:pt x="0" y="905"/>
                  </a:lnTo>
                  <a:lnTo>
                    <a:pt x="2397" y="232"/>
                  </a:lnTo>
                  <a:lnTo>
                    <a:pt x="2409" y="0"/>
                  </a:lnTo>
                  <a:lnTo>
                    <a:pt x="17" y="57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34" name="Freeform 53"/>
            <p:cNvSpPr>
              <a:spLocks/>
            </p:cNvSpPr>
            <p:nvPr/>
          </p:nvSpPr>
          <p:spPr bwMode="auto">
            <a:xfrm>
              <a:off x="2469" y="2521"/>
              <a:ext cx="2344" cy="2163"/>
            </a:xfrm>
            <a:custGeom>
              <a:avLst/>
              <a:gdLst/>
              <a:ahLst/>
              <a:cxnLst>
                <a:cxn ang="0">
                  <a:pos x="0" y="0"/>
                </a:cxn>
                <a:cxn ang="0">
                  <a:pos x="299" y="2162"/>
                </a:cxn>
                <a:cxn ang="0">
                  <a:pos x="2345" y="1920"/>
                </a:cxn>
                <a:cxn ang="0">
                  <a:pos x="2298" y="0"/>
                </a:cxn>
                <a:cxn ang="0">
                  <a:pos x="0" y="0"/>
                </a:cxn>
              </a:cxnLst>
              <a:rect l="0" t="0" r="r" b="b"/>
              <a:pathLst>
                <a:path w="2345" h="2162">
                  <a:moveTo>
                    <a:pt x="0" y="0"/>
                  </a:moveTo>
                  <a:lnTo>
                    <a:pt x="299" y="2162"/>
                  </a:lnTo>
                  <a:lnTo>
                    <a:pt x="2345" y="1920"/>
                  </a:lnTo>
                  <a:lnTo>
                    <a:pt x="2298" y="0"/>
                  </a:lnTo>
                  <a:lnTo>
                    <a:pt x="0" y="0"/>
                  </a:lnTo>
                  <a:close/>
                </a:path>
              </a:pathLst>
            </a:custGeom>
            <a:solidFill>
              <a:srgbClr val="FFFFFF"/>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grpSp>
        <p:nvGrpSpPr>
          <p:cNvPr id="24585" name="Group 54"/>
          <p:cNvGrpSpPr>
            <a:grpSpLocks/>
          </p:cNvGrpSpPr>
          <p:nvPr/>
        </p:nvGrpSpPr>
        <p:grpSpPr bwMode="auto">
          <a:xfrm>
            <a:off x="2660650" y="4483100"/>
            <a:ext cx="139700" cy="147638"/>
            <a:chOff x="2415" y="6202"/>
            <a:chExt cx="2160" cy="2145"/>
          </a:xfrm>
        </p:grpSpPr>
        <p:sp>
          <p:nvSpPr>
            <p:cNvPr id="24821" name="WordArt 55"/>
            <p:cNvSpPr>
              <a:spLocks noChangeArrowheads="1" noChangeShapeType="1" noTextEdit="1"/>
            </p:cNvSpPr>
            <p:nvPr/>
          </p:nvSpPr>
          <p:spPr bwMode="auto">
            <a:xfrm>
              <a:off x="2415" y="6202"/>
              <a:ext cx="2145" cy="21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ja-JP" altLang="en-US" sz="1200" kern="10">
                  <a:solidFill>
                    <a:srgbClr val="339933"/>
                  </a:solidFill>
                  <a:latin typeface="HG創英角ｺﾞｼｯｸUB" panose="020B0909000000000000" pitchFamily="49" charset="-128"/>
                  <a:ea typeface="HG創英角ｺﾞｼｯｸUB" panose="020B0909000000000000" pitchFamily="49" charset="-128"/>
                </a:rPr>
                <a:t>Ｘ</a:t>
              </a:r>
            </a:p>
          </p:txBody>
        </p:sp>
        <p:sp>
          <p:nvSpPr>
            <p:cNvPr id="24822" name="AutoShape 56"/>
            <p:cNvSpPr>
              <a:spLocks noChangeArrowheads="1"/>
            </p:cNvSpPr>
            <p:nvPr/>
          </p:nvSpPr>
          <p:spPr bwMode="auto">
            <a:xfrm rot="423365" flipH="1">
              <a:off x="4127" y="7684"/>
              <a:ext cx="448" cy="618"/>
            </a:xfrm>
            <a:prstGeom prst="rtTriangle">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4586" name="Group 57"/>
          <p:cNvGrpSpPr>
            <a:grpSpLocks/>
          </p:cNvGrpSpPr>
          <p:nvPr/>
        </p:nvGrpSpPr>
        <p:grpSpPr bwMode="auto">
          <a:xfrm>
            <a:off x="2727325" y="4683125"/>
            <a:ext cx="484188" cy="423863"/>
            <a:chOff x="2415" y="3360"/>
            <a:chExt cx="1798" cy="1455"/>
          </a:xfrm>
        </p:grpSpPr>
        <p:sp>
          <p:nvSpPr>
            <p:cNvPr id="24789" name="Rectangle 58"/>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4790" name="AutoShape 59"/>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1" name="AutoShape 60"/>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2" name="AutoShape 61"/>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3" name="AutoShape 62"/>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4" name="AutoShape 63"/>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5" name="AutoShape 64"/>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6" name="AutoShape 65"/>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7" name="AutoShape 66"/>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8" name="AutoShape 67"/>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99" name="AutoShape 68"/>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0" name="AutoShape 69"/>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1" name="AutoShape 70"/>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2" name="AutoShape 71"/>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3" name="AutoShape 72"/>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4" name="AutoShape 73"/>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5" name="AutoShape 74"/>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6" name="AutoShape 75"/>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7" name="AutoShape 76"/>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8" name="AutoShape 77"/>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09" name="AutoShape 78"/>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0" name="AutoShape 79"/>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1" name="AutoShape 80"/>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2" name="AutoShape 81"/>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3" name="AutoShape 82"/>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4" name="AutoShape 83"/>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5" name="AutoShape 84"/>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6" name="AutoShape 85"/>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7" name="AutoShape 86"/>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8" name="AutoShape 87"/>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819" name="AutoShape 88"/>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4820" name="Rectangle 89"/>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4587" name="Group 90"/>
          <p:cNvGrpSpPr>
            <a:grpSpLocks/>
          </p:cNvGrpSpPr>
          <p:nvPr/>
        </p:nvGrpSpPr>
        <p:grpSpPr bwMode="auto">
          <a:xfrm>
            <a:off x="3125788" y="4160838"/>
            <a:ext cx="363537" cy="455612"/>
            <a:chOff x="2058" y="4470"/>
            <a:chExt cx="997" cy="1149"/>
          </a:xfrm>
        </p:grpSpPr>
        <p:grpSp>
          <p:nvGrpSpPr>
            <p:cNvPr id="24624" name="Group 91"/>
            <p:cNvGrpSpPr>
              <a:grpSpLocks/>
            </p:cNvGrpSpPr>
            <p:nvPr/>
          </p:nvGrpSpPr>
          <p:grpSpPr bwMode="auto">
            <a:xfrm>
              <a:off x="2058" y="4470"/>
              <a:ext cx="679" cy="549"/>
              <a:chOff x="2415" y="3360"/>
              <a:chExt cx="1798" cy="1455"/>
            </a:xfrm>
          </p:grpSpPr>
          <p:sp>
            <p:nvSpPr>
              <p:cNvPr id="24757" name="Rectangle 92"/>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4758" name="AutoShape 93"/>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9" name="AutoShape 94"/>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0" name="AutoShape 95"/>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1" name="AutoShape 96"/>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2" name="AutoShape 97"/>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3" name="AutoShape 98"/>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4" name="AutoShape 99"/>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5" name="AutoShape 100"/>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6" name="AutoShape 101"/>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7" name="AutoShape 102"/>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8" name="AutoShape 103"/>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69" name="AutoShape 104"/>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0" name="AutoShape 105"/>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1" name="AutoShape 106"/>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2" name="AutoShape 107"/>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3" name="AutoShape 108"/>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4" name="AutoShape 109"/>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5" name="AutoShape 110"/>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6" name="AutoShape 111"/>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7" name="AutoShape 112"/>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8" name="AutoShape 113"/>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79" name="AutoShape 114"/>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0" name="AutoShape 115"/>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1" name="AutoShape 116"/>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2" name="AutoShape 117"/>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3" name="AutoShape 118"/>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4" name="AutoShape 119"/>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5" name="AutoShape 120"/>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6" name="AutoShape 121"/>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87" name="AutoShape 122"/>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4788" name="Rectangle 123"/>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4625" name="Group 124"/>
            <p:cNvGrpSpPr>
              <a:grpSpLocks/>
            </p:cNvGrpSpPr>
            <p:nvPr/>
          </p:nvGrpSpPr>
          <p:grpSpPr bwMode="auto">
            <a:xfrm>
              <a:off x="2136" y="4620"/>
              <a:ext cx="679" cy="549"/>
              <a:chOff x="2415" y="3360"/>
              <a:chExt cx="1798" cy="1455"/>
            </a:xfrm>
          </p:grpSpPr>
          <p:sp>
            <p:nvSpPr>
              <p:cNvPr id="24725" name="Rectangle 125"/>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4726" name="AutoShape 126"/>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7" name="AutoShape 127"/>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8" name="AutoShape 128"/>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9" name="AutoShape 129"/>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0" name="AutoShape 130"/>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1" name="AutoShape 131"/>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2" name="AutoShape 132"/>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3" name="AutoShape 133"/>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4" name="AutoShape 134"/>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5" name="AutoShape 135"/>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6" name="AutoShape 136"/>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7" name="AutoShape 137"/>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8" name="AutoShape 138"/>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39" name="AutoShape 139"/>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0" name="AutoShape 140"/>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1" name="AutoShape 141"/>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2" name="AutoShape 142"/>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3" name="AutoShape 143"/>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4" name="AutoShape 144"/>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5" name="AutoShape 145"/>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6" name="AutoShape 146"/>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7" name="AutoShape 147"/>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8" name="AutoShape 148"/>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49" name="AutoShape 149"/>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0" name="AutoShape 150"/>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1" name="AutoShape 151"/>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2" name="AutoShape 152"/>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3" name="AutoShape 153"/>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4" name="AutoShape 154"/>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55" name="AutoShape 155"/>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4756" name="Rectangle 156"/>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4626" name="Group 157"/>
            <p:cNvGrpSpPr>
              <a:grpSpLocks/>
            </p:cNvGrpSpPr>
            <p:nvPr/>
          </p:nvGrpSpPr>
          <p:grpSpPr bwMode="auto">
            <a:xfrm>
              <a:off x="2226" y="4770"/>
              <a:ext cx="679" cy="549"/>
              <a:chOff x="2415" y="3360"/>
              <a:chExt cx="1798" cy="1455"/>
            </a:xfrm>
          </p:grpSpPr>
          <p:sp>
            <p:nvSpPr>
              <p:cNvPr id="24693" name="Rectangle 158"/>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4694" name="AutoShape 159"/>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5" name="AutoShape 160"/>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6" name="AutoShape 161"/>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7" name="AutoShape 162"/>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8" name="AutoShape 163"/>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9" name="AutoShape 164"/>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0" name="AutoShape 165"/>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1" name="AutoShape 166"/>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2" name="AutoShape 167"/>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3" name="AutoShape 168"/>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4" name="AutoShape 169"/>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5" name="AutoShape 170"/>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6" name="AutoShape 171"/>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7" name="AutoShape 172"/>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8" name="AutoShape 173"/>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09" name="AutoShape 174"/>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0" name="AutoShape 175"/>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1" name="AutoShape 176"/>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2" name="AutoShape 177"/>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3" name="AutoShape 178"/>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4" name="AutoShape 179"/>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5" name="AutoShape 180"/>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6" name="AutoShape 181"/>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7" name="AutoShape 182"/>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8" name="AutoShape 183"/>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19" name="AutoShape 184"/>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0" name="AutoShape 185"/>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1" name="AutoShape 186"/>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2" name="AutoShape 187"/>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723" name="AutoShape 188"/>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4724" name="Rectangle 189"/>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4627" name="Group 190"/>
            <p:cNvGrpSpPr>
              <a:grpSpLocks/>
            </p:cNvGrpSpPr>
            <p:nvPr/>
          </p:nvGrpSpPr>
          <p:grpSpPr bwMode="auto">
            <a:xfrm>
              <a:off x="2298" y="4926"/>
              <a:ext cx="679" cy="549"/>
              <a:chOff x="2415" y="3360"/>
              <a:chExt cx="1798" cy="1455"/>
            </a:xfrm>
          </p:grpSpPr>
          <p:sp>
            <p:nvSpPr>
              <p:cNvPr id="24661" name="Rectangle 191"/>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4662" name="AutoShape 192"/>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3" name="AutoShape 193"/>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4" name="AutoShape 194"/>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5" name="AutoShape 195"/>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6" name="AutoShape 196"/>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7" name="AutoShape 197"/>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8" name="AutoShape 198"/>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69" name="AutoShape 199"/>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0" name="AutoShape 200"/>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1" name="AutoShape 201"/>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2" name="AutoShape 202"/>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3" name="AutoShape 203"/>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4" name="AutoShape 204"/>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5" name="AutoShape 205"/>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6" name="AutoShape 206"/>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7" name="AutoShape 207"/>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8" name="AutoShape 208"/>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79" name="AutoShape 209"/>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0" name="AutoShape 210"/>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1" name="AutoShape 211"/>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2" name="AutoShape 212"/>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3" name="AutoShape 213"/>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4" name="AutoShape 214"/>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5" name="AutoShape 215"/>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6" name="AutoShape 216"/>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7" name="AutoShape 217"/>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8" name="AutoShape 218"/>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89" name="AutoShape 219"/>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0" name="AutoShape 220"/>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91" name="AutoShape 221"/>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4692" name="Rectangle 222"/>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4628" name="Group 223"/>
            <p:cNvGrpSpPr>
              <a:grpSpLocks/>
            </p:cNvGrpSpPr>
            <p:nvPr/>
          </p:nvGrpSpPr>
          <p:grpSpPr bwMode="auto">
            <a:xfrm>
              <a:off x="2376" y="5070"/>
              <a:ext cx="679" cy="549"/>
              <a:chOff x="2415" y="3360"/>
              <a:chExt cx="1798" cy="1455"/>
            </a:xfrm>
          </p:grpSpPr>
          <p:sp>
            <p:nvSpPr>
              <p:cNvPr id="24629" name="Rectangle 224"/>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4630" name="AutoShape 225"/>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1" name="AutoShape 226"/>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2" name="AutoShape 227"/>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3" name="AutoShape 228"/>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4" name="AutoShape 229"/>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5" name="AutoShape 230"/>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6" name="AutoShape 231"/>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7" name="AutoShape 232"/>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8" name="AutoShape 233"/>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39" name="AutoShape 234"/>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0" name="AutoShape 235"/>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1" name="AutoShape 236"/>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2" name="AutoShape 237"/>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3" name="AutoShape 238"/>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4" name="AutoShape 239"/>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5" name="AutoShape 240"/>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6" name="AutoShape 241"/>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7" name="AutoShape 242"/>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8" name="AutoShape 243"/>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49" name="AutoShape 244"/>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0" name="AutoShape 245"/>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1" name="AutoShape 246"/>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2" name="AutoShape 247"/>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3" name="AutoShape 248"/>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4" name="AutoShape 249"/>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5" name="AutoShape 250"/>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6" name="AutoShape 251"/>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7" name="AutoShape 252"/>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8" name="AutoShape 253"/>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4659" name="AutoShape 254"/>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4660" name="Rectangle 255"/>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sp>
        <p:nvSpPr>
          <p:cNvPr id="24588" name="AutoShape 256"/>
          <p:cNvSpPr>
            <a:spLocks noChangeArrowheads="1"/>
          </p:cNvSpPr>
          <p:nvPr/>
        </p:nvSpPr>
        <p:spPr bwMode="auto">
          <a:xfrm rot="5400000">
            <a:off x="2941638" y="4454525"/>
            <a:ext cx="668338" cy="4968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845" y="10772"/>
                </a:moveTo>
                <a:cubicBezTo>
                  <a:pt x="16831" y="7444"/>
                  <a:pt x="14128" y="4754"/>
                  <a:pt x="10800" y="4754"/>
                </a:cubicBezTo>
                <a:cubicBezTo>
                  <a:pt x="8842" y="4753"/>
                  <a:pt x="7006" y="5701"/>
                  <a:pt x="5872" y="7297"/>
                </a:cubicBezTo>
                <a:lnTo>
                  <a:pt x="1997" y="4543"/>
                </a:lnTo>
                <a:cubicBezTo>
                  <a:pt x="4022" y="1692"/>
                  <a:pt x="7303" y="-1"/>
                  <a:pt x="10800" y="0"/>
                </a:cubicBezTo>
                <a:cubicBezTo>
                  <a:pt x="16745" y="0"/>
                  <a:pt x="21573" y="4805"/>
                  <a:pt x="21599" y="10751"/>
                </a:cubicBezTo>
                <a:lnTo>
                  <a:pt x="24299" y="10739"/>
                </a:lnTo>
                <a:lnTo>
                  <a:pt x="19245" y="15839"/>
                </a:lnTo>
                <a:lnTo>
                  <a:pt x="14145" y="10785"/>
                </a:lnTo>
                <a:lnTo>
                  <a:pt x="16845" y="10772"/>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p>
            <a:endParaRPr lang="ja-JP" altLang="en-US"/>
          </a:p>
        </p:txBody>
      </p:sp>
      <p:grpSp>
        <p:nvGrpSpPr>
          <p:cNvPr id="16" name="Group 257"/>
          <p:cNvGrpSpPr>
            <a:grpSpLocks/>
          </p:cNvGrpSpPr>
          <p:nvPr/>
        </p:nvGrpSpPr>
        <p:grpSpPr bwMode="auto">
          <a:xfrm>
            <a:off x="3377423" y="4085078"/>
            <a:ext cx="625380" cy="1115309"/>
            <a:chOff x="3413" y="2192"/>
            <a:chExt cx="4583" cy="7550"/>
          </a:xfrm>
          <a:solidFill>
            <a:schemeClr val="tx1"/>
          </a:solidFill>
        </p:grpSpPr>
        <p:sp>
          <p:nvSpPr>
            <p:cNvPr id="17" name="Freeform 258"/>
            <p:cNvSpPr>
              <a:spLocks/>
            </p:cNvSpPr>
            <p:nvPr/>
          </p:nvSpPr>
          <p:spPr bwMode="auto">
            <a:xfrm>
              <a:off x="3413" y="8281"/>
              <a:ext cx="3803" cy="1461"/>
            </a:xfrm>
            <a:custGeom>
              <a:avLst/>
              <a:gdLst/>
              <a:ahLst/>
              <a:cxnLst>
                <a:cxn ang="0">
                  <a:pos x="3606" y="160"/>
                </a:cxn>
                <a:cxn ang="0">
                  <a:pos x="3711" y="418"/>
                </a:cxn>
                <a:cxn ang="0">
                  <a:pos x="3803" y="822"/>
                </a:cxn>
                <a:cxn ang="0">
                  <a:pos x="3759" y="1264"/>
                </a:cxn>
                <a:cxn ang="0">
                  <a:pos x="3" y="1461"/>
                </a:cxn>
                <a:cxn ang="0">
                  <a:pos x="0" y="1346"/>
                </a:cxn>
                <a:cxn ang="0">
                  <a:pos x="27" y="1084"/>
                </a:cxn>
                <a:cxn ang="0">
                  <a:pos x="133" y="795"/>
                </a:cxn>
                <a:cxn ang="0">
                  <a:pos x="371" y="602"/>
                </a:cxn>
                <a:cxn ang="0">
                  <a:pos x="459" y="581"/>
                </a:cxn>
                <a:cxn ang="0">
                  <a:pos x="562" y="568"/>
                </a:cxn>
                <a:cxn ang="0">
                  <a:pos x="681" y="561"/>
                </a:cxn>
                <a:cxn ang="0">
                  <a:pos x="810" y="561"/>
                </a:cxn>
                <a:cxn ang="0">
                  <a:pos x="950" y="561"/>
                </a:cxn>
                <a:cxn ang="0">
                  <a:pos x="1100" y="561"/>
                </a:cxn>
                <a:cxn ang="0">
                  <a:pos x="1256" y="561"/>
                </a:cxn>
                <a:cxn ang="0">
                  <a:pos x="1413" y="554"/>
                </a:cxn>
                <a:cxn ang="0">
                  <a:pos x="1576" y="544"/>
                </a:cxn>
                <a:cxn ang="0">
                  <a:pos x="1736" y="527"/>
                </a:cxn>
                <a:cxn ang="0">
                  <a:pos x="1900" y="500"/>
                </a:cxn>
                <a:cxn ang="0">
                  <a:pos x="2056" y="459"/>
                </a:cxn>
                <a:cxn ang="0">
                  <a:pos x="2206" y="408"/>
                </a:cxn>
                <a:cxn ang="0">
                  <a:pos x="2349" y="337"/>
                </a:cxn>
                <a:cxn ang="0">
                  <a:pos x="2485" y="252"/>
                </a:cxn>
                <a:cxn ang="0">
                  <a:pos x="2608" y="143"/>
                </a:cxn>
                <a:cxn ang="0">
                  <a:pos x="2741" y="51"/>
                </a:cxn>
                <a:cxn ang="0">
                  <a:pos x="2890" y="7"/>
                </a:cxn>
                <a:cxn ang="0">
                  <a:pos x="3054" y="0"/>
                </a:cxn>
                <a:cxn ang="0">
                  <a:pos x="3214" y="14"/>
                </a:cxn>
                <a:cxn ang="0">
                  <a:pos x="3360" y="48"/>
                </a:cxn>
                <a:cxn ang="0">
                  <a:pos x="3480" y="82"/>
                </a:cxn>
                <a:cxn ang="0">
                  <a:pos x="3558" y="109"/>
                </a:cxn>
                <a:cxn ang="0">
                  <a:pos x="3588" y="123"/>
                </a:cxn>
              </a:cxnLst>
              <a:rect l="0" t="0" r="r" b="b"/>
              <a:pathLst>
                <a:path w="3803" h="1461">
                  <a:moveTo>
                    <a:pt x="3588" y="123"/>
                  </a:moveTo>
                  <a:lnTo>
                    <a:pt x="3606" y="160"/>
                  </a:lnTo>
                  <a:lnTo>
                    <a:pt x="3653" y="262"/>
                  </a:lnTo>
                  <a:lnTo>
                    <a:pt x="3711" y="418"/>
                  </a:lnTo>
                  <a:lnTo>
                    <a:pt x="3766" y="608"/>
                  </a:lnTo>
                  <a:lnTo>
                    <a:pt x="3803" y="822"/>
                  </a:lnTo>
                  <a:lnTo>
                    <a:pt x="3803" y="1047"/>
                  </a:lnTo>
                  <a:lnTo>
                    <a:pt x="3759" y="1264"/>
                  </a:lnTo>
                  <a:lnTo>
                    <a:pt x="3646" y="1461"/>
                  </a:lnTo>
                  <a:lnTo>
                    <a:pt x="3" y="1461"/>
                  </a:lnTo>
                  <a:lnTo>
                    <a:pt x="3" y="1431"/>
                  </a:lnTo>
                  <a:lnTo>
                    <a:pt x="0" y="1346"/>
                  </a:lnTo>
                  <a:lnTo>
                    <a:pt x="7" y="1227"/>
                  </a:lnTo>
                  <a:lnTo>
                    <a:pt x="27" y="1084"/>
                  </a:lnTo>
                  <a:lnTo>
                    <a:pt x="68" y="938"/>
                  </a:lnTo>
                  <a:lnTo>
                    <a:pt x="133" y="795"/>
                  </a:lnTo>
                  <a:lnTo>
                    <a:pt x="231" y="680"/>
                  </a:lnTo>
                  <a:lnTo>
                    <a:pt x="371" y="602"/>
                  </a:lnTo>
                  <a:lnTo>
                    <a:pt x="412" y="591"/>
                  </a:lnTo>
                  <a:lnTo>
                    <a:pt x="459" y="581"/>
                  </a:lnTo>
                  <a:lnTo>
                    <a:pt x="511" y="574"/>
                  </a:lnTo>
                  <a:lnTo>
                    <a:pt x="562" y="568"/>
                  </a:lnTo>
                  <a:lnTo>
                    <a:pt x="619" y="564"/>
                  </a:lnTo>
                  <a:lnTo>
                    <a:pt x="681" y="561"/>
                  </a:lnTo>
                  <a:lnTo>
                    <a:pt x="745" y="561"/>
                  </a:lnTo>
                  <a:lnTo>
                    <a:pt x="810" y="561"/>
                  </a:lnTo>
                  <a:lnTo>
                    <a:pt x="882" y="561"/>
                  </a:lnTo>
                  <a:lnTo>
                    <a:pt x="950" y="561"/>
                  </a:lnTo>
                  <a:lnTo>
                    <a:pt x="1025" y="561"/>
                  </a:lnTo>
                  <a:lnTo>
                    <a:pt x="1100" y="561"/>
                  </a:lnTo>
                  <a:lnTo>
                    <a:pt x="1178" y="561"/>
                  </a:lnTo>
                  <a:lnTo>
                    <a:pt x="1256" y="561"/>
                  </a:lnTo>
                  <a:lnTo>
                    <a:pt x="1334" y="557"/>
                  </a:lnTo>
                  <a:lnTo>
                    <a:pt x="1413" y="554"/>
                  </a:lnTo>
                  <a:lnTo>
                    <a:pt x="1495" y="551"/>
                  </a:lnTo>
                  <a:lnTo>
                    <a:pt x="1576" y="544"/>
                  </a:lnTo>
                  <a:lnTo>
                    <a:pt x="1658" y="537"/>
                  </a:lnTo>
                  <a:lnTo>
                    <a:pt x="1736" y="527"/>
                  </a:lnTo>
                  <a:lnTo>
                    <a:pt x="1818" y="517"/>
                  </a:lnTo>
                  <a:lnTo>
                    <a:pt x="1900" y="500"/>
                  </a:lnTo>
                  <a:lnTo>
                    <a:pt x="1978" y="483"/>
                  </a:lnTo>
                  <a:lnTo>
                    <a:pt x="2056" y="459"/>
                  </a:lnTo>
                  <a:lnTo>
                    <a:pt x="2131" y="435"/>
                  </a:lnTo>
                  <a:lnTo>
                    <a:pt x="2206" y="408"/>
                  </a:lnTo>
                  <a:lnTo>
                    <a:pt x="2278" y="374"/>
                  </a:lnTo>
                  <a:lnTo>
                    <a:pt x="2349" y="337"/>
                  </a:lnTo>
                  <a:lnTo>
                    <a:pt x="2417" y="296"/>
                  </a:lnTo>
                  <a:lnTo>
                    <a:pt x="2485" y="252"/>
                  </a:lnTo>
                  <a:lnTo>
                    <a:pt x="2547" y="201"/>
                  </a:lnTo>
                  <a:lnTo>
                    <a:pt x="2608" y="143"/>
                  </a:lnTo>
                  <a:lnTo>
                    <a:pt x="2669" y="92"/>
                  </a:lnTo>
                  <a:lnTo>
                    <a:pt x="2741" y="51"/>
                  </a:lnTo>
                  <a:lnTo>
                    <a:pt x="2812" y="24"/>
                  </a:lnTo>
                  <a:lnTo>
                    <a:pt x="2890" y="7"/>
                  </a:lnTo>
                  <a:lnTo>
                    <a:pt x="2972" y="0"/>
                  </a:lnTo>
                  <a:lnTo>
                    <a:pt x="3054" y="0"/>
                  </a:lnTo>
                  <a:lnTo>
                    <a:pt x="3136" y="4"/>
                  </a:lnTo>
                  <a:lnTo>
                    <a:pt x="3214" y="14"/>
                  </a:lnTo>
                  <a:lnTo>
                    <a:pt x="3289" y="31"/>
                  </a:lnTo>
                  <a:lnTo>
                    <a:pt x="3360" y="48"/>
                  </a:lnTo>
                  <a:lnTo>
                    <a:pt x="3425" y="65"/>
                  </a:lnTo>
                  <a:lnTo>
                    <a:pt x="3480" y="82"/>
                  </a:lnTo>
                  <a:lnTo>
                    <a:pt x="3524" y="99"/>
                  </a:lnTo>
                  <a:lnTo>
                    <a:pt x="3558" y="109"/>
                  </a:lnTo>
                  <a:lnTo>
                    <a:pt x="3582" y="119"/>
                  </a:lnTo>
                  <a:lnTo>
                    <a:pt x="3588" y="12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18" name="Freeform 259"/>
            <p:cNvSpPr>
              <a:spLocks/>
            </p:cNvSpPr>
            <p:nvPr/>
          </p:nvSpPr>
          <p:spPr bwMode="auto">
            <a:xfrm>
              <a:off x="5234" y="3728"/>
              <a:ext cx="1257" cy="1465"/>
            </a:xfrm>
            <a:custGeom>
              <a:avLst/>
              <a:gdLst/>
              <a:ahLst/>
              <a:cxnLst>
                <a:cxn ang="0">
                  <a:pos x="11" y="374"/>
                </a:cxn>
                <a:cxn ang="0">
                  <a:pos x="72" y="411"/>
                </a:cxn>
                <a:cxn ang="0">
                  <a:pos x="164" y="469"/>
                </a:cxn>
                <a:cxn ang="0">
                  <a:pos x="242" y="544"/>
                </a:cxn>
                <a:cxn ang="0">
                  <a:pos x="293" y="642"/>
                </a:cxn>
                <a:cxn ang="0">
                  <a:pos x="382" y="792"/>
                </a:cxn>
                <a:cxn ang="0">
                  <a:pos x="477" y="948"/>
                </a:cxn>
                <a:cxn ang="0">
                  <a:pos x="549" y="1067"/>
                </a:cxn>
                <a:cxn ang="0">
                  <a:pos x="579" y="1159"/>
                </a:cxn>
                <a:cxn ang="0">
                  <a:pos x="613" y="1315"/>
                </a:cxn>
                <a:cxn ang="0">
                  <a:pos x="610" y="1376"/>
                </a:cxn>
                <a:cxn ang="0">
                  <a:pos x="603" y="1410"/>
                </a:cxn>
                <a:cxn ang="0">
                  <a:pos x="620" y="1444"/>
                </a:cxn>
                <a:cxn ang="0">
                  <a:pos x="681" y="1461"/>
                </a:cxn>
                <a:cxn ang="0">
                  <a:pos x="814" y="1451"/>
                </a:cxn>
                <a:cxn ang="0">
                  <a:pos x="981" y="1366"/>
                </a:cxn>
                <a:cxn ang="0">
                  <a:pos x="1138" y="1247"/>
                </a:cxn>
                <a:cxn ang="0">
                  <a:pos x="1240" y="1152"/>
                </a:cxn>
                <a:cxn ang="0">
                  <a:pos x="1253" y="1121"/>
                </a:cxn>
                <a:cxn ang="0">
                  <a:pos x="1233" y="1067"/>
                </a:cxn>
                <a:cxn ang="0">
                  <a:pos x="1189" y="958"/>
                </a:cxn>
                <a:cxn ang="0">
                  <a:pos x="1114" y="802"/>
                </a:cxn>
                <a:cxn ang="0">
                  <a:pos x="998" y="554"/>
                </a:cxn>
                <a:cxn ang="0">
                  <a:pos x="930" y="333"/>
                </a:cxn>
                <a:cxn ang="0">
                  <a:pos x="923" y="201"/>
                </a:cxn>
                <a:cxn ang="0">
                  <a:pos x="937" y="126"/>
                </a:cxn>
                <a:cxn ang="0">
                  <a:pos x="923" y="48"/>
                </a:cxn>
                <a:cxn ang="0">
                  <a:pos x="841" y="0"/>
                </a:cxn>
                <a:cxn ang="0">
                  <a:pos x="709" y="14"/>
                </a:cxn>
                <a:cxn ang="0">
                  <a:pos x="545" y="68"/>
                </a:cxn>
                <a:cxn ang="0">
                  <a:pos x="372" y="150"/>
                </a:cxn>
                <a:cxn ang="0">
                  <a:pos x="211" y="238"/>
                </a:cxn>
                <a:cxn ang="0">
                  <a:pos x="86" y="316"/>
                </a:cxn>
                <a:cxn ang="0">
                  <a:pos x="11" y="364"/>
                </a:cxn>
              </a:cxnLst>
              <a:rect l="0" t="0" r="r" b="b"/>
              <a:pathLst>
                <a:path w="1257" h="1465">
                  <a:moveTo>
                    <a:pt x="0" y="370"/>
                  </a:moveTo>
                  <a:lnTo>
                    <a:pt x="11" y="374"/>
                  </a:lnTo>
                  <a:lnTo>
                    <a:pt x="34" y="387"/>
                  </a:lnTo>
                  <a:lnTo>
                    <a:pt x="72" y="411"/>
                  </a:lnTo>
                  <a:lnTo>
                    <a:pt x="116" y="438"/>
                  </a:lnTo>
                  <a:lnTo>
                    <a:pt x="164" y="469"/>
                  </a:lnTo>
                  <a:lnTo>
                    <a:pt x="205" y="506"/>
                  </a:lnTo>
                  <a:lnTo>
                    <a:pt x="242" y="544"/>
                  </a:lnTo>
                  <a:lnTo>
                    <a:pt x="266" y="585"/>
                  </a:lnTo>
                  <a:lnTo>
                    <a:pt x="293" y="642"/>
                  </a:lnTo>
                  <a:lnTo>
                    <a:pt x="334" y="714"/>
                  </a:lnTo>
                  <a:lnTo>
                    <a:pt x="382" y="792"/>
                  </a:lnTo>
                  <a:lnTo>
                    <a:pt x="429" y="870"/>
                  </a:lnTo>
                  <a:lnTo>
                    <a:pt x="477" y="948"/>
                  </a:lnTo>
                  <a:lnTo>
                    <a:pt x="518" y="1016"/>
                  </a:lnTo>
                  <a:lnTo>
                    <a:pt x="549" y="1067"/>
                  </a:lnTo>
                  <a:lnTo>
                    <a:pt x="562" y="1101"/>
                  </a:lnTo>
                  <a:lnTo>
                    <a:pt x="579" y="1159"/>
                  </a:lnTo>
                  <a:lnTo>
                    <a:pt x="600" y="1237"/>
                  </a:lnTo>
                  <a:lnTo>
                    <a:pt x="613" y="1315"/>
                  </a:lnTo>
                  <a:lnTo>
                    <a:pt x="617" y="1363"/>
                  </a:lnTo>
                  <a:lnTo>
                    <a:pt x="610" y="1376"/>
                  </a:lnTo>
                  <a:lnTo>
                    <a:pt x="606" y="1393"/>
                  </a:lnTo>
                  <a:lnTo>
                    <a:pt x="603" y="1410"/>
                  </a:lnTo>
                  <a:lnTo>
                    <a:pt x="606" y="1427"/>
                  </a:lnTo>
                  <a:lnTo>
                    <a:pt x="620" y="1444"/>
                  </a:lnTo>
                  <a:lnTo>
                    <a:pt x="644" y="1454"/>
                  </a:lnTo>
                  <a:lnTo>
                    <a:pt x="681" y="1461"/>
                  </a:lnTo>
                  <a:lnTo>
                    <a:pt x="739" y="1465"/>
                  </a:lnTo>
                  <a:lnTo>
                    <a:pt x="814" y="1451"/>
                  </a:lnTo>
                  <a:lnTo>
                    <a:pt x="896" y="1417"/>
                  </a:lnTo>
                  <a:lnTo>
                    <a:pt x="981" y="1366"/>
                  </a:lnTo>
                  <a:lnTo>
                    <a:pt x="1063" y="1305"/>
                  </a:lnTo>
                  <a:lnTo>
                    <a:pt x="1138" y="1247"/>
                  </a:lnTo>
                  <a:lnTo>
                    <a:pt x="1199" y="1193"/>
                  </a:lnTo>
                  <a:lnTo>
                    <a:pt x="1240" y="1152"/>
                  </a:lnTo>
                  <a:lnTo>
                    <a:pt x="1257" y="1128"/>
                  </a:lnTo>
                  <a:lnTo>
                    <a:pt x="1253" y="1121"/>
                  </a:lnTo>
                  <a:lnTo>
                    <a:pt x="1247" y="1101"/>
                  </a:lnTo>
                  <a:lnTo>
                    <a:pt x="1233" y="1067"/>
                  </a:lnTo>
                  <a:lnTo>
                    <a:pt x="1212" y="1019"/>
                  </a:lnTo>
                  <a:lnTo>
                    <a:pt x="1189" y="958"/>
                  </a:lnTo>
                  <a:lnTo>
                    <a:pt x="1155" y="887"/>
                  </a:lnTo>
                  <a:lnTo>
                    <a:pt x="1114" y="802"/>
                  </a:lnTo>
                  <a:lnTo>
                    <a:pt x="1066" y="703"/>
                  </a:lnTo>
                  <a:lnTo>
                    <a:pt x="998" y="554"/>
                  </a:lnTo>
                  <a:lnTo>
                    <a:pt x="954" y="432"/>
                  </a:lnTo>
                  <a:lnTo>
                    <a:pt x="930" y="333"/>
                  </a:lnTo>
                  <a:lnTo>
                    <a:pt x="920" y="258"/>
                  </a:lnTo>
                  <a:lnTo>
                    <a:pt x="923" y="201"/>
                  </a:lnTo>
                  <a:lnTo>
                    <a:pt x="930" y="156"/>
                  </a:lnTo>
                  <a:lnTo>
                    <a:pt x="937" y="126"/>
                  </a:lnTo>
                  <a:lnTo>
                    <a:pt x="937" y="102"/>
                  </a:lnTo>
                  <a:lnTo>
                    <a:pt x="923" y="48"/>
                  </a:lnTo>
                  <a:lnTo>
                    <a:pt x="889" y="14"/>
                  </a:lnTo>
                  <a:lnTo>
                    <a:pt x="841" y="0"/>
                  </a:lnTo>
                  <a:lnTo>
                    <a:pt x="780" y="0"/>
                  </a:lnTo>
                  <a:lnTo>
                    <a:pt x="709" y="14"/>
                  </a:lnTo>
                  <a:lnTo>
                    <a:pt x="627" y="37"/>
                  </a:lnTo>
                  <a:lnTo>
                    <a:pt x="545" y="68"/>
                  </a:lnTo>
                  <a:lnTo>
                    <a:pt x="460" y="109"/>
                  </a:lnTo>
                  <a:lnTo>
                    <a:pt x="372" y="150"/>
                  </a:lnTo>
                  <a:lnTo>
                    <a:pt x="290" y="194"/>
                  </a:lnTo>
                  <a:lnTo>
                    <a:pt x="211" y="238"/>
                  </a:lnTo>
                  <a:lnTo>
                    <a:pt x="143" y="279"/>
                  </a:lnTo>
                  <a:lnTo>
                    <a:pt x="86" y="316"/>
                  </a:lnTo>
                  <a:lnTo>
                    <a:pt x="38" y="343"/>
                  </a:lnTo>
                  <a:lnTo>
                    <a:pt x="11" y="364"/>
                  </a:lnTo>
                  <a:lnTo>
                    <a:pt x="0" y="37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19" name="Freeform 260"/>
            <p:cNvSpPr>
              <a:spLocks/>
            </p:cNvSpPr>
            <p:nvPr/>
          </p:nvSpPr>
          <p:spPr bwMode="auto">
            <a:xfrm>
              <a:off x="3924" y="6457"/>
              <a:ext cx="1784" cy="1634"/>
            </a:xfrm>
            <a:custGeom>
              <a:avLst/>
              <a:gdLst/>
              <a:ahLst/>
              <a:cxnLst>
                <a:cxn ang="0">
                  <a:pos x="88" y="135"/>
                </a:cxn>
                <a:cxn ang="0">
                  <a:pos x="91" y="135"/>
                </a:cxn>
                <a:cxn ang="0">
                  <a:pos x="136" y="115"/>
                </a:cxn>
                <a:cxn ang="0">
                  <a:pos x="211" y="85"/>
                </a:cxn>
                <a:cxn ang="0">
                  <a:pos x="289" y="54"/>
                </a:cxn>
                <a:cxn ang="0">
                  <a:pos x="360" y="37"/>
                </a:cxn>
                <a:cxn ang="0">
                  <a:pos x="425" y="17"/>
                </a:cxn>
                <a:cxn ang="0">
                  <a:pos x="480" y="0"/>
                </a:cxn>
                <a:cxn ang="0">
                  <a:pos x="534" y="6"/>
                </a:cxn>
                <a:cxn ang="0">
                  <a:pos x="612" y="40"/>
                </a:cxn>
                <a:cxn ang="0">
                  <a:pos x="732" y="115"/>
                </a:cxn>
                <a:cxn ang="0">
                  <a:pos x="847" y="183"/>
                </a:cxn>
                <a:cxn ang="0">
                  <a:pos x="905" y="224"/>
                </a:cxn>
                <a:cxn ang="0">
                  <a:pos x="922" y="305"/>
                </a:cxn>
                <a:cxn ang="0">
                  <a:pos x="932" y="434"/>
                </a:cxn>
                <a:cxn ang="0">
                  <a:pos x="963" y="842"/>
                </a:cxn>
                <a:cxn ang="0">
                  <a:pos x="997" y="971"/>
                </a:cxn>
                <a:cxn ang="0">
                  <a:pos x="1035" y="1026"/>
                </a:cxn>
                <a:cxn ang="0">
                  <a:pos x="1161" y="1097"/>
                </a:cxn>
                <a:cxn ang="0">
                  <a:pos x="1351" y="1189"/>
                </a:cxn>
                <a:cxn ang="0">
                  <a:pos x="1556" y="1284"/>
                </a:cxn>
                <a:cxn ang="0">
                  <a:pos x="1719" y="1355"/>
                </a:cxn>
                <a:cxn ang="0">
                  <a:pos x="1784" y="1382"/>
                </a:cxn>
                <a:cxn ang="0">
                  <a:pos x="1678" y="1610"/>
                </a:cxn>
                <a:cxn ang="0">
                  <a:pos x="1518" y="1501"/>
                </a:cxn>
                <a:cxn ang="0">
                  <a:pos x="1287" y="1349"/>
                </a:cxn>
                <a:cxn ang="0">
                  <a:pos x="1052" y="1196"/>
                </a:cxn>
                <a:cxn ang="0">
                  <a:pos x="875" y="1083"/>
                </a:cxn>
                <a:cxn ang="0">
                  <a:pos x="806" y="1050"/>
                </a:cxn>
                <a:cxn ang="0">
                  <a:pos x="759" y="1016"/>
                </a:cxn>
                <a:cxn ang="0">
                  <a:pos x="721" y="965"/>
                </a:cxn>
                <a:cxn ang="0">
                  <a:pos x="684" y="856"/>
                </a:cxn>
                <a:cxn ang="0">
                  <a:pos x="657" y="676"/>
                </a:cxn>
                <a:cxn ang="0">
                  <a:pos x="616" y="384"/>
                </a:cxn>
                <a:cxn ang="0">
                  <a:pos x="585" y="346"/>
                </a:cxn>
                <a:cxn ang="0">
                  <a:pos x="517" y="336"/>
                </a:cxn>
                <a:cxn ang="0">
                  <a:pos x="422" y="326"/>
                </a:cxn>
                <a:cxn ang="0">
                  <a:pos x="347" y="316"/>
                </a:cxn>
                <a:cxn ang="0">
                  <a:pos x="292" y="316"/>
                </a:cxn>
                <a:cxn ang="0">
                  <a:pos x="217" y="316"/>
                </a:cxn>
                <a:cxn ang="0">
                  <a:pos x="126" y="299"/>
                </a:cxn>
                <a:cxn ang="0">
                  <a:pos x="115" y="261"/>
                </a:cxn>
                <a:cxn ang="0">
                  <a:pos x="231" y="261"/>
                </a:cxn>
                <a:cxn ang="0">
                  <a:pos x="292" y="244"/>
                </a:cxn>
                <a:cxn ang="0">
                  <a:pos x="360" y="237"/>
                </a:cxn>
                <a:cxn ang="0">
                  <a:pos x="510" y="244"/>
                </a:cxn>
                <a:cxn ang="0">
                  <a:pos x="640" y="251"/>
                </a:cxn>
                <a:cxn ang="0">
                  <a:pos x="653" y="251"/>
                </a:cxn>
                <a:cxn ang="0">
                  <a:pos x="643" y="244"/>
                </a:cxn>
                <a:cxn ang="0">
                  <a:pos x="575" y="224"/>
                </a:cxn>
                <a:cxn ang="0">
                  <a:pos x="493" y="207"/>
                </a:cxn>
                <a:cxn ang="0">
                  <a:pos x="442" y="207"/>
                </a:cxn>
                <a:cxn ang="0">
                  <a:pos x="384" y="200"/>
                </a:cxn>
                <a:cxn ang="0">
                  <a:pos x="343" y="197"/>
                </a:cxn>
                <a:cxn ang="0">
                  <a:pos x="262" y="203"/>
                </a:cxn>
                <a:cxn ang="0">
                  <a:pos x="163" y="210"/>
                </a:cxn>
                <a:cxn ang="0">
                  <a:pos x="37" y="186"/>
                </a:cxn>
                <a:cxn ang="0">
                  <a:pos x="0" y="142"/>
                </a:cxn>
                <a:cxn ang="0">
                  <a:pos x="68" y="139"/>
                </a:cxn>
              </a:cxnLst>
              <a:rect l="0" t="0" r="r" b="b"/>
              <a:pathLst>
                <a:path w="1784" h="1634">
                  <a:moveTo>
                    <a:pt x="88" y="139"/>
                  </a:moveTo>
                  <a:lnTo>
                    <a:pt x="88" y="139"/>
                  </a:lnTo>
                  <a:lnTo>
                    <a:pt x="88" y="135"/>
                  </a:lnTo>
                  <a:lnTo>
                    <a:pt x="91" y="135"/>
                  </a:lnTo>
                  <a:lnTo>
                    <a:pt x="102" y="129"/>
                  </a:lnTo>
                  <a:lnTo>
                    <a:pt x="115" y="125"/>
                  </a:lnTo>
                  <a:lnTo>
                    <a:pt x="136" y="115"/>
                  </a:lnTo>
                  <a:lnTo>
                    <a:pt x="160" y="108"/>
                  </a:lnTo>
                  <a:lnTo>
                    <a:pt x="183" y="98"/>
                  </a:lnTo>
                  <a:lnTo>
                    <a:pt x="211" y="85"/>
                  </a:lnTo>
                  <a:lnTo>
                    <a:pt x="238" y="74"/>
                  </a:lnTo>
                  <a:lnTo>
                    <a:pt x="262" y="64"/>
                  </a:lnTo>
                  <a:lnTo>
                    <a:pt x="289" y="54"/>
                  </a:lnTo>
                  <a:lnTo>
                    <a:pt x="313" y="47"/>
                  </a:lnTo>
                  <a:lnTo>
                    <a:pt x="337" y="40"/>
                  </a:lnTo>
                  <a:lnTo>
                    <a:pt x="360" y="37"/>
                  </a:lnTo>
                  <a:lnTo>
                    <a:pt x="381" y="30"/>
                  </a:lnTo>
                  <a:lnTo>
                    <a:pt x="405" y="23"/>
                  </a:lnTo>
                  <a:lnTo>
                    <a:pt x="425" y="17"/>
                  </a:lnTo>
                  <a:lnTo>
                    <a:pt x="446" y="10"/>
                  </a:lnTo>
                  <a:lnTo>
                    <a:pt x="463" y="3"/>
                  </a:lnTo>
                  <a:lnTo>
                    <a:pt x="480" y="0"/>
                  </a:lnTo>
                  <a:lnTo>
                    <a:pt x="497" y="0"/>
                  </a:lnTo>
                  <a:lnTo>
                    <a:pt x="514" y="0"/>
                  </a:lnTo>
                  <a:lnTo>
                    <a:pt x="534" y="6"/>
                  </a:lnTo>
                  <a:lnTo>
                    <a:pt x="555" y="13"/>
                  </a:lnTo>
                  <a:lnTo>
                    <a:pt x="582" y="23"/>
                  </a:lnTo>
                  <a:lnTo>
                    <a:pt x="612" y="40"/>
                  </a:lnTo>
                  <a:lnTo>
                    <a:pt x="650" y="61"/>
                  </a:lnTo>
                  <a:lnTo>
                    <a:pt x="687" y="88"/>
                  </a:lnTo>
                  <a:lnTo>
                    <a:pt x="732" y="115"/>
                  </a:lnTo>
                  <a:lnTo>
                    <a:pt x="772" y="142"/>
                  </a:lnTo>
                  <a:lnTo>
                    <a:pt x="813" y="166"/>
                  </a:lnTo>
                  <a:lnTo>
                    <a:pt x="847" y="183"/>
                  </a:lnTo>
                  <a:lnTo>
                    <a:pt x="875" y="197"/>
                  </a:lnTo>
                  <a:lnTo>
                    <a:pt x="895" y="210"/>
                  </a:lnTo>
                  <a:lnTo>
                    <a:pt x="905" y="224"/>
                  </a:lnTo>
                  <a:lnTo>
                    <a:pt x="912" y="244"/>
                  </a:lnTo>
                  <a:lnTo>
                    <a:pt x="912" y="261"/>
                  </a:lnTo>
                  <a:lnTo>
                    <a:pt x="922" y="305"/>
                  </a:lnTo>
                  <a:lnTo>
                    <a:pt x="929" y="350"/>
                  </a:lnTo>
                  <a:lnTo>
                    <a:pt x="932" y="394"/>
                  </a:lnTo>
                  <a:lnTo>
                    <a:pt x="932" y="434"/>
                  </a:lnTo>
                  <a:lnTo>
                    <a:pt x="936" y="591"/>
                  </a:lnTo>
                  <a:lnTo>
                    <a:pt x="949" y="730"/>
                  </a:lnTo>
                  <a:lnTo>
                    <a:pt x="963" y="842"/>
                  </a:lnTo>
                  <a:lnTo>
                    <a:pt x="973" y="907"/>
                  </a:lnTo>
                  <a:lnTo>
                    <a:pt x="984" y="941"/>
                  </a:lnTo>
                  <a:lnTo>
                    <a:pt x="997" y="971"/>
                  </a:lnTo>
                  <a:lnTo>
                    <a:pt x="1011" y="999"/>
                  </a:lnTo>
                  <a:lnTo>
                    <a:pt x="1018" y="1009"/>
                  </a:lnTo>
                  <a:lnTo>
                    <a:pt x="1035" y="1026"/>
                  </a:lnTo>
                  <a:lnTo>
                    <a:pt x="1065" y="1046"/>
                  </a:lnTo>
                  <a:lnTo>
                    <a:pt x="1110" y="1070"/>
                  </a:lnTo>
                  <a:lnTo>
                    <a:pt x="1161" y="1097"/>
                  </a:lnTo>
                  <a:lnTo>
                    <a:pt x="1218" y="1128"/>
                  </a:lnTo>
                  <a:lnTo>
                    <a:pt x="1283" y="1158"/>
                  </a:lnTo>
                  <a:lnTo>
                    <a:pt x="1351" y="1189"/>
                  </a:lnTo>
                  <a:lnTo>
                    <a:pt x="1423" y="1223"/>
                  </a:lnTo>
                  <a:lnTo>
                    <a:pt x="1491" y="1253"/>
                  </a:lnTo>
                  <a:lnTo>
                    <a:pt x="1556" y="1284"/>
                  </a:lnTo>
                  <a:lnTo>
                    <a:pt x="1617" y="1311"/>
                  </a:lnTo>
                  <a:lnTo>
                    <a:pt x="1671" y="1335"/>
                  </a:lnTo>
                  <a:lnTo>
                    <a:pt x="1719" y="1355"/>
                  </a:lnTo>
                  <a:lnTo>
                    <a:pt x="1753" y="1369"/>
                  </a:lnTo>
                  <a:lnTo>
                    <a:pt x="1777" y="1379"/>
                  </a:lnTo>
                  <a:lnTo>
                    <a:pt x="1784" y="1382"/>
                  </a:lnTo>
                  <a:lnTo>
                    <a:pt x="1716" y="1634"/>
                  </a:lnTo>
                  <a:lnTo>
                    <a:pt x="1705" y="1627"/>
                  </a:lnTo>
                  <a:lnTo>
                    <a:pt x="1678" y="1610"/>
                  </a:lnTo>
                  <a:lnTo>
                    <a:pt x="1637" y="1583"/>
                  </a:lnTo>
                  <a:lnTo>
                    <a:pt x="1583" y="1546"/>
                  </a:lnTo>
                  <a:lnTo>
                    <a:pt x="1518" y="1501"/>
                  </a:lnTo>
                  <a:lnTo>
                    <a:pt x="1447" y="1454"/>
                  </a:lnTo>
                  <a:lnTo>
                    <a:pt x="1368" y="1403"/>
                  </a:lnTo>
                  <a:lnTo>
                    <a:pt x="1287" y="1349"/>
                  </a:lnTo>
                  <a:lnTo>
                    <a:pt x="1205" y="1298"/>
                  </a:lnTo>
                  <a:lnTo>
                    <a:pt x="1127" y="1247"/>
                  </a:lnTo>
                  <a:lnTo>
                    <a:pt x="1052" y="1196"/>
                  </a:lnTo>
                  <a:lnTo>
                    <a:pt x="980" y="1151"/>
                  </a:lnTo>
                  <a:lnTo>
                    <a:pt x="922" y="1114"/>
                  </a:lnTo>
                  <a:lnTo>
                    <a:pt x="875" y="1083"/>
                  </a:lnTo>
                  <a:lnTo>
                    <a:pt x="841" y="1066"/>
                  </a:lnTo>
                  <a:lnTo>
                    <a:pt x="823" y="1056"/>
                  </a:lnTo>
                  <a:lnTo>
                    <a:pt x="806" y="1050"/>
                  </a:lnTo>
                  <a:lnTo>
                    <a:pt x="789" y="1039"/>
                  </a:lnTo>
                  <a:lnTo>
                    <a:pt x="772" y="1029"/>
                  </a:lnTo>
                  <a:lnTo>
                    <a:pt x="759" y="1016"/>
                  </a:lnTo>
                  <a:lnTo>
                    <a:pt x="745" y="999"/>
                  </a:lnTo>
                  <a:lnTo>
                    <a:pt x="732" y="982"/>
                  </a:lnTo>
                  <a:lnTo>
                    <a:pt x="721" y="965"/>
                  </a:lnTo>
                  <a:lnTo>
                    <a:pt x="715" y="944"/>
                  </a:lnTo>
                  <a:lnTo>
                    <a:pt x="698" y="903"/>
                  </a:lnTo>
                  <a:lnTo>
                    <a:pt x="684" y="856"/>
                  </a:lnTo>
                  <a:lnTo>
                    <a:pt x="674" y="805"/>
                  </a:lnTo>
                  <a:lnTo>
                    <a:pt x="667" y="757"/>
                  </a:lnTo>
                  <a:lnTo>
                    <a:pt x="657" y="676"/>
                  </a:lnTo>
                  <a:lnTo>
                    <a:pt x="643" y="557"/>
                  </a:lnTo>
                  <a:lnTo>
                    <a:pt x="626" y="445"/>
                  </a:lnTo>
                  <a:lnTo>
                    <a:pt x="616" y="384"/>
                  </a:lnTo>
                  <a:lnTo>
                    <a:pt x="612" y="367"/>
                  </a:lnTo>
                  <a:lnTo>
                    <a:pt x="602" y="353"/>
                  </a:lnTo>
                  <a:lnTo>
                    <a:pt x="585" y="346"/>
                  </a:lnTo>
                  <a:lnTo>
                    <a:pt x="561" y="339"/>
                  </a:lnTo>
                  <a:lnTo>
                    <a:pt x="544" y="336"/>
                  </a:lnTo>
                  <a:lnTo>
                    <a:pt x="517" y="336"/>
                  </a:lnTo>
                  <a:lnTo>
                    <a:pt x="486" y="333"/>
                  </a:lnTo>
                  <a:lnTo>
                    <a:pt x="456" y="329"/>
                  </a:lnTo>
                  <a:lnTo>
                    <a:pt x="422" y="326"/>
                  </a:lnTo>
                  <a:lnTo>
                    <a:pt x="391" y="322"/>
                  </a:lnTo>
                  <a:lnTo>
                    <a:pt x="364" y="319"/>
                  </a:lnTo>
                  <a:lnTo>
                    <a:pt x="347" y="316"/>
                  </a:lnTo>
                  <a:lnTo>
                    <a:pt x="330" y="316"/>
                  </a:lnTo>
                  <a:lnTo>
                    <a:pt x="313" y="316"/>
                  </a:lnTo>
                  <a:lnTo>
                    <a:pt x="292" y="316"/>
                  </a:lnTo>
                  <a:lnTo>
                    <a:pt x="269" y="316"/>
                  </a:lnTo>
                  <a:lnTo>
                    <a:pt x="245" y="316"/>
                  </a:lnTo>
                  <a:lnTo>
                    <a:pt x="217" y="316"/>
                  </a:lnTo>
                  <a:lnTo>
                    <a:pt x="190" y="316"/>
                  </a:lnTo>
                  <a:lnTo>
                    <a:pt x="160" y="312"/>
                  </a:lnTo>
                  <a:lnTo>
                    <a:pt x="126" y="299"/>
                  </a:lnTo>
                  <a:lnTo>
                    <a:pt x="112" y="282"/>
                  </a:lnTo>
                  <a:lnTo>
                    <a:pt x="112" y="268"/>
                  </a:lnTo>
                  <a:lnTo>
                    <a:pt x="115" y="261"/>
                  </a:lnTo>
                  <a:lnTo>
                    <a:pt x="163" y="265"/>
                  </a:lnTo>
                  <a:lnTo>
                    <a:pt x="200" y="265"/>
                  </a:lnTo>
                  <a:lnTo>
                    <a:pt x="231" y="261"/>
                  </a:lnTo>
                  <a:lnTo>
                    <a:pt x="255" y="258"/>
                  </a:lnTo>
                  <a:lnTo>
                    <a:pt x="275" y="251"/>
                  </a:lnTo>
                  <a:lnTo>
                    <a:pt x="292" y="244"/>
                  </a:lnTo>
                  <a:lnTo>
                    <a:pt x="313" y="241"/>
                  </a:lnTo>
                  <a:lnTo>
                    <a:pt x="330" y="237"/>
                  </a:lnTo>
                  <a:lnTo>
                    <a:pt x="360" y="237"/>
                  </a:lnTo>
                  <a:lnTo>
                    <a:pt x="401" y="241"/>
                  </a:lnTo>
                  <a:lnTo>
                    <a:pt x="456" y="241"/>
                  </a:lnTo>
                  <a:lnTo>
                    <a:pt x="510" y="244"/>
                  </a:lnTo>
                  <a:lnTo>
                    <a:pt x="561" y="248"/>
                  </a:lnTo>
                  <a:lnTo>
                    <a:pt x="609" y="248"/>
                  </a:lnTo>
                  <a:lnTo>
                    <a:pt x="640" y="251"/>
                  </a:lnTo>
                  <a:lnTo>
                    <a:pt x="653" y="251"/>
                  </a:lnTo>
                  <a:lnTo>
                    <a:pt x="653" y="248"/>
                  </a:lnTo>
                  <a:lnTo>
                    <a:pt x="643" y="244"/>
                  </a:lnTo>
                  <a:lnTo>
                    <a:pt x="626" y="241"/>
                  </a:lnTo>
                  <a:lnTo>
                    <a:pt x="602" y="231"/>
                  </a:lnTo>
                  <a:lnTo>
                    <a:pt x="575" y="224"/>
                  </a:lnTo>
                  <a:lnTo>
                    <a:pt x="544" y="217"/>
                  </a:lnTo>
                  <a:lnTo>
                    <a:pt x="517" y="210"/>
                  </a:lnTo>
                  <a:lnTo>
                    <a:pt x="493" y="207"/>
                  </a:lnTo>
                  <a:lnTo>
                    <a:pt x="476" y="203"/>
                  </a:lnTo>
                  <a:lnTo>
                    <a:pt x="459" y="207"/>
                  </a:lnTo>
                  <a:lnTo>
                    <a:pt x="442" y="207"/>
                  </a:lnTo>
                  <a:lnTo>
                    <a:pt x="422" y="203"/>
                  </a:lnTo>
                  <a:lnTo>
                    <a:pt x="398" y="200"/>
                  </a:lnTo>
                  <a:lnTo>
                    <a:pt x="384" y="200"/>
                  </a:lnTo>
                  <a:lnTo>
                    <a:pt x="371" y="200"/>
                  </a:lnTo>
                  <a:lnTo>
                    <a:pt x="357" y="200"/>
                  </a:lnTo>
                  <a:lnTo>
                    <a:pt x="343" y="197"/>
                  </a:lnTo>
                  <a:lnTo>
                    <a:pt x="320" y="197"/>
                  </a:lnTo>
                  <a:lnTo>
                    <a:pt x="292" y="200"/>
                  </a:lnTo>
                  <a:lnTo>
                    <a:pt x="262" y="203"/>
                  </a:lnTo>
                  <a:lnTo>
                    <a:pt x="231" y="207"/>
                  </a:lnTo>
                  <a:lnTo>
                    <a:pt x="197" y="210"/>
                  </a:lnTo>
                  <a:lnTo>
                    <a:pt x="163" y="210"/>
                  </a:lnTo>
                  <a:lnTo>
                    <a:pt x="126" y="210"/>
                  </a:lnTo>
                  <a:lnTo>
                    <a:pt x="91" y="203"/>
                  </a:lnTo>
                  <a:lnTo>
                    <a:pt x="37" y="186"/>
                  </a:lnTo>
                  <a:lnTo>
                    <a:pt x="10" y="166"/>
                  </a:lnTo>
                  <a:lnTo>
                    <a:pt x="0" y="149"/>
                  </a:lnTo>
                  <a:lnTo>
                    <a:pt x="0" y="142"/>
                  </a:lnTo>
                  <a:lnTo>
                    <a:pt x="23" y="142"/>
                  </a:lnTo>
                  <a:lnTo>
                    <a:pt x="47" y="139"/>
                  </a:lnTo>
                  <a:lnTo>
                    <a:pt x="68" y="139"/>
                  </a:lnTo>
                  <a:lnTo>
                    <a:pt x="88" y="1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0" name="Freeform 261"/>
            <p:cNvSpPr>
              <a:spLocks/>
            </p:cNvSpPr>
            <p:nvPr/>
          </p:nvSpPr>
          <p:spPr bwMode="auto">
            <a:xfrm>
              <a:off x="5527" y="4353"/>
              <a:ext cx="1771" cy="4914"/>
            </a:xfrm>
            <a:custGeom>
              <a:avLst/>
              <a:gdLst/>
              <a:ahLst/>
              <a:cxnLst>
                <a:cxn ang="0">
                  <a:pos x="1090" y="452"/>
                </a:cxn>
                <a:cxn ang="0">
                  <a:pos x="1151" y="524"/>
                </a:cxn>
                <a:cxn ang="0">
                  <a:pos x="1250" y="666"/>
                </a:cxn>
                <a:cxn ang="0">
                  <a:pos x="1372" y="891"/>
                </a:cxn>
                <a:cxn ang="0">
                  <a:pos x="1498" y="1193"/>
                </a:cxn>
                <a:cxn ang="0">
                  <a:pos x="1607" y="1577"/>
                </a:cxn>
                <a:cxn ang="0">
                  <a:pos x="1682" y="2046"/>
                </a:cxn>
                <a:cxn ang="0">
                  <a:pos x="1703" y="2600"/>
                </a:cxn>
                <a:cxn ang="0">
                  <a:pos x="1655" y="3463"/>
                </a:cxn>
                <a:cxn ang="0">
                  <a:pos x="1658" y="4258"/>
                </a:cxn>
                <a:cxn ang="0">
                  <a:pos x="1713" y="4706"/>
                </a:cxn>
                <a:cxn ang="0">
                  <a:pos x="1760" y="4893"/>
                </a:cxn>
                <a:cxn ang="0">
                  <a:pos x="1757" y="4914"/>
                </a:cxn>
                <a:cxn ang="0">
                  <a:pos x="1669" y="4903"/>
                </a:cxn>
                <a:cxn ang="0">
                  <a:pos x="1505" y="4880"/>
                </a:cxn>
                <a:cxn ang="0">
                  <a:pos x="1284" y="4842"/>
                </a:cxn>
                <a:cxn ang="0">
                  <a:pos x="1025" y="4781"/>
                </a:cxn>
                <a:cxn ang="0">
                  <a:pos x="746" y="4693"/>
                </a:cxn>
                <a:cxn ang="0">
                  <a:pos x="467" y="4577"/>
                </a:cxn>
                <a:cxn ang="0">
                  <a:pos x="201" y="4424"/>
                </a:cxn>
                <a:cxn ang="0">
                  <a:pos x="96" y="4322"/>
                </a:cxn>
                <a:cxn ang="0">
                  <a:pos x="211" y="4227"/>
                </a:cxn>
                <a:cxn ang="0">
                  <a:pos x="382" y="4054"/>
                </a:cxn>
                <a:cxn ang="0">
                  <a:pos x="545" y="3833"/>
                </a:cxn>
                <a:cxn ang="0">
                  <a:pos x="630" y="3558"/>
                </a:cxn>
                <a:cxn ang="0">
                  <a:pos x="593" y="3184"/>
                </a:cxn>
                <a:cxn ang="0">
                  <a:pos x="497" y="2814"/>
                </a:cxn>
                <a:cxn ang="0">
                  <a:pos x="416" y="2569"/>
                </a:cxn>
                <a:cxn ang="0">
                  <a:pos x="392" y="2528"/>
                </a:cxn>
                <a:cxn ang="0">
                  <a:pos x="330" y="2508"/>
                </a:cxn>
                <a:cxn ang="0">
                  <a:pos x="232" y="2454"/>
                </a:cxn>
                <a:cxn ang="0">
                  <a:pos x="116" y="2365"/>
                </a:cxn>
                <a:cxn ang="0">
                  <a:pos x="21" y="2233"/>
                </a:cxn>
                <a:cxn ang="0">
                  <a:pos x="0" y="2063"/>
                </a:cxn>
                <a:cxn ang="0">
                  <a:pos x="38" y="1873"/>
                </a:cxn>
                <a:cxn ang="0">
                  <a:pos x="99" y="1686"/>
                </a:cxn>
                <a:cxn ang="0">
                  <a:pos x="184" y="1397"/>
                </a:cxn>
                <a:cxn ang="0">
                  <a:pos x="245" y="1064"/>
                </a:cxn>
                <a:cxn ang="0">
                  <a:pos x="266" y="826"/>
                </a:cxn>
                <a:cxn ang="0">
                  <a:pos x="262" y="697"/>
                </a:cxn>
                <a:cxn ang="0">
                  <a:pos x="273" y="670"/>
                </a:cxn>
                <a:cxn ang="0">
                  <a:pos x="347" y="578"/>
                </a:cxn>
                <a:cxn ang="0">
                  <a:pos x="490" y="405"/>
                </a:cxn>
                <a:cxn ang="0">
                  <a:pos x="688" y="153"/>
                </a:cxn>
                <a:cxn ang="0">
                  <a:pos x="814" y="17"/>
                </a:cxn>
                <a:cxn ang="0">
                  <a:pos x="872" y="129"/>
                </a:cxn>
                <a:cxn ang="0">
                  <a:pos x="960" y="286"/>
                </a:cxn>
                <a:cxn ang="0">
                  <a:pos x="1049" y="411"/>
                </a:cxn>
              </a:cxnLst>
              <a:rect l="0" t="0" r="r" b="b"/>
              <a:pathLst>
                <a:path w="1771" h="4914">
                  <a:moveTo>
                    <a:pt x="1083" y="442"/>
                  </a:moveTo>
                  <a:lnTo>
                    <a:pt x="1090" y="452"/>
                  </a:lnTo>
                  <a:lnTo>
                    <a:pt x="1114" y="476"/>
                  </a:lnTo>
                  <a:lnTo>
                    <a:pt x="1151" y="524"/>
                  </a:lnTo>
                  <a:lnTo>
                    <a:pt x="1195" y="585"/>
                  </a:lnTo>
                  <a:lnTo>
                    <a:pt x="1250" y="666"/>
                  </a:lnTo>
                  <a:lnTo>
                    <a:pt x="1311" y="768"/>
                  </a:lnTo>
                  <a:lnTo>
                    <a:pt x="1372" y="891"/>
                  </a:lnTo>
                  <a:lnTo>
                    <a:pt x="1437" y="1030"/>
                  </a:lnTo>
                  <a:lnTo>
                    <a:pt x="1498" y="1193"/>
                  </a:lnTo>
                  <a:lnTo>
                    <a:pt x="1556" y="1373"/>
                  </a:lnTo>
                  <a:lnTo>
                    <a:pt x="1607" y="1577"/>
                  </a:lnTo>
                  <a:lnTo>
                    <a:pt x="1652" y="1801"/>
                  </a:lnTo>
                  <a:lnTo>
                    <a:pt x="1682" y="2046"/>
                  </a:lnTo>
                  <a:lnTo>
                    <a:pt x="1703" y="2311"/>
                  </a:lnTo>
                  <a:lnTo>
                    <a:pt x="1703" y="2600"/>
                  </a:lnTo>
                  <a:lnTo>
                    <a:pt x="1689" y="2912"/>
                  </a:lnTo>
                  <a:lnTo>
                    <a:pt x="1655" y="3463"/>
                  </a:lnTo>
                  <a:lnTo>
                    <a:pt x="1648" y="3908"/>
                  </a:lnTo>
                  <a:lnTo>
                    <a:pt x="1658" y="4258"/>
                  </a:lnTo>
                  <a:lnTo>
                    <a:pt x="1682" y="4519"/>
                  </a:lnTo>
                  <a:lnTo>
                    <a:pt x="1713" y="4706"/>
                  </a:lnTo>
                  <a:lnTo>
                    <a:pt x="1740" y="4829"/>
                  </a:lnTo>
                  <a:lnTo>
                    <a:pt x="1760" y="4893"/>
                  </a:lnTo>
                  <a:lnTo>
                    <a:pt x="1771" y="4914"/>
                  </a:lnTo>
                  <a:lnTo>
                    <a:pt x="1757" y="4914"/>
                  </a:lnTo>
                  <a:lnTo>
                    <a:pt x="1723" y="4910"/>
                  </a:lnTo>
                  <a:lnTo>
                    <a:pt x="1669" y="4903"/>
                  </a:lnTo>
                  <a:lnTo>
                    <a:pt x="1594" y="4893"/>
                  </a:lnTo>
                  <a:lnTo>
                    <a:pt x="1505" y="4880"/>
                  </a:lnTo>
                  <a:lnTo>
                    <a:pt x="1400" y="4863"/>
                  </a:lnTo>
                  <a:lnTo>
                    <a:pt x="1284" y="4842"/>
                  </a:lnTo>
                  <a:lnTo>
                    <a:pt x="1158" y="4812"/>
                  </a:lnTo>
                  <a:lnTo>
                    <a:pt x="1025" y="4781"/>
                  </a:lnTo>
                  <a:lnTo>
                    <a:pt x="889" y="4740"/>
                  </a:lnTo>
                  <a:lnTo>
                    <a:pt x="746" y="4693"/>
                  </a:lnTo>
                  <a:lnTo>
                    <a:pt x="606" y="4638"/>
                  </a:lnTo>
                  <a:lnTo>
                    <a:pt x="467" y="4577"/>
                  </a:lnTo>
                  <a:lnTo>
                    <a:pt x="330" y="4506"/>
                  </a:lnTo>
                  <a:lnTo>
                    <a:pt x="201" y="4424"/>
                  </a:lnTo>
                  <a:lnTo>
                    <a:pt x="79" y="4336"/>
                  </a:lnTo>
                  <a:lnTo>
                    <a:pt x="96" y="4322"/>
                  </a:lnTo>
                  <a:lnTo>
                    <a:pt x="143" y="4285"/>
                  </a:lnTo>
                  <a:lnTo>
                    <a:pt x="211" y="4227"/>
                  </a:lnTo>
                  <a:lnTo>
                    <a:pt x="296" y="4149"/>
                  </a:lnTo>
                  <a:lnTo>
                    <a:pt x="382" y="4054"/>
                  </a:lnTo>
                  <a:lnTo>
                    <a:pt x="470" y="3949"/>
                  </a:lnTo>
                  <a:lnTo>
                    <a:pt x="545" y="3833"/>
                  </a:lnTo>
                  <a:lnTo>
                    <a:pt x="603" y="3707"/>
                  </a:lnTo>
                  <a:lnTo>
                    <a:pt x="630" y="3558"/>
                  </a:lnTo>
                  <a:lnTo>
                    <a:pt x="623" y="3378"/>
                  </a:lnTo>
                  <a:lnTo>
                    <a:pt x="593" y="3184"/>
                  </a:lnTo>
                  <a:lnTo>
                    <a:pt x="548" y="2990"/>
                  </a:lnTo>
                  <a:lnTo>
                    <a:pt x="497" y="2814"/>
                  </a:lnTo>
                  <a:lnTo>
                    <a:pt x="450" y="2668"/>
                  </a:lnTo>
                  <a:lnTo>
                    <a:pt x="416" y="2569"/>
                  </a:lnTo>
                  <a:lnTo>
                    <a:pt x="402" y="2532"/>
                  </a:lnTo>
                  <a:lnTo>
                    <a:pt x="392" y="2528"/>
                  </a:lnTo>
                  <a:lnTo>
                    <a:pt x="368" y="2522"/>
                  </a:lnTo>
                  <a:lnTo>
                    <a:pt x="330" y="2508"/>
                  </a:lnTo>
                  <a:lnTo>
                    <a:pt x="283" y="2484"/>
                  </a:lnTo>
                  <a:lnTo>
                    <a:pt x="232" y="2454"/>
                  </a:lnTo>
                  <a:lnTo>
                    <a:pt x="174" y="2416"/>
                  </a:lnTo>
                  <a:lnTo>
                    <a:pt x="116" y="2365"/>
                  </a:lnTo>
                  <a:lnTo>
                    <a:pt x="61" y="2304"/>
                  </a:lnTo>
                  <a:lnTo>
                    <a:pt x="21" y="2233"/>
                  </a:lnTo>
                  <a:lnTo>
                    <a:pt x="0" y="2151"/>
                  </a:lnTo>
                  <a:lnTo>
                    <a:pt x="0" y="2063"/>
                  </a:lnTo>
                  <a:lnTo>
                    <a:pt x="14" y="1968"/>
                  </a:lnTo>
                  <a:lnTo>
                    <a:pt x="38" y="1873"/>
                  </a:lnTo>
                  <a:lnTo>
                    <a:pt x="68" y="1777"/>
                  </a:lnTo>
                  <a:lnTo>
                    <a:pt x="99" y="1686"/>
                  </a:lnTo>
                  <a:lnTo>
                    <a:pt x="130" y="1594"/>
                  </a:lnTo>
                  <a:lnTo>
                    <a:pt x="184" y="1397"/>
                  </a:lnTo>
                  <a:lnTo>
                    <a:pt x="222" y="1220"/>
                  </a:lnTo>
                  <a:lnTo>
                    <a:pt x="245" y="1064"/>
                  </a:lnTo>
                  <a:lnTo>
                    <a:pt x="259" y="931"/>
                  </a:lnTo>
                  <a:lnTo>
                    <a:pt x="266" y="826"/>
                  </a:lnTo>
                  <a:lnTo>
                    <a:pt x="266" y="744"/>
                  </a:lnTo>
                  <a:lnTo>
                    <a:pt x="262" y="697"/>
                  </a:lnTo>
                  <a:lnTo>
                    <a:pt x="262" y="680"/>
                  </a:lnTo>
                  <a:lnTo>
                    <a:pt x="273" y="670"/>
                  </a:lnTo>
                  <a:lnTo>
                    <a:pt x="300" y="632"/>
                  </a:lnTo>
                  <a:lnTo>
                    <a:pt x="347" y="578"/>
                  </a:lnTo>
                  <a:lnTo>
                    <a:pt x="412" y="500"/>
                  </a:lnTo>
                  <a:lnTo>
                    <a:pt x="490" y="405"/>
                  </a:lnTo>
                  <a:lnTo>
                    <a:pt x="582" y="286"/>
                  </a:lnTo>
                  <a:lnTo>
                    <a:pt x="688" y="153"/>
                  </a:lnTo>
                  <a:lnTo>
                    <a:pt x="804" y="0"/>
                  </a:lnTo>
                  <a:lnTo>
                    <a:pt x="814" y="17"/>
                  </a:lnTo>
                  <a:lnTo>
                    <a:pt x="838" y="65"/>
                  </a:lnTo>
                  <a:lnTo>
                    <a:pt x="872" y="129"/>
                  </a:lnTo>
                  <a:lnTo>
                    <a:pt x="913" y="204"/>
                  </a:lnTo>
                  <a:lnTo>
                    <a:pt x="960" y="286"/>
                  </a:lnTo>
                  <a:lnTo>
                    <a:pt x="1005" y="357"/>
                  </a:lnTo>
                  <a:lnTo>
                    <a:pt x="1049" y="411"/>
                  </a:lnTo>
                  <a:lnTo>
                    <a:pt x="1083" y="442"/>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1" name="Freeform 262"/>
            <p:cNvSpPr>
              <a:spLocks/>
            </p:cNvSpPr>
            <p:nvPr/>
          </p:nvSpPr>
          <p:spPr bwMode="auto">
            <a:xfrm>
              <a:off x="5027" y="5193"/>
              <a:ext cx="1930" cy="3200"/>
            </a:xfrm>
            <a:custGeom>
              <a:avLst/>
              <a:gdLst/>
              <a:ahLst/>
              <a:cxnLst>
                <a:cxn ang="0">
                  <a:pos x="1692" y="6"/>
                </a:cxn>
                <a:cxn ang="0">
                  <a:pos x="1607" y="44"/>
                </a:cxn>
                <a:cxn ang="0">
                  <a:pos x="1494" y="142"/>
                </a:cxn>
                <a:cxn ang="0">
                  <a:pos x="1416" y="326"/>
                </a:cxn>
                <a:cxn ang="0">
                  <a:pos x="1406" y="604"/>
                </a:cxn>
                <a:cxn ang="0">
                  <a:pos x="1362" y="920"/>
                </a:cxn>
                <a:cxn ang="0">
                  <a:pos x="1287" y="1226"/>
                </a:cxn>
                <a:cxn ang="0">
                  <a:pos x="1212" y="1471"/>
                </a:cxn>
                <a:cxn ang="0">
                  <a:pos x="1154" y="1658"/>
                </a:cxn>
                <a:cxn ang="0">
                  <a:pos x="1079" y="1964"/>
                </a:cxn>
                <a:cxn ang="0">
                  <a:pos x="1001" y="2293"/>
                </a:cxn>
                <a:cxn ang="0">
                  <a:pos x="946" y="2524"/>
                </a:cxn>
                <a:cxn ang="0">
                  <a:pos x="933" y="2558"/>
                </a:cxn>
                <a:cxn ang="0">
                  <a:pos x="892" y="2551"/>
                </a:cxn>
                <a:cxn ang="0">
                  <a:pos x="820" y="2534"/>
                </a:cxn>
                <a:cxn ang="0">
                  <a:pos x="722" y="2507"/>
                </a:cxn>
                <a:cxn ang="0">
                  <a:pos x="609" y="2473"/>
                </a:cxn>
                <a:cxn ang="0">
                  <a:pos x="493" y="2422"/>
                </a:cxn>
                <a:cxn ang="0">
                  <a:pos x="378" y="2361"/>
                </a:cxn>
                <a:cxn ang="0">
                  <a:pos x="279" y="2283"/>
                </a:cxn>
                <a:cxn ang="0">
                  <a:pos x="224" y="2252"/>
                </a:cxn>
                <a:cxn ang="0">
                  <a:pos x="160" y="2354"/>
                </a:cxn>
                <a:cxn ang="0">
                  <a:pos x="71" y="2534"/>
                </a:cxn>
                <a:cxn ang="0">
                  <a:pos x="10" y="2759"/>
                </a:cxn>
                <a:cxn ang="0">
                  <a:pos x="10" y="2878"/>
                </a:cxn>
                <a:cxn ang="0">
                  <a:pos x="85" y="2871"/>
                </a:cxn>
                <a:cxn ang="0">
                  <a:pos x="211" y="2871"/>
                </a:cxn>
                <a:cxn ang="0">
                  <a:pos x="374" y="2898"/>
                </a:cxn>
                <a:cxn ang="0">
                  <a:pos x="504" y="2952"/>
                </a:cxn>
                <a:cxn ang="0">
                  <a:pos x="596" y="2993"/>
                </a:cxn>
                <a:cxn ang="0">
                  <a:pos x="687" y="3034"/>
                </a:cxn>
                <a:cxn ang="0">
                  <a:pos x="783" y="3075"/>
                </a:cxn>
                <a:cxn ang="0">
                  <a:pos x="871" y="3112"/>
                </a:cxn>
                <a:cxn ang="0">
                  <a:pos x="953" y="3146"/>
                </a:cxn>
                <a:cxn ang="0">
                  <a:pos x="1025" y="3173"/>
                </a:cxn>
                <a:cxn ang="0">
                  <a:pos x="1086" y="3194"/>
                </a:cxn>
                <a:cxn ang="0">
                  <a:pos x="1137" y="3190"/>
                </a:cxn>
                <a:cxn ang="0">
                  <a:pos x="1212" y="3068"/>
                </a:cxn>
                <a:cxn ang="0">
                  <a:pos x="1311" y="2847"/>
                </a:cxn>
                <a:cxn ang="0">
                  <a:pos x="1419" y="2558"/>
                </a:cxn>
                <a:cxn ang="0">
                  <a:pos x="1532" y="2232"/>
                </a:cxn>
                <a:cxn ang="0">
                  <a:pos x="1641" y="1899"/>
                </a:cxn>
                <a:cxn ang="0">
                  <a:pos x="1733" y="1593"/>
                </a:cxn>
                <a:cxn ang="0">
                  <a:pos x="1801" y="1349"/>
                </a:cxn>
                <a:cxn ang="0">
                  <a:pos x="1855" y="1077"/>
                </a:cxn>
                <a:cxn ang="0">
                  <a:pos x="1917" y="642"/>
                </a:cxn>
                <a:cxn ang="0">
                  <a:pos x="1923" y="231"/>
                </a:cxn>
                <a:cxn ang="0">
                  <a:pos x="1818" y="0"/>
                </a:cxn>
              </a:cxnLst>
              <a:rect l="0" t="0" r="r" b="b"/>
              <a:pathLst>
                <a:path w="1930" h="3200">
                  <a:moveTo>
                    <a:pt x="1706" y="3"/>
                  </a:moveTo>
                  <a:lnTo>
                    <a:pt x="1692" y="6"/>
                  </a:lnTo>
                  <a:lnTo>
                    <a:pt x="1658" y="20"/>
                  </a:lnTo>
                  <a:lnTo>
                    <a:pt x="1607" y="44"/>
                  </a:lnTo>
                  <a:lnTo>
                    <a:pt x="1552" y="85"/>
                  </a:lnTo>
                  <a:lnTo>
                    <a:pt x="1494" y="142"/>
                  </a:lnTo>
                  <a:lnTo>
                    <a:pt x="1447" y="220"/>
                  </a:lnTo>
                  <a:lnTo>
                    <a:pt x="1416" y="326"/>
                  </a:lnTo>
                  <a:lnTo>
                    <a:pt x="1409" y="455"/>
                  </a:lnTo>
                  <a:lnTo>
                    <a:pt x="1406" y="604"/>
                  </a:lnTo>
                  <a:lnTo>
                    <a:pt x="1389" y="761"/>
                  </a:lnTo>
                  <a:lnTo>
                    <a:pt x="1362" y="920"/>
                  </a:lnTo>
                  <a:lnTo>
                    <a:pt x="1328" y="1077"/>
                  </a:lnTo>
                  <a:lnTo>
                    <a:pt x="1287" y="1226"/>
                  </a:lnTo>
                  <a:lnTo>
                    <a:pt x="1246" y="1359"/>
                  </a:lnTo>
                  <a:lnTo>
                    <a:pt x="1212" y="1471"/>
                  </a:lnTo>
                  <a:lnTo>
                    <a:pt x="1181" y="1559"/>
                  </a:lnTo>
                  <a:lnTo>
                    <a:pt x="1154" y="1658"/>
                  </a:lnTo>
                  <a:lnTo>
                    <a:pt x="1116" y="1797"/>
                  </a:lnTo>
                  <a:lnTo>
                    <a:pt x="1079" y="1964"/>
                  </a:lnTo>
                  <a:lnTo>
                    <a:pt x="1038" y="2133"/>
                  </a:lnTo>
                  <a:lnTo>
                    <a:pt x="1001" y="2293"/>
                  </a:lnTo>
                  <a:lnTo>
                    <a:pt x="970" y="2429"/>
                  </a:lnTo>
                  <a:lnTo>
                    <a:pt x="946" y="2524"/>
                  </a:lnTo>
                  <a:lnTo>
                    <a:pt x="939" y="2558"/>
                  </a:lnTo>
                  <a:lnTo>
                    <a:pt x="933" y="2558"/>
                  </a:lnTo>
                  <a:lnTo>
                    <a:pt x="919" y="2555"/>
                  </a:lnTo>
                  <a:lnTo>
                    <a:pt x="892" y="2551"/>
                  </a:lnTo>
                  <a:lnTo>
                    <a:pt x="861" y="2545"/>
                  </a:lnTo>
                  <a:lnTo>
                    <a:pt x="820" y="2534"/>
                  </a:lnTo>
                  <a:lnTo>
                    <a:pt x="773" y="2524"/>
                  </a:lnTo>
                  <a:lnTo>
                    <a:pt x="722" y="2507"/>
                  </a:lnTo>
                  <a:lnTo>
                    <a:pt x="667" y="2490"/>
                  </a:lnTo>
                  <a:lnTo>
                    <a:pt x="609" y="2473"/>
                  </a:lnTo>
                  <a:lnTo>
                    <a:pt x="551" y="2449"/>
                  </a:lnTo>
                  <a:lnTo>
                    <a:pt x="493" y="2422"/>
                  </a:lnTo>
                  <a:lnTo>
                    <a:pt x="436" y="2392"/>
                  </a:lnTo>
                  <a:lnTo>
                    <a:pt x="378" y="2361"/>
                  </a:lnTo>
                  <a:lnTo>
                    <a:pt x="327" y="2324"/>
                  </a:lnTo>
                  <a:lnTo>
                    <a:pt x="279" y="2283"/>
                  </a:lnTo>
                  <a:lnTo>
                    <a:pt x="235" y="2239"/>
                  </a:lnTo>
                  <a:lnTo>
                    <a:pt x="224" y="2252"/>
                  </a:lnTo>
                  <a:lnTo>
                    <a:pt x="197" y="2293"/>
                  </a:lnTo>
                  <a:lnTo>
                    <a:pt x="160" y="2354"/>
                  </a:lnTo>
                  <a:lnTo>
                    <a:pt x="115" y="2436"/>
                  </a:lnTo>
                  <a:lnTo>
                    <a:pt x="71" y="2534"/>
                  </a:lnTo>
                  <a:lnTo>
                    <a:pt x="34" y="2643"/>
                  </a:lnTo>
                  <a:lnTo>
                    <a:pt x="10" y="2759"/>
                  </a:lnTo>
                  <a:lnTo>
                    <a:pt x="0" y="2881"/>
                  </a:lnTo>
                  <a:lnTo>
                    <a:pt x="10" y="2878"/>
                  </a:lnTo>
                  <a:lnTo>
                    <a:pt x="41" y="2874"/>
                  </a:lnTo>
                  <a:lnTo>
                    <a:pt x="85" y="2871"/>
                  </a:lnTo>
                  <a:lnTo>
                    <a:pt x="143" y="2867"/>
                  </a:lnTo>
                  <a:lnTo>
                    <a:pt x="211" y="2871"/>
                  </a:lnTo>
                  <a:lnTo>
                    <a:pt x="289" y="2881"/>
                  </a:lnTo>
                  <a:lnTo>
                    <a:pt x="374" y="2898"/>
                  </a:lnTo>
                  <a:lnTo>
                    <a:pt x="459" y="2932"/>
                  </a:lnTo>
                  <a:lnTo>
                    <a:pt x="504" y="2952"/>
                  </a:lnTo>
                  <a:lnTo>
                    <a:pt x="548" y="2973"/>
                  </a:lnTo>
                  <a:lnTo>
                    <a:pt x="596" y="2993"/>
                  </a:lnTo>
                  <a:lnTo>
                    <a:pt x="643" y="3013"/>
                  </a:lnTo>
                  <a:lnTo>
                    <a:pt x="687" y="3034"/>
                  </a:lnTo>
                  <a:lnTo>
                    <a:pt x="735" y="3054"/>
                  </a:lnTo>
                  <a:lnTo>
                    <a:pt x="783" y="3075"/>
                  </a:lnTo>
                  <a:lnTo>
                    <a:pt x="827" y="3095"/>
                  </a:lnTo>
                  <a:lnTo>
                    <a:pt x="871" y="3112"/>
                  </a:lnTo>
                  <a:lnTo>
                    <a:pt x="912" y="3129"/>
                  </a:lnTo>
                  <a:lnTo>
                    <a:pt x="953" y="3146"/>
                  </a:lnTo>
                  <a:lnTo>
                    <a:pt x="990" y="3160"/>
                  </a:lnTo>
                  <a:lnTo>
                    <a:pt x="1025" y="3173"/>
                  </a:lnTo>
                  <a:lnTo>
                    <a:pt x="1059" y="3183"/>
                  </a:lnTo>
                  <a:lnTo>
                    <a:pt x="1086" y="3194"/>
                  </a:lnTo>
                  <a:lnTo>
                    <a:pt x="1110" y="3200"/>
                  </a:lnTo>
                  <a:lnTo>
                    <a:pt x="1137" y="3190"/>
                  </a:lnTo>
                  <a:lnTo>
                    <a:pt x="1171" y="3143"/>
                  </a:lnTo>
                  <a:lnTo>
                    <a:pt x="1212" y="3068"/>
                  </a:lnTo>
                  <a:lnTo>
                    <a:pt x="1259" y="2969"/>
                  </a:lnTo>
                  <a:lnTo>
                    <a:pt x="1311" y="2847"/>
                  </a:lnTo>
                  <a:lnTo>
                    <a:pt x="1365" y="2711"/>
                  </a:lnTo>
                  <a:lnTo>
                    <a:pt x="1419" y="2558"/>
                  </a:lnTo>
                  <a:lnTo>
                    <a:pt x="1477" y="2395"/>
                  </a:lnTo>
                  <a:lnTo>
                    <a:pt x="1532" y="2232"/>
                  </a:lnTo>
                  <a:lnTo>
                    <a:pt x="1590" y="2062"/>
                  </a:lnTo>
                  <a:lnTo>
                    <a:pt x="1641" y="1899"/>
                  </a:lnTo>
                  <a:lnTo>
                    <a:pt x="1688" y="1739"/>
                  </a:lnTo>
                  <a:lnTo>
                    <a:pt x="1733" y="1593"/>
                  </a:lnTo>
                  <a:lnTo>
                    <a:pt x="1770" y="1461"/>
                  </a:lnTo>
                  <a:lnTo>
                    <a:pt x="1801" y="1349"/>
                  </a:lnTo>
                  <a:lnTo>
                    <a:pt x="1821" y="1257"/>
                  </a:lnTo>
                  <a:lnTo>
                    <a:pt x="1855" y="1077"/>
                  </a:lnTo>
                  <a:lnTo>
                    <a:pt x="1889" y="866"/>
                  </a:lnTo>
                  <a:lnTo>
                    <a:pt x="1917" y="642"/>
                  </a:lnTo>
                  <a:lnTo>
                    <a:pt x="1930" y="421"/>
                  </a:lnTo>
                  <a:lnTo>
                    <a:pt x="1923" y="231"/>
                  </a:lnTo>
                  <a:lnTo>
                    <a:pt x="1886" y="81"/>
                  </a:lnTo>
                  <a:lnTo>
                    <a:pt x="1818" y="0"/>
                  </a:lnTo>
                  <a:lnTo>
                    <a:pt x="1706" y="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2" name="Freeform 263"/>
            <p:cNvSpPr>
              <a:spLocks/>
            </p:cNvSpPr>
            <p:nvPr/>
          </p:nvSpPr>
          <p:spPr bwMode="auto">
            <a:xfrm>
              <a:off x="6150" y="3765"/>
              <a:ext cx="1846" cy="2100"/>
            </a:xfrm>
            <a:custGeom>
              <a:avLst/>
              <a:gdLst/>
              <a:ahLst/>
              <a:cxnLst>
                <a:cxn ang="0">
                  <a:pos x="48" y="0"/>
                </a:cxn>
                <a:cxn ang="0">
                  <a:pos x="92" y="4"/>
                </a:cxn>
                <a:cxn ang="0">
                  <a:pos x="171" y="17"/>
                </a:cxn>
                <a:cxn ang="0">
                  <a:pos x="276" y="51"/>
                </a:cxn>
                <a:cxn ang="0">
                  <a:pos x="392" y="113"/>
                </a:cxn>
                <a:cxn ang="0">
                  <a:pos x="514" y="208"/>
                </a:cxn>
                <a:cxn ang="0">
                  <a:pos x="630" y="347"/>
                </a:cxn>
                <a:cxn ang="0">
                  <a:pos x="726" y="537"/>
                </a:cxn>
                <a:cxn ang="0">
                  <a:pos x="804" y="782"/>
                </a:cxn>
                <a:cxn ang="0">
                  <a:pos x="903" y="1037"/>
                </a:cxn>
                <a:cxn ang="0">
                  <a:pos x="1018" y="1285"/>
                </a:cxn>
                <a:cxn ang="0">
                  <a:pos x="1151" y="1513"/>
                </a:cxn>
                <a:cxn ang="0">
                  <a:pos x="1294" y="1713"/>
                </a:cxn>
                <a:cxn ang="0">
                  <a:pos x="1451" y="1866"/>
                </a:cxn>
                <a:cxn ang="0">
                  <a:pos x="1607" y="1964"/>
                </a:cxn>
                <a:cxn ang="0">
                  <a:pos x="1767" y="1998"/>
                </a:cxn>
                <a:cxn ang="0">
                  <a:pos x="1842" y="1988"/>
                </a:cxn>
                <a:cxn ang="0">
                  <a:pos x="1812" y="2022"/>
                </a:cxn>
                <a:cxn ang="0">
                  <a:pos x="1747" y="2066"/>
                </a:cxn>
                <a:cxn ang="0">
                  <a:pos x="1648" y="2097"/>
                </a:cxn>
                <a:cxn ang="0">
                  <a:pos x="1515" y="2097"/>
                </a:cxn>
                <a:cxn ang="0">
                  <a:pos x="1345" y="2039"/>
                </a:cxn>
                <a:cxn ang="0">
                  <a:pos x="1141" y="1907"/>
                </a:cxn>
                <a:cxn ang="0">
                  <a:pos x="899" y="1672"/>
                </a:cxn>
                <a:cxn ang="0">
                  <a:pos x="651" y="1360"/>
                </a:cxn>
                <a:cxn ang="0">
                  <a:pos x="501" y="1091"/>
                </a:cxn>
                <a:cxn ang="0">
                  <a:pos x="422" y="870"/>
                </a:cxn>
                <a:cxn ang="0">
                  <a:pos x="375" y="683"/>
                </a:cxn>
                <a:cxn ang="0">
                  <a:pos x="307" y="449"/>
                </a:cxn>
                <a:cxn ang="0">
                  <a:pos x="211" y="259"/>
                </a:cxn>
                <a:cxn ang="0">
                  <a:pos x="123" y="170"/>
                </a:cxn>
                <a:cxn ang="0">
                  <a:pos x="51" y="136"/>
                </a:cxn>
                <a:cxn ang="0">
                  <a:pos x="0" y="102"/>
                </a:cxn>
                <a:cxn ang="0">
                  <a:pos x="31" y="17"/>
                </a:cxn>
              </a:cxnLst>
              <a:rect l="0" t="0" r="r" b="b"/>
              <a:pathLst>
                <a:path w="1846" h="2100">
                  <a:moveTo>
                    <a:pt x="41" y="0"/>
                  </a:moveTo>
                  <a:lnTo>
                    <a:pt x="48" y="0"/>
                  </a:lnTo>
                  <a:lnTo>
                    <a:pt x="65" y="0"/>
                  </a:lnTo>
                  <a:lnTo>
                    <a:pt x="92" y="4"/>
                  </a:lnTo>
                  <a:lnTo>
                    <a:pt x="126" y="7"/>
                  </a:lnTo>
                  <a:lnTo>
                    <a:pt x="171" y="17"/>
                  </a:lnTo>
                  <a:lnTo>
                    <a:pt x="222" y="31"/>
                  </a:lnTo>
                  <a:lnTo>
                    <a:pt x="276" y="51"/>
                  </a:lnTo>
                  <a:lnTo>
                    <a:pt x="334" y="79"/>
                  </a:lnTo>
                  <a:lnTo>
                    <a:pt x="392" y="113"/>
                  </a:lnTo>
                  <a:lnTo>
                    <a:pt x="453" y="153"/>
                  </a:lnTo>
                  <a:lnTo>
                    <a:pt x="514" y="208"/>
                  </a:lnTo>
                  <a:lnTo>
                    <a:pt x="572" y="272"/>
                  </a:lnTo>
                  <a:lnTo>
                    <a:pt x="630" y="347"/>
                  </a:lnTo>
                  <a:lnTo>
                    <a:pt x="681" y="435"/>
                  </a:lnTo>
                  <a:lnTo>
                    <a:pt x="726" y="537"/>
                  </a:lnTo>
                  <a:lnTo>
                    <a:pt x="766" y="656"/>
                  </a:lnTo>
                  <a:lnTo>
                    <a:pt x="804" y="782"/>
                  </a:lnTo>
                  <a:lnTo>
                    <a:pt x="851" y="911"/>
                  </a:lnTo>
                  <a:lnTo>
                    <a:pt x="903" y="1037"/>
                  </a:lnTo>
                  <a:lnTo>
                    <a:pt x="957" y="1163"/>
                  </a:lnTo>
                  <a:lnTo>
                    <a:pt x="1018" y="1285"/>
                  </a:lnTo>
                  <a:lnTo>
                    <a:pt x="1083" y="1404"/>
                  </a:lnTo>
                  <a:lnTo>
                    <a:pt x="1151" y="1513"/>
                  </a:lnTo>
                  <a:lnTo>
                    <a:pt x="1223" y="1618"/>
                  </a:lnTo>
                  <a:lnTo>
                    <a:pt x="1294" y="1713"/>
                  </a:lnTo>
                  <a:lnTo>
                    <a:pt x="1372" y="1795"/>
                  </a:lnTo>
                  <a:lnTo>
                    <a:pt x="1451" y="1866"/>
                  </a:lnTo>
                  <a:lnTo>
                    <a:pt x="1529" y="1924"/>
                  </a:lnTo>
                  <a:lnTo>
                    <a:pt x="1607" y="1964"/>
                  </a:lnTo>
                  <a:lnTo>
                    <a:pt x="1689" y="1992"/>
                  </a:lnTo>
                  <a:lnTo>
                    <a:pt x="1767" y="1998"/>
                  </a:lnTo>
                  <a:lnTo>
                    <a:pt x="1846" y="1985"/>
                  </a:lnTo>
                  <a:lnTo>
                    <a:pt x="1842" y="1988"/>
                  </a:lnTo>
                  <a:lnTo>
                    <a:pt x="1829" y="2002"/>
                  </a:lnTo>
                  <a:lnTo>
                    <a:pt x="1812" y="2022"/>
                  </a:lnTo>
                  <a:lnTo>
                    <a:pt x="1781" y="2043"/>
                  </a:lnTo>
                  <a:lnTo>
                    <a:pt x="1747" y="2066"/>
                  </a:lnTo>
                  <a:lnTo>
                    <a:pt x="1699" y="2083"/>
                  </a:lnTo>
                  <a:lnTo>
                    <a:pt x="1648" y="2097"/>
                  </a:lnTo>
                  <a:lnTo>
                    <a:pt x="1587" y="2100"/>
                  </a:lnTo>
                  <a:lnTo>
                    <a:pt x="1515" y="2097"/>
                  </a:lnTo>
                  <a:lnTo>
                    <a:pt x="1434" y="2077"/>
                  </a:lnTo>
                  <a:lnTo>
                    <a:pt x="1345" y="2039"/>
                  </a:lnTo>
                  <a:lnTo>
                    <a:pt x="1250" y="1985"/>
                  </a:lnTo>
                  <a:lnTo>
                    <a:pt x="1141" y="1907"/>
                  </a:lnTo>
                  <a:lnTo>
                    <a:pt x="1025" y="1805"/>
                  </a:lnTo>
                  <a:lnTo>
                    <a:pt x="899" y="1672"/>
                  </a:lnTo>
                  <a:lnTo>
                    <a:pt x="763" y="1513"/>
                  </a:lnTo>
                  <a:lnTo>
                    <a:pt x="651" y="1360"/>
                  </a:lnTo>
                  <a:lnTo>
                    <a:pt x="562" y="1220"/>
                  </a:lnTo>
                  <a:lnTo>
                    <a:pt x="501" y="1091"/>
                  </a:lnTo>
                  <a:lnTo>
                    <a:pt x="453" y="976"/>
                  </a:lnTo>
                  <a:lnTo>
                    <a:pt x="422" y="870"/>
                  </a:lnTo>
                  <a:lnTo>
                    <a:pt x="399" y="775"/>
                  </a:lnTo>
                  <a:lnTo>
                    <a:pt x="375" y="683"/>
                  </a:lnTo>
                  <a:lnTo>
                    <a:pt x="354" y="599"/>
                  </a:lnTo>
                  <a:lnTo>
                    <a:pt x="307" y="449"/>
                  </a:lnTo>
                  <a:lnTo>
                    <a:pt x="259" y="337"/>
                  </a:lnTo>
                  <a:lnTo>
                    <a:pt x="211" y="259"/>
                  </a:lnTo>
                  <a:lnTo>
                    <a:pt x="167" y="204"/>
                  </a:lnTo>
                  <a:lnTo>
                    <a:pt x="123" y="170"/>
                  </a:lnTo>
                  <a:lnTo>
                    <a:pt x="85" y="150"/>
                  </a:lnTo>
                  <a:lnTo>
                    <a:pt x="51" y="136"/>
                  </a:lnTo>
                  <a:lnTo>
                    <a:pt x="24" y="130"/>
                  </a:lnTo>
                  <a:lnTo>
                    <a:pt x="0" y="102"/>
                  </a:lnTo>
                  <a:lnTo>
                    <a:pt x="7" y="58"/>
                  </a:lnTo>
                  <a:lnTo>
                    <a:pt x="31" y="17"/>
                  </a:lnTo>
                  <a:lnTo>
                    <a:pt x="41"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3" name="Freeform 264"/>
            <p:cNvSpPr>
              <a:spLocks/>
            </p:cNvSpPr>
            <p:nvPr/>
          </p:nvSpPr>
          <p:spPr bwMode="auto">
            <a:xfrm>
              <a:off x="4540" y="2518"/>
              <a:ext cx="1569" cy="1920"/>
            </a:xfrm>
            <a:custGeom>
              <a:avLst/>
              <a:gdLst/>
              <a:ahLst/>
              <a:cxnLst>
                <a:cxn ang="0">
                  <a:pos x="333" y="14"/>
                </a:cxn>
                <a:cxn ang="0">
                  <a:pos x="242" y="106"/>
                </a:cxn>
                <a:cxn ang="0">
                  <a:pos x="129" y="276"/>
                </a:cxn>
                <a:cxn ang="0">
                  <a:pos x="68" y="517"/>
                </a:cxn>
                <a:cxn ang="0">
                  <a:pos x="109" y="813"/>
                </a:cxn>
                <a:cxn ang="0">
                  <a:pos x="126" y="1010"/>
                </a:cxn>
                <a:cxn ang="0">
                  <a:pos x="99" y="1129"/>
                </a:cxn>
                <a:cxn ang="0">
                  <a:pos x="64" y="1200"/>
                </a:cxn>
                <a:cxn ang="0">
                  <a:pos x="30" y="1247"/>
                </a:cxn>
                <a:cxn ang="0">
                  <a:pos x="7" y="1275"/>
                </a:cxn>
                <a:cxn ang="0">
                  <a:pos x="0" y="1298"/>
                </a:cxn>
                <a:cxn ang="0">
                  <a:pos x="7" y="1319"/>
                </a:cxn>
                <a:cxn ang="0">
                  <a:pos x="37" y="1339"/>
                </a:cxn>
                <a:cxn ang="0">
                  <a:pos x="92" y="1360"/>
                </a:cxn>
                <a:cxn ang="0">
                  <a:pos x="136" y="1380"/>
                </a:cxn>
                <a:cxn ang="0">
                  <a:pos x="139" y="1428"/>
                </a:cxn>
                <a:cxn ang="0">
                  <a:pos x="126" y="1519"/>
                </a:cxn>
                <a:cxn ang="0">
                  <a:pos x="177" y="1577"/>
                </a:cxn>
                <a:cxn ang="0">
                  <a:pos x="190" y="1597"/>
                </a:cxn>
                <a:cxn ang="0">
                  <a:pos x="197" y="1665"/>
                </a:cxn>
                <a:cxn ang="0">
                  <a:pos x="235" y="1689"/>
                </a:cxn>
                <a:cxn ang="0">
                  <a:pos x="272" y="1696"/>
                </a:cxn>
                <a:cxn ang="0">
                  <a:pos x="306" y="1713"/>
                </a:cxn>
                <a:cxn ang="0">
                  <a:pos x="316" y="1754"/>
                </a:cxn>
                <a:cxn ang="0">
                  <a:pos x="306" y="1808"/>
                </a:cxn>
                <a:cxn ang="0">
                  <a:pos x="337" y="1869"/>
                </a:cxn>
                <a:cxn ang="0">
                  <a:pos x="408" y="1913"/>
                </a:cxn>
                <a:cxn ang="0">
                  <a:pos x="524" y="1913"/>
                </a:cxn>
                <a:cxn ang="0">
                  <a:pos x="647" y="1859"/>
                </a:cxn>
                <a:cxn ang="0">
                  <a:pos x="728" y="1815"/>
                </a:cxn>
                <a:cxn ang="0">
                  <a:pos x="800" y="1778"/>
                </a:cxn>
                <a:cxn ang="0">
                  <a:pos x="868" y="1740"/>
                </a:cxn>
                <a:cxn ang="0">
                  <a:pos x="963" y="1686"/>
                </a:cxn>
                <a:cxn ang="0">
                  <a:pos x="1076" y="1621"/>
                </a:cxn>
                <a:cxn ang="0">
                  <a:pos x="1174" y="1560"/>
                </a:cxn>
                <a:cxn ang="0">
                  <a:pos x="1260" y="1499"/>
                </a:cxn>
                <a:cxn ang="0">
                  <a:pos x="1334" y="1424"/>
                </a:cxn>
                <a:cxn ang="0">
                  <a:pos x="1403" y="1336"/>
                </a:cxn>
                <a:cxn ang="0">
                  <a:pos x="1467" y="1231"/>
                </a:cxn>
                <a:cxn ang="0">
                  <a:pos x="1525" y="1095"/>
                </a:cxn>
                <a:cxn ang="0">
                  <a:pos x="1569" y="911"/>
                </a:cxn>
                <a:cxn ang="0">
                  <a:pos x="1512" y="714"/>
                </a:cxn>
                <a:cxn ang="0">
                  <a:pos x="1358" y="534"/>
                </a:cxn>
                <a:cxn ang="0">
                  <a:pos x="1140" y="371"/>
                </a:cxn>
                <a:cxn ang="0">
                  <a:pos x="899" y="232"/>
                </a:cxn>
                <a:cxn ang="0">
                  <a:pos x="664" y="123"/>
                </a:cxn>
                <a:cxn ang="0">
                  <a:pos x="473" y="45"/>
                </a:cxn>
                <a:cxn ang="0">
                  <a:pos x="364" y="7"/>
                </a:cxn>
              </a:cxnLst>
              <a:rect l="0" t="0" r="r" b="b"/>
              <a:pathLst>
                <a:path w="1569" h="1920">
                  <a:moveTo>
                    <a:pt x="347" y="0"/>
                  </a:moveTo>
                  <a:lnTo>
                    <a:pt x="333" y="14"/>
                  </a:lnTo>
                  <a:lnTo>
                    <a:pt x="293" y="48"/>
                  </a:lnTo>
                  <a:lnTo>
                    <a:pt x="242" y="106"/>
                  </a:lnTo>
                  <a:lnTo>
                    <a:pt x="184" y="181"/>
                  </a:lnTo>
                  <a:lnTo>
                    <a:pt x="129" y="276"/>
                  </a:lnTo>
                  <a:lnTo>
                    <a:pt x="88" y="388"/>
                  </a:lnTo>
                  <a:lnTo>
                    <a:pt x="68" y="517"/>
                  </a:lnTo>
                  <a:lnTo>
                    <a:pt x="82" y="656"/>
                  </a:lnTo>
                  <a:lnTo>
                    <a:pt x="109" y="813"/>
                  </a:lnTo>
                  <a:lnTo>
                    <a:pt x="122" y="925"/>
                  </a:lnTo>
                  <a:lnTo>
                    <a:pt x="126" y="1010"/>
                  </a:lnTo>
                  <a:lnTo>
                    <a:pt x="112" y="1081"/>
                  </a:lnTo>
                  <a:lnTo>
                    <a:pt x="99" y="1129"/>
                  </a:lnTo>
                  <a:lnTo>
                    <a:pt x="82" y="1169"/>
                  </a:lnTo>
                  <a:lnTo>
                    <a:pt x="64" y="1200"/>
                  </a:lnTo>
                  <a:lnTo>
                    <a:pt x="47" y="1224"/>
                  </a:lnTo>
                  <a:lnTo>
                    <a:pt x="30" y="1247"/>
                  </a:lnTo>
                  <a:lnTo>
                    <a:pt x="17" y="1261"/>
                  </a:lnTo>
                  <a:lnTo>
                    <a:pt x="7" y="1275"/>
                  </a:lnTo>
                  <a:lnTo>
                    <a:pt x="0" y="1288"/>
                  </a:lnTo>
                  <a:lnTo>
                    <a:pt x="0" y="1298"/>
                  </a:lnTo>
                  <a:lnTo>
                    <a:pt x="0" y="1309"/>
                  </a:lnTo>
                  <a:lnTo>
                    <a:pt x="7" y="1319"/>
                  </a:lnTo>
                  <a:lnTo>
                    <a:pt x="20" y="1329"/>
                  </a:lnTo>
                  <a:lnTo>
                    <a:pt x="37" y="1339"/>
                  </a:lnTo>
                  <a:lnTo>
                    <a:pt x="61" y="1349"/>
                  </a:lnTo>
                  <a:lnTo>
                    <a:pt x="92" y="1360"/>
                  </a:lnTo>
                  <a:lnTo>
                    <a:pt x="133" y="1373"/>
                  </a:lnTo>
                  <a:lnTo>
                    <a:pt x="136" y="1380"/>
                  </a:lnTo>
                  <a:lnTo>
                    <a:pt x="139" y="1397"/>
                  </a:lnTo>
                  <a:lnTo>
                    <a:pt x="139" y="1428"/>
                  </a:lnTo>
                  <a:lnTo>
                    <a:pt x="126" y="1475"/>
                  </a:lnTo>
                  <a:lnTo>
                    <a:pt x="126" y="1519"/>
                  </a:lnTo>
                  <a:lnTo>
                    <a:pt x="150" y="1553"/>
                  </a:lnTo>
                  <a:lnTo>
                    <a:pt x="177" y="1577"/>
                  </a:lnTo>
                  <a:lnTo>
                    <a:pt x="190" y="1584"/>
                  </a:lnTo>
                  <a:lnTo>
                    <a:pt x="190" y="1597"/>
                  </a:lnTo>
                  <a:lnTo>
                    <a:pt x="190" y="1631"/>
                  </a:lnTo>
                  <a:lnTo>
                    <a:pt x="197" y="1665"/>
                  </a:lnTo>
                  <a:lnTo>
                    <a:pt x="218" y="1686"/>
                  </a:lnTo>
                  <a:lnTo>
                    <a:pt x="235" y="1689"/>
                  </a:lnTo>
                  <a:lnTo>
                    <a:pt x="255" y="1693"/>
                  </a:lnTo>
                  <a:lnTo>
                    <a:pt x="272" y="1696"/>
                  </a:lnTo>
                  <a:lnTo>
                    <a:pt x="289" y="1703"/>
                  </a:lnTo>
                  <a:lnTo>
                    <a:pt x="306" y="1713"/>
                  </a:lnTo>
                  <a:lnTo>
                    <a:pt x="313" y="1730"/>
                  </a:lnTo>
                  <a:lnTo>
                    <a:pt x="316" y="1754"/>
                  </a:lnTo>
                  <a:lnTo>
                    <a:pt x="310" y="1784"/>
                  </a:lnTo>
                  <a:lnTo>
                    <a:pt x="306" y="1808"/>
                  </a:lnTo>
                  <a:lnTo>
                    <a:pt x="316" y="1839"/>
                  </a:lnTo>
                  <a:lnTo>
                    <a:pt x="337" y="1869"/>
                  </a:lnTo>
                  <a:lnTo>
                    <a:pt x="368" y="1893"/>
                  </a:lnTo>
                  <a:lnTo>
                    <a:pt x="408" y="1913"/>
                  </a:lnTo>
                  <a:lnTo>
                    <a:pt x="463" y="1920"/>
                  </a:lnTo>
                  <a:lnTo>
                    <a:pt x="524" y="1913"/>
                  </a:lnTo>
                  <a:lnTo>
                    <a:pt x="596" y="1886"/>
                  </a:lnTo>
                  <a:lnTo>
                    <a:pt x="647" y="1859"/>
                  </a:lnTo>
                  <a:lnTo>
                    <a:pt x="691" y="1839"/>
                  </a:lnTo>
                  <a:lnTo>
                    <a:pt x="728" y="1815"/>
                  </a:lnTo>
                  <a:lnTo>
                    <a:pt x="766" y="1795"/>
                  </a:lnTo>
                  <a:lnTo>
                    <a:pt x="800" y="1778"/>
                  </a:lnTo>
                  <a:lnTo>
                    <a:pt x="834" y="1757"/>
                  </a:lnTo>
                  <a:lnTo>
                    <a:pt x="868" y="1740"/>
                  </a:lnTo>
                  <a:lnTo>
                    <a:pt x="902" y="1720"/>
                  </a:lnTo>
                  <a:lnTo>
                    <a:pt x="963" y="1686"/>
                  </a:lnTo>
                  <a:lnTo>
                    <a:pt x="1021" y="1652"/>
                  </a:lnTo>
                  <a:lnTo>
                    <a:pt x="1076" y="1621"/>
                  </a:lnTo>
                  <a:lnTo>
                    <a:pt x="1127" y="1591"/>
                  </a:lnTo>
                  <a:lnTo>
                    <a:pt x="1174" y="1560"/>
                  </a:lnTo>
                  <a:lnTo>
                    <a:pt x="1219" y="1530"/>
                  </a:lnTo>
                  <a:lnTo>
                    <a:pt x="1260" y="1499"/>
                  </a:lnTo>
                  <a:lnTo>
                    <a:pt x="1300" y="1462"/>
                  </a:lnTo>
                  <a:lnTo>
                    <a:pt x="1334" y="1424"/>
                  </a:lnTo>
                  <a:lnTo>
                    <a:pt x="1372" y="1383"/>
                  </a:lnTo>
                  <a:lnTo>
                    <a:pt x="1403" y="1336"/>
                  </a:lnTo>
                  <a:lnTo>
                    <a:pt x="1437" y="1285"/>
                  </a:lnTo>
                  <a:lnTo>
                    <a:pt x="1467" y="1231"/>
                  </a:lnTo>
                  <a:lnTo>
                    <a:pt x="1495" y="1166"/>
                  </a:lnTo>
                  <a:lnTo>
                    <a:pt x="1525" y="1095"/>
                  </a:lnTo>
                  <a:lnTo>
                    <a:pt x="1552" y="1016"/>
                  </a:lnTo>
                  <a:lnTo>
                    <a:pt x="1569" y="911"/>
                  </a:lnTo>
                  <a:lnTo>
                    <a:pt x="1556" y="813"/>
                  </a:lnTo>
                  <a:lnTo>
                    <a:pt x="1512" y="714"/>
                  </a:lnTo>
                  <a:lnTo>
                    <a:pt x="1443" y="622"/>
                  </a:lnTo>
                  <a:lnTo>
                    <a:pt x="1358" y="534"/>
                  </a:lnTo>
                  <a:lnTo>
                    <a:pt x="1256" y="449"/>
                  </a:lnTo>
                  <a:lnTo>
                    <a:pt x="1140" y="371"/>
                  </a:lnTo>
                  <a:lnTo>
                    <a:pt x="1021" y="300"/>
                  </a:lnTo>
                  <a:lnTo>
                    <a:pt x="899" y="232"/>
                  </a:lnTo>
                  <a:lnTo>
                    <a:pt x="780" y="174"/>
                  </a:lnTo>
                  <a:lnTo>
                    <a:pt x="664" y="123"/>
                  </a:lnTo>
                  <a:lnTo>
                    <a:pt x="562" y="82"/>
                  </a:lnTo>
                  <a:lnTo>
                    <a:pt x="473" y="45"/>
                  </a:lnTo>
                  <a:lnTo>
                    <a:pt x="408" y="21"/>
                  </a:lnTo>
                  <a:lnTo>
                    <a:pt x="364" y="7"/>
                  </a:lnTo>
                  <a:lnTo>
                    <a:pt x="347"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4" name="Freeform 265"/>
            <p:cNvSpPr>
              <a:spLocks/>
            </p:cNvSpPr>
            <p:nvPr/>
          </p:nvSpPr>
          <p:spPr bwMode="auto">
            <a:xfrm>
              <a:off x="5442" y="3782"/>
              <a:ext cx="337" cy="639"/>
            </a:xfrm>
            <a:custGeom>
              <a:avLst/>
              <a:gdLst/>
              <a:ahLst/>
              <a:cxnLst>
                <a:cxn ang="0">
                  <a:pos x="119" y="639"/>
                </a:cxn>
                <a:cxn ang="0">
                  <a:pos x="0" y="452"/>
                </a:cxn>
                <a:cxn ang="0">
                  <a:pos x="7" y="446"/>
                </a:cxn>
                <a:cxn ang="0">
                  <a:pos x="31" y="429"/>
                </a:cxn>
                <a:cxn ang="0">
                  <a:pos x="68" y="398"/>
                </a:cxn>
                <a:cxn ang="0">
                  <a:pos x="112" y="350"/>
                </a:cxn>
                <a:cxn ang="0">
                  <a:pos x="164" y="289"/>
                </a:cxn>
                <a:cxn ang="0">
                  <a:pos x="221" y="211"/>
                </a:cxn>
                <a:cxn ang="0">
                  <a:pos x="279" y="116"/>
                </a:cxn>
                <a:cxn ang="0">
                  <a:pos x="337" y="0"/>
                </a:cxn>
                <a:cxn ang="0">
                  <a:pos x="334" y="17"/>
                </a:cxn>
                <a:cxn ang="0">
                  <a:pos x="327" y="68"/>
                </a:cxn>
                <a:cxn ang="0">
                  <a:pos x="313" y="143"/>
                </a:cxn>
                <a:cxn ang="0">
                  <a:pos x="296" y="235"/>
                </a:cxn>
                <a:cxn ang="0">
                  <a:pos x="266" y="337"/>
                </a:cxn>
                <a:cxn ang="0">
                  <a:pos x="228" y="442"/>
                </a:cxn>
                <a:cxn ang="0">
                  <a:pos x="181" y="548"/>
                </a:cxn>
                <a:cxn ang="0">
                  <a:pos x="119" y="639"/>
                </a:cxn>
              </a:cxnLst>
              <a:rect l="0" t="0" r="r" b="b"/>
              <a:pathLst>
                <a:path w="337" h="639">
                  <a:moveTo>
                    <a:pt x="119" y="639"/>
                  </a:moveTo>
                  <a:lnTo>
                    <a:pt x="0" y="452"/>
                  </a:lnTo>
                  <a:lnTo>
                    <a:pt x="7" y="446"/>
                  </a:lnTo>
                  <a:lnTo>
                    <a:pt x="31" y="429"/>
                  </a:lnTo>
                  <a:lnTo>
                    <a:pt x="68" y="398"/>
                  </a:lnTo>
                  <a:lnTo>
                    <a:pt x="112" y="350"/>
                  </a:lnTo>
                  <a:lnTo>
                    <a:pt x="164" y="289"/>
                  </a:lnTo>
                  <a:lnTo>
                    <a:pt x="221" y="211"/>
                  </a:lnTo>
                  <a:lnTo>
                    <a:pt x="279" y="116"/>
                  </a:lnTo>
                  <a:lnTo>
                    <a:pt x="337" y="0"/>
                  </a:lnTo>
                  <a:lnTo>
                    <a:pt x="334" y="17"/>
                  </a:lnTo>
                  <a:lnTo>
                    <a:pt x="327" y="68"/>
                  </a:lnTo>
                  <a:lnTo>
                    <a:pt x="313" y="143"/>
                  </a:lnTo>
                  <a:lnTo>
                    <a:pt x="296" y="235"/>
                  </a:lnTo>
                  <a:lnTo>
                    <a:pt x="266" y="337"/>
                  </a:lnTo>
                  <a:lnTo>
                    <a:pt x="228" y="442"/>
                  </a:lnTo>
                  <a:lnTo>
                    <a:pt x="181" y="548"/>
                  </a:lnTo>
                  <a:lnTo>
                    <a:pt x="119" y="6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5" name="Freeform 266"/>
            <p:cNvSpPr>
              <a:spLocks/>
            </p:cNvSpPr>
            <p:nvPr/>
          </p:nvSpPr>
          <p:spPr bwMode="auto">
            <a:xfrm>
              <a:off x="4652" y="2192"/>
              <a:ext cx="1839" cy="1726"/>
            </a:xfrm>
            <a:custGeom>
              <a:avLst/>
              <a:gdLst/>
              <a:ahLst/>
              <a:cxnLst>
                <a:cxn ang="0">
                  <a:pos x="0" y="663"/>
                </a:cxn>
                <a:cxn ang="0">
                  <a:pos x="7" y="626"/>
                </a:cxn>
                <a:cxn ang="0">
                  <a:pos x="27" y="558"/>
                </a:cxn>
                <a:cxn ang="0">
                  <a:pos x="72" y="473"/>
                </a:cxn>
                <a:cxn ang="0">
                  <a:pos x="140" y="371"/>
                </a:cxn>
                <a:cxn ang="0">
                  <a:pos x="245" y="265"/>
                </a:cxn>
                <a:cxn ang="0">
                  <a:pos x="395" y="160"/>
                </a:cxn>
                <a:cxn ang="0">
                  <a:pos x="593" y="68"/>
                </a:cxn>
                <a:cxn ang="0">
                  <a:pos x="831" y="4"/>
                </a:cxn>
                <a:cxn ang="0">
                  <a:pos x="1066" y="14"/>
                </a:cxn>
                <a:cxn ang="0">
                  <a:pos x="1291" y="92"/>
                </a:cxn>
                <a:cxn ang="0">
                  <a:pos x="1491" y="225"/>
                </a:cxn>
                <a:cxn ang="0">
                  <a:pos x="1658" y="394"/>
                </a:cxn>
                <a:cxn ang="0">
                  <a:pos x="1777" y="595"/>
                </a:cxn>
                <a:cxn ang="0">
                  <a:pos x="1835" y="809"/>
                </a:cxn>
                <a:cxn ang="0">
                  <a:pos x="1822" y="1023"/>
                </a:cxn>
                <a:cxn ang="0">
                  <a:pos x="1709" y="1281"/>
                </a:cxn>
                <a:cxn ang="0">
                  <a:pos x="1607" y="1499"/>
                </a:cxn>
                <a:cxn ang="0">
                  <a:pos x="1549" y="1624"/>
                </a:cxn>
                <a:cxn ang="0">
                  <a:pos x="1526" y="1696"/>
                </a:cxn>
                <a:cxn ang="0">
                  <a:pos x="1519" y="1726"/>
                </a:cxn>
                <a:cxn ang="0">
                  <a:pos x="1485" y="1716"/>
                </a:cxn>
                <a:cxn ang="0">
                  <a:pos x="1423" y="1692"/>
                </a:cxn>
                <a:cxn ang="0">
                  <a:pos x="1338" y="1652"/>
                </a:cxn>
                <a:cxn ang="0">
                  <a:pos x="1246" y="1587"/>
                </a:cxn>
                <a:cxn ang="0">
                  <a:pos x="1144" y="1492"/>
                </a:cxn>
                <a:cxn ang="0">
                  <a:pos x="1042" y="1363"/>
                </a:cxn>
                <a:cxn ang="0">
                  <a:pos x="950" y="1196"/>
                </a:cxn>
                <a:cxn ang="0">
                  <a:pos x="851" y="962"/>
                </a:cxn>
                <a:cxn ang="0">
                  <a:pos x="719" y="765"/>
                </a:cxn>
                <a:cxn ang="0">
                  <a:pos x="576" y="646"/>
                </a:cxn>
                <a:cxn ang="0">
                  <a:pos x="426" y="592"/>
                </a:cxn>
                <a:cxn ang="0">
                  <a:pos x="286" y="585"/>
                </a:cxn>
                <a:cxn ang="0">
                  <a:pos x="164" y="605"/>
                </a:cxn>
                <a:cxn ang="0">
                  <a:pos x="68" y="636"/>
                </a:cxn>
                <a:cxn ang="0">
                  <a:pos x="10" y="663"/>
                </a:cxn>
              </a:cxnLst>
              <a:rect l="0" t="0" r="r" b="b"/>
              <a:pathLst>
                <a:path w="1839" h="1726">
                  <a:moveTo>
                    <a:pt x="0" y="666"/>
                  </a:moveTo>
                  <a:lnTo>
                    <a:pt x="0" y="663"/>
                  </a:lnTo>
                  <a:lnTo>
                    <a:pt x="4" y="646"/>
                  </a:lnTo>
                  <a:lnTo>
                    <a:pt x="7" y="626"/>
                  </a:lnTo>
                  <a:lnTo>
                    <a:pt x="17" y="595"/>
                  </a:lnTo>
                  <a:lnTo>
                    <a:pt x="27" y="558"/>
                  </a:lnTo>
                  <a:lnTo>
                    <a:pt x="48" y="517"/>
                  </a:lnTo>
                  <a:lnTo>
                    <a:pt x="72" y="473"/>
                  </a:lnTo>
                  <a:lnTo>
                    <a:pt x="102" y="422"/>
                  </a:lnTo>
                  <a:lnTo>
                    <a:pt x="140" y="371"/>
                  </a:lnTo>
                  <a:lnTo>
                    <a:pt x="187" y="316"/>
                  </a:lnTo>
                  <a:lnTo>
                    <a:pt x="245" y="265"/>
                  </a:lnTo>
                  <a:lnTo>
                    <a:pt x="313" y="211"/>
                  </a:lnTo>
                  <a:lnTo>
                    <a:pt x="395" y="160"/>
                  </a:lnTo>
                  <a:lnTo>
                    <a:pt x="487" y="112"/>
                  </a:lnTo>
                  <a:lnTo>
                    <a:pt x="593" y="68"/>
                  </a:lnTo>
                  <a:lnTo>
                    <a:pt x="712" y="27"/>
                  </a:lnTo>
                  <a:lnTo>
                    <a:pt x="831" y="4"/>
                  </a:lnTo>
                  <a:lnTo>
                    <a:pt x="947" y="0"/>
                  </a:lnTo>
                  <a:lnTo>
                    <a:pt x="1066" y="14"/>
                  </a:lnTo>
                  <a:lnTo>
                    <a:pt x="1182" y="44"/>
                  </a:lnTo>
                  <a:lnTo>
                    <a:pt x="1291" y="92"/>
                  </a:lnTo>
                  <a:lnTo>
                    <a:pt x="1396" y="153"/>
                  </a:lnTo>
                  <a:lnTo>
                    <a:pt x="1491" y="225"/>
                  </a:lnTo>
                  <a:lnTo>
                    <a:pt x="1580" y="306"/>
                  </a:lnTo>
                  <a:lnTo>
                    <a:pt x="1658" y="394"/>
                  </a:lnTo>
                  <a:lnTo>
                    <a:pt x="1723" y="493"/>
                  </a:lnTo>
                  <a:lnTo>
                    <a:pt x="1777" y="595"/>
                  </a:lnTo>
                  <a:lnTo>
                    <a:pt x="1815" y="700"/>
                  </a:lnTo>
                  <a:lnTo>
                    <a:pt x="1835" y="809"/>
                  </a:lnTo>
                  <a:lnTo>
                    <a:pt x="1839" y="918"/>
                  </a:lnTo>
                  <a:lnTo>
                    <a:pt x="1822" y="1023"/>
                  </a:lnTo>
                  <a:lnTo>
                    <a:pt x="1784" y="1128"/>
                  </a:lnTo>
                  <a:lnTo>
                    <a:pt x="1709" y="1281"/>
                  </a:lnTo>
                  <a:lnTo>
                    <a:pt x="1651" y="1404"/>
                  </a:lnTo>
                  <a:lnTo>
                    <a:pt x="1607" y="1499"/>
                  </a:lnTo>
                  <a:lnTo>
                    <a:pt x="1573" y="1570"/>
                  </a:lnTo>
                  <a:lnTo>
                    <a:pt x="1549" y="1624"/>
                  </a:lnTo>
                  <a:lnTo>
                    <a:pt x="1532" y="1665"/>
                  </a:lnTo>
                  <a:lnTo>
                    <a:pt x="1526" y="1696"/>
                  </a:lnTo>
                  <a:lnTo>
                    <a:pt x="1522" y="1726"/>
                  </a:lnTo>
                  <a:lnTo>
                    <a:pt x="1519" y="1726"/>
                  </a:lnTo>
                  <a:lnTo>
                    <a:pt x="1505" y="1723"/>
                  </a:lnTo>
                  <a:lnTo>
                    <a:pt x="1485" y="1716"/>
                  </a:lnTo>
                  <a:lnTo>
                    <a:pt x="1454" y="1706"/>
                  </a:lnTo>
                  <a:lnTo>
                    <a:pt x="1423" y="1692"/>
                  </a:lnTo>
                  <a:lnTo>
                    <a:pt x="1383" y="1675"/>
                  </a:lnTo>
                  <a:lnTo>
                    <a:pt x="1338" y="1652"/>
                  </a:lnTo>
                  <a:lnTo>
                    <a:pt x="1294" y="1621"/>
                  </a:lnTo>
                  <a:lnTo>
                    <a:pt x="1246" y="1587"/>
                  </a:lnTo>
                  <a:lnTo>
                    <a:pt x="1195" y="1543"/>
                  </a:lnTo>
                  <a:lnTo>
                    <a:pt x="1144" y="1492"/>
                  </a:lnTo>
                  <a:lnTo>
                    <a:pt x="1093" y="1434"/>
                  </a:lnTo>
                  <a:lnTo>
                    <a:pt x="1042" y="1363"/>
                  </a:lnTo>
                  <a:lnTo>
                    <a:pt x="994" y="1285"/>
                  </a:lnTo>
                  <a:lnTo>
                    <a:pt x="950" y="1196"/>
                  </a:lnTo>
                  <a:lnTo>
                    <a:pt x="909" y="1098"/>
                  </a:lnTo>
                  <a:lnTo>
                    <a:pt x="851" y="962"/>
                  </a:lnTo>
                  <a:lnTo>
                    <a:pt x="787" y="853"/>
                  </a:lnTo>
                  <a:lnTo>
                    <a:pt x="719" y="765"/>
                  </a:lnTo>
                  <a:lnTo>
                    <a:pt x="647" y="697"/>
                  </a:lnTo>
                  <a:lnTo>
                    <a:pt x="576" y="646"/>
                  </a:lnTo>
                  <a:lnTo>
                    <a:pt x="501" y="612"/>
                  </a:lnTo>
                  <a:lnTo>
                    <a:pt x="426" y="592"/>
                  </a:lnTo>
                  <a:lnTo>
                    <a:pt x="354" y="585"/>
                  </a:lnTo>
                  <a:lnTo>
                    <a:pt x="286" y="585"/>
                  </a:lnTo>
                  <a:lnTo>
                    <a:pt x="221" y="592"/>
                  </a:lnTo>
                  <a:lnTo>
                    <a:pt x="164" y="605"/>
                  </a:lnTo>
                  <a:lnTo>
                    <a:pt x="113" y="619"/>
                  </a:lnTo>
                  <a:lnTo>
                    <a:pt x="68" y="636"/>
                  </a:lnTo>
                  <a:lnTo>
                    <a:pt x="34" y="649"/>
                  </a:lnTo>
                  <a:lnTo>
                    <a:pt x="10" y="663"/>
                  </a:lnTo>
                  <a:lnTo>
                    <a:pt x="0" y="666"/>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6" name="Freeform 267"/>
            <p:cNvSpPr>
              <a:spLocks/>
            </p:cNvSpPr>
            <p:nvPr/>
          </p:nvSpPr>
          <p:spPr bwMode="auto">
            <a:xfrm>
              <a:off x="6140" y="3782"/>
              <a:ext cx="667" cy="2002"/>
            </a:xfrm>
            <a:custGeom>
              <a:avLst/>
              <a:gdLst/>
              <a:ahLst/>
              <a:cxnLst>
                <a:cxn ang="0">
                  <a:pos x="58" y="51"/>
                </a:cxn>
                <a:cxn ang="0">
                  <a:pos x="143" y="85"/>
                </a:cxn>
                <a:cxn ang="0">
                  <a:pos x="228" y="140"/>
                </a:cxn>
                <a:cxn ang="0">
                  <a:pos x="300" y="194"/>
                </a:cxn>
                <a:cxn ang="0">
                  <a:pos x="361" y="252"/>
                </a:cxn>
                <a:cxn ang="0">
                  <a:pos x="422" y="337"/>
                </a:cxn>
                <a:cxn ang="0">
                  <a:pos x="470" y="435"/>
                </a:cxn>
                <a:cxn ang="0">
                  <a:pos x="514" y="531"/>
                </a:cxn>
                <a:cxn ang="0">
                  <a:pos x="558" y="680"/>
                </a:cxn>
                <a:cxn ang="0">
                  <a:pos x="535" y="874"/>
                </a:cxn>
                <a:cxn ang="0">
                  <a:pos x="450" y="1057"/>
                </a:cxn>
                <a:cxn ang="0">
                  <a:pos x="334" y="1230"/>
                </a:cxn>
                <a:cxn ang="0">
                  <a:pos x="228" y="1400"/>
                </a:cxn>
                <a:cxn ang="0">
                  <a:pos x="163" y="1591"/>
                </a:cxn>
                <a:cxn ang="0">
                  <a:pos x="163" y="1788"/>
                </a:cxn>
                <a:cxn ang="0">
                  <a:pos x="255" y="1947"/>
                </a:cxn>
                <a:cxn ang="0">
                  <a:pos x="351" y="2002"/>
                </a:cxn>
                <a:cxn ang="0">
                  <a:pos x="358" y="1985"/>
                </a:cxn>
                <a:cxn ang="0">
                  <a:pos x="272" y="1903"/>
                </a:cxn>
                <a:cxn ang="0">
                  <a:pos x="198" y="1750"/>
                </a:cxn>
                <a:cxn ang="0">
                  <a:pos x="211" y="1591"/>
                </a:cxn>
                <a:cxn ang="0">
                  <a:pos x="289" y="1428"/>
                </a:cxn>
                <a:cxn ang="0">
                  <a:pos x="398" y="1258"/>
                </a:cxn>
                <a:cxn ang="0">
                  <a:pos x="518" y="1088"/>
                </a:cxn>
                <a:cxn ang="0">
                  <a:pos x="616" y="918"/>
                </a:cxn>
                <a:cxn ang="0">
                  <a:pos x="667" y="748"/>
                </a:cxn>
                <a:cxn ang="0">
                  <a:pos x="654" y="592"/>
                </a:cxn>
                <a:cxn ang="0">
                  <a:pos x="610" y="452"/>
                </a:cxn>
                <a:cxn ang="0">
                  <a:pos x="538" y="316"/>
                </a:cxn>
                <a:cxn ang="0">
                  <a:pos x="453" y="194"/>
                </a:cxn>
                <a:cxn ang="0">
                  <a:pos x="368" y="109"/>
                </a:cxn>
                <a:cxn ang="0">
                  <a:pos x="272" y="48"/>
                </a:cxn>
                <a:cxn ang="0">
                  <a:pos x="160" y="7"/>
                </a:cxn>
                <a:cxn ang="0">
                  <a:pos x="51" y="4"/>
                </a:cxn>
                <a:cxn ang="0">
                  <a:pos x="0" y="31"/>
                </a:cxn>
                <a:cxn ang="0">
                  <a:pos x="10" y="45"/>
                </a:cxn>
                <a:cxn ang="0">
                  <a:pos x="20" y="48"/>
                </a:cxn>
              </a:cxnLst>
              <a:rect l="0" t="0" r="r" b="b"/>
              <a:pathLst>
                <a:path w="667" h="2002">
                  <a:moveTo>
                    <a:pt x="20" y="48"/>
                  </a:moveTo>
                  <a:lnTo>
                    <a:pt x="58" y="51"/>
                  </a:lnTo>
                  <a:lnTo>
                    <a:pt x="99" y="65"/>
                  </a:lnTo>
                  <a:lnTo>
                    <a:pt x="143" y="85"/>
                  </a:lnTo>
                  <a:lnTo>
                    <a:pt x="187" y="109"/>
                  </a:lnTo>
                  <a:lnTo>
                    <a:pt x="228" y="140"/>
                  </a:lnTo>
                  <a:lnTo>
                    <a:pt x="266" y="167"/>
                  </a:lnTo>
                  <a:lnTo>
                    <a:pt x="300" y="194"/>
                  </a:lnTo>
                  <a:lnTo>
                    <a:pt x="324" y="215"/>
                  </a:lnTo>
                  <a:lnTo>
                    <a:pt x="361" y="252"/>
                  </a:lnTo>
                  <a:lnTo>
                    <a:pt x="392" y="293"/>
                  </a:lnTo>
                  <a:lnTo>
                    <a:pt x="422" y="337"/>
                  </a:lnTo>
                  <a:lnTo>
                    <a:pt x="450" y="384"/>
                  </a:lnTo>
                  <a:lnTo>
                    <a:pt x="470" y="435"/>
                  </a:lnTo>
                  <a:lnTo>
                    <a:pt x="494" y="483"/>
                  </a:lnTo>
                  <a:lnTo>
                    <a:pt x="514" y="531"/>
                  </a:lnTo>
                  <a:lnTo>
                    <a:pt x="531" y="578"/>
                  </a:lnTo>
                  <a:lnTo>
                    <a:pt x="558" y="680"/>
                  </a:lnTo>
                  <a:lnTo>
                    <a:pt x="558" y="779"/>
                  </a:lnTo>
                  <a:lnTo>
                    <a:pt x="535" y="874"/>
                  </a:lnTo>
                  <a:lnTo>
                    <a:pt x="497" y="965"/>
                  </a:lnTo>
                  <a:lnTo>
                    <a:pt x="450" y="1057"/>
                  </a:lnTo>
                  <a:lnTo>
                    <a:pt x="392" y="1146"/>
                  </a:lnTo>
                  <a:lnTo>
                    <a:pt x="334" y="1230"/>
                  </a:lnTo>
                  <a:lnTo>
                    <a:pt x="276" y="1315"/>
                  </a:lnTo>
                  <a:lnTo>
                    <a:pt x="228" y="1400"/>
                  </a:lnTo>
                  <a:lnTo>
                    <a:pt x="187" y="1492"/>
                  </a:lnTo>
                  <a:lnTo>
                    <a:pt x="163" y="1591"/>
                  </a:lnTo>
                  <a:lnTo>
                    <a:pt x="153" y="1693"/>
                  </a:lnTo>
                  <a:lnTo>
                    <a:pt x="163" y="1788"/>
                  </a:lnTo>
                  <a:lnTo>
                    <a:pt x="198" y="1876"/>
                  </a:lnTo>
                  <a:lnTo>
                    <a:pt x="255" y="1947"/>
                  </a:lnTo>
                  <a:lnTo>
                    <a:pt x="341" y="2002"/>
                  </a:lnTo>
                  <a:lnTo>
                    <a:pt x="351" y="2002"/>
                  </a:lnTo>
                  <a:lnTo>
                    <a:pt x="358" y="1995"/>
                  </a:lnTo>
                  <a:lnTo>
                    <a:pt x="358" y="1985"/>
                  </a:lnTo>
                  <a:lnTo>
                    <a:pt x="354" y="1975"/>
                  </a:lnTo>
                  <a:lnTo>
                    <a:pt x="272" y="1903"/>
                  </a:lnTo>
                  <a:lnTo>
                    <a:pt x="221" y="1829"/>
                  </a:lnTo>
                  <a:lnTo>
                    <a:pt x="198" y="1750"/>
                  </a:lnTo>
                  <a:lnTo>
                    <a:pt x="194" y="1672"/>
                  </a:lnTo>
                  <a:lnTo>
                    <a:pt x="211" y="1591"/>
                  </a:lnTo>
                  <a:lnTo>
                    <a:pt x="242" y="1509"/>
                  </a:lnTo>
                  <a:lnTo>
                    <a:pt x="289" y="1428"/>
                  </a:lnTo>
                  <a:lnTo>
                    <a:pt x="341" y="1343"/>
                  </a:lnTo>
                  <a:lnTo>
                    <a:pt x="398" y="1258"/>
                  </a:lnTo>
                  <a:lnTo>
                    <a:pt x="460" y="1173"/>
                  </a:lnTo>
                  <a:lnTo>
                    <a:pt x="518" y="1088"/>
                  </a:lnTo>
                  <a:lnTo>
                    <a:pt x="572" y="1003"/>
                  </a:lnTo>
                  <a:lnTo>
                    <a:pt x="616" y="918"/>
                  </a:lnTo>
                  <a:lnTo>
                    <a:pt x="650" y="833"/>
                  </a:lnTo>
                  <a:lnTo>
                    <a:pt x="667" y="748"/>
                  </a:lnTo>
                  <a:lnTo>
                    <a:pt x="667" y="666"/>
                  </a:lnTo>
                  <a:lnTo>
                    <a:pt x="654" y="592"/>
                  </a:lnTo>
                  <a:lnTo>
                    <a:pt x="633" y="520"/>
                  </a:lnTo>
                  <a:lnTo>
                    <a:pt x="610" y="452"/>
                  </a:lnTo>
                  <a:lnTo>
                    <a:pt x="575" y="381"/>
                  </a:lnTo>
                  <a:lnTo>
                    <a:pt x="538" y="316"/>
                  </a:lnTo>
                  <a:lnTo>
                    <a:pt x="497" y="255"/>
                  </a:lnTo>
                  <a:lnTo>
                    <a:pt x="453" y="194"/>
                  </a:lnTo>
                  <a:lnTo>
                    <a:pt x="402" y="140"/>
                  </a:lnTo>
                  <a:lnTo>
                    <a:pt x="368" y="109"/>
                  </a:lnTo>
                  <a:lnTo>
                    <a:pt x="324" y="79"/>
                  </a:lnTo>
                  <a:lnTo>
                    <a:pt x="272" y="48"/>
                  </a:lnTo>
                  <a:lnTo>
                    <a:pt x="215" y="24"/>
                  </a:lnTo>
                  <a:lnTo>
                    <a:pt x="160" y="7"/>
                  </a:lnTo>
                  <a:lnTo>
                    <a:pt x="102" y="0"/>
                  </a:lnTo>
                  <a:lnTo>
                    <a:pt x="51" y="4"/>
                  </a:lnTo>
                  <a:lnTo>
                    <a:pt x="7" y="24"/>
                  </a:lnTo>
                  <a:lnTo>
                    <a:pt x="0" y="31"/>
                  </a:lnTo>
                  <a:lnTo>
                    <a:pt x="3" y="41"/>
                  </a:lnTo>
                  <a:lnTo>
                    <a:pt x="10" y="45"/>
                  </a:lnTo>
                  <a:lnTo>
                    <a:pt x="20" y="4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7" name="Freeform 268"/>
            <p:cNvSpPr>
              <a:spLocks/>
            </p:cNvSpPr>
            <p:nvPr/>
          </p:nvSpPr>
          <p:spPr bwMode="auto">
            <a:xfrm>
              <a:off x="5626" y="3286"/>
              <a:ext cx="289" cy="524"/>
            </a:xfrm>
            <a:custGeom>
              <a:avLst/>
              <a:gdLst/>
              <a:ahLst/>
              <a:cxnLst>
                <a:cxn ang="0">
                  <a:pos x="259" y="327"/>
                </a:cxn>
                <a:cxn ang="0">
                  <a:pos x="235" y="378"/>
                </a:cxn>
                <a:cxn ang="0">
                  <a:pos x="211" y="418"/>
                </a:cxn>
                <a:cxn ang="0">
                  <a:pos x="191" y="452"/>
                </a:cxn>
                <a:cxn ang="0">
                  <a:pos x="170" y="479"/>
                </a:cxn>
                <a:cxn ang="0">
                  <a:pos x="146" y="500"/>
                </a:cxn>
                <a:cxn ang="0">
                  <a:pos x="123" y="513"/>
                </a:cxn>
                <a:cxn ang="0">
                  <a:pos x="95" y="520"/>
                </a:cxn>
                <a:cxn ang="0">
                  <a:pos x="65" y="524"/>
                </a:cxn>
                <a:cxn ang="0">
                  <a:pos x="17" y="510"/>
                </a:cxn>
                <a:cxn ang="0">
                  <a:pos x="0" y="469"/>
                </a:cxn>
                <a:cxn ang="0">
                  <a:pos x="3" y="401"/>
                </a:cxn>
                <a:cxn ang="0">
                  <a:pos x="7" y="296"/>
                </a:cxn>
                <a:cxn ang="0">
                  <a:pos x="10" y="235"/>
                </a:cxn>
                <a:cxn ang="0">
                  <a:pos x="20" y="180"/>
                </a:cxn>
                <a:cxn ang="0">
                  <a:pos x="34" y="130"/>
                </a:cxn>
                <a:cxn ang="0">
                  <a:pos x="54" y="85"/>
                </a:cxn>
                <a:cxn ang="0">
                  <a:pos x="82" y="51"/>
                </a:cxn>
                <a:cxn ang="0">
                  <a:pos x="109" y="24"/>
                </a:cxn>
                <a:cxn ang="0">
                  <a:pos x="140" y="7"/>
                </a:cxn>
                <a:cxn ang="0">
                  <a:pos x="174" y="0"/>
                </a:cxn>
                <a:cxn ang="0">
                  <a:pos x="208" y="7"/>
                </a:cxn>
                <a:cxn ang="0">
                  <a:pos x="238" y="31"/>
                </a:cxn>
                <a:cxn ang="0">
                  <a:pos x="262" y="68"/>
                </a:cxn>
                <a:cxn ang="0">
                  <a:pos x="279" y="113"/>
                </a:cxn>
                <a:cxn ang="0">
                  <a:pos x="289" y="163"/>
                </a:cxn>
                <a:cxn ang="0">
                  <a:pos x="289" y="218"/>
                </a:cxn>
                <a:cxn ang="0">
                  <a:pos x="279" y="272"/>
                </a:cxn>
                <a:cxn ang="0">
                  <a:pos x="259" y="327"/>
                </a:cxn>
              </a:cxnLst>
              <a:rect l="0" t="0" r="r" b="b"/>
              <a:pathLst>
                <a:path w="289" h="524">
                  <a:moveTo>
                    <a:pt x="259" y="327"/>
                  </a:moveTo>
                  <a:lnTo>
                    <a:pt x="235" y="378"/>
                  </a:lnTo>
                  <a:lnTo>
                    <a:pt x="211" y="418"/>
                  </a:lnTo>
                  <a:lnTo>
                    <a:pt x="191" y="452"/>
                  </a:lnTo>
                  <a:lnTo>
                    <a:pt x="170" y="479"/>
                  </a:lnTo>
                  <a:lnTo>
                    <a:pt x="146" y="500"/>
                  </a:lnTo>
                  <a:lnTo>
                    <a:pt x="123" y="513"/>
                  </a:lnTo>
                  <a:lnTo>
                    <a:pt x="95" y="520"/>
                  </a:lnTo>
                  <a:lnTo>
                    <a:pt x="65" y="524"/>
                  </a:lnTo>
                  <a:lnTo>
                    <a:pt x="17" y="510"/>
                  </a:lnTo>
                  <a:lnTo>
                    <a:pt x="0" y="469"/>
                  </a:lnTo>
                  <a:lnTo>
                    <a:pt x="3" y="401"/>
                  </a:lnTo>
                  <a:lnTo>
                    <a:pt x="7" y="296"/>
                  </a:lnTo>
                  <a:lnTo>
                    <a:pt x="10" y="235"/>
                  </a:lnTo>
                  <a:lnTo>
                    <a:pt x="20" y="180"/>
                  </a:lnTo>
                  <a:lnTo>
                    <a:pt x="34" y="130"/>
                  </a:lnTo>
                  <a:lnTo>
                    <a:pt x="54" y="85"/>
                  </a:lnTo>
                  <a:lnTo>
                    <a:pt x="82" y="51"/>
                  </a:lnTo>
                  <a:lnTo>
                    <a:pt x="109" y="24"/>
                  </a:lnTo>
                  <a:lnTo>
                    <a:pt x="140" y="7"/>
                  </a:lnTo>
                  <a:lnTo>
                    <a:pt x="174" y="0"/>
                  </a:lnTo>
                  <a:lnTo>
                    <a:pt x="208" y="7"/>
                  </a:lnTo>
                  <a:lnTo>
                    <a:pt x="238" y="31"/>
                  </a:lnTo>
                  <a:lnTo>
                    <a:pt x="262" y="68"/>
                  </a:lnTo>
                  <a:lnTo>
                    <a:pt x="279" y="113"/>
                  </a:lnTo>
                  <a:lnTo>
                    <a:pt x="289" y="163"/>
                  </a:lnTo>
                  <a:lnTo>
                    <a:pt x="289" y="218"/>
                  </a:lnTo>
                  <a:lnTo>
                    <a:pt x="279" y="272"/>
                  </a:lnTo>
                  <a:lnTo>
                    <a:pt x="259" y="327"/>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8" name="Freeform 269"/>
            <p:cNvSpPr>
              <a:spLocks/>
            </p:cNvSpPr>
            <p:nvPr/>
          </p:nvSpPr>
          <p:spPr bwMode="auto">
            <a:xfrm>
              <a:off x="5697" y="3368"/>
              <a:ext cx="164" cy="326"/>
            </a:xfrm>
            <a:custGeom>
              <a:avLst/>
              <a:gdLst/>
              <a:ahLst/>
              <a:cxnLst>
                <a:cxn ang="0">
                  <a:pos x="164" y="68"/>
                </a:cxn>
                <a:cxn ang="0">
                  <a:pos x="160" y="58"/>
                </a:cxn>
                <a:cxn ang="0">
                  <a:pos x="150" y="37"/>
                </a:cxn>
                <a:cxn ang="0">
                  <a:pos x="137" y="17"/>
                </a:cxn>
                <a:cxn ang="0">
                  <a:pos x="116" y="0"/>
                </a:cxn>
                <a:cxn ang="0">
                  <a:pos x="92" y="3"/>
                </a:cxn>
                <a:cxn ang="0">
                  <a:pos x="65" y="34"/>
                </a:cxn>
                <a:cxn ang="0">
                  <a:pos x="34" y="102"/>
                </a:cxn>
                <a:cxn ang="0">
                  <a:pos x="0" y="214"/>
                </a:cxn>
                <a:cxn ang="0">
                  <a:pos x="92" y="95"/>
                </a:cxn>
                <a:cxn ang="0">
                  <a:pos x="96" y="102"/>
                </a:cxn>
                <a:cxn ang="0">
                  <a:pos x="99" y="122"/>
                </a:cxn>
                <a:cxn ang="0">
                  <a:pos x="106" y="153"/>
                </a:cxn>
                <a:cxn ang="0">
                  <a:pos x="106" y="190"/>
                </a:cxn>
                <a:cxn ang="0">
                  <a:pos x="103" y="228"/>
                </a:cxn>
                <a:cxn ang="0">
                  <a:pos x="92" y="265"/>
                </a:cxn>
                <a:cxn ang="0">
                  <a:pos x="65" y="299"/>
                </a:cxn>
                <a:cxn ang="0">
                  <a:pos x="28" y="326"/>
                </a:cxn>
                <a:cxn ang="0">
                  <a:pos x="34" y="326"/>
                </a:cxn>
                <a:cxn ang="0">
                  <a:pos x="48" y="319"/>
                </a:cxn>
                <a:cxn ang="0">
                  <a:pos x="72" y="309"/>
                </a:cxn>
                <a:cxn ang="0">
                  <a:pos x="96" y="289"/>
                </a:cxn>
                <a:cxn ang="0">
                  <a:pos x="120" y="258"/>
                </a:cxn>
                <a:cxn ang="0">
                  <a:pos x="143" y="214"/>
                </a:cxn>
                <a:cxn ang="0">
                  <a:pos x="157" y="153"/>
                </a:cxn>
                <a:cxn ang="0">
                  <a:pos x="164" y="78"/>
                </a:cxn>
                <a:cxn ang="0">
                  <a:pos x="164" y="68"/>
                </a:cxn>
              </a:cxnLst>
              <a:rect l="0" t="0" r="r" b="b"/>
              <a:pathLst>
                <a:path w="164" h="326">
                  <a:moveTo>
                    <a:pt x="164" y="68"/>
                  </a:moveTo>
                  <a:lnTo>
                    <a:pt x="160" y="58"/>
                  </a:lnTo>
                  <a:lnTo>
                    <a:pt x="150" y="37"/>
                  </a:lnTo>
                  <a:lnTo>
                    <a:pt x="137" y="17"/>
                  </a:lnTo>
                  <a:lnTo>
                    <a:pt x="116" y="0"/>
                  </a:lnTo>
                  <a:lnTo>
                    <a:pt x="92" y="3"/>
                  </a:lnTo>
                  <a:lnTo>
                    <a:pt x="65" y="34"/>
                  </a:lnTo>
                  <a:lnTo>
                    <a:pt x="34" y="102"/>
                  </a:lnTo>
                  <a:lnTo>
                    <a:pt x="0" y="214"/>
                  </a:lnTo>
                  <a:lnTo>
                    <a:pt x="92" y="95"/>
                  </a:lnTo>
                  <a:lnTo>
                    <a:pt x="96" y="102"/>
                  </a:lnTo>
                  <a:lnTo>
                    <a:pt x="99" y="122"/>
                  </a:lnTo>
                  <a:lnTo>
                    <a:pt x="106" y="153"/>
                  </a:lnTo>
                  <a:lnTo>
                    <a:pt x="106" y="190"/>
                  </a:lnTo>
                  <a:lnTo>
                    <a:pt x="103" y="228"/>
                  </a:lnTo>
                  <a:lnTo>
                    <a:pt x="92" y="265"/>
                  </a:lnTo>
                  <a:lnTo>
                    <a:pt x="65" y="299"/>
                  </a:lnTo>
                  <a:lnTo>
                    <a:pt x="28" y="326"/>
                  </a:lnTo>
                  <a:lnTo>
                    <a:pt x="34" y="326"/>
                  </a:lnTo>
                  <a:lnTo>
                    <a:pt x="48" y="319"/>
                  </a:lnTo>
                  <a:lnTo>
                    <a:pt x="72" y="309"/>
                  </a:lnTo>
                  <a:lnTo>
                    <a:pt x="96" y="289"/>
                  </a:lnTo>
                  <a:lnTo>
                    <a:pt x="120" y="258"/>
                  </a:lnTo>
                  <a:lnTo>
                    <a:pt x="143" y="214"/>
                  </a:lnTo>
                  <a:lnTo>
                    <a:pt x="157" y="153"/>
                  </a:lnTo>
                  <a:lnTo>
                    <a:pt x="164" y="78"/>
                  </a:lnTo>
                  <a:lnTo>
                    <a:pt x="164" y="6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29" name="Freeform 270"/>
            <p:cNvSpPr>
              <a:spLocks/>
            </p:cNvSpPr>
            <p:nvPr/>
          </p:nvSpPr>
          <p:spPr bwMode="auto">
            <a:xfrm>
              <a:off x="6143" y="3674"/>
              <a:ext cx="157" cy="346"/>
            </a:xfrm>
            <a:custGeom>
              <a:avLst/>
              <a:gdLst/>
              <a:ahLst/>
              <a:cxnLst>
                <a:cxn ang="0">
                  <a:pos x="86" y="10"/>
                </a:cxn>
                <a:cxn ang="0">
                  <a:pos x="72" y="37"/>
                </a:cxn>
                <a:cxn ang="0">
                  <a:pos x="45" y="108"/>
                </a:cxn>
                <a:cxn ang="0">
                  <a:pos x="14" y="207"/>
                </a:cxn>
                <a:cxn ang="0">
                  <a:pos x="0" y="309"/>
                </a:cxn>
                <a:cxn ang="0">
                  <a:pos x="7" y="319"/>
                </a:cxn>
                <a:cxn ang="0">
                  <a:pos x="21" y="336"/>
                </a:cxn>
                <a:cxn ang="0">
                  <a:pos x="45" y="346"/>
                </a:cxn>
                <a:cxn ang="0">
                  <a:pos x="72" y="326"/>
                </a:cxn>
                <a:cxn ang="0">
                  <a:pos x="96" y="275"/>
                </a:cxn>
                <a:cxn ang="0">
                  <a:pos x="116" y="210"/>
                </a:cxn>
                <a:cxn ang="0">
                  <a:pos x="133" y="139"/>
                </a:cxn>
                <a:cxn ang="0">
                  <a:pos x="154" y="78"/>
                </a:cxn>
                <a:cxn ang="0">
                  <a:pos x="157" y="44"/>
                </a:cxn>
                <a:cxn ang="0">
                  <a:pos x="143" y="13"/>
                </a:cxn>
                <a:cxn ang="0">
                  <a:pos x="116" y="0"/>
                </a:cxn>
                <a:cxn ang="0">
                  <a:pos x="86" y="10"/>
                </a:cxn>
              </a:cxnLst>
              <a:rect l="0" t="0" r="r" b="b"/>
              <a:pathLst>
                <a:path w="157" h="346">
                  <a:moveTo>
                    <a:pt x="86" y="10"/>
                  </a:moveTo>
                  <a:lnTo>
                    <a:pt x="72" y="37"/>
                  </a:lnTo>
                  <a:lnTo>
                    <a:pt x="45" y="108"/>
                  </a:lnTo>
                  <a:lnTo>
                    <a:pt x="14" y="207"/>
                  </a:lnTo>
                  <a:lnTo>
                    <a:pt x="0" y="309"/>
                  </a:lnTo>
                  <a:lnTo>
                    <a:pt x="7" y="319"/>
                  </a:lnTo>
                  <a:lnTo>
                    <a:pt x="21" y="336"/>
                  </a:lnTo>
                  <a:lnTo>
                    <a:pt x="45" y="346"/>
                  </a:lnTo>
                  <a:lnTo>
                    <a:pt x="72" y="326"/>
                  </a:lnTo>
                  <a:lnTo>
                    <a:pt x="96" y="275"/>
                  </a:lnTo>
                  <a:lnTo>
                    <a:pt x="116" y="210"/>
                  </a:lnTo>
                  <a:lnTo>
                    <a:pt x="133" y="139"/>
                  </a:lnTo>
                  <a:lnTo>
                    <a:pt x="154" y="78"/>
                  </a:lnTo>
                  <a:lnTo>
                    <a:pt x="157" y="44"/>
                  </a:lnTo>
                  <a:lnTo>
                    <a:pt x="143" y="13"/>
                  </a:lnTo>
                  <a:lnTo>
                    <a:pt x="116" y="0"/>
                  </a:lnTo>
                  <a:lnTo>
                    <a:pt x="86" y="1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sp>
        <p:nvSpPr>
          <p:cNvPr id="24590" name="テキスト ボックス 234"/>
          <p:cNvSpPr txBox="1">
            <a:spLocks noChangeArrowheads="1"/>
          </p:cNvSpPr>
          <p:nvPr/>
        </p:nvSpPr>
        <p:spPr bwMode="auto">
          <a:xfrm>
            <a:off x="681038" y="3978275"/>
            <a:ext cx="1946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複数フォーマット</a:t>
            </a:r>
            <a:endParaRPr lang="en-US" altLang="ja-JP" sz="1800" b="1">
              <a:latin typeface="Meiryo UI" panose="020B0604030504040204" pitchFamily="50" charset="-128"/>
              <a:ea typeface="Meiryo UI" panose="020B0604030504040204" pitchFamily="50" charset="-128"/>
            </a:endParaRPr>
          </a:p>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のデータ仕訳登録</a:t>
            </a:r>
          </a:p>
        </p:txBody>
      </p:sp>
      <p:sp>
        <p:nvSpPr>
          <p:cNvPr id="236" name="テキスト ボックス 235"/>
          <p:cNvSpPr txBox="1"/>
          <p:nvPr/>
        </p:nvSpPr>
        <p:spPr>
          <a:xfrm>
            <a:off x="323850" y="5373688"/>
            <a:ext cx="4065588" cy="1168400"/>
          </a:xfrm>
          <a:prstGeom prst="rect">
            <a:avLst/>
          </a:prstGeom>
          <a:noFill/>
          <a:ln>
            <a:solidFill>
              <a:schemeClr val="accent5">
                <a:lumMod val="60000"/>
                <a:lumOff val="40000"/>
              </a:schemeClr>
            </a:solidFill>
          </a:ln>
        </p:spPr>
        <p:txBody>
          <a:bodyPr>
            <a:spAutoFit/>
          </a:bodyPr>
          <a:lstStyle/>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製品卸業で、各社からのバラバラなフォーマットの注文データを、複数人で仕訳登録していた。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・担当者の精神的苦痛</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・ミス多発　欠品と改善を望まれていた。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0" name="Group 570"/>
          <p:cNvGrpSpPr>
            <a:grpSpLocks/>
          </p:cNvGrpSpPr>
          <p:nvPr/>
        </p:nvGrpSpPr>
        <p:grpSpPr bwMode="auto">
          <a:xfrm rot="19634076">
            <a:off x="3855132" y="4028688"/>
            <a:ext cx="144459" cy="295066"/>
            <a:chOff x="9149" y="8047"/>
            <a:chExt cx="549" cy="1036"/>
          </a:xfrm>
          <a:solidFill>
            <a:schemeClr val="accent5">
              <a:lumMod val="75000"/>
            </a:schemeClr>
          </a:solidFill>
        </p:grpSpPr>
        <p:sp>
          <p:nvSpPr>
            <p:cNvPr id="238" name="Freeform 571"/>
            <p:cNvSpPr>
              <a:spLocks/>
            </p:cNvSpPr>
            <p:nvPr/>
          </p:nvSpPr>
          <p:spPr bwMode="auto">
            <a:xfrm rot="20570266" flipV="1">
              <a:off x="9198" y="8343"/>
              <a:ext cx="500" cy="376"/>
            </a:xfrm>
            <a:custGeom>
              <a:avLst/>
              <a:gdLst/>
              <a:ahLst/>
              <a:cxnLst>
                <a:cxn ang="0">
                  <a:pos x="0" y="931"/>
                </a:cxn>
                <a:cxn ang="0">
                  <a:pos x="68" y="731"/>
                </a:cxn>
                <a:cxn ang="0">
                  <a:pos x="168" y="556"/>
                </a:cxn>
                <a:cxn ang="0">
                  <a:pos x="273" y="400"/>
                </a:cxn>
                <a:cxn ang="0">
                  <a:pos x="397" y="269"/>
                </a:cxn>
                <a:cxn ang="0">
                  <a:pos x="534" y="163"/>
                </a:cxn>
                <a:cxn ang="0">
                  <a:pos x="664" y="88"/>
                </a:cxn>
                <a:cxn ang="0">
                  <a:pos x="801" y="32"/>
                </a:cxn>
                <a:cxn ang="0">
                  <a:pos x="925" y="0"/>
                </a:cxn>
                <a:cxn ang="0">
                  <a:pos x="950" y="0"/>
                </a:cxn>
                <a:cxn ang="0">
                  <a:pos x="981" y="0"/>
                </a:cxn>
                <a:cxn ang="0">
                  <a:pos x="1006" y="0"/>
                </a:cxn>
                <a:cxn ang="0">
                  <a:pos x="1031" y="7"/>
                </a:cxn>
                <a:cxn ang="0">
                  <a:pos x="1062" y="13"/>
                </a:cxn>
                <a:cxn ang="0">
                  <a:pos x="1087" y="25"/>
                </a:cxn>
                <a:cxn ang="0">
                  <a:pos x="1105" y="38"/>
                </a:cxn>
                <a:cxn ang="0">
                  <a:pos x="1130" y="50"/>
                </a:cxn>
                <a:cxn ang="0">
                  <a:pos x="1198" y="125"/>
                </a:cxn>
                <a:cxn ang="0">
                  <a:pos x="1236" y="225"/>
                </a:cxn>
                <a:cxn ang="0">
                  <a:pos x="1229" y="325"/>
                </a:cxn>
                <a:cxn ang="0">
                  <a:pos x="1186" y="419"/>
                </a:cxn>
                <a:cxn ang="0">
                  <a:pos x="1167" y="444"/>
                </a:cxn>
                <a:cxn ang="0">
                  <a:pos x="1149" y="463"/>
                </a:cxn>
                <a:cxn ang="0">
                  <a:pos x="1124" y="481"/>
                </a:cxn>
                <a:cxn ang="0">
                  <a:pos x="1105" y="494"/>
                </a:cxn>
                <a:cxn ang="0">
                  <a:pos x="1074" y="506"/>
                </a:cxn>
                <a:cxn ang="0">
                  <a:pos x="1049" y="513"/>
                </a:cxn>
                <a:cxn ang="0">
                  <a:pos x="1025" y="519"/>
                </a:cxn>
                <a:cxn ang="0">
                  <a:pos x="1000" y="525"/>
                </a:cxn>
                <a:cxn ang="0">
                  <a:pos x="938" y="531"/>
                </a:cxn>
                <a:cxn ang="0">
                  <a:pos x="876" y="538"/>
                </a:cxn>
                <a:cxn ang="0">
                  <a:pos x="813" y="544"/>
                </a:cxn>
                <a:cxn ang="0">
                  <a:pos x="745" y="550"/>
                </a:cxn>
                <a:cxn ang="0">
                  <a:pos x="677" y="563"/>
                </a:cxn>
                <a:cxn ang="0">
                  <a:pos x="615" y="569"/>
                </a:cxn>
                <a:cxn ang="0">
                  <a:pos x="546" y="588"/>
                </a:cxn>
                <a:cxn ang="0">
                  <a:pos x="484" y="600"/>
                </a:cxn>
                <a:cxn ang="0">
                  <a:pos x="416" y="625"/>
                </a:cxn>
                <a:cxn ang="0">
                  <a:pos x="354" y="650"/>
                </a:cxn>
                <a:cxn ang="0">
                  <a:pos x="286" y="681"/>
                </a:cxn>
                <a:cxn ang="0">
                  <a:pos x="224" y="713"/>
                </a:cxn>
                <a:cxn ang="0">
                  <a:pos x="168" y="756"/>
                </a:cxn>
                <a:cxn ang="0">
                  <a:pos x="106" y="806"/>
                </a:cxn>
                <a:cxn ang="0">
                  <a:pos x="50" y="863"/>
                </a:cxn>
                <a:cxn ang="0">
                  <a:pos x="0" y="931"/>
                </a:cxn>
              </a:cxnLst>
              <a:rect l="0" t="0" r="r" b="b"/>
              <a:pathLst>
                <a:path w="1236" h="931">
                  <a:moveTo>
                    <a:pt x="0" y="931"/>
                  </a:moveTo>
                  <a:lnTo>
                    <a:pt x="68" y="731"/>
                  </a:lnTo>
                  <a:lnTo>
                    <a:pt x="168" y="556"/>
                  </a:lnTo>
                  <a:lnTo>
                    <a:pt x="273" y="400"/>
                  </a:lnTo>
                  <a:lnTo>
                    <a:pt x="397" y="269"/>
                  </a:lnTo>
                  <a:lnTo>
                    <a:pt x="534" y="163"/>
                  </a:lnTo>
                  <a:lnTo>
                    <a:pt x="664" y="88"/>
                  </a:lnTo>
                  <a:lnTo>
                    <a:pt x="801" y="32"/>
                  </a:lnTo>
                  <a:lnTo>
                    <a:pt x="925" y="0"/>
                  </a:lnTo>
                  <a:lnTo>
                    <a:pt x="950" y="0"/>
                  </a:lnTo>
                  <a:lnTo>
                    <a:pt x="981" y="0"/>
                  </a:lnTo>
                  <a:lnTo>
                    <a:pt x="1006" y="0"/>
                  </a:lnTo>
                  <a:lnTo>
                    <a:pt x="1031" y="7"/>
                  </a:lnTo>
                  <a:lnTo>
                    <a:pt x="1062" y="13"/>
                  </a:lnTo>
                  <a:lnTo>
                    <a:pt x="1087" y="25"/>
                  </a:lnTo>
                  <a:lnTo>
                    <a:pt x="1105" y="38"/>
                  </a:lnTo>
                  <a:lnTo>
                    <a:pt x="1130" y="50"/>
                  </a:lnTo>
                  <a:lnTo>
                    <a:pt x="1198" y="125"/>
                  </a:lnTo>
                  <a:lnTo>
                    <a:pt x="1236" y="225"/>
                  </a:lnTo>
                  <a:lnTo>
                    <a:pt x="1229" y="325"/>
                  </a:lnTo>
                  <a:lnTo>
                    <a:pt x="1186" y="419"/>
                  </a:lnTo>
                  <a:lnTo>
                    <a:pt x="1167" y="444"/>
                  </a:lnTo>
                  <a:lnTo>
                    <a:pt x="1149" y="463"/>
                  </a:lnTo>
                  <a:lnTo>
                    <a:pt x="1124" y="481"/>
                  </a:lnTo>
                  <a:lnTo>
                    <a:pt x="1105" y="494"/>
                  </a:lnTo>
                  <a:lnTo>
                    <a:pt x="1074" y="506"/>
                  </a:lnTo>
                  <a:lnTo>
                    <a:pt x="1049" y="513"/>
                  </a:lnTo>
                  <a:lnTo>
                    <a:pt x="1025" y="519"/>
                  </a:lnTo>
                  <a:lnTo>
                    <a:pt x="1000" y="525"/>
                  </a:lnTo>
                  <a:lnTo>
                    <a:pt x="938" y="531"/>
                  </a:lnTo>
                  <a:lnTo>
                    <a:pt x="876" y="538"/>
                  </a:lnTo>
                  <a:lnTo>
                    <a:pt x="813" y="544"/>
                  </a:lnTo>
                  <a:lnTo>
                    <a:pt x="745" y="550"/>
                  </a:lnTo>
                  <a:lnTo>
                    <a:pt x="677" y="563"/>
                  </a:lnTo>
                  <a:lnTo>
                    <a:pt x="615" y="569"/>
                  </a:lnTo>
                  <a:lnTo>
                    <a:pt x="546" y="588"/>
                  </a:lnTo>
                  <a:lnTo>
                    <a:pt x="484" y="600"/>
                  </a:lnTo>
                  <a:lnTo>
                    <a:pt x="416" y="625"/>
                  </a:lnTo>
                  <a:lnTo>
                    <a:pt x="354" y="650"/>
                  </a:lnTo>
                  <a:lnTo>
                    <a:pt x="286" y="681"/>
                  </a:lnTo>
                  <a:lnTo>
                    <a:pt x="224" y="713"/>
                  </a:lnTo>
                  <a:lnTo>
                    <a:pt x="168" y="756"/>
                  </a:lnTo>
                  <a:lnTo>
                    <a:pt x="106" y="806"/>
                  </a:lnTo>
                  <a:lnTo>
                    <a:pt x="50" y="863"/>
                  </a:lnTo>
                  <a:lnTo>
                    <a:pt x="0" y="931"/>
                  </a:lnTo>
                  <a:close/>
                </a:path>
              </a:pathLst>
            </a:custGeom>
            <a:grpFill/>
            <a:ln w="9525">
              <a:noFill/>
              <a:round/>
              <a:headEnd/>
              <a:tailEnd/>
            </a:ln>
          </p:spPr>
          <p:txBody>
            <a:bodyPr lIns="36000" tIns="72000" rIns="36000"/>
            <a:lstStyle/>
            <a:p>
              <a:pPr eaLnBrk="1" hangingPunct="1">
                <a:defRPr/>
              </a:pPr>
              <a:endParaRPr lang="ja-JP" altLang="en-US" sz="1200"/>
            </a:p>
          </p:txBody>
        </p:sp>
        <p:sp>
          <p:nvSpPr>
            <p:cNvPr id="239" name="Freeform 572"/>
            <p:cNvSpPr>
              <a:spLocks/>
            </p:cNvSpPr>
            <p:nvPr/>
          </p:nvSpPr>
          <p:spPr bwMode="auto">
            <a:xfrm rot="-12028338">
              <a:off x="9149" y="8557"/>
              <a:ext cx="203" cy="526"/>
            </a:xfrm>
            <a:custGeom>
              <a:avLst/>
              <a:gdLst/>
              <a:ahLst/>
              <a:cxnLst>
                <a:cxn ang="0">
                  <a:pos x="397" y="1300"/>
                </a:cxn>
                <a:cxn ang="0">
                  <a:pos x="266" y="1163"/>
                </a:cxn>
                <a:cxn ang="0">
                  <a:pos x="167" y="1013"/>
                </a:cxn>
                <a:cxn ang="0">
                  <a:pos x="86" y="856"/>
                </a:cxn>
                <a:cxn ang="0">
                  <a:pos x="37" y="707"/>
                </a:cxn>
                <a:cxn ang="0">
                  <a:pos x="6" y="557"/>
                </a:cxn>
                <a:cxn ang="0">
                  <a:pos x="0" y="413"/>
                </a:cxn>
                <a:cxn ang="0">
                  <a:pos x="6" y="282"/>
                </a:cxn>
                <a:cxn ang="0">
                  <a:pos x="37" y="169"/>
                </a:cxn>
                <a:cxn ang="0">
                  <a:pos x="55" y="125"/>
                </a:cxn>
                <a:cxn ang="0">
                  <a:pos x="86" y="88"/>
                </a:cxn>
                <a:cxn ang="0">
                  <a:pos x="124" y="50"/>
                </a:cxn>
                <a:cxn ang="0">
                  <a:pos x="161" y="25"/>
                </a:cxn>
                <a:cxn ang="0">
                  <a:pos x="204" y="7"/>
                </a:cxn>
                <a:cxn ang="0">
                  <a:pos x="254" y="0"/>
                </a:cxn>
                <a:cxn ang="0">
                  <a:pos x="298" y="0"/>
                </a:cxn>
                <a:cxn ang="0">
                  <a:pos x="341" y="13"/>
                </a:cxn>
                <a:cxn ang="0">
                  <a:pos x="384" y="32"/>
                </a:cxn>
                <a:cxn ang="0">
                  <a:pos x="422" y="57"/>
                </a:cxn>
                <a:cxn ang="0">
                  <a:pos x="453" y="88"/>
                </a:cxn>
                <a:cxn ang="0">
                  <a:pos x="478" y="132"/>
                </a:cxn>
                <a:cxn ang="0">
                  <a:pos x="496" y="182"/>
                </a:cxn>
                <a:cxn ang="0">
                  <a:pos x="502" y="225"/>
                </a:cxn>
                <a:cxn ang="0">
                  <a:pos x="496" y="275"/>
                </a:cxn>
                <a:cxn ang="0">
                  <a:pos x="484" y="325"/>
                </a:cxn>
                <a:cxn ang="0">
                  <a:pos x="440" y="432"/>
                </a:cxn>
                <a:cxn ang="0">
                  <a:pos x="397" y="544"/>
                </a:cxn>
                <a:cxn ang="0">
                  <a:pos x="360" y="657"/>
                </a:cxn>
                <a:cxn ang="0">
                  <a:pos x="329" y="775"/>
                </a:cxn>
                <a:cxn ang="0">
                  <a:pos x="316" y="900"/>
                </a:cxn>
                <a:cxn ang="0">
                  <a:pos x="316" y="1031"/>
                </a:cxn>
                <a:cxn ang="0">
                  <a:pos x="341" y="1163"/>
                </a:cxn>
                <a:cxn ang="0">
                  <a:pos x="397" y="1300"/>
                </a:cxn>
              </a:cxnLst>
              <a:rect l="0" t="0" r="r" b="b"/>
              <a:pathLst>
                <a:path w="502" h="1300">
                  <a:moveTo>
                    <a:pt x="397" y="1300"/>
                  </a:moveTo>
                  <a:lnTo>
                    <a:pt x="266" y="1163"/>
                  </a:lnTo>
                  <a:lnTo>
                    <a:pt x="167" y="1013"/>
                  </a:lnTo>
                  <a:lnTo>
                    <a:pt x="86" y="856"/>
                  </a:lnTo>
                  <a:lnTo>
                    <a:pt x="37" y="707"/>
                  </a:lnTo>
                  <a:lnTo>
                    <a:pt x="6" y="557"/>
                  </a:lnTo>
                  <a:lnTo>
                    <a:pt x="0" y="413"/>
                  </a:lnTo>
                  <a:lnTo>
                    <a:pt x="6" y="282"/>
                  </a:lnTo>
                  <a:lnTo>
                    <a:pt x="37" y="169"/>
                  </a:lnTo>
                  <a:lnTo>
                    <a:pt x="55" y="125"/>
                  </a:lnTo>
                  <a:lnTo>
                    <a:pt x="86" y="88"/>
                  </a:lnTo>
                  <a:lnTo>
                    <a:pt x="124" y="50"/>
                  </a:lnTo>
                  <a:lnTo>
                    <a:pt x="161" y="25"/>
                  </a:lnTo>
                  <a:lnTo>
                    <a:pt x="204" y="7"/>
                  </a:lnTo>
                  <a:lnTo>
                    <a:pt x="254" y="0"/>
                  </a:lnTo>
                  <a:lnTo>
                    <a:pt x="298" y="0"/>
                  </a:lnTo>
                  <a:lnTo>
                    <a:pt x="341" y="13"/>
                  </a:lnTo>
                  <a:lnTo>
                    <a:pt x="384" y="32"/>
                  </a:lnTo>
                  <a:lnTo>
                    <a:pt x="422" y="57"/>
                  </a:lnTo>
                  <a:lnTo>
                    <a:pt x="453" y="88"/>
                  </a:lnTo>
                  <a:lnTo>
                    <a:pt x="478" y="132"/>
                  </a:lnTo>
                  <a:lnTo>
                    <a:pt x="496" y="182"/>
                  </a:lnTo>
                  <a:lnTo>
                    <a:pt x="502" y="225"/>
                  </a:lnTo>
                  <a:lnTo>
                    <a:pt x="496" y="275"/>
                  </a:lnTo>
                  <a:lnTo>
                    <a:pt x="484" y="325"/>
                  </a:lnTo>
                  <a:lnTo>
                    <a:pt x="440" y="432"/>
                  </a:lnTo>
                  <a:lnTo>
                    <a:pt x="397" y="544"/>
                  </a:lnTo>
                  <a:lnTo>
                    <a:pt x="360" y="657"/>
                  </a:lnTo>
                  <a:lnTo>
                    <a:pt x="329" y="775"/>
                  </a:lnTo>
                  <a:lnTo>
                    <a:pt x="316" y="900"/>
                  </a:lnTo>
                  <a:lnTo>
                    <a:pt x="316" y="1031"/>
                  </a:lnTo>
                  <a:lnTo>
                    <a:pt x="341" y="1163"/>
                  </a:lnTo>
                  <a:lnTo>
                    <a:pt x="397" y="1300"/>
                  </a:lnTo>
                  <a:close/>
                </a:path>
              </a:pathLst>
            </a:custGeom>
            <a:grpFill/>
            <a:ln w="9525">
              <a:noFill/>
              <a:round/>
              <a:headEnd/>
              <a:tailEnd/>
            </a:ln>
          </p:spPr>
          <p:txBody>
            <a:bodyPr lIns="36000" tIns="72000" rIns="36000"/>
            <a:lstStyle/>
            <a:p>
              <a:pPr eaLnBrk="1" hangingPunct="1">
                <a:defRPr/>
              </a:pPr>
              <a:endParaRPr lang="ja-JP" altLang="en-US" sz="1200"/>
            </a:p>
          </p:txBody>
        </p:sp>
        <p:sp>
          <p:nvSpPr>
            <p:cNvPr id="240" name="Freeform 573"/>
            <p:cNvSpPr>
              <a:spLocks/>
            </p:cNvSpPr>
            <p:nvPr/>
          </p:nvSpPr>
          <p:spPr bwMode="auto">
            <a:xfrm rot="51205236">
              <a:off x="9206" y="8174"/>
              <a:ext cx="422" cy="167"/>
            </a:xfrm>
            <a:custGeom>
              <a:avLst/>
              <a:gdLst/>
              <a:ahLst/>
              <a:cxnLst>
                <a:cxn ang="0">
                  <a:pos x="1043" y="325"/>
                </a:cxn>
                <a:cxn ang="0">
                  <a:pos x="932" y="219"/>
                </a:cxn>
                <a:cxn ang="0">
                  <a:pos x="814" y="137"/>
                </a:cxn>
                <a:cxn ang="0">
                  <a:pos x="689" y="75"/>
                </a:cxn>
                <a:cxn ang="0">
                  <a:pos x="565" y="31"/>
                </a:cxn>
                <a:cxn ang="0">
                  <a:pos x="441" y="6"/>
                </a:cxn>
                <a:cxn ang="0">
                  <a:pos x="329" y="0"/>
                </a:cxn>
                <a:cxn ang="0">
                  <a:pos x="224" y="6"/>
                </a:cxn>
                <a:cxn ang="0">
                  <a:pos x="131" y="31"/>
                </a:cxn>
                <a:cxn ang="0">
                  <a:pos x="100" y="50"/>
                </a:cxn>
                <a:cxn ang="0">
                  <a:pos x="69" y="69"/>
                </a:cxn>
                <a:cxn ang="0">
                  <a:pos x="37" y="100"/>
                </a:cxn>
                <a:cxn ang="0">
                  <a:pos x="19" y="131"/>
                </a:cxn>
                <a:cxn ang="0">
                  <a:pos x="0" y="206"/>
                </a:cxn>
                <a:cxn ang="0">
                  <a:pos x="6" y="281"/>
                </a:cxn>
                <a:cxn ang="0">
                  <a:pos x="44" y="344"/>
                </a:cxn>
                <a:cxn ang="0">
                  <a:pos x="100" y="393"/>
                </a:cxn>
                <a:cxn ang="0">
                  <a:pos x="143" y="406"/>
                </a:cxn>
                <a:cxn ang="0">
                  <a:pos x="180" y="412"/>
                </a:cxn>
                <a:cxn ang="0">
                  <a:pos x="224" y="406"/>
                </a:cxn>
                <a:cxn ang="0">
                  <a:pos x="261" y="393"/>
                </a:cxn>
                <a:cxn ang="0">
                  <a:pos x="348" y="362"/>
                </a:cxn>
                <a:cxn ang="0">
                  <a:pos x="435" y="325"/>
                </a:cxn>
                <a:cxn ang="0">
                  <a:pos x="528" y="294"/>
                </a:cxn>
                <a:cxn ang="0">
                  <a:pos x="621" y="275"/>
                </a:cxn>
                <a:cxn ang="0">
                  <a:pos x="720" y="262"/>
                </a:cxn>
                <a:cxn ang="0">
                  <a:pos x="826" y="262"/>
                </a:cxn>
                <a:cxn ang="0">
                  <a:pos x="932" y="281"/>
                </a:cxn>
                <a:cxn ang="0">
                  <a:pos x="1043" y="325"/>
                </a:cxn>
              </a:cxnLst>
              <a:rect l="0" t="0" r="r" b="b"/>
              <a:pathLst>
                <a:path w="1043" h="412">
                  <a:moveTo>
                    <a:pt x="1043" y="325"/>
                  </a:moveTo>
                  <a:lnTo>
                    <a:pt x="932" y="219"/>
                  </a:lnTo>
                  <a:lnTo>
                    <a:pt x="814" y="137"/>
                  </a:lnTo>
                  <a:lnTo>
                    <a:pt x="689" y="75"/>
                  </a:lnTo>
                  <a:lnTo>
                    <a:pt x="565" y="31"/>
                  </a:lnTo>
                  <a:lnTo>
                    <a:pt x="441" y="6"/>
                  </a:lnTo>
                  <a:lnTo>
                    <a:pt x="329" y="0"/>
                  </a:lnTo>
                  <a:lnTo>
                    <a:pt x="224" y="6"/>
                  </a:lnTo>
                  <a:lnTo>
                    <a:pt x="131" y="31"/>
                  </a:lnTo>
                  <a:lnTo>
                    <a:pt x="100" y="50"/>
                  </a:lnTo>
                  <a:lnTo>
                    <a:pt x="69" y="69"/>
                  </a:lnTo>
                  <a:lnTo>
                    <a:pt x="37" y="100"/>
                  </a:lnTo>
                  <a:lnTo>
                    <a:pt x="19" y="131"/>
                  </a:lnTo>
                  <a:lnTo>
                    <a:pt x="0" y="206"/>
                  </a:lnTo>
                  <a:lnTo>
                    <a:pt x="6" y="281"/>
                  </a:lnTo>
                  <a:lnTo>
                    <a:pt x="44" y="344"/>
                  </a:lnTo>
                  <a:lnTo>
                    <a:pt x="100" y="393"/>
                  </a:lnTo>
                  <a:lnTo>
                    <a:pt x="143" y="406"/>
                  </a:lnTo>
                  <a:lnTo>
                    <a:pt x="180" y="412"/>
                  </a:lnTo>
                  <a:lnTo>
                    <a:pt x="224" y="406"/>
                  </a:lnTo>
                  <a:lnTo>
                    <a:pt x="261" y="393"/>
                  </a:lnTo>
                  <a:lnTo>
                    <a:pt x="348" y="362"/>
                  </a:lnTo>
                  <a:lnTo>
                    <a:pt x="435" y="325"/>
                  </a:lnTo>
                  <a:lnTo>
                    <a:pt x="528" y="294"/>
                  </a:lnTo>
                  <a:lnTo>
                    <a:pt x="621" y="275"/>
                  </a:lnTo>
                  <a:lnTo>
                    <a:pt x="720" y="262"/>
                  </a:lnTo>
                  <a:lnTo>
                    <a:pt x="826" y="262"/>
                  </a:lnTo>
                  <a:lnTo>
                    <a:pt x="932" y="281"/>
                  </a:lnTo>
                  <a:lnTo>
                    <a:pt x="1043" y="325"/>
                  </a:lnTo>
                  <a:close/>
                </a:path>
              </a:pathLst>
            </a:custGeom>
            <a:grpFill/>
            <a:ln w="9525">
              <a:noFill/>
              <a:round/>
              <a:headEnd/>
              <a:tailEnd/>
            </a:ln>
          </p:spPr>
          <p:txBody>
            <a:bodyPr lIns="36000" tIns="72000" rIns="36000"/>
            <a:lstStyle/>
            <a:p>
              <a:pPr eaLnBrk="1" hangingPunct="1">
                <a:defRPr/>
              </a:pPr>
              <a:endParaRPr lang="ja-JP" altLang="en-US" sz="1200"/>
            </a:p>
          </p:txBody>
        </p:sp>
      </p:grpSp>
      <p:pic>
        <p:nvPicPr>
          <p:cNvPr id="24593"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2630488"/>
            <a:ext cx="711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4" name="テキスト ボックス 241"/>
          <p:cNvSpPr txBox="1">
            <a:spLocks noChangeArrowheads="1"/>
          </p:cNvSpPr>
          <p:nvPr/>
        </p:nvSpPr>
        <p:spPr bwMode="auto">
          <a:xfrm>
            <a:off x="844550" y="1951038"/>
            <a:ext cx="1711325" cy="5857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b="1">
                <a:latin typeface="Meiryo UI" panose="020B0604030504040204" pitchFamily="50" charset="-128"/>
                <a:ea typeface="Meiryo UI" panose="020B0604030504040204" pitchFamily="50" charset="-128"/>
              </a:rPr>
              <a:t>発注</a:t>
            </a:r>
          </a:p>
        </p:txBody>
      </p:sp>
      <p:pic>
        <p:nvPicPr>
          <p:cNvPr id="24595" name="図 24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3513527" flipH="1">
            <a:off x="2423319" y="2096294"/>
            <a:ext cx="8651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ストライプ矢印 242"/>
          <p:cNvSpPr/>
          <p:nvPr/>
        </p:nvSpPr>
        <p:spPr>
          <a:xfrm rot="16374930">
            <a:off x="2765426" y="3624262"/>
            <a:ext cx="431800" cy="396875"/>
          </a:xfrm>
          <a:prstGeom prst="stripedRightArrow">
            <a:avLst>
              <a:gd name="adj1" fmla="val 43138"/>
              <a:gd name="adj2" fmla="val 60292"/>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245" name="テキスト ボックス 244"/>
          <p:cNvSpPr txBox="1"/>
          <p:nvPr/>
        </p:nvSpPr>
        <p:spPr>
          <a:xfrm>
            <a:off x="4519613" y="5373688"/>
            <a:ext cx="4156075" cy="1168400"/>
          </a:xfrm>
          <a:prstGeom prst="rect">
            <a:avLst/>
          </a:prstGeom>
          <a:noFill/>
          <a:ln>
            <a:solidFill>
              <a:srgbClr val="00B0F0"/>
            </a:solidFill>
          </a:ln>
        </p:spPr>
        <p:txBody>
          <a:bodyPr>
            <a:spAutoFit/>
          </a:bodyPr>
          <a:lstStyle/>
          <a:p>
            <a:pPr eaLnBrk="1" hangingPunct="1">
              <a:defRPr/>
            </a:pPr>
            <a:r>
              <a:rPr lang="en-US" altLang="ja-JP" sz="1400" b="1" dirty="0" err="1">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xoBlos</a:t>
            </a: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導入後は、仕入先毎の異なった注文データを一度マスターに登録するだけで、基幹システムへの取込み作業をワンクリック自動化することに成功！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注文データは、</a:t>
            </a:r>
            <a:r>
              <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WEB</a:t>
            </a: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画面から提出頂く事で、メール受信の手間もなくし、ミスなく、残業時間の削減を実現。</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24598" name="テキスト ボックス 457"/>
          <p:cNvSpPr txBox="1">
            <a:spLocks noChangeArrowheads="1"/>
          </p:cNvSpPr>
          <p:nvPr/>
        </p:nvSpPr>
        <p:spPr bwMode="auto">
          <a:xfrm>
            <a:off x="7796213" y="4143375"/>
            <a:ext cx="1312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600" b="1">
                <a:latin typeface="Meiryo UI" panose="020B0604030504040204" pitchFamily="50" charset="-128"/>
                <a:ea typeface="Meiryo UI" panose="020B0604030504040204" pitchFamily="50" charset="-128"/>
              </a:rPr>
              <a:t>ワンクリック</a:t>
            </a:r>
          </a:p>
        </p:txBody>
      </p:sp>
      <p:pic>
        <p:nvPicPr>
          <p:cNvPr id="24599" name="図 45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3313" y="2601913"/>
            <a:ext cx="711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0" name="テキスト ボックス 459"/>
          <p:cNvSpPr txBox="1">
            <a:spLocks noChangeArrowheads="1"/>
          </p:cNvSpPr>
          <p:nvPr/>
        </p:nvSpPr>
        <p:spPr bwMode="auto">
          <a:xfrm>
            <a:off x="4572000" y="1922463"/>
            <a:ext cx="1709738" cy="584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b="1">
                <a:latin typeface="Meiryo UI" panose="020B0604030504040204" pitchFamily="50" charset="-128"/>
                <a:ea typeface="Meiryo UI" panose="020B0604030504040204" pitchFamily="50" charset="-128"/>
              </a:rPr>
              <a:t>発注</a:t>
            </a:r>
          </a:p>
        </p:txBody>
      </p:sp>
      <p:pic>
        <p:nvPicPr>
          <p:cNvPr id="24601" name="図 46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3513527" flipH="1">
            <a:off x="5897562" y="2490788"/>
            <a:ext cx="17875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 name="正方形/長方形 12288"/>
          <p:cNvSpPr/>
          <p:nvPr/>
        </p:nvSpPr>
        <p:spPr>
          <a:xfrm>
            <a:off x="4860800" y="2968139"/>
            <a:ext cx="1731564" cy="830997"/>
          </a:xfrm>
          <a:prstGeom prst="rect">
            <a:avLst/>
          </a:prstGeom>
          <a:noFill/>
        </p:spPr>
        <p:txBody>
          <a:bodyPr wrap="none">
            <a:spAutoFit/>
          </a:bodyPr>
          <a:lstStyle/>
          <a:p>
            <a:pPr algn="ctr" eaLnBrk="1" hangingPunct="1">
              <a:defRPr/>
            </a:pPr>
            <a:r>
              <a:rPr lang="ja-JP"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G創英角ﾎﾟｯﾌﾟ体" panose="040B0A09000000000000" pitchFamily="49" charset="-128"/>
                <a:ea typeface="HG創英角ﾎﾟｯﾌﾟ体" panose="040B0A09000000000000" pitchFamily="49" charset="-128"/>
              </a:rPr>
              <a:t>ミスなく！</a:t>
            </a:r>
            <a:endParaRPr lang="en-US" altLang="ja-JP"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G創英角ﾎﾟｯﾌﾟ体" panose="040B0A09000000000000" pitchFamily="49" charset="-128"/>
              <a:ea typeface="HG創英角ﾎﾟｯﾌﾟ体" panose="040B0A09000000000000" pitchFamily="49" charset="-128"/>
            </a:endParaRPr>
          </a:p>
          <a:p>
            <a:pPr algn="ctr" eaLnBrk="1" hangingPunct="1">
              <a:defRPr/>
            </a:pPr>
            <a:r>
              <a:rPr lang="ja-JP"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G創英角ﾎﾟｯﾌﾟ体" panose="040B0A09000000000000" pitchFamily="49" charset="-128"/>
                <a:ea typeface="HG創英角ﾎﾟｯﾌﾟ体" panose="040B0A09000000000000" pitchFamily="49" charset="-128"/>
              </a:rPr>
              <a:t>残業削減！</a:t>
            </a:r>
          </a:p>
        </p:txBody>
      </p:sp>
      <p:pic>
        <p:nvPicPr>
          <p:cNvPr id="24603"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724400"/>
            <a:ext cx="4476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4"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913" y="4724400"/>
            <a:ext cx="4492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5"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75" y="4724400"/>
            <a:ext cx="4492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6" name="テキスト ボックス 4"/>
          <p:cNvSpPr txBox="1">
            <a:spLocks noChangeArrowheads="1"/>
          </p:cNvSpPr>
          <p:nvPr/>
        </p:nvSpPr>
        <p:spPr bwMode="auto">
          <a:xfrm>
            <a:off x="666750" y="4578350"/>
            <a:ext cx="808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取引先</a:t>
            </a:r>
            <a:r>
              <a:rPr lang="en-US" altLang="ja-JP" sz="1200">
                <a:latin typeface="Meiryo UI" panose="020B0604030504040204" pitchFamily="50" charset="-128"/>
                <a:ea typeface="Meiryo UI" panose="020B0604030504040204" pitchFamily="50" charset="-128"/>
              </a:rPr>
              <a:t>A</a:t>
            </a:r>
            <a:endParaRPr lang="ja-JP" altLang="en-US" sz="1200">
              <a:latin typeface="Meiryo UI" panose="020B0604030504040204" pitchFamily="50" charset="-128"/>
              <a:ea typeface="Meiryo UI" panose="020B0604030504040204" pitchFamily="50" charset="-128"/>
            </a:endParaRPr>
          </a:p>
        </p:txBody>
      </p:sp>
      <p:sp>
        <p:nvSpPr>
          <p:cNvPr id="24607" name="テキスト ボックス 463"/>
          <p:cNvSpPr txBox="1">
            <a:spLocks noChangeArrowheads="1"/>
          </p:cNvSpPr>
          <p:nvPr/>
        </p:nvSpPr>
        <p:spPr bwMode="auto">
          <a:xfrm>
            <a:off x="1316038" y="4578350"/>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取引先</a:t>
            </a:r>
            <a:r>
              <a:rPr lang="en-US" altLang="ja-JP" sz="1200">
                <a:latin typeface="Meiryo UI" panose="020B0604030504040204" pitchFamily="50" charset="-128"/>
                <a:ea typeface="Meiryo UI" panose="020B0604030504040204" pitchFamily="50" charset="-128"/>
              </a:rPr>
              <a:t>B</a:t>
            </a:r>
            <a:endParaRPr lang="ja-JP" altLang="en-US" sz="1200">
              <a:latin typeface="Meiryo UI" panose="020B0604030504040204" pitchFamily="50" charset="-128"/>
              <a:ea typeface="Meiryo UI" panose="020B0604030504040204" pitchFamily="50" charset="-128"/>
            </a:endParaRPr>
          </a:p>
        </p:txBody>
      </p:sp>
      <p:sp>
        <p:nvSpPr>
          <p:cNvPr id="24608" name="テキスト ボックス 464"/>
          <p:cNvSpPr txBox="1">
            <a:spLocks noChangeArrowheads="1"/>
          </p:cNvSpPr>
          <p:nvPr/>
        </p:nvSpPr>
        <p:spPr bwMode="auto">
          <a:xfrm>
            <a:off x="1890713" y="4578350"/>
            <a:ext cx="809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取引先</a:t>
            </a:r>
            <a:r>
              <a:rPr lang="en-US" altLang="ja-JP" sz="1200">
                <a:latin typeface="Meiryo UI" panose="020B0604030504040204" pitchFamily="50" charset="-128"/>
                <a:ea typeface="Meiryo UI" panose="020B0604030504040204" pitchFamily="50" charset="-128"/>
              </a:rPr>
              <a:t>C</a:t>
            </a:r>
            <a:endParaRPr lang="ja-JP" altLang="en-US" sz="1200">
              <a:latin typeface="Meiryo UI" panose="020B0604030504040204" pitchFamily="50" charset="-128"/>
              <a:ea typeface="Meiryo UI" panose="020B0604030504040204" pitchFamily="50" charset="-128"/>
            </a:endParaRPr>
          </a:p>
        </p:txBody>
      </p:sp>
      <p:pic>
        <p:nvPicPr>
          <p:cNvPr id="24609" name="Picture 444" descr="C:\Users\akiyama.hiroshi\AppData\Local\Microsoft\Windows\INetCache\IE\XFX2XQ8H\csv_text[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543300"/>
            <a:ext cx="557212"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7075" y="4362450"/>
            <a:ext cx="4492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1" name="テキスト ボックス 467"/>
          <p:cNvSpPr txBox="1">
            <a:spLocks noChangeArrowheads="1"/>
          </p:cNvSpPr>
          <p:nvPr/>
        </p:nvSpPr>
        <p:spPr bwMode="auto">
          <a:xfrm>
            <a:off x="7369175" y="4451350"/>
            <a:ext cx="80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b="1">
                <a:solidFill>
                  <a:srgbClr val="C00000"/>
                </a:solidFill>
                <a:latin typeface="Meiryo UI" panose="020B0604030504040204" pitchFamily="50" charset="-128"/>
                <a:ea typeface="Meiryo UI" panose="020B0604030504040204" pitchFamily="50" charset="-128"/>
              </a:rPr>
              <a:t>取込み</a:t>
            </a:r>
            <a:endParaRPr lang="en-US" altLang="ja-JP" sz="1200" b="1">
              <a:solidFill>
                <a:srgbClr val="C00000"/>
              </a:solidFill>
              <a:latin typeface="Meiryo UI" panose="020B0604030504040204" pitchFamily="50" charset="-128"/>
              <a:ea typeface="Meiryo UI" panose="020B0604030504040204" pitchFamily="50" charset="-128"/>
            </a:endParaRPr>
          </a:p>
          <a:p>
            <a:pPr algn="ctr" eaLnBrk="1" hangingPunct="1">
              <a:spcBef>
                <a:spcPct val="0"/>
              </a:spcBef>
              <a:buFontTx/>
              <a:buNone/>
            </a:pPr>
            <a:r>
              <a:rPr lang="ja-JP" altLang="en-US" sz="1200" b="1">
                <a:solidFill>
                  <a:srgbClr val="C00000"/>
                </a:solidFill>
                <a:latin typeface="Meiryo UI" panose="020B0604030504040204" pitchFamily="50" charset="-128"/>
                <a:ea typeface="Meiryo UI" panose="020B0604030504040204" pitchFamily="50" charset="-128"/>
              </a:rPr>
              <a:t>ﾊﾟﾀｰﾝﾏｽﾀ</a:t>
            </a:r>
          </a:p>
        </p:txBody>
      </p:sp>
      <p:pic>
        <p:nvPicPr>
          <p:cNvPr id="24612"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4710113"/>
            <a:ext cx="4476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8600" y="4710113"/>
            <a:ext cx="4492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4"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400" y="4710113"/>
            <a:ext cx="4492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0725" y="3832225"/>
            <a:ext cx="5969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6" name="Picture 3" descr="C:\Users\akiyama.hiroshi\AppData\Local\Microsoft\Windows\INetCache\IE\QTT1IRFZ\333px-Tower_torre_pc_clon_server.svg[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0975" y="3894138"/>
            <a:ext cx="47783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7" name="図 1"/>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54813" y="4117975"/>
            <a:ext cx="47466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8" name="テキスト ボックス 4"/>
          <p:cNvSpPr txBox="1">
            <a:spLocks noChangeArrowheads="1"/>
          </p:cNvSpPr>
          <p:nvPr/>
        </p:nvSpPr>
        <p:spPr bwMode="auto">
          <a:xfrm>
            <a:off x="4440238" y="4564063"/>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取引先</a:t>
            </a:r>
            <a:r>
              <a:rPr lang="en-US" altLang="ja-JP" sz="1200">
                <a:latin typeface="Meiryo UI" panose="020B0604030504040204" pitchFamily="50" charset="-128"/>
                <a:ea typeface="Meiryo UI" panose="020B0604030504040204" pitchFamily="50" charset="-128"/>
              </a:rPr>
              <a:t>A</a:t>
            </a:r>
            <a:endParaRPr lang="ja-JP" altLang="en-US" sz="1200">
              <a:latin typeface="Meiryo UI" panose="020B0604030504040204" pitchFamily="50" charset="-128"/>
              <a:ea typeface="Meiryo UI" panose="020B0604030504040204" pitchFamily="50" charset="-128"/>
            </a:endParaRPr>
          </a:p>
        </p:txBody>
      </p:sp>
      <p:sp>
        <p:nvSpPr>
          <p:cNvPr id="24619" name="テキスト ボックス 463"/>
          <p:cNvSpPr txBox="1">
            <a:spLocks noChangeArrowheads="1"/>
          </p:cNvSpPr>
          <p:nvPr/>
        </p:nvSpPr>
        <p:spPr bwMode="auto">
          <a:xfrm>
            <a:off x="5106988" y="4564063"/>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取引先</a:t>
            </a:r>
            <a:r>
              <a:rPr lang="en-US" altLang="ja-JP" sz="1200">
                <a:latin typeface="Meiryo UI" panose="020B0604030504040204" pitchFamily="50" charset="-128"/>
                <a:ea typeface="Meiryo UI" panose="020B0604030504040204" pitchFamily="50" charset="-128"/>
              </a:rPr>
              <a:t>B</a:t>
            </a:r>
            <a:endParaRPr lang="ja-JP" altLang="en-US" sz="1200">
              <a:latin typeface="Meiryo UI" panose="020B0604030504040204" pitchFamily="50" charset="-128"/>
              <a:ea typeface="Meiryo UI" panose="020B0604030504040204" pitchFamily="50" charset="-128"/>
            </a:endParaRPr>
          </a:p>
        </p:txBody>
      </p:sp>
      <p:sp>
        <p:nvSpPr>
          <p:cNvPr id="24620" name="テキスト ボックス 464"/>
          <p:cNvSpPr txBox="1">
            <a:spLocks noChangeArrowheads="1"/>
          </p:cNvSpPr>
          <p:nvPr/>
        </p:nvSpPr>
        <p:spPr bwMode="auto">
          <a:xfrm>
            <a:off x="5778500" y="4564063"/>
            <a:ext cx="809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取引先</a:t>
            </a:r>
            <a:r>
              <a:rPr lang="en-US" altLang="ja-JP" sz="1200">
                <a:latin typeface="Meiryo UI" panose="020B0604030504040204" pitchFamily="50" charset="-128"/>
                <a:ea typeface="Meiryo UI" panose="020B0604030504040204" pitchFamily="50" charset="-128"/>
              </a:rPr>
              <a:t>C</a:t>
            </a:r>
            <a:endParaRPr lang="ja-JP" altLang="en-US" sz="1200">
              <a:latin typeface="Meiryo UI" panose="020B0604030504040204" pitchFamily="50" charset="-128"/>
              <a:ea typeface="Meiryo UI" panose="020B0604030504040204" pitchFamily="50" charset="-128"/>
            </a:endParaRPr>
          </a:p>
        </p:txBody>
      </p:sp>
      <p:sp>
        <p:nvSpPr>
          <p:cNvPr id="478" name="雲 477"/>
          <p:cNvSpPr/>
          <p:nvPr/>
        </p:nvSpPr>
        <p:spPr>
          <a:xfrm>
            <a:off x="4859338" y="4251325"/>
            <a:ext cx="1319212" cy="241300"/>
          </a:xfrm>
          <a:prstGeom prst="cloud">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ja-JP" altLang="en-US"/>
          </a:p>
        </p:txBody>
      </p:sp>
      <p:pic>
        <p:nvPicPr>
          <p:cNvPr id="24622" name="Picture 252" descr="C:\Users\akiyama.hiroshi\AppData\Local\Microsoft\Windows\INetCache\IE\N3DF2F7X\lgi01a2014102200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3850" y="4979988"/>
            <a:ext cx="4016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3" name="図 268">
            <a:hlinkClick r:id="rId11"/>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rot="4175348" flipV="1">
            <a:off x="7556500" y="3898900"/>
            <a:ext cx="390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359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9EE4EEEC-5CC3-4185-92B4-6EED5395D7DD}" type="slidenum">
              <a:rPr lang="ja-JP" altLang="en-US" sz="1200">
                <a:solidFill>
                  <a:srgbClr val="898989"/>
                </a:solidFill>
              </a:rPr>
              <a:pPr>
                <a:spcBef>
                  <a:spcPct val="0"/>
                </a:spcBef>
                <a:buFontTx/>
                <a:buNone/>
              </a:pPr>
              <a:t>5</a:t>
            </a:fld>
            <a:endParaRPr lang="ja-JP" altLang="en-US" sz="1200">
              <a:solidFill>
                <a:srgbClr val="898989"/>
              </a:solidFill>
            </a:endParaRPr>
          </a:p>
        </p:txBody>
      </p:sp>
      <p:sp>
        <p:nvSpPr>
          <p:cNvPr id="6" name="正方形/長方形 5"/>
          <p:cNvSpPr/>
          <p:nvPr/>
        </p:nvSpPr>
        <p:spPr>
          <a:xfrm>
            <a:off x="17938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・注文データ仕訳登録（入力イメージ）</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graphicFrame>
        <p:nvGraphicFramePr>
          <p:cNvPr id="25606" name="オブジェクト 13"/>
          <p:cNvGraphicFramePr>
            <a:graphicFrameLocks noChangeAspect="1"/>
          </p:cNvGraphicFramePr>
          <p:nvPr/>
        </p:nvGraphicFramePr>
        <p:xfrm>
          <a:off x="1157288" y="1814513"/>
          <a:ext cx="6824662" cy="1101725"/>
        </p:xfrm>
        <a:graphic>
          <a:graphicData uri="http://schemas.openxmlformats.org/presentationml/2006/ole">
            <mc:AlternateContent xmlns:mc="http://schemas.openxmlformats.org/markup-compatibility/2006">
              <mc:Choice xmlns:v="urn:schemas-microsoft-com:vml" Requires="v">
                <p:oleObj spid="_x0000_s13323" name="ワークシート" r:id="rId3" imgW="12010924" imgH="2057309" progId="Excel.Sheet.12">
                  <p:embed/>
                </p:oleObj>
              </mc:Choice>
              <mc:Fallback>
                <p:oleObj name="ワークシート" r:id="rId3" imgW="12010924" imgH="205730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1814513"/>
                        <a:ext cx="682466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オブジェクト 14"/>
          <p:cNvGraphicFramePr>
            <a:graphicFrameLocks noChangeAspect="1"/>
          </p:cNvGraphicFramePr>
          <p:nvPr/>
        </p:nvGraphicFramePr>
        <p:xfrm>
          <a:off x="1141413" y="3022600"/>
          <a:ext cx="6824662" cy="1120775"/>
        </p:xfrm>
        <a:graphic>
          <a:graphicData uri="http://schemas.openxmlformats.org/presentationml/2006/ole">
            <mc:AlternateContent xmlns:mc="http://schemas.openxmlformats.org/markup-compatibility/2006">
              <mc:Choice xmlns:v="urn:schemas-microsoft-com:vml" Requires="v">
                <p:oleObj spid="_x0000_s13324" name="ワークシート" r:id="rId5" imgW="10687118" imgH="2057309" progId="Excel.Sheet.12">
                  <p:embed/>
                </p:oleObj>
              </mc:Choice>
              <mc:Fallback>
                <p:oleObj name="ワークシート" r:id="rId5" imgW="10687118" imgH="2057309" progId="Excel.Sheet.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1413" y="3022600"/>
                        <a:ext cx="6824662"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オブジェクト 15"/>
          <p:cNvGraphicFramePr>
            <a:graphicFrameLocks noChangeAspect="1"/>
          </p:cNvGraphicFramePr>
          <p:nvPr/>
        </p:nvGraphicFramePr>
        <p:xfrm>
          <a:off x="1157288" y="4311650"/>
          <a:ext cx="6824662" cy="1101725"/>
        </p:xfrm>
        <a:graphic>
          <a:graphicData uri="http://schemas.openxmlformats.org/presentationml/2006/ole">
            <mc:AlternateContent xmlns:mc="http://schemas.openxmlformats.org/markup-compatibility/2006">
              <mc:Choice xmlns:v="urn:schemas-microsoft-com:vml" Requires="v">
                <p:oleObj spid="_x0000_s13325" name="ワークシート" r:id="rId7" imgW="10687118" imgH="1800191" progId="Excel.Sheet.12">
                  <p:embed/>
                </p:oleObj>
              </mc:Choice>
              <mc:Fallback>
                <p:oleObj name="ワークシート" r:id="rId7" imgW="10687118" imgH="1800191" progId="Excel.Sheet.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7288" y="4311650"/>
                        <a:ext cx="682466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ホームベース 16"/>
          <p:cNvSpPr/>
          <p:nvPr/>
        </p:nvSpPr>
        <p:spPr>
          <a:xfrm>
            <a:off x="250825" y="1825625"/>
            <a:ext cx="485775" cy="130175"/>
          </a:xfrm>
          <a:prstGeom prst="homePlate">
            <a:avLst/>
          </a:prstGeom>
          <a:solidFill>
            <a:srgbClr val="F9FD5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latin typeface="HGP創英角ﾎﾟｯﾌﾟ体" panose="040B0A00000000000000" pitchFamily="50" charset="-128"/>
                <a:ea typeface="HGP創英角ﾎﾟｯﾌﾟ体" panose="040B0A00000000000000" pitchFamily="50" charset="-128"/>
              </a:rPr>
              <a:t>A</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社</a:t>
            </a:r>
          </a:p>
        </p:txBody>
      </p:sp>
      <p:sp>
        <p:nvSpPr>
          <p:cNvPr id="18" name="ホームベース 17"/>
          <p:cNvSpPr/>
          <p:nvPr/>
        </p:nvSpPr>
        <p:spPr>
          <a:xfrm>
            <a:off x="250825" y="3036888"/>
            <a:ext cx="485775" cy="130175"/>
          </a:xfrm>
          <a:prstGeom prst="homePlate">
            <a:avLst/>
          </a:prstGeom>
          <a:solidFill>
            <a:srgbClr val="AEF79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latin typeface="HGP創英角ﾎﾟｯﾌﾟ体" panose="040B0A00000000000000" pitchFamily="50" charset="-128"/>
                <a:ea typeface="HGP創英角ﾎﾟｯﾌﾟ体" panose="040B0A00000000000000" pitchFamily="50" charset="-128"/>
              </a:rPr>
              <a:t>B</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社</a:t>
            </a:r>
          </a:p>
        </p:txBody>
      </p:sp>
      <p:sp>
        <p:nvSpPr>
          <p:cNvPr id="19" name="ホームベース 18"/>
          <p:cNvSpPr/>
          <p:nvPr/>
        </p:nvSpPr>
        <p:spPr>
          <a:xfrm>
            <a:off x="252413" y="4357688"/>
            <a:ext cx="484187" cy="128587"/>
          </a:xfrm>
          <a:prstGeom prst="homePlate">
            <a:avLst/>
          </a:prstGeom>
          <a:solidFill>
            <a:srgbClr val="86E7FA"/>
          </a:solidFill>
          <a:ln>
            <a:solidFill>
              <a:srgbClr val="86E7F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solidFill>
                  <a:schemeClr val="tx1"/>
                </a:solidFill>
                <a:latin typeface="HGP創英角ﾎﾟｯﾌﾟ体" panose="040B0A00000000000000" pitchFamily="50" charset="-128"/>
                <a:ea typeface="HGP創英角ﾎﾟｯﾌﾟ体" panose="040B0A00000000000000" pitchFamily="50" charset="-128"/>
              </a:rPr>
              <a:t>C</a:t>
            </a:r>
            <a:r>
              <a:rPr lang="ja-JP" altLang="en-US" dirty="0">
                <a:solidFill>
                  <a:schemeClr val="tx1"/>
                </a:solidFill>
                <a:latin typeface="HGP創英角ﾎﾟｯﾌﾟ体" panose="040B0A00000000000000" pitchFamily="50" charset="-128"/>
                <a:ea typeface="HGP創英角ﾎﾟｯﾌﾟ体" panose="040B0A00000000000000" pitchFamily="50" charset="-128"/>
              </a:rPr>
              <a:t>社</a:t>
            </a:r>
          </a:p>
        </p:txBody>
      </p:sp>
      <p:pic>
        <p:nvPicPr>
          <p:cNvPr id="25612" name="図 1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77875" y="2963863"/>
            <a:ext cx="3556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図 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1688" y="1773238"/>
            <a:ext cx="3556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図 2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87400" y="4275138"/>
            <a:ext cx="3556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円形吹き出し 23"/>
          <p:cNvSpPr/>
          <p:nvPr/>
        </p:nvSpPr>
        <p:spPr>
          <a:xfrm>
            <a:off x="5436096" y="5044392"/>
            <a:ext cx="2376264" cy="1422822"/>
          </a:xfrm>
          <a:prstGeom prst="wedgeEllipseCallout">
            <a:avLst>
              <a:gd name="adj1" fmla="val 61089"/>
              <a:gd name="adj2" fmla="val 9337"/>
            </a:avLst>
          </a:prstGeom>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en-US" altLang="ja-JP" sz="1400" b="1" dirty="0"/>
              <a:t>A</a:t>
            </a:r>
            <a:r>
              <a:rPr lang="ja-JP" altLang="en-US" sz="1400" b="1" dirty="0"/>
              <a:t>社、</a:t>
            </a:r>
            <a:r>
              <a:rPr lang="en-US" altLang="ja-JP" sz="1400" b="1" dirty="0"/>
              <a:t>B</a:t>
            </a:r>
            <a:r>
              <a:rPr lang="ja-JP" altLang="en-US" sz="1400" b="1" dirty="0"/>
              <a:t>社、</a:t>
            </a:r>
            <a:r>
              <a:rPr lang="en-US" altLang="ja-JP" sz="1400" b="1" dirty="0"/>
              <a:t>C</a:t>
            </a:r>
            <a:r>
              <a:rPr lang="ja-JP" altLang="en-US" sz="1400" b="1" dirty="0"/>
              <a:t>社</a:t>
            </a:r>
            <a:endParaRPr lang="en-US" altLang="ja-JP" sz="1400" b="1" dirty="0"/>
          </a:p>
          <a:p>
            <a:pPr algn="ctr">
              <a:defRPr/>
            </a:pPr>
            <a:r>
              <a:rPr lang="ja-JP" altLang="en-US" sz="1400" b="1" dirty="0"/>
              <a:t>バラバラなレイアウトの</a:t>
            </a:r>
            <a:endParaRPr lang="en-US" altLang="ja-JP" sz="1400" b="1" dirty="0"/>
          </a:p>
          <a:p>
            <a:pPr algn="ctr">
              <a:defRPr/>
            </a:pPr>
            <a:r>
              <a:rPr lang="ja-JP" altLang="en-US" sz="1400" b="1" dirty="0"/>
              <a:t>データからワンクリックで</a:t>
            </a:r>
            <a:endParaRPr lang="en-US" altLang="ja-JP" sz="1400" b="1" dirty="0"/>
          </a:p>
          <a:p>
            <a:pPr algn="ctr">
              <a:defRPr/>
            </a:pPr>
            <a:r>
              <a:rPr lang="ja-JP" altLang="en-US" sz="1400" b="1" dirty="0"/>
              <a:t>一括抽出が可能！</a:t>
            </a:r>
            <a:endParaRPr lang="en-US" altLang="ja-JP" sz="1400" b="1" dirty="0"/>
          </a:p>
        </p:txBody>
      </p:sp>
      <p:pic>
        <p:nvPicPr>
          <p:cNvPr id="25618" name="図 2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659688" y="5535613"/>
            <a:ext cx="12763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9"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実績紹介（購買部）</a:t>
            </a:r>
            <a:endParaRPr lang="en-US" altLang="ja-JP" sz="2400" b="1">
              <a:latin typeface="Meiryo UI" panose="020B0604030504040204" pitchFamily="50" charset="-128"/>
              <a:ea typeface="Meiryo UI" panose="020B0604030504040204" pitchFamily="50" charset="-128"/>
            </a:endParaRPr>
          </a:p>
        </p:txBody>
      </p:sp>
      <p:sp>
        <p:nvSpPr>
          <p:cNvPr id="26" name="円形吹き出し 25"/>
          <p:cNvSpPr/>
          <p:nvPr/>
        </p:nvSpPr>
        <p:spPr>
          <a:xfrm>
            <a:off x="560908" y="5517232"/>
            <a:ext cx="842740" cy="432048"/>
          </a:xfrm>
          <a:prstGeom prst="wedgeEllipseCallout">
            <a:avLst>
              <a:gd name="adj1" fmla="val 36126"/>
              <a:gd name="adj2" fmla="val -65678"/>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入力</a:t>
            </a:r>
          </a:p>
        </p:txBody>
      </p:sp>
    </p:spTree>
    <p:extLst>
      <p:ext uri="{BB962C8B-B14F-4D97-AF65-F5344CB8AC3E}">
        <p14:creationId xmlns:p14="http://schemas.microsoft.com/office/powerpoint/2010/main" val="2101524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実績紹介（営業推進部）</a:t>
            </a:r>
            <a:endParaRPr lang="en-US" altLang="ja-JP" sz="2400" b="1">
              <a:latin typeface="Meiryo UI" panose="020B0604030504040204" pitchFamily="50" charset="-128"/>
              <a:ea typeface="Meiryo UI" panose="020B0604030504040204" pitchFamily="50" charset="-128"/>
            </a:endParaRPr>
          </a:p>
        </p:txBody>
      </p:sp>
      <p:sp>
        <p:nvSpPr>
          <p:cNvPr id="26627"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1A8E195C-BF57-4143-B93C-61DE1C77EE50}" type="slidenum">
              <a:rPr lang="ja-JP" altLang="en-US" sz="1200">
                <a:solidFill>
                  <a:srgbClr val="898989"/>
                </a:solidFill>
              </a:rPr>
              <a:pPr>
                <a:spcBef>
                  <a:spcPct val="0"/>
                </a:spcBef>
                <a:buFontTx/>
                <a:buNone/>
              </a:pPr>
              <a:t>6</a:t>
            </a:fld>
            <a:endParaRPr lang="ja-JP" altLang="en-US" sz="1200">
              <a:solidFill>
                <a:srgbClr val="898989"/>
              </a:solidFill>
            </a:endParaRPr>
          </a:p>
        </p:txBody>
      </p:sp>
      <p:sp>
        <p:nvSpPr>
          <p:cNvPr id="4" name="テキスト ボックス 3"/>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・店舗売上実績データからの帳票作成</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正方形/長方形 2"/>
          <p:cNvSpPr/>
          <p:nvPr/>
        </p:nvSpPr>
        <p:spPr>
          <a:xfrm>
            <a:off x="179388" y="1268413"/>
            <a:ext cx="1944687" cy="2889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r>
              <a:rPr lang="en-US" altLang="ja-JP" dirty="0"/>
              <a:t>Before</a:t>
            </a:r>
            <a:endParaRPr lang="ja-JP" altLang="en-US" dirty="0"/>
          </a:p>
        </p:txBody>
      </p:sp>
      <p:sp>
        <p:nvSpPr>
          <p:cNvPr id="6" name="正方形/長方形 5"/>
          <p:cNvSpPr/>
          <p:nvPr/>
        </p:nvSpPr>
        <p:spPr>
          <a:xfrm>
            <a:off x="442753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632" name="Group 47"/>
          <p:cNvGrpSpPr>
            <a:grpSpLocks/>
          </p:cNvGrpSpPr>
          <p:nvPr/>
        </p:nvGrpSpPr>
        <p:grpSpPr bwMode="auto">
          <a:xfrm>
            <a:off x="2636838" y="3267075"/>
            <a:ext cx="779462" cy="741363"/>
            <a:chOff x="2104" y="2311"/>
            <a:chExt cx="4478" cy="3939"/>
          </a:xfrm>
        </p:grpSpPr>
        <p:sp>
          <p:nvSpPr>
            <p:cNvPr id="461" name="Freeform 48"/>
            <p:cNvSpPr>
              <a:spLocks/>
            </p:cNvSpPr>
            <p:nvPr/>
          </p:nvSpPr>
          <p:spPr bwMode="auto">
            <a:xfrm>
              <a:off x="2104" y="2311"/>
              <a:ext cx="2873" cy="2530"/>
            </a:xfrm>
            <a:custGeom>
              <a:avLst/>
              <a:gdLst/>
              <a:ahLst/>
              <a:cxnLst>
                <a:cxn ang="0">
                  <a:pos x="393" y="2527"/>
                </a:cxn>
                <a:cxn ang="0">
                  <a:pos x="0" y="81"/>
                </a:cxn>
                <a:cxn ang="0">
                  <a:pos x="133" y="0"/>
                </a:cxn>
                <a:cxn ang="0">
                  <a:pos x="2817" y="42"/>
                </a:cxn>
                <a:cxn ang="0">
                  <a:pos x="2871" y="2261"/>
                </a:cxn>
                <a:cxn ang="0">
                  <a:pos x="393" y="2527"/>
                </a:cxn>
              </a:cxnLst>
              <a:rect l="0" t="0" r="r" b="b"/>
              <a:pathLst>
                <a:path w="2871" h="2527">
                  <a:moveTo>
                    <a:pt x="393" y="2527"/>
                  </a:moveTo>
                  <a:lnTo>
                    <a:pt x="0" y="81"/>
                  </a:lnTo>
                  <a:lnTo>
                    <a:pt x="133" y="0"/>
                  </a:lnTo>
                  <a:lnTo>
                    <a:pt x="2817" y="42"/>
                  </a:lnTo>
                  <a:lnTo>
                    <a:pt x="2871" y="2261"/>
                  </a:lnTo>
                  <a:lnTo>
                    <a:pt x="393" y="2527"/>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2" name="Freeform 49"/>
            <p:cNvSpPr>
              <a:spLocks/>
            </p:cNvSpPr>
            <p:nvPr/>
          </p:nvSpPr>
          <p:spPr bwMode="auto">
            <a:xfrm>
              <a:off x="2405" y="4453"/>
              <a:ext cx="4177" cy="1797"/>
            </a:xfrm>
            <a:custGeom>
              <a:avLst/>
              <a:gdLst/>
              <a:ahLst/>
              <a:cxnLst>
                <a:cxn ang="0">
                  <a:pos x="2272" y="0"/>
                </a:cxn>
                <a:cxn ang="0">
                  <a:pos x="255" y="308"/>
                </a:cxn>
                <a:cxn ang="0">
                  <a:pos x="93" y="357"/>
                </a:cxn>
                <a:cxn ang="0">
                  <a:pos x="73" y="362"/>
                </a:cxn>
                <a:cxn ang="0">
                  <a:pos x="56" y="371"/>
                </a:cxn>
                <a:cxn ang="0">
                  <a:pos x="39" y="384"/>
                </a:cxn>
                <a:cxn ang="0">
                  <a:pos x="27" y="401"/>
                </a:cxn>
                <a:cxn ang="0">
                  <a:pos x="14" y="418"/>
                </a:cxn>
                <a:cxn ang="0">
                  <a:pos x="7" y="440"/>
                </a:cxn>
                <a:cxn ang="0">
                  <a:pos x="2" y="462"/>
                </a:cxn>
                <a:cxn ang="0">
                  <a:pos x="0" y="486"/>
                </a:cxn>
                <a:cxn ang="0">
                  <a:pos x="5" y="525"/>
                </a:cxn>
                <a:cxn ang="0">
                  <a:pos x="17" y="560"/>
                </a:cxn>
                <a:cxn ang="0">
                  <a:pos x="39" y="587"/>
                </a:cxn>
                <a:cxn ang="0">
                  <a:pos x="64" y="609"/>
                </a:cxn>
                <a:cxn ang="0">
                  <a:pos x="1769" y="1800"/>
                </a:cxn>
                <a:cxn ang="0">
                  <a:pos x="4153" y="1110"/>
                </a:cxn>
                <a:cxn ang="0">
                  <a:pos x="4178" y="895"/>
                </a:cxn>
                <a:cxn ang="0">
                  <a:pos x="2272" y="0"/>
                </a:cxn>
              </a:cxnLst>
              <a:rect l="0" t="0" r="r" b="b"/>
              <a:pathLst>
                <a:path w="4178" h="1800">
                  <a:moveTo>
                    <a:pt x="2272" y="0"/>
                  </a:moveTo>
                  <a:lnTo>
                    <a:pt x="255" y="308"/>
                  </a:lnTo>
                  <a:lnTo>
                    <a:pt x="93" y="357"/>
                  </a:lnTo>
                  <a:lnTo>
                    <a:pt x="73" y="362"/>
                  </a:lnTo>
                  <a:lnTo>
                    <a:pt x="56" y="371"/>
                  </a:lnTo>
                  <a:lnTo>
                    <a:pt x="39" y="384"/>
                  </a:lnTo>
                  <a:lnTo>
                    <a:pt x="27" y="401"/>
                  </a:lnTo>
                  <a:lnTo>
                    <a:pt x="14" y="418"/>
                  </a:lnTo>
                  <a:lnTo>
                    <a:pt x="7" y="440"/>
                  </a:lnTo>
                  <a:lnTo>
                    <a:pt x="2" y="462"/>
                  </a:lnTo>
                  <a:lnTo>
                    <a:pt x="0" y="486"/>
                  </a:lnTo>
                  <a:lnTo>
                    <a:pt x="5" y="525"/>
                  </a:lnTo>
                  <a:lnTo>
                    <a:pt x="17" y="560"/>
                  </a:lnTo>
                  <a:lnTo>
                    <a:pt x="39" y="587"/>
                  </a:lnTo>
                  <a:lnTo>
                    <a:pt x="64" y="609"/>
                  </a:lnTo>
                  <a:lnTo>
                    <a:pt x="1769" y="1800"/>
                  </a:lnTo>
                  <a:lnTo>
                    <a:pt x="4153" y="1110"/>
                  </a:lnTo>
                  <a:lnTo>
                    <a:pt x="4178" y="895"/>
                  </a:lnTo>
                  <a:lnTo>
                    <a:pt x="2272"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3" name="Freeform 50"/>
            <p:cNvSpPr>
              <a:spLocks/>
            </p:cNvSpPr>
            <p:nvPr/>
          </p:nvSpPr>
          <p:spPr bwMode="auto">
            <a:xfrm>
              <a:off x="2660" y="4571"/>
              <a:ext cx="3922" cy="1350"/>
            </a:xfrm>
            <a:custGeom>
              <a:avLst/>
              <a:gdLst/>
              <a:ahLst/>
              <a:cxnLst>
                <a:cxn ang="0">
                  <a:pos x="0" y="315"/>
                </a:cxn>
                <a:cxn ang="0">
                  <a:pos x="1531" y="1348"/>
                </a:cxn>
                <a:cxn ang="0">
                  <a:pos x="3923" y="773"/>
                </a:cxn>
                <a:cxn ang="0">
                  <a:pos x="2316" y="0"/>
                </a:cxn>
                <a:cxn ang="0">
                  <a:pos x="0" y="315"/>
                </a:cxn>
              </a:cxnLst>
              <a:rect l="0" t="0" r="r" b="b"/>
              <a:pathLst>
                <a:path w="3923" h="1348">
                  <a:moveTo>
                    <a:pt x="0" y="315"/>
                  </a:moveTo>
                  <a:lnTo>
                    <a:pt x="1531" y="1348"/>
                  </a:lnTo>
                  <a:lnTo>
                    <a:pt x="3923" y="773"/>
                  </a:lnTo>
                  <a:lnTo>
                    <a:pt x="2316" y="0"/>
                  </a:lnTo>
                  <a:lnTo>
                    <a:pt x="0" y="31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4" name="Freeform 51"/>
            <p:cNvSpPr>
              <a:spLocks/>
            </p:cNvSpPr>
            <p:nvPr/>
          </p:nvSpPr>
          <p:spPr bwMode="auto">
            <a:xfrm>
              <a:off x="2241" y="2311"/>
              <a:ext cx="2736" cy="2573"/>
            </a:xfrm>
            <a:custGeom>
              <a:avLst/>
              <a:gdLst/>
              <a:ahLst/>
              <a:cxnLst>
                <a:cxn ang="0">
                  <a:pos x="0" y="0"/>
                </a:cxn>
                <a:cxn ang="0">
                  <a:pos x="422" y="2576"/>
                </a:cxn>
                <a:cxn ang="0">
                  <a:pos x="2738" y="2261"/>
                </a:cxn>
                <a:cxn ang="0">
                  <a:pos x="2684" y="42"/>
                </a:cxn>
                <a:cxn ang="0">
                  <a:pos x="0" y="0"/>
                </a:cxn>
              </a:cxnLst>
              <a:rect l="0" t="0" r="r" b="b"/>
              <a:pathLst>
                <a:path w="2738" h="2576">
                  <a:moveTo>
                    <a:pt x="0" y="0"/>
                  </a:moveTo>
                  <a:lnTo>
                    <a:pt x="422" y="2576"/>
                  </a:lnTo>
                  <a:lnTo>
                    <a:pt x="2738" y="2261"/>
                  </a:lnTo>
                  <a:lnTo>
                    <a:pt x="2684" y="42"/>
                  </a:lnTo>
                  <a:lnTo>
                    <a:pt x="0"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5" name="Freeform 52"/>
            <p:cNvSpPr>
              <a:spLocks/>
            </p:cNvSpPr>
            <p:nvPr/>
          </p:nvSpPr>
          <p:spPr bwMode="auto">
            <a:xfrm>
              <a:off x="4174" y="5347"/>
              <a:ext cx="2408" cy="903"/>
            </a:xfrm>
            <a:custGeom>
              <a:avLst/>
              <a:gdLst/>
              <a:ahLst/>
              <a:cxnLst>
                <a:cxn ang="0">
                  <a:pos x="17" y="575"/>
                </a:cxn>
                <a:cxn ang="0">
                  <a:pos x="0" y="905"/>
                </a:cxn>
                <a:cxn ang="0">
                  <a:pos x="2397" y="232"/>
                </a:cxn>
                <a:cxn ang="0">
                  <a:pos x="2409" y="0"/>
                </a:cxn>
                <a:cxn ang="0">
                  <a:pos x="17" y="575"/>
                </a:cxn>
              </a:cxnLst>
              <a:rect l="0" t="0" r="r" b="b"/>
              <a:pathLst>
                <a:path w="2409" h="905">
                  <a:moveTo>
                    <a:pt x="17" y="575"/>
                  </a:moveTo>
                  <a:lnTo>
                    <a:pt x="0" y="905"/>
                  </a:lnTo>
                  <a:lnTo>
                    <a:pt x="2397" y="232"/>
                  </a:lnTo>
                  <a:lnTo>
                    <a:pt x="2409" y="0"/>
                  </a:lnTo>
                  <a:lnTo>
                    <a:pt x="17" y="57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6" name="Freeform 53"/>
            <p:cNvSpPr>
              <a:spLocks/>
            </p:cNvSpPr>
            <p:nvPr/>
          </p:nvSpPr>
          <p:spPr bwMode="auto">
            <a:xfrm>
              <a:off x="2469" y="2522"/>
              <a:ext cx="2344" cy="2159"/>
            </a:xfrm>
            <a:custGeom>
              <a:avLst/>
              <a:gdLst/>
              <a:ahLst/>
              <a:cxnLst>
                <a:cxn ang="0">
                  <a:pos x="0" y="0"/>
                </a:cxn>
                <a:cxn ang="0">
                  <a:pos x="299" y="2162"/>
                </a:cxn>
                <a:cxn ang="0">
                  <a:pos x="2345" y="1920"/>
                </a:cxn>
                <a:cxn ang="0">
                  <a:pos x="2298" y="0"/>
                </a:cxn>
                <a:cxn ang="0">
                  <a:pos x="0" y="0"/>
                </a:cxn>
              </a:cxnLst>
              <a:rect l="0" t="0" r="r" b="b"/>
              <a:pathLst>
                <a:path w="2345" h="2162">
                  <a:moveTo>
                    <a:pt x="0" y="0"/>
                  </a:moveTo>
                  <a:lnTo>
                    <a:pt x="299" y="2162"/>
                  </a:lnTo>
                  <a:lnTo>
                    <a:pt x="2345" y="1920"/>
                  </a:lnTo>
                  <a:lnTo>
                    <a:pt x="2298" y="0"/>
                  </a:lnTo>
                  <a:lnTo>
                    <a:pt x="0" y="0"/>
                  </a:lnTo>
                  <a:close/>
                </a:path>
              </a:pathLst>
            </a:custGeom>
            <a:solidFill>
              <a:srgbClr val="FFFFFF"/>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grpSp>
        <p:nvGrpSpPr>
          <p:cNvPr id="26633" name="Group 54"/>
          <p:cNvGrpSpPr>
            <a:grpSpLocks/>
          </p:cNvGrpSpPr>
          <p:nvPr/>
        </p:nvGrpSpPr>
        <p:grpSpPr bwMode="auto">
          <a:xfrm>
            <a:off x="2733675" y="3322638"/>
            <a:ext cx="138113" cy="149225"/>
            <a:chOff x="2415" y="6202"/>
            <a:chExt cx="2160" cy="2145"/>
          </a:xfrm>
        </p:grpSpPr>
        <p:sp>
          <p:nvSpPr>
            <p:cNvPr id="26749" name="WordArt 55"/>
            <p:cNvSpPr>
              <a:spLocks noChangeArrowheads="1" noChangeShapeType="1" noTextEdit="1"/>
            </p:cNvSpPr>
            <p:nvPr/>
          </p:nvSpPr>
          <p:spPr bwMode="auto">
            <a:xfrm>
              <a:off x="2415" y="6202"/>
              <a:ext cx="2145" cy="21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ja-JP" altLang="en-US" sz="1200" kern="10">
                  <a:solidFill>
                    <a:srgbClr val="339933"/>
                  </a:solidFill>
                  <a:latin typeface="HG創英角ｺﾞｼｯｸUB" panose="020B0909000000000000" pitchFamily="49" charset="-128"/>
                  <a:ea typeface="HG創英角ｺﾞｼｯｸUB" panose="020B0909000000000000" pitchFamily="49" charset="-128"/>
                </a:rPr>
                <a:t>Ｘ</a:t>
              </a:r>
            </a:p>
          </p:txBody>
        </p:sp>
        <p:sp>
          <p:nvSpPr>
            <p:cNvPr id="26750" name="AutoShape 56"/>
            <p:cNvSpPr>
              <a:spLocks noChangeArrowheads="1"/>
            </p:cNvSpPr>
            <p:nvPr/>
          </p:nvSpPr>
          <p:spPr bwMode="auto">
            <a:xfrm rot="423365" flipH="1">
              <a:off x="4127" y="7684"/>
              <a:ext cx="448" cy="618"/>
            </a:xfrm>
            <a:prstGeom prst="rtTriangle">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6634" name="Group 57"/>
          <p:cNvGrpSpPr>
            <a:grpSpLocks/>
          </p:cNvGrpSpPr>
          <p:nvPr/>
        </p:nvGrpSpPr>
        <p:grpSpPr bwMode="auto">
          <a:xfrm>
            <a:off x="2798763" y="3522663"/>
            <a:ext cx="484187" cy="423862"/>
            <a:chOff x="2415" y="3360"/>
            <a:chExt cx="1798" cy="1455"/>
          </a:xfrm>
        </p:grpSpPr>
        <p:sp>
          <p:nvSpPr>
            <p:cNvPr id="26717" name="Rectangle 58"/>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6718" name="AutoShape 59"/>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19" name="AutoShape 60"/>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0" name="AutoShape 61"/>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1" name="AutoShape 62"/>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2" name="AutoShape 63"/>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3" name="AutoShape 64"/>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4" name="AutoShape 65"/>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5" name="AutoShape 66"/>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6" name="AutoShape 67"/>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7" name="AutoShape 68"/>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8" name="AutoShape 69"/>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29" name="AutoShape 70"/>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0" name="AutoShape 71"/>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1" name="AutoShape 72"/>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2" name="AutoShape 73"/>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3" name="AutoShape 74"/>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4" name="AutoShape 75"/>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5" name="AutoShape 76"/>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6" name="AutoShape 77"/>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7" name="AutoShape 78"/>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8" name="AutoShape 79"/>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39" name="AutoShape 80"/>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0" name="AutoShape 81"/>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1" name="AutoShape 82"/>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2" name="AutoShape 83"/>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3" name="AutoShape 84"/>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4" name="AutoShape 85"/>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5" name="AutoShape 86"/>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6" name="AutoShape 87"/>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6747" name="AutoShape 88"/>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6748" name="Rectangle 89"/>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sp>
        <p:nvSpPr>
          <p:cNvPr id="26635" name="AutoShape 256"/>
          <p:cNvSpPr>
            <a:spLocks noChangeArrowheads="1"/>
          </p:cNvSpPr>
          <p:nvPr/>
        </p:nvSpPr>
        <p:spPr bwMode="auto">
          <a:xfrm rot="5400000">
            <a:off x="3013075" y="3294063"/>
            <a:ext cx="669925" cy="498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845" y="10772"/>
                </a:moveTo>
                <a:cubicBezTo>
                  <a:pt x="16831" y="7444"/>
                  <a:pt x="14128" y="4754"/>
                  <a:pt x="10800" y="4754"/>
                </a:cubicBezTo>
                <a:cubicBezTo>
                  <a:pt x="8842" y="4753"/>
                  <a:pt x="7006" y="5701"/>
                  <a:pt x="5872" y="7297"/>
                </a:cubicBezTo>
                <a:lnTo>
                  <a:pt x="1997" y="4543"/>
                </a:lnTo>
                <a:cubicBezTo>
                  <a:pt x="4022" y="1692"/>
                  <a:pt x="7303" y="-1"/>
                  <a:pt x="10800" y="0"/>
                </a:cubicBezTo>
                <a:cubicBezTo>
                  <a:pt x="16745" y="0"/>
                  <a:pt x="21573" y="4805"/>
                  <a:pt x="21599" y="10751"/>
                </a:cubicBezTo>
                <a:lnTo>
                  <a:pt x="24299" y="10739"/>
                </a:lnTo>
                <a:lnTo>
                  <a:pt x="19245" y="15839"/>
                </a:lnTo>
                <a:lnTo>
                  <a:pt x="14145" y="10785"/>
                </a:lnTo>
                <a:lnTo>
                  <a:pt x="16845" y="10772"/>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p>
            <a:endParaRPr lang="ja-JP" altLang="en-US"/>
          </a:p>
        </p:txBody>
      </p:sp>
      <p:grpSp>
        <p:nvGrpSpPr>
          <p:cNvPr id="10" name="Group 257"/>
          <p:cNvGrpSpPr>
            <a:grpSpLocks/>
          </p:cNvGrpSpPr>
          <p:nvPr/>
        </p:nvGrpSpPr>
        <p:grpSpPr bwMode="auto">
          <a:xfrm>
            <a:off x="3449431" y="2924944"/>
            <a:ext cx="625380" cy="1115309"/>
            <a:chOff x="3413" y="2192"/>
            <a:chExt cx="4583" cy="7550"/>
          </a:xfrm>
          <a:solidFill>
            <a:schemeClr val="tx1"/>
          </a:solidFill>
        </p:grpSpPr>
        <p:sp>
          <p:nvSpPr>
            <p:cNvPr id="671" name="Freeform 258"/>
            <p:cNvSpPr>
              <a:spLocks/>
            </p:cNvSpPr>
            <p:nvPr/>
          </p:nvSpPr>
          <p:spPr bwMode="auto">
            <a:xfrm>
              <a:off x="3413" y="8281"/>
              <a:ext cx="3803" cy="1461"/>
            </a:xfrm>
            <a:custGeom>
              <a:avLst/>
              <a:gdLst/>
              <a:ahLst/>
              <a:cxnLst>
                <a:cxn ang="0">
                  <a:pos x="3606" y="160"/>
                </a:cxn>
                <a:cxn ang="0">
                  <a:pos x="3711" y="418"/>
                </a:cxn>
                <a:cxn ang="0">
                  <a:pos x="3803" y="822"/>
                </a:cxn>
                <a:cxn ang="0">
                  <a:pos x="3759" y="1264"/>
                </a:cxn>
                <a:cxn ang="0">
                  <a:pos x="3" y="1461"/>
                </a:cxn>
                <a:cxn ang="0">
                  <a:pos x="0" y="1346"/>
                </a:cxn>
                <a:cxn ang="0">
                  <a:pos x="27" y="1084"/>
                </a:cxn>
                <a:cxn ang="0">
                  <a:pos x="133" y="795"/>
                </a:cxn>
                <a:cxn ang="0">
                  <a:pos x="371" y="602"/>
                </a:cxn>
                <a:cxn ang="0">
                  <a:pos x="459" y="581"/>
                </a:cxn>
                <a:cxn ang="0">
                  <a:pos x="562" y="568"/>
                </a:cxn>
                <a:cxn ang="0">
                  <a:pos x="681" y="561"/>
                </a:cxn>
                <a:cxn ang="0">
                  <a:pos x="810" y="561"/>
                </a:cxn>
                <a:cxn ang="0">
                  <a:pos x="950" y="561"/>
                </a:cxn>
                <a:cxn ang="0">
                  <a:pos x="1100" y="561"/>
                </a:cxn>
                <a:cxn ang="0">
                  <a:pos x="1256" y="561"/>
                </a:cxn>
                <a:cxn ang="0">
                  <a:pos x="1413" y="554"/>
                </a:cxn>
                <a:cxn ang="0">
                  <a:pos x="1576" y="544"/>
                </a:cxn>
                <a:cxn ang="0">
                  <a:pos x="1736" y="527"/>
                </a:cxn>
                <a:cxn ang="0">
                  <a:pos x="1900" y="500"/>
                </a:cxn>
                <a:cxn ang="0">
                  <a:pos x="2056" y="459"/>
                </a:cxn>
                <a:cxn ang="0">
                  <a:pos x="2206" y="408"/>
                </a:cxn>
                <a:cxn ang="0">
                  <a:pos x="2349" y="337"/>
                </a:cxn>
                <a:cxn ang="0">
                  <a:pos x="2485" y="252"/>
                </a:cxn>
                <a:cxn ang="0">
                  <a:pos x="2608" y="143"/>
                </a:cxn>
                <a:cxn ang="0">
                  <a:pos x="2741" y="51"/>
                </a:cxn>
                <a:cxn ang="0">
                  <a:pos x="2890" y="7"/>
                </a:cxn>
                <a:cxn ang="0">
                  <a:pos x="3054" y="0"/>
                </a:cxn>
                <a:cxn ang="0">
                  <a:pos x="3214" y="14"/>
                </a:cxn>
                <a:cxn ang="0">
                  <a:pos x="3360" y="48"/>
                </a:cxn>
                <a:cxn ang="0">
                  <a:pos x="3480" y="82"/>
                </a:cxn>
                <a:cxn ang="0">
                  <a:pos x="3558" y="109"/>
                </a:cxn>
                <a:cxn ang="0">
                  <a:pos x="3588" y="123"/>
                </a:cxn>
              </a:cxnLst>
              <a:rect l="0" t="0" r="r" b="b"/>
              <a:pathLst>
                <a:path w="3803" h="1461">
                  <a:moveTo>
                    <a:pt x="3588" y="123"/>
                  </a:moveTo>
                  <a:lnTo>
                    <a:pt x="3606" y="160"/>
                  </a:lnTo>
                  <a:lnTo>
                    <a:pt x="3653" y="262"/>
                  </a:lnTo>
                  <a:lnTo>
                    <a:pt x="3711" y="418"/>
                  </a:lnTo>
                  <a:lnTo>
                    <a:pt x="3766" y="608"/>
                  </a:lnTo>
                  <a:lnTo>
                    <a:pt x="3803" y="822"/>
                  </a:lnTo>
                  <a:lnTo>
                    <a:pt x="3803" y="1047"/>
                  </a:lnTo>
                  <a:lnTo>
                    <a:pt x="3759" y="1264"/>
                  </a:lnTo>
                  <a:lnTo>
                    <a:pt x="3646" y="1461"/>
                  </a:lnTo>
                  <a:lnTo>
                    <a:pt x="3" y="1461"/>
                  </a:lnTo>
                  <a:lnTo>
                    <a:pt x="3" y="1431"/>
                  </a:lnTo>
                  <a:lnTo>
                    <a:pt x="0" y="1346"/>
                  </a:lnTo>
                  <a:lnTo>
                    <a:pt x="7" y="1227"/>
                  </a:lnTo>
                  <a:lnTo>
                    <a:pt x="27" y="1084"/>
                  </a:lnTo>
                  <a:lnTo>
                    <a:pt x="68" y="938"/>
                  </a:lnTo>
                  <a:lnTo>
                    <a:pt x="133" y="795"/>
                  </a:lnTo>
                  <a:lnTo>
                    <a:pt x="231" y="680"/>
                  </a:lnTo>
                  <a:lnTo>
                    <a:pt x="371" y="602"/>
                  </a:lnTo>
                  <a:lnTo>
                    <a:pt x="412" y="591"/>
                  </a:lnTo>
                  <a:lnTo>
                    <a:pt x="459" y="581"/>
                  </a:lnTo>
                  <a:lnTo>
                    <a:pt x="511" y="574"/>
                  </a:lnTo>
                  <a:lnTo>
                    <a:pt x="562" y="568"/>
                  </a:lnTo>
                  <a:lnTo>
                    <a:pt x="619" y="564"/>
                  </a:lnTo>
                  <a:lnTo>
                    <a:pt x="681" y="561"/>
                  </a:lnTo>
                  <a:lnTo>
                    <a:pt x="745" y="561"/>
                  </a:lnTo>
                  <a:lnTo>
                    <a:pt x="810" y="561"/>
                  </a:lnTo>
                  <a:lnTo>
                    <a:pt x="882" y="561"/>
                  </a:lnTo>
                  <a:lnTo>
                    <a:pt x="950" y="561"/>
                  </a:lnTo>
                  <a:lnTo>
                    <a:pt x="1025" y="561"/>
                  </a:lnTo>
                  <a:lnTo>
                    <a:pt x="1100" y="561"/>
                  </a:lnTo>
                  <a:lnTo>
                    <a:pt x="1178" y="561"/>
                  </a:lnTo>
                  <a:lnTo>
                    <a:pt x="1256" y="561"/>
                  </a:lnTo>
                  <a:lnTo>
                    <a:pt x="1334" y="557"/>
                  </a:lnTo>
                  <a:lnTo>
                    <a:pt x="1413" y="554"/>
                  </a:lnTo>
                  <a:lnTo>
                    <a:pt x="1495" y="551"/>
                  </a:lnTo>
                  <a:lnTo>
                    <a:pt x="1576" y="544"/>
                  </a:lnTo>
                  <a:lnTo>
                    <a:pt x="1658" y="537"/>
                  </a:lnTo>
                  <a:lnTo>
                    <a:pt x="1736" y="527"/>
                  </a:lnTo>
                  <a:lnTo>
                    <a:pt x="1818" y="517"/>
                  </a:lnTo>
                  <a:lnTo>
                    <a:pt x="1900" y="500"/>
                  </a:lnTo>
                  <a:lnTo>
                    <a:pt x="1978" y="483"/>
                  </a:lnTo>
                  <a:lnTo>
                    <a:pt x="2056" y="459"/>
                  </a:lnTo>
                  <a:lnTo>
                    <a:pt x="2131" y="435"/>
                  </a:lnTo>
                  <a:lnTo>
                    <a:pt x="2206" y="408"/>
                  </a:lnTo>
                  <a:lnTo>
                    <a:pt x="2278" y="374"/>
                  </a:lnTo>
                  <a:lnTo>
                    <a:pt x="2349" y="337"/>
                  </a:lnTo>
                  <a:lnTo>
                    <a:pt x="2417" y="296"/>
                  </a:lnTo>
                  <a:lnTo>
                    <a:pt x="2485" y="252"/>
                  </a:lnTo>
                  <a:lnTo>
                    <a:pt x="2547" y="201"/>
                  </a:lnTo>
                  <a:lnTo>
                    <a:pt x="2608" y="143"/>
                  </a:lnTo>
                  <a:lnTo>
                    <a:pt x="2669" y="92"/>
                  </a:lnTo>
                  <a:lnTo>
                    <a:pt x="2741" y="51"/>
                  </a:lnTo>
                  <a:lnTo>
                    <a:pt x="2812" y="24"/>
                  </a:lnTo>
                  <a:lnTo>
                    <a:pt x="2890" y="7"/>
                  </a:lnTo>
                  <a:lnTo>
                    <a:pt x="2972" y="0"/>
                  </a:lnTo>
                  <a:lnTo>
                    <a:pt x="3054" y="0"/>
                  </a:lnTo>
                  <a:lnTo>
                    <a:pt x="3136" y="4"/>
                  </a:lnTo>
                  <a:lnTo>
                    <a:pt x="3214" y="14"/>
                  </a:lnTo>
                  <a:lnTo>
                    <a:pt x="3289" y="31"/>
                  </a:lnTo>
                  <a:lnTo>
                    <a:pt x="3360" y="48"/>
                  </a:lnTo>
                  <a:lnTo>
                    <a:pt x="3425" y="65"/>
                  </a:lnTo>
                  <a:lnTo>
                    <a:pt x="3480" y="82"/>
                  </a:lnTo>
                  <a:lnTo>
                    <a:pt x="3524" y="99"/>
                  </a:lnTo>
                  <a:lnTo>
                    <a:pt x="3558" y="109"/>
                  </a:lnTo>
                  <a:lnTo>
                    <a:pt x="3582" y="119"/>
                  </a:lnTo>
                  <a:lnTo>
                    <a:pt x="3588" y="12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2" name="Freeform 259"/>
            <p:cNvSpPr>
              <a:spLocks/>
            </p:cNvSpPr>
            <p:nvPr/>
          </p:nvSpPr>
          <p:spPr bwMode="auto">
            <a:xfrm>
              <a:off x="5234" y="3728"/>
              <a:ext cx="1257" cy="1465"/>
            </a:xfrm>
            <a:custGeom>
              <a:avLst/>
              <a:gdLst/>
              <a:ahLst/>
              <a:cxnLst>
                <a:cxn ang="0">
                  <a:pos x="11" y="374"/>
                </a:cxn>
                <a:cxn ang="0">
                  <a:pos x="72" y="411"/>
                </a:cxn>
                <a:cxn ang="0">
                  <a:pos x="164" y="469"/>
                </a:cxn>
                <a:cxn ang="0">
                  <a:pos x="242" y="544"/>
                </a:cxn>
                <a:cxn ang="0">
                  <a:pos x="293" y="642"/>
                </a:cxn>
                <a:cxn ang="0">
                  <a:pos x="382" y="792"/>
                </a:cxn>
                <a:cxn ang="0">
                  <a:pos x="477" y="948"/>
                </a:cxn>
                <a:cxn ang="0">
                  <a:pos x="549" y="1067"/>
                </a:cxn>
                <a:cxn ang="0">
                  <a:pos x="579" y="1159"/>
                </a:cxn>
                <a:cxn ang="0">
                  <a:pos x="613" y="1315"/>
                </a:cxn>
                <a:cxn ang="0">
                  <a:pos x="610" y="1376"/>
                </a:cxn>
                <a:cxn ang="0">
                  <a:pos x="603" y="1410"/>
                </a:cxn>
                <a:cxn ang="0">
                  <a:pos x="620" y="1444"/>
                </a:cxn>
                <a:cxn ang="0">
                  <a:pos x="681" y="1461"/>
                </a:cxn>
                <a:cxn ang="0">
                  <a:pos x="814" y="1451"/>
                </a:cxn>
                <a:cxn ang="0">
                  <a:pos x="981" y="1366"/>
                </a:cxn>
                <a:cxn ang="0">
                  <a:pos x="1138" y="1247"/>
                </a:cxn>
                <a:cxn ang="0">
                  <a:pos x="1240" y="1152"/>
                </a:cxn>
                <a:cxn ang="0">
                  <a:pos x="1253" y="1121"/>
                </a:cxn>
                <a:cxn ang="0">
                  <a:pos x="1233" y="1067"/>
                </a:cxn>
                <a:cxn ang="0">
                  <a:pos x="1189" y="958"/>
                </a:cxn>
                <a:cxn ang="0">
                  <a:pos x="1114" y="802"/>
                </a:cxn>
                <a:cxn ang="0">
                  <a:pos x="998" y="554"/>
                </a:cxn>
                <a:cxn ang="0">
                  <a:pos x="930" y="333"/>
                </a:cxn>
                <a:cxn ang="0">
                  <a:pos x="923" y="201"/>
                </a:cxn>
                <a:cxn ang="0">
                  <a:pos x="937" y="126"/>
                </a:cxn>
                <a:cxn ang="0">
                  <a:pos x="923" y="48"/>
                </a:cxn>
                <a:cxn ang="0">
                  <a:pos x="841" y="0"/>
                </a:cxn>
                <a:cxn ang="0">
                  <a:pos x="709" y="14"/>
                </a:cxn>
                <a:cxn ang="0">
                  <a:pos x="545" y="68"/>
                </a:cxn>
                <a:cxn ang="0">
                  <a:pos x="372" y="150"/>
                </a:cxn>
                <a:cxn ang="0">
                  <a:pos x="211" y="238"/>
                </a:cxn>
                <a:cxn ang="0">
                  <a:pos x="86" y="316"/>
                </a:cxn>
                <a:cxn ang="0">
                  <a:pos x="11" y="364"/>
                </a:cxn>
              </a:cxnLst>
              <a:rect l="0" t="0" r="r" b="b"/>
              <a:pathLst>
                <a:path w="1257" h="1465">
                  <a:moveTo>
                    <a:pt x="0" y="370"/>
                  </a:moveTo>
                  <a:lnTo>
                    <a:pt x="11" y="374"/>
                  </a:lnTo>
                  <a:lnTo>
                    <a:pt x="34" y="387"/>
                  </a:lnTo>
                  <a:lnTo>
                    <a:pt x="72" y="411"/>
                  </a:lnTo>
                  <a:lnTo>
                    <a:pt x="116" y="438"/>
                  </a:lnTo>
                  <a:lnTo>
                    <a:pt x="164" y="469"/>
                  </a:lnTo>
                  <a:lnTo>
                    <a:pt x="205" y="506"/>
                  </a:lnTo>
                  <a:lnTo>
                    <a:pt x="242" y="544"/>
                  </a:lnTo>
                  <a:lnTo>
                    <a:pt x="266" y="585"/>
                  </a:lnTo>
                  <a:lnTo>
                    <a:pt x="293" y="642"/>
                  </a:lnTo>
                  <a:lnTo>
                    <a:pt x="334" y="714"/>
                  </a:lnTo>
                  <a:lnTo>
                    <a:pt x="382" y="792"/>
                  </a:lnTo>
                  <a:lnTo>
                    <a:pt x="429" y="870"/>
                  </a:lnTo>
                  <a:lnTo>
                    <a:pt x="477" y="948"/>
                  </a:lnTo>
                  <a:lnTo>
                    <a:pt x="518" y="1016"/>
                  </a:lnTo>
                  <a:lnTo>
                    <a:pt x="549" y="1067"/>
                  </a:lnTo>
                  <a:lnTo>
                    <a:pt x="562" y="1101"/>
                  </a:lnTo>
                  <a:lnTo>
                    <a:pt x="579" y="1159"/>
                  </a:lnTo>
                  <a:lnTo>
                    <a:pt x="600" y="1237"/>
                  </a:lnTo>
                  <a:lnTo>
                    <a:pt x="613" y="1315"/>
                  </a:lnTo>
                  <a:lnTo>
                    <a:pt x="617" y="1363"/>
                  </a:lnTo>
                  <a:lnTo>
                    <a:pt x="610" y="1376"/>
                  </a:lnTo>
                  <a:lnTo>
                    <a:pt x="606" y="1393"/>
                  </a:lnTo>
                  <a:lnTo>
                    <a:pt x="603" y="1410"/>
                  </a:lnTo>
                  <a:lnTo>
                    <a:pt x="606" y="1427"/>
                  </a:lnTo>
                  <a:lnTo>
                    <a:pt x="620" y="1444"/>
                  </a:lnTo>
                  <a:lnTo>
                    <a:pt x="644" y="1454"/>
                  </a:lnTo>
                  <a:lnTo>
                    <a:pt x="681" y="1461"/>
                  </a:lnTo>
                  <a:lnTo>
                    <a:pt x="739" y="1465"/>
                  </a:lnTo>
                  <a:lnTo>
                    <a:pt x="814" y="1451"/>
                  </a:lnTo>
                  <a:lnTo>
                    <a:pt x="896" y="1417"/>
                  </a:lnTo>
                  <a:lnTo>
                    <a:pt x="981" y="1366"/>
                  </a:lnTo>
                  <a:lnTo>
                    <a:pt x="1063" y="1305"/>
                  </a:lnTo>
                  <a:lnTo>
                    <a:pt x="1138" y="1247"/>
                  </a:lnTo>
                  <a:lnTo>
                    <a:pt x="1199" y="1193"/>
                  </a:lnTo>
                  <a:lnTo>
                    <a:pt x="1240" y="1152"/>
                  </a:lnTo>
                  <a:lnTo>
                    <a:pt x="1257" y="1128"/>
                  </a:lnTo>
                  <a:lnTo>
                    <a:pt x="1253" y="1121"/>
                  </a:lnTo>
                  <a:lnTo>
                    <a:pt x="1247" y="1101"/>
                  </a:lnTo>
                  <a:lnTo>
                    <a:pt x="1233" y="1067"/>
                  </a:lnTo>
                  <a:lnTo>
                    <a:pt x="1212" y="1019"/>
                  </a:lnTo>
                  <a:lnTo>
                    <a:pt x="1189" y="958"/>
                  </a:lnTo>
                  <a:lnTo>
                    <a:pt x="1155" y="887"/>
                  </a:lnTo>
                  <a:lnTo>
                    <a:pt x="1114" y="802"/>
                  </a:lnTo>
                  <a:lnTo>
                    <a:pt x="1066" y="703"/>
                  </a:lnTo>
                  <a:lnTo>
                    <a:pt x="998" y="554"/>
                  </a:lnTo>
                  <a:lnTo>
                    <a:pt x="954" y="432"/>
                  </a:lnTo>
                  <a:lnTo>
                    <a:pt x="930" y="333"/>
                  </a:lnTo>
                  <a:lnTo>
                    <a:pt x="920" y="258"/>
                  </a:lnTo>
                  <a:lnTo>
                    <a:pt x="923" y="201"/>
                  </a:lnTo>
                  <a:lnTo>
                    <a:pt x="930" y="156"/>
                  </a:lnTo>
                  <a:lnTo>
                    <a:pt x="937" y="126"/>
                  </a:lnTo>
                  <a:lnTo>
                    <a:pt x="937" y="102"/>
                  </a:lnTo>
                  <a:lnTo>
                    <a:pt x="923" y="48"/>
                  </a:lnTo>
                  <a:lnTo>
                    <a:pt x="889" y="14"/>
                  </a:lnTo>
                  <a:lnTo>
                    <a:pt x="841" y="0"/>
                  </a:lnTo>
                  <a:lnTo>
                    <a:pt x="780" y="0"/>
                  </a:lnTo>
                  <a:lnTo>
                    <a:pt x="709" y="14"/>
                  </a:lnTo>
                  <a:lnTo>
                    <a:pt x="627" y="37"/>
                  </a:lnTo>
                  <a:lnTo>
                    <a:pt x="545" y="68"/>
                  </a:lnTo>
                  <a:lnTo>
                    <a:pt x="460" y="109"/>
                  </a:lnTo>
                  <a:lnTo>
                    <a:pt x="372" y="150"/>
                  </a:lnTo>
                  <a:lnTo>
                    <a:pt x="290" y="194"/>
                  </a:lnTo>
                  <a:lnTo>
                    <a:pt x="211" y="238"/>
                  </a:lnTo>
                  <a:lnTo>
                    <a:pt x="143" y="279"/>
                  </a:lnTo>
                  <a:lnTo>
                    <a:pt x="86" y="316"/>
                  </a:lnTo>
                  <a:lnTo>
                    <a:pt x="38" y="343"/>
                  </a:lnTo>
                  <a:lnTo>
                    <a:pt x="11" y="364"/>
                  </a:lnTo>
                  <a:lnTo>
                    <a:pt x="0" y="37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3" name="Freeform 260"/>
            <p:cNvSpPr>
              <a:spLocks/>
            </p:cNvSpPr>
            <p:nvPr/>
          </p:nvSpPr>
          <p:spPr bwMode="auto">
            <a:xfrm>
              <a:off x="3924" y="6457"/>
              <a:ext cx="1784" cy="1634"/>
            </a:xfrm>
            <a:custGeom>
              <a:avLst/>
              <a:gdLst/>
              <a:ahLst/>
              <a:cxnLst>
                <a:cxn ang="0">
                  <a:pos x="88" y="135"/>
                </a:cxn>
                <a:cxn ang="0">
                  <a:pos x="91" y="135"/>
                </a:cxn>
                <a:cxn ang="0">
                  <a:pos x="136" y="115"/>
                </a:cxn>
                <a:cxn ang="0">
                  <a:pos x="211" y="85"/>
                </a:cxn>
                <a:cxn ang="0">
                  <a:pos x="289" y="54"/>
                </a:cxn>
                <a:cxn ang="0">
                  <a:pos x="360" y="37"/>
                </a:cxn>
                <a:cxn ang="0">
                  <a:pos x="425" y="17"/>
                </a:cxn>
                <a:cxn ang="0">
                  <a:pos x="480" y="0"/>
                </a:cxn>
                <a:cxn ang="0">
                  <a:pos x="534" y="6"/>
                </a:cxn>
                <a:cxn ang="0">
                  <a:pos x="612" y="40"/>
                </a:cxn>
                <a:cxn ang="0">
                  <a:pos x="732" y="115"/>
                </a:cxn>
                <a:cxn ang="0">
                  <a:pos x="847" y="183"/>
                </a:cxn>
                <a:cxn ang="0">
                  <a:pos x="905" y="224"/>
                </a:cxn>
                <a:cxn ang="0">
                  <a:pos x="922" y="305"/>
                </a:cxn>
                <a:cxn ang="0">
                  <a:pos x="932" y="434"/>
                </a:cxn>
                <a:cxn ang="0">
                  <a:pos x="963" y="842"/>
                </a:cxn>
                <a:cxn ang="0">
                  <a:pos x="997" y="971"/>
                </a:cxn>
                <a:cxn ang="0">
                  <a:pos x="1035" y="1026"/>
                </a:cxn>
                <a:cxn ang="0">
                  <a:pos x="1161" y="1097"/>
                </a:cxn>
                <a:cxn ang="0">
                  <a:pos x="1351" y="1189"/>
                </a:cxn>
                <a:cxn ang="0">
                  <a:pos x="1556" y="1284"/>
                </a:cxn>
                <a:cxn ang="0">
                  <a:pos x="1719" y="1355"/>
                </a:cxn>
                <a:cxn ang="0">
                  <a:pos x="1784" y="1382"/>
                </a:cxn>
                <a:cxn ang="0">
                  <a:pos x="1678" y="1610"/>
                </a:cxn>
                <a:cxn ang="0">
                  <a:pos x="1518" y="1501"/>
                </a:cxn>
                <a:cxn ang="0">
                  <a:pos x="1287" y="1349"/>
                </a:cxn>
                <a:cxn ang="0">
                  <a:pos x="1052" y="1196"/>
                </a:cxn>
                <a:cxn ang="0">
                  <a:pos x="875" y="1083"/>
                </a:cxn>
                <a:cxn ang="0">
                  <a:pos x="806" y="1050"/>
                </a:cxn>
                <a:cxn ang="0">
                  <a:pos x="759" y="1016"/>
                </a:cxn>
                <a:cxn ang="0">
                  <a:pos x="721" y="965"/>
                </a:cxn>
                <a:cxn ang="0">
                  <a:pos x="684" y="856"/>
                </a:cxn>
                <a:cxn ang="0">
                  <a:pos x="657" y="676"/>
                </a:cxn>
                <a:cxn ang="0">
                  <a:pos x="616" y="384"/>
                </a:cxn>
                <a:cxn ang="0">
                  <a:pos x="585" y="346"/>
                </a:cxn>
                <a:cxn ang="0">
                  <a:pos x="517" y="336"/>
                </a:cxn>
                <a:cxn ang="0">
                  <a:pos x="422" y="326"/>
                </a:cxn>
                <a:cxn ang="0">
                  <a:pos x="347" y="316"/>
                </a:cxn>
                <a:cxn ang="0">
                  <a:pos x="292" y="316"/>
                </a:cxn>
                <a:cxn ang="0">
                  <a:pos x="217" y="316"/>
                </a:cxn>
                <a:cxn ang="0">
                  <a:pos x="126" y="299"/>
                </a:cxn>
                <a:cxn ang="0">
                  <a:pos x="115" y="261"/>
                </a:cxn>
                <a:cxn ang="0">
                  <a:pos x="231" y="261"/>
                </a:cxn>
                <a:cxn ang="0">
                  <a:pos x="292" y="244"/>
                </a:cxn>
                <a:cxn ang="0">
                  <a:pos x="360" y="237"/>
                </a:cxn>
                <a:cxn ang="0">
                  <a:pos x="510" y="244"/>
                </a:cxn>
                <a:cxn ang="0">
                  <a:pos x="640" y="251"/>
                </a:cxn>
                <a:cxn ang="0">
                  <a:pos x="653" y="251"/>
                </a:cxn>
                <a:cxn ang="0">
                  <a:pos x="643" y="244"/>
                </a:cxn>
                <a:cxn ang="0">
                  <a:pos x="575" y="224"/>
                </a:cxn>
                <a:cxn ang="0">
                  <a:pos x="493" y="207"/>
                </a:cxn>
                <a:cxn ang="0">
                  <a:pos x="442" y="207"/>
                </a:cxn>
                <a:cxn ang="0">
                  <a:pos x="384" y="200"/>
                </a:cxn>
                <a:cxn ang="0">
                  <a:pos x="343" y="197"/>
                </a:cxn>
                <a:cxn ang="0">
                  <a:pos x="262" y="203"/>
                </a:cxn>
                <a:cxn ang="0">
                  <a:pos x="163" y="210"/>
                </a:cxn>
                <a:cxn ang="0">
                  <a:pos x="37" y="186"/>
                </a:cxn>
                <a:cxn ang="0">
                  <a:pos x="0" y="142"/>
                </a:cxn>
                <a:cxn ang="0">
                  <a:pos x="68" y="139"/>
                </a:cxn>
              </a:cxnLst>
              <a:rect l="0" t="0" r="r" b="b"/>
              <a:pathLst>
                <a:path w="1784" h="1634">
                  <a:moveTo>
                    <a:pt x="88" y="139"/>
                  </a:moveTo>
                  <a:lnTo>
                    <a:pt x="88" y="139"/>
                  </a:lnTo>
                  <a:lnTo>
                    <a:pt x="88" y="135"/>
                  </a:lnTo>
                  <a:lnTo>
                    <a:pt x="91" y="135"/>
                  </a:lnTo>
                  <a:lnTo>
                    <a:pt x="102" y="129"/>
                  </a:lnTo>
                  <a:lnTo>
                    <a:pt x="115" y="125"/>
                  </a:lnTo>
                  <a:lnTo>
                    <a:pt x="136" y="115"/>
                  </a:lnTo>
                  <a:lnTo>
                    <a:pt x="160" y="108"/>
                  </a:lnTo>
                  <a:lnTo>
                    <a:pt x="183" y="98"/>
                  </a:lnTo>
                  <a:lnTo>
                    <a:pt x="211" y="85"/>
                  </a:lnTo>
                  <a:lnTo>
                    <a:pt x="238" y="74"/>
                  </a:lnTo>
                  <a:lnTo>
                    <a:pt x="262" y="64"/>
                  </a:lnTo>
                  <a:lnTo>
                    <a:pt x="289" y="54"/>
                  </a:lnTo>
                  <a:lnTo>
                    <a:pt x="313" y="47"/>
                  </a:lnTo>
                  <a:lnTo>
                    <a:pt x="337" y="40"/>
                  </a:lnTo>
                  <a:lnTo>
                    <a:pt x="360" y="37"/>
                  </a:lnTo>
                  <a:lnTo>
                    <a:pt x="381" y="30"/>
                  </a:lnTo>
                  <a:lnTo>
                    <a:pt x="405" y="23"/>
                  </a:lnTo>
                  <a:lnTo>
                    <a:pt x="425" y="17"/>
                  </a:lnTo>
                  <a:lnTo>
                    <a:pt x="446" y="10"/>
                  </a:lnTo>
                  <a:lnTo>
                    <a:pt x="463" y="3"/>
                  </a:lnTo>
                  <a:lnTo>
                    <a:pt x="480" y="0"/>
                  </a:lnTo>
                  <a:lnTo>
                    <a:pt x="497" y="0"/>
                  </a:lnTo>
                  <a:lnTo>
                    <a:pt x="514" y="0"/>
                  </a:lnTo>
                  <a:lnTo>
                    <a:pt x="534" y="6"/>
                  </a:lnTo>
                  <a:lnTo>
                    <a:pt x="555" y="13"/>
                  </a:lnTo>
                  <a:lnTo>
                    <a:pt x="582" y="23"/>
                  </a:lnTo>
                  <a:lnTo>
                    <a:pt x="612" y="40"/>
                  </a:lnTo>
                  <a:lnTo>
                    <a:pt x="650" y="61"/>
                  </a:lnTo>
                  <a:lnTo>
                    <a:pt x="687" y="88"/>
                  </a:lnTo>
                  <a:lnTo>
                    <a:pt x="732" y="115"/>
                  </a:lnTo>
                  <a:lnTo>
                    <a:pt x="772" y="142"/>
                  </a:lnTo>
                  <a:lnTo>
                    <a:pt x="813" y="166"/>
                  </a:lnTo>
                  <a:lnTo>
                    <a:pt x="847" y="183"/>
                  </a:lnTo>
                  <a:lnTo>
                    <a:pt x="875" y="197"/>
                  </a:lnTo>
                  <a:lnTo>
                    <a:pt x="895" y="210"/>
                  </a:lnTo>
                  <a:lnTo>
                    <a:pt x="905" y="224"/>
                  </a:lnTo>
                  <a:lnTo>
                    <a:pt x="912" y="244"/>
                  </a:lnTo>
                  <a:lnTo>
                    <a:pt x="912" y="261"/>
                  </a:lnTo>
                  <a:lnTo>
                    <a:pt x="922" y="305"/>
                  </a:lnTo>
                  <a:lnTo>
                    <a:pt x="929" y="350"/>
                  </a:lnTo>
                  <a:lnTo>
                    <a:pt x="932" y="394"/>
                  </a:lnTo>
                  <a:lnTo>
                    <a:pt x="932" y="434"/>
                  </a:lnTo>
                  <a:lnTo>
                    <a:pt x="936" y="591"/>
                  </a:lnTo>
                  <a:lnTo>
                    <a:pt x="949" y="730"/>
                  </a:lnTo>
                  <a:lnTo>
                    <a:pt x="963" y="842"/>
                  </a:lnTo>
                  <a:lnTo>
                    <a:pt x="973" y="907"/>
                  </a:lnTo>
                  <a:lnTo>
                    <a:pt x="984" y="941"/>
                  </a:lnTo>
                  <a:lnTo>
                    <a:pt x="997" y="971"/>
                  </a:lnTo>
                  <a:lnTo>
                    <a:pt x="1011" y="999"/>
                  </a:lnTo>
                  <a:lnTo>
                    <a:pt x="1018" y="1009"/>
                  </a:lnTo>
                  <a:lnTo>
                    <a:pt x="1035" y="1026"/>
                  </a:lnTo>
                  <a:lnTo>
                    <a:pt x="1065" y="1046"/>
                  </a:lnTo>
                  <a:lnTo>
                    <a:pt x="1110" y="1070"/>
                  </a:lnTo>
                  <a:lnTo>
                    <a:pt x="1161" y="1097"/>
                  </a:lnTo>
                  <a:lnTo>
                    <a:pt x="1218" y="1128"/>
                  </a:lnTo>
                  <a:lnTo>
                    <a:pt x="1283" y="1158"/>
                  </a:lnTo>
                  <a:lnTo>
                    <a:pt x="1351" y="1189"/>
                  </a:lnTo>
                  <a:lnTo>
                    <a:pt x="1423" y="1223"/>
                  </a:lnTo>
                  <a:lnTo>
                    <a:pt x="1491" y="1253"/>
                  </a:lnTo>
                  <a:lnTo>
                    <a:pt x="1556" y="1284"/>
                  </a:lnTo>
                  <a:lnTo>
                    <a:pt x="1617" y="1311"/>
                  </a:lnTo>
                  <a:lnTo>
                    <a:pt x="1671" y="1335"/>
                  </a:lnTo>
                  <a:lnTo>
                    <a:pt x="1719" y="1355"/>
                  </a:lnTo>
                  <a:lnTo>
                    <a:pt x="1753" y="1369"/>
                  </a:lnTo>
                  <a:lnTo>
                    <a:pt x="1777" y="1379"/>
                  </a:lnTo>
                  <a:lnTo>
                    <a:pt x="1784" y="1382"/>
                  </a:lnTo>
                  <a:lnTo>
                    <a:pt x="1716" y="1634"/>
                  </a:lnTo>
                  <a:lnTo>
                    <a:pt x="1705" y="1627"/>
                  </a:lnTo>
                  <a:lnTo>
                    <a:pt x="1678" y="1610"/>
                  </a:lnTo>
                  <a:lnTo>
                    <a:pt x="1637" y="1583"/>
                  </a:lnTo>
                  <a:lnTo>
                    <a:pt x="1583" y="1546"/>
                  </a:lnTo>
                  <a:lnTo>
                    <a:pt x="1518" y="1501"/>
                  </a:lnTo>
                  <a:lnTo>
                    <a:pt x="1447" y="1454"/>
                  </a:lnTo>
                  <a:lnTo>
                    <a:pt x="1368" y="1403"/>
                  </a:lnTo>
                  <a:lnTo>
                    <a:pt x="1287" y="1349"/>
                  </a:lnTo>
                  <a:lnTo>
                    <a:pt x="1205" y="1298"/>
                  </a:lnTo>
                  <a:lnTo>
                    <a:pt x="1127" y="1247"/>
                  </a:lnTo>
                  <a:lnTo>
                    <a:pt x="1052" y="1196"/>
                  </a:lnTo>
                  <a:lnTo>
                    <a:pt x="980" y="1151"/>
                  </a:lnTo>
                  <a:lnTo>
                    <a:pt x="922" y="1114"/>
                  </a:lnTo>
                  <a:lnTo>
                    <a:pt x="875" y="1083"/>
                  </a:lnTo>
                  <a:lnTo>
                    <a:pt x="841" y="1066"/>
                  </a:lnTo>
                  <a:lnTo>
                    <a:pt x="823" y="1056"/>
                  </a:lnTo>
                  <a:lnTo>
                    <a:pt x="806" y="1050"/>
                  </a:lnTo>
                  <a:lnTo>
                    <a:pt x="789" y="1039"/>
                  </a:lnTo>
                  <a:lnTo>
                    <a:pt x="772" y="1029"/>
                  </a:lnTo>
                  <a:lnTo>
                    <a:pt x="759" y="1016"/>
                  </a:lnTo>
                  <a:lnTo>
                    <a:pt x="745" y="999"/>
                  </a:lnTo>
                  <a:lnTo>
                    <a:pt x="732" y="982"/>
                  </a:lnTo>
                  <a:lnTo>
                    <a:pt x="721" y="965"/>
                  </a:lnTo>
                  <a:lnTo>
                    <a:pt x="715" y="944"/>
                  </a:lnTo>
                  <a:lnTo>
                    <a:pt x="698" y="903"/>
                  </a:lnTo>
                  <a:lnTo>
                    <a:pt x="684" y="856"/>
                  </a:lnTo>
                  <a:lnTo>
                    <a:pt x="674" y="805"/>
                  </a:lnTo>
                  <a:lnTo>
                    <a:pt x="667" y="757"/>
                  </a:lnTo>
                  <a:lnTo>
                    <a:pt x="657" y="676"/>
                  </a:lnTo>
                  <a:lnTo>
                    <a:pt x="643" y="557"/>
                  </a:lnTo>
                  <a:lnTo>
                    <a:pt x="626" y="445"/>
                  </a:lnTo>
                  <a:lnTo>
                    <a:pt x="616" y="384"/>
                  </a:lnTo>
                  <a:lnTo>
                    <a:pt x="612" y="367"/>
                  </a:lnTo>
                  <a:lnTo>
                    <a:pt x="602" y="353"/>
                  </a:lnTo>
                  <a:lnTo>
                    <a:pt x="585" y="346"/>
                  </a:lnTo>
                  <a:lnTo>
                    <a:pt x="561" y="339"/>
                  </a:lnTo>
                  <a:lnTo>
                    <a:pt x="544" y="336"/>
                  </a:lnTo>
                  <a:lnTo>
                    <a:pt x="517" y="336"/>
                  </a:lnTo>
                  <a:lnTo>
                    <a:pt x="486" y="333"/>
                  </a:lnTo>
                  <a:lnTo>
                    <a:pt x="456" y="329"/>
                  </a:lnTo>
                  <a:lnTo>
                    <a:pt x="422" y="326"/>
                  </a:lnTo>
                  <a:lnTo>
                    <a:pt x="391" y="322"/>
                  </a:lnTo>
                  <a:lnTo>
                    <a:pt x="364" y="319"/>
                  </a:lnTo>
                  <a:lnTo>
                    <a:pt x="347" y="316"/>
                  </a:lnTo>
                  <a:lnTo>
                    <a:pt x="330" y="316"/>
                  </a:lnTo>
                  <a:lnTo>
                    <a:pt x="313" y="316"/>
                  </a:lnTo>
                  <a:lnTo>
                    <a:pt x="292" y="316"/>
                  </a:lnTo>
                  <a:lnTo>
                    <a:pt x="269" y="316"/>
                  </a:lnTo>
                  <a:lnTo>
                    <a:pt x="245" y="316"/>
                  </a:lnTo>
                  <a:lnTo>
                    <a:pt x="217" y="316"/>
                  </a:lnTo>
                  <a:lnTo>
                    <a:pt x="190" y="316"/>
                  </a:lnTo>
                  <a:lnTo>
                    <a:pt x="160" y="312"/>
                  </a:lnTo>
                  <a:lnTo>
                    <a:pt x="126" y="299"/>
                  </a:lnTo>
                  <a:lnTo>
                    <a:pt x="112" y="282"/>
                  </a:lnTo>
                  <a:lnTo>
                    <a:pt x="112" y="268"/>
                  </a:lnTo>
                  <a:lnTo>
                    <a:pt x="115" y="261"/>
                  </a:lnTo>
                  <a:lnTo>
                    <a:pt x="163" y="265"/>
                  </a:lnTo>
                  <a:lnTo>
                    <a:pt x="200" y="265"/>
                  </a:lnTo>
                  <a:lnTo>
                    <a:pt x="231" y="261"/>
                  </a:lnTo>
                  <a:lnTo>
                    <a:pt x="255" y="258"/>
                  </a:lnTo>
                  <a:lnTo>
                    <a:pt x="275" y="251"/>
                  </a:lnTo>
                  <a:lnTo>
                    <a:pt x="292" y="244"/>
                  </a:lnTo>
                  <a:lnTo>
                    <a:pt x="313" y="241"/>
                  </a:lnTo>
                  <a:lnTo>
                    <a:pt x="330" y="237"/>
                  </a:lnTo>
                  <a:lnTo>
                    <a:pt x="360" y="237"/>
                  </a:lnTo>
                  <a:lnTo>
                    <a:pt x="401" y="241"/>
                  </a:lnTo>
                  <a:lnTo>
                    <a:pt x="456" y="241"/>
                  </a:lnTo>
                  <a:lnTo>
                    <a:pt x="510" y="244"/>
                  </a:lnTo>
                  <a:lnTo>
                    <a:pt x="561" y="248"/>
                  </a:lnTo>
                  <a:lnTo>
                    <a:pt x="609" y="248"/>
                  </a:lnTo>
                  <a:lnTo>
                    <a:pt x="640" y="251"/>
                  </a:lnTo>
                  <a:lnTo>
                    <a:pt x="653" y="251"/>
                  </a:lnTo>
                  <a:lnTo>
                    <a:pt x="653" y="248"/>
                  </a:lnTo>
                  <a:lnTo>
                    <a:pt x="643" y="244"/>
                  </a:lnTo>
                  <a:lnTo>
                    <a:pt x="626" y="241"/>
                  </a:lnTo>
                  <a:lnTo>
                    <a:pt x="602" y="231"/>
                  </a:lnTo>
                  <a:lnTo>
                    <a:pt x="575" y="224"/>
                  </a:lnTo>
                  <a:lnTo>
                    <a:pt x="544" y="217"/>
                  </a:lnTo>
                  <a:lnTo>
                    <a:pt x="517" y="210"/>
                  </a:lnTo>
                  <a:lnTo>
                    <a:pt x="493" y="207"/>
                  </a:lnTo>
                  <a:lnTo>
                    <a:pt x="476" y="203"/>
                  </a:lnTo>
                  <a:lnTo>
                    <a:pt x="459" y="207"/>
                  </a:lnTo>
                  <a:lnTo>
                    <a:pt x="442" y="207"/>
                  </a:lnTo>
                  <a:lnTo>
                    <a:pt x="422" y="203"/>
                  </a:lnTo>
                  <a:lnTo>
                    <a:pt x="398" y="200"/>
                  </a:lnTo>
                  <a:lnTo>
                    <a:pt x="384" y="200"/>
                  </a:lnTo>
                  <a:lnTo>
                    <a:pt x="371" y="200"/>
                  </a:lnTo>
                  <a:lnTo>
                    <a:pt x="357" y="200"/>
                  </a:lnTo>
                  <a:lnTo>
                    <a:pt x="343" y="197"/>
                  </a:lnTo>
                  <a:lnTo>
                    <a:pt x="320" y="197"/>
                  </a:lnTo>
                  <a:lnTo>
                    <a:pt x="292" y="200"/>
                  </a:lnTo>
                  <a:lnTo>
                    <a:pt x="262" y="203"/>
                  </a:lnTo>
                  <a:lnTo>
                    <a:pt x="231" y="207"/>
                  </a:lnTo>
                  <a:lnTo>
                    <a:pt x="197" y="210"/>
                  </a:lnTo>
                  <a:lnTo>
                    <a:pt x="163" y="210"/>
                  </a:lnTo>
                  <a:lnTo>
                    <a:pt x="126" y="210"/>
                  </a:lnTo>
                  <a:lnTo>
                    <a:pt x="91" y="203"/>
                  </a:lnTo>
                  <a:lnTo>
                    <a:pt x="37" y="186"/>
                  </a:lnTo>
                  <a:lnTo>
                    <a:pt x="10" y="166"/>
                  </a:lnTo>
                  <a:lnTo>
                    <a:pt x="0" y="149"/>
                  </a:lnTo>
                  <a:lnTo>
                    <a:pt x="0" y="142"/>
                  </a:lnTo>
                  <a:lnTo>
                    <a:pt x="23" y="142"/>
                  </a:lnTo>
                  <a:lnTo>
                    <a:pt x="47" y="139"/>
                  </a:lnTo>
                  <a:lnTo>
                    <a:pt x="68" y="139"/>
                  </a:lnTo>
                  <a:lnTo>
                    <a:pt x="88" y="1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4" name="Freeform 261"/>
            <p:cNvSpPr>
              <a:spLocks/>
            </p:cNvSpPr>
            <p:nvPr/>
          </p:nvSpPr>
          <p:spPr bwMode="auto">
            <a:xfrm>
              <a:off x="5527" y="4353"/>
              <a:ext cx="1771" cy="4914"/>
            </a:xfrm>
            <a:custGeom>
              <a:avLst/>
              <a:gdLst/>
              <a:ahLst/>
              <a:cxnLst>
                <a:cxn ang="0">
                  <a:pos x="1090" y="452"/>
                </a:cxn>
                <a:cxn ang="0">
                  <a:pos x="1151" y="524"/>
                </a:cxn>
                <a:cxn ang="0">
                  <a:pos x="1250" y="666"/>
                </a:cxn>
                <a:cxn ang="0">
                  <a:pos x="1372" y="891"/>
                </a:cxn>
                <a:cxn ang="0">
                  <a:pos x="1498" y="1193"/>
                </a:cxn>
                <a:cxn ang="0">
                  <a:pos x="1607" y="1577"/>
                </a:cxn>
                <a:cxn ang="0">
                  <a:pos x="1682" y="2046"/>
                </a:cxn>
                <a:cxn ang="0">
                  <a:pos x="1703" y="2600"/>
                </a:cxn>
                <a:cxn ang="0">
                  <a:pos x="1655" y="3463"/>
                </a:cxn>
                <a:cxn ang="0">
                  <a:pos x="1658" y="4258"/>
                </a:cxn>
                <a:cxn ang="0">
                  <a:pos x="1713" y="4706"/>
                </a:cxn>
                <a:cxn ang="0">
                  <a:pos x="1760" y="4893"/>
                </a:cxn>
                <a:cxn ang="0">
                  <a:pos x="1757" y="4914"/>
                </a:cxn>
                <a:cxn ang="0">
                  <a:pos x="1669" y="4903"/>
                </a:cxn>
                <a:cxn ang="0">
                  <a:pos x="1505" y="4880"/>
                </a:cxn>
                <a:cxn ang="0">
                  <a:pos x="1284" y="4842"/>
                </a:cxn>
                <a:cxn ang="0">
                  <a:pos x="1025" y="4781"/>
                </a:cxn>
                <a:cxn ang="0">
                  <a:pos x="746" y="4693"/>
                </a:cxn>
                <a:cxn ang="0">
                  <a:pos x="467" y="4577"/>
                </a:cxn>
                <a:cxn ang="0">
                  <a:pos x="201" y="4424"/>
                </a:cxn>
                <a:cxn ang="0">
                  <a:pos x="96" y="4322"/>
                </a:cxn>
                <a:cxn ang="0">
                  <a:pos x="211" y="4227"/>
                </a:cxn>
                <a:cxn ang="0">
                  <a:pos x="382" y="4054"/>
                </a:cxn>
                <a:cxn ang="0">
                  <a:pos x="545" y="3833"/>
                </a:cxn>
                <a:cxn ang="0">
                  <a:pos x="630" y="3558"/>
                </a:cxn>
                <a:cxn ang="0">
                  <a:pos x="593" y="3184"/>
                </a:cxn>
                <a:cxn ang="0">
                  <a:pos x="497" y="2814"/>
                </a:cxn>
                <a:cxn ang="0">
                  <a:pos x="416" y="2569"/>
                </a:cxn>
                <a:cxn ang="0">
                  <a:pos x="392" y="2528"/>
                </a:cxn>
                <a:cxn ang="0">
                  <a:pos x="330" y="2508"/>
                </a:cxn>
                <a:cxn ang="0">
                  <a:pos x="232" y="2454"/>
                </a:cxn>
                <a:cxn ang="0">
                  <a:pos x="116" y="2365"/>
                </a:cxn>
                <a:cxn ang="0">
                  <a:pos x="21" y="2233"/>
                </a:cxn>
                <a:cxn ang="0">
                  <a:pos x="0" y="2063"/>
                </a:cxn>
                <a:cxn ang="0">
                  <a:pos x="38" y="1873"/>
                </a:cxn>
                <a:cxn ang="0">
                  <a:pos x="99" y="1686"/>
                </a:cxn>
                <a:cxn ang="0">
                  <a:pos x="184" y="1397"/>
                </a:cxn>
                <a:cxn ang="0">
                  <a:pos x="245" y="1064"/>
                </a:cxn>
                <a:cxn ang="0">
                  <a:pos x="266" y="826"/>
                </a:cxn>
                <a:cxn ang="0">
                  <a:pos x="262" y="697"/>
                </a:cxn>
                <a:cxn ang="0">
                  <a:pos x="273" y="670"/>
                </a:cxn>
                <a:cxn ang="0">
                  <a:pos x="347" y="578"/>
                </a:cxn>
                <a:cxn ang="0">
                  <a:pos x="490" y="405"/>
                </a:cxn>
                <a:cxn ang="0">
                  <a:pos x="688" y="153"/>
                </a:cxn>
                <a:cxn ang="0">
                  <a:pos x="814" y="17"/>
                </a:cxn>
                <a:cxn ang="0">
                  <a:pos x="872" y="129"/>
                </a:cxn>
                <a:cxn ang="0">
                  <a:pos x="960" y="286"/>
                </a:cxn>
                <a:cxn ang="0">
                  <a:pos x="1049" y="411"/>
                </a:cxn>
              </a:cxnLst>
              <a:rect l="0" t="0" r="r" b="b"/>
              <a:pathLst>
                <a:path w="1771" h="4914">
                  <a:moveTo>
                    <a:pt x="1083" y="442"/>
                  </a:moveTo>
                  <a:lnTo>
                    <a:pt x="1090" y="452"/>
                  </a:lnTo>
                  <a:lnTo>
                    <a:pt x="1114" y="476"/>
                  </a:lnTo>
                  <a:lnTo>
                    <a:pt x="1151" y="524"/>
                  </a:lnTo>
                  <a:lnTo>
                    <a:pt x="1195" y="585"/>
                  </a:lnTo>
                  <a:lnTo>
                    <a:pt x="1250" y="666"/>
                  </a:lnTo>
                  <a:lnTo>
                    <a:pt x="1311" y="768"/>
                  </a:lnTo>
                  <a:lnTo>
                    <a:pt x="1372" y="891"/>
                  </a:lnTo>
                  <a:lnTo>
                    <a:pt x="1437" y="1030"/>
                  </a:lnTo>
                  <a:lnTo>
                    <a:pt x="1498" y="1193"/>
                  </a:lnTo>
                  <a:lnTo>
                    <a:pt x="1556" y="1373"/>
                  </a:lnTo>
                  <a:lnTo>
                    <a:pt x="1607" y="1577"/>
                  </a:lnTo>
                  <a:lnTo>
                    <a:pt x="1652" y="1801"/>
                  </a:lnTo>
                  <a:lnTo>
                    <a:pt x="1682" y="2046"/>
                  </a:lnTo>
                  <a:lnTo>
                    <a:pt x="1703" y="2311"/>
                  </a:lnTo>
                  <a:lnTo>
                    <a:pt x="1703" y="2600"/>
                  </a:lnTo>
                  <a:lnTo>
                    <a:pt x="1689" y="2912"/>
                  </a:lnTo>
                  <a:lnTo>
                    <a:pt x="1655" y="3463"/>
                  </a:lnTo>
                  <a:lnTo>
                    <a:pt x="1648" y="3908"/>
                  </a:lnTo>
                  <a:lnTo>
                    <a:pt x="1658" y="4258"/>
                  </a:lnTo>
                  <a:lnTo>
                    <a:pt x="1682" y="4519"/>
                  </a:lnTo>
                  <a:lnTo>
                    <a:pt x="1713" y="4706"/>
                  </a:lnTo>
                  <a:lnTo>
                    <a:pt x="1740" y="4829"/>
                  </a:lnTo>
                  <a:lnTo>
                    <a:pt x="1760" y="4893"/>
                  </a:lnTo>
                  <a:lnTo>
                    <a:pt x="1771" y="4914"/>
                  </a:lnTo>
                  <a:lnTo>
                    <a:pt x="1757" y="4914"/>
                  </a:lnTo>
                  <a:lnTo>
                    <a:pt x="1723" y="4910"/>
                  </a:lnTo>
                  <a:lnTo>
                    <a:pt x="1669" y="4903"/>
                  </a:lnTo>
                  <a:lnTo>
                    <a:pt x="1594" y="4893"/>
                  </a:lnTo>
                  <a:lnTo>
                    <a:pt x="1505" y="4880"/>
                  </a:lnTo>
                  <a:lnTo>
                    <a:pt x="1400" y="4863"/>
                  </a:lnTo>
                  <a:lnTo>
                    <a:pt x="1284" y="4842"/>
                  </a:lnTo>
                  <a:lnTo>
                    <a:pt x="1158" y="4812"/>
                  </a:lnTo>
                  <a:lnTo>
                    <a:pt x="1025" y="4781"/>
                  </a:lnTo>
                  <a:lnTo>
                    <a:pt x="889" y="4740"/>
                  </a:lnTo>
                  <a:lnTo>
                    <a:pt x="746" y="4693"/>
                  </a:lnTo>
                  <a:lnTo>
                    <a:pt x="606" y="4638"/>
                  </a:lnTo>
                  <a:lnTo>
                    <a:pt x="467" y="4577"/>
                  </a:lnTo>
                  <a:lnTo>
                    <a:pt x="330" y="4506"/>
                  </a:lnTo>
                  <a:lnTo>
                    <a:pt x="201" y="4424"/>
                  </a:lnTo>
                  <a:lnTo>
                    <a:pt x="79" y="4336"/>
                  </a:lnTo>
                  <a:lnTo>
                    <a:pt x="96" y="4322"/>
                  </a:lnTo>
                  <a:lnTo>
                    <a:pt x="143" y="4285"/>
                  </a:lnTo>
                  <a:lnTo>
                    <a:pt x="211" y="4227"/>
                  </a:lnTo>
                  <a:lnTo>
                    <a:pt x="296" y="4149"/>
                  </a:lnTo>
                  <a:lnTo>
                    <a:pt x="382" y="4054"/>
                  </a:lnTo>
                  <a:lnTo>
                    <a:pt x="470" y="3949"/>
                  </a:lnTo>
                  <a:lnTo>
                    <a:pt x="545" y="3833"/>
                  </a:lnTo>
                  <a:lnTo>
                    <a:pt x="603" y="3707"/>
                  </a:lnTo>
                  <a:lnTo>
                    <a:pt x="630" y="3558"/>
                  </a:lnTo>
                  <a:lnTo>
                    <a:pt x="623" y="3378"/>
                  </a:lnTo>
                  <a:lnTo>
                    <a:pt x="593" y="3184"/>
                  </a:lnTo>
                  <a:lnTo>
                    <a:pt x="548" y="2990"/>
                  </a:lnTo>
                  <a:lnTo>
                    <a:pt x="497" y="2814"/>
                  </a:lnTo>
                  <a:lnTo>
                    <a:pt x="450" y="2668"/>
                  </a:lnTo>
                  <a:lnTo>
                    <a:pt x="416" y="2569"/>
                  </a:lnTo>
                  <a:lnTo>
                    <a:pt x="402" y="2532"/>
                  </a:lnTo>
                  <a:lnTo>
                    <a:pt x="392" y="2528"/>
                  </a:lnTo>
                  <a:lnTo>
                    <a:pt x="368" y="2522"/>
                  </a:lnTo>
                  <a:lnTo>
                    <a:pt x="330" y="2508"/>
                  </a:lnTo>
                  <a:lnTo>
                    <a:pt x="283" y="2484"/>
                  </a:lnTo>
                  <a:lnTo>
                    <a:pt x="232" y="2454"/>
                  </a:lnTo>
                  <a:lnTo>
                    <a:pt x="174" y="2416"/>
                  </a:lnTo>
                  <a:lnTo>
                    <a:pt x="116" y="2365"/>
                  </a:lnTo>
                  <a:lnTo>
                    <a:pt x="61" y="2304"/>
                  </a:lnTo>
                  <a:lnTo>
                    <a:pt x="21" y="2233"/>
                  </a:lnTo>
                  <a:lnTo>
                    <a:pt x="0" y="2151"/>
                  </a:lnTo>
                  <a:lnTo>
                    <a:pt x="0" y="2063"/>
                  </a:lnTo>
                  <a:lnTo>
                    <a:pt x="14" y="1968"/>
                  </a:lnTo>
                  <a:lnTo>
                    <a:pt x="38" y="1873"/>
                  </a:lnTo>
                  <a:lnTo>
                    <a:pt x="68" y="1777"/>
                  </a:lnTo>
                  <a:lnTo>
                    <a:pt x="99" y="1686"/>
                  </a:lnTo>
                  <a:lnTo>
                    <a:pt x="130" y="1594"/>
                  </a:lnTo>
                  <a:lnTo>
                    <a:pt x="184" y="1397"/>
                  </a:lnTo>
                  <a:lnTo>
                    <a:pt x="222" y="1220"/>
                  </a:lnTo>
                  <a:lnTo>
                    <a:pt x="245" y="1064"/>
                  </a:lnTo>
                  <a:lnTo>
                    <a:pt x="259" y="931"/>
                  </a:lnTo>
                  <a:lnTo>
                    <a:pt x="266" y="826"/>
                  </a:lnTo>
                  <a:lnTo>
                    <a:pt x="266" y="744"/>
                  </a:lnTo>
                  <a:lnTo>
                    <a:pt x="262" y="697"/>
                  </a:lnTo>
                  <a:lnTo>
                    <a:pt x="262" y="680"/>
                  </a:lnTo>
                  <a:lnTo>
                    <a:pt x="273" y="670"/>
                  </a:lnTo>
                  <a:lnTo>
                    <a:pt x="300" y="632"/>
                  </a:lnTo>
                  <a:lnTo>
                    <a:pt x="347" y="578"/>
                  </a:lnTo>
                  <a:lnTo>
                    <a:pt x="412" y="500"/>
                  </a:lnTo>
                  <a:lnTo>
                    <a:pt x="490" y="405"/>
                  </a:lnTo>
                  <a:lnTo>
                    <a:pt x="582" y="286"/>
                  </a:lnTo>
                  <a:lnTo>
                    <a:pt x="688" y="153"/>
                  </a:lnTo>
                  <a:lnTo>
                    <a:pt x="804" y="0"/>
                  </a:lnTo>
                  <a:lnTo>
                    <a:pt x="814" y="17"/>
                  </a:lnTo>
                  <a:lnTo>
                    <a:pt x="838" y="65"/>
                  </a:lnTo>
                  <a:lnTo>
                    <a:pt x="872" y="129"/>
                  </a:lnTo>
                  <a:lnTo>
                    <a:pt x="913" y="204"/>
                  </a:lnTo>
                  <a:lnTo>
                    <a:pt x="960" y="286"/>
                  </a:lnTo>
                  <a:lnTo>
                    <a:pt x="1005" y="357"/>
                  </a:lnTo>
                  <a:lnTo>
                    <a:pt x="1049" y="411"/>
                  </a:lnTo>
                  <a:lnTo>
                    <a:pt x="1083" y="442"/>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5" name="Freeform 262"/>
            <p:cNvSpPr>
              <a:spLocks/>
            </p:cNvSpPr>
            <p:nvPr/>
          </p:nvSpPr>
          <p:spPr bwMode="auto">
            <a:xfrm>
              <a:off x="5027" y="5193"/>
              <a:ext cx="1930" cy="3200"/>
            </a:xfrm>
            <a:custGeom>
              <a:avLst/>
              <a:gdLst/>
              <a:ahLst/>
              <a:cxnLst>
                <a:cxn ang="0">
                  <a:pos x="1692" y="6"/>
                </a:cxn>
                <a:cxn ang="0">
                  <a:pos x="1607" y="44"/>
                </a:cxn>
                <a:cxn ang="0">
                  <a:pos x="1494" y="142"/>
                </a:cxn>
                <a:cxn ang="0">
                  <a:pos x="1416" y="326"/>
                </a:cxn>
                <a:cxn ang="0">
                  <a:pos x="1406" y="604"/>
                </a:cxn>
                <a:cxn ang="0">
                  <a:pos x="1362" y="920"/>
                </a:cxn>
                <a:cxn ang="0">
                  <a:pos x="1287" y="1226"/>
                </a:cxn>
                <a:cxn ang="0">
                  <a:pos x="1212" y="1471"/>
                </a:cxn>
                <a:cxn ang="0">
                  <a:pos x="1154" y="1658"/>
                </a:cxn>
                <a:cxn ang="0">
                  <a:pos x="1079" y="1964"/>
                </a:cxn>
                <a:cxn ang="0">
                  <a:pos x="1001" y="2293"/>
                </a:cxn>
                <a:cxn ang="0">
                  <a:pos x="946" y="2524"/>
                </a:cxn>
                <a:cxn ang="0">
                  <a:pos x="933" y="2558"/>
                </a:cxn>
                <a:cxn ang="0">
                  <a:pos x="892" y="2551"/>
                </a:cxn>
                <a:cxn ang="0">
                  <a:pos x="820" y="2534"/>
                </a:cxn>
                <a:cxn ang="0">
                  <a:pos x="722" y="2507"/>
                </a:cxn>
                <a:cxn ang="0">
                  <a:pos x="609" y="2473"/>
                </a:cxn>
                <a:cxn ang="0">
                  <a:pos x="493" y="2422"/>
                </a:cxn>
                <a:cxn ang="0">
                  <a:pos x="378" y="2361"/>
                </a:cxn>
                <a:cxn ang="0">
                  <a:pos x="279" y="2283"/>
                </a:cxn>
                <a:cxn ang="0">
                  <a:pos x="224" y="2252"/>
                </a:cxn>
                <a:cxn ang="0">
                  <a:pos x="160" y="2354"/>
                </a:cxn>
                <a:cxn ang="0">
                  <a:pos x="71" y="2534"/>
                </a:cxn>
                <a:cxn ang="0">
                  <a:pos x="10" y="2759"/>
                </a:cxn>
                <a:cxn ang="0">
                  <a:pos x="10" y="2878"/>
                </a:cxn>
                <a:cxn ang="0">
                  <a:pos x="85" y="2871"/>
                </a:cxn>
                <a:cxn ang="0">
                  <a:pos x="211" y="2871"/>
                </a:cxn>
                <a:cxn ang="0">
                  <a:pos x="374" y="2898"/>
                </a:cxn>
                <a:cxn ang="0">
                  <a:pos x="504" y="2952"/>
                </a:cxn>
                <a:cxn ang="0">
                  <a:pos x="596" y="2993"/>
                </a:cxn>
                <a:cxn ang="0">
                  <a:pos x="687" y="3034"/>
                </a:cxn>
                <a:cxn ang="0">
                  <a:pos x="783" y="3075"/>
                </a:cxn>
                <a:cxn ang="0">
                  <a:pos x="871" y="3112"/>
                </a:cxn>
                <a:cxn ang="0">
                  <a:pos x="953" y="3146"/>
                </a:cxn>
                <a:cxn ang="0">
                  <a:pos x="1025" y="3173"/>
                </a:cxn>
                <a:cxn ang="0">
                  <a:pos x="1086" y="3194"/>
                </a:cxn>
                <a:cxn ang="0">
                  <a:pos x="1137" y="3190"/>
                </a:cxn>
                <a:cxn ang="0">
                  <a:pos x="1212" y="3068"/>
                </a:cxn>
                <a:cxn ang="0">
                  <a:pos x="1311" y="2847"/>
                </a:cxn>
                <a:cxn ang="0">
                  <a:pos x="1419" y="2558"/>
                </a:cxn>
                <a:cxn ang="0">
                  <a:pos x="1532" y="2232"/>
                </a:cxn>
                <a:cxn ang="0">
                  <a:pos x="1641" y="1899"/>
                </a:cxn>
                <a:cxn ang="0">
                  <a:pos x="1733" y="1593"/>
                </a:cxn>
                <a:cxn ang="0">
                  <a:pos x="1801" y="1349"/>
                </a:cxn>
                <a:cxn ang="0">
                  <a:pos x="1855" y="1077"/>
                </a:cxn>
                <a:cxn ang="0">
                  <a:pos x="1917" y="642"/>
                </a:cxn>
                <a:cxn ang="0">
                  <a:pos x="1923" y="231"/>
                </a:cxn>
                <a:cxn ang="0">
                  <a:pos x="1818" y="0"/>
                </a:cxn>
              </a:cxnLst>
              <a:rect l="0" t="0" r="r" b="b"/>
              <a:pathLst>
                <a:path w="1930" h="3200">
                  <a:moveTo>
                    <a:pt x="1706" y="3"/>
                  </a:moveTo>
                  <a:lnTo>
                    <a:pt x="1692" y="6"/>
                  </a:lnTo>
                  <a:lnTo>
                    <a:pt x="1658" y="20"/>
                  </a:lnTo>
                  <a:lnTo>
                    <a:pt x="1607" y="44"/>
                  </a:lnTo>
                  <a:lnTo>
                    <a:pt x="1552" y="85"/>
                  </a:lnTo>
                  <a:lnTo>
                    <a:pt x="1494" y="142"/>
                  </a:lnTo>
                  <a:lnTo>
                    <a:pt x="1447" y="220"/>
                  </a:lnTo>
                  <a:lnTo>
                    <a:pt x="1416" y="326"/>
                  </a:lnTo>
                  <a:lnTo>
                    <a:pt x="1409" y="455"/>
                  </a:lnTo>
                  <a:lnTo>
                    <a:pt x="1406" y="604"/>
                  </a:lnTo>
                  <a:lnTo>
                    <a:pt x="1389" y="761"/>
                  </a:lnTo>
                  <a:lnTo>
                    <a:pt x="1362" y="920"/>
                  </a:lnTo>
                  <a:lnTo>
                    <a:pt x="1328" y="1077"/>
                  </a:lnTo>
                  <a:lnTo>
                    <a:pt x="1287" y="1226"/>
                  </a:lnTo>
                  <a:lnTo>
                    <a:pt x="1246" y="1359"/>
                  </a:lnTo>
                  <a:lnTo>
                    <a:pt x="1212" y="1471"/>
                  </a:lnTo>
                  <a:lnTo>
                    <a:pt x="1181" y="1559"/>
                  </a:lnTo>
                  <a:lnTo>
                    <a:pt x="1154" y="1658"/>
                  </a:lnTo>
                  <a:lnTo>
                    <a:pt x="1116" y="1797"/>
                  </a:lnTo>
                  <a:lnTo>
                    <a:pt x="1079" y="1964"/>
                  </a:lnTo>
                  <a:lnTo>
                    <a:pt x="1038" y="2133"/>
                  </a:lnTo>
                  <a:lnTo>
                    <a:pt x="1001" y="2293"/>
                  </a:lnTo>
                  <a:lnTo>
                    <a:pt x="970" y="2429"/>
                  </a:lnTo>
                  <a:lnTo>
                    <a:pt x="946" y="2524"/>
                  </a:lnTo>
                  <a:lnTo>
                    <a:pt x="939" y="2558"/>
                  </a:lnTo>
                  <a:lnTo>
                    <a:pt x="933" y="2558"/>
                  </a:lnTo>
                  <a:lnTo>
                    <a:pt x="919" y="2555"/>
                  </a:lnTo>
                  <a:lnTo>
                    <a:pt x="892" y="2551"/>
                  </a:lnTo>
                  <a:lnTo>
                    <a:pt x="861" y="2545"/>
                  </a:lnTo>
                  <a:lnTo>
                    <a:pt x="820" y="2534"/>
                  </a:lnTo>
                  <a:lnTo>
                    <a:pt x="773" y="2524"/>
                  </a:lnTo>
                  <a:lnTo>
                    <a:pt x="722" y="2507"/>
                  </a:lnTo>
                  <a:lnTo>
                    <a:pt x="667" y="2490"/>
                  </a:lnTo>
                  <a:lnTo>
                    <a:pt x="609" y="2473"/>
                  </a:lnTo>
                  <a:lnTo>
                    <a:pt x="551" y="2449"/>
                  </a:lnTo>
                  <a:lnTo>
                    <a:pt x="493" y="2422"/>
                  </a:lnTo>
                  <a:lnTo>
                    <a:pt x="436" y="2392"/>
                  </a:lnTo>
                  <a:lnTo>
                    <a:pt x="378" y="2361"/>
                  </a:lnTo>
                  <a:lnTo>
                    <a:pt x="327" y="2324"/>
                  </a:lnTo>
                  <a:lnTo>
                    <a:pt x="279" y="2283"/>
                  </a:lnTo>
                  <a:lnTo>
                    <a:pt x="235" y="2239"/>
                  </a:lnTo>
                  <a:lnTo>
                    <a:pt x="224" y="2252"/>
                  </a:lnTo>
                  <a:lnTo>
                    <a:pt x="197" y="2293"/>
                  </a:lnTo>
                  <a:lnTo>
                    <a:pt x="160" y="2354"/>
                  </a:lnTo>
                  <a:lnTo>
                    <a:pt x="115" y="2436"/>
                  </a:lnTo>
                  <a:lnTo>
                    <a:pt x="71" y="2534"/>
                  </a:lnTo>
                  <a:lnTo>
                    <a:pt x="34" y="2643"/>
                  </a:lnTo>
                  <a:lnTo>
                    <a:pt x="10" y="2759"/>
                  </a:lnTo>
                  <a:lnTo>
                    <a:pt x="0" y="2881"/>
                  </a:lnTo>
                  <a:lnTo>
                    <a:pt x="10" y="2878"/>
                  </a:lnTo>
                  <a:lnTo>
                    <a:pt x="41" y="2874"/>
                  </a:lnTo>
                  <a:lnTo>
                    <a:pt x="85" y="2871"/>
                  </a:lnTo>
                  <a:lnTo>
                    <a:pt x="143" y="2867"/>
                  </a:lnTo>
                  <a:lnTo>
                    <a:pt x="211" y="2871"/>
                  </a:lnTo>
                  <a:lnTo>
                    <a:pt x="289" y="2881"/>
                  </a:lnTo>
                  <a:lnTo>
                    <a:pt x="374" y="2898"/>
                  </a:lnTo>
                  <a:lnTo>
                    <a:pt x="459" y="2932"/>
                  </a:lnTo>
                  <a:lnTo>
                    <a:pt x="504" y="2952"/>
                  </a:lnTo>
                  <a:lnTo>
                    <a:pt x="548" y="2973"/>
                  </a:lnTo>
                  <a:lnTo>
                    <a:pt x="596" y="2993"/>
                  </a:lnTo>
                  <a:lnTo>
                    <a:pt x="643" y="3013"/>
                  </a:lnTo>
                  <a:lnTo>
                    <a:pt x="687" y="3034"/>
                  </a:lnTo>
                  <a:lnTo>
                    <a:pt x="735" y="3054"/>
                  </a:lnTo>
                  <a:lnTo>
                    <a:pt x="783" y="3075"/>
                  </a:lnTo>
                  <a:lnTo>
                    <a:pt x="827" y="3095"/>
                  </a:lnTo>
                  <a:lnTo>
                    <a:pt x="871" y="3112"/>
                  </a:lnTo>
                  <a:lnTo>
                    <a:pt x="912" y="3129"/>
                  </a:lnTo>
                  <a:lnTo>
                    <a:pt x="953" y="3146"/>
                  </a:lnTo>
                  <a:lnTo>
                    <a:pt x="990" y="3160"/>
                  </a:lnTo>
                  <a:lnTo>
                    <a:pt x="1025" y="3173"/>
                  </a:lnTo>
                  <a:lnTo>
                    <a:pt x="1059" y="3183"/>
                  </a:lnTo>
                  <a:lnTo>
                    <a:pt x="1086" y="3194"/>
                  </a:lnTo>
                  <a:lnTo>
                    <a:pt x="1110" y="3200"/>
                  </a:lnTo>
                  <a:lnTo>
                    <a:pt x="1137" y="3190"/>
                  </a:lnTo>
                  <a:lnTo>
                    <a:pt x="1171" y="3143"/>
                  </a:lnTo>
                  <a:lnTo>
                    <a:pt x="1212" y="3068"/>
                  </a:lnTo>
                  <a:lnTo>
                    <a:pt x="1259" y="2969"/>
                  </a:lnTo>
                  <a:lnTo>
                    <a:pt x="1311" y="2847"/>
                  </a:lnTo>
                  <a:lnTo>
                    <a:pt x="1365" y="2711"/>
                  </a:lnTo>
                  <a:lnTo>
                    <a:pt x="1419" y="2558"/>
                  </a:lnTo>
                  <a:lnTo>
                    <a:pt x="1477" y="2395"/>
                  </a:lnTo>
                  <a:lnTo>
                    <a:pt x="1532" y="2232"/>
                  </a:lnTo>
                  <a:lnTo>
                    <a:pt x="1590" y="2062"/>
                  </a:lnTo>
                  <a:lnTo>
                    <a:pt x="1641" y="1899"/>
                  </a:lnTo>
                  <a:lnTo>
                    <a:pt x="1688" y="1739"/>
                  </a:lnTo>
                  <a:lnTo>
                    <a:pt x="1733" y="1593"/>
                  </a:lnTo>
                  <a:lnTo>
                    <a:pt x="1770" y="1461"/>
                  </a:lnTo>
                  <a:lnTo>
                    <a:pt x="1801" y="1349"/>
                  </a:lnTo>
                  <a:lnTo>
                    <a:pt x="1821" y="1257"/>
                  </a:lnTo>
                  <a:lnTo>
                    <a:pt x="1855" y="1077"/>
                  </a:lnTo>
                  <a:lnTo>
                    <a:pt x="1889" y="866"/>
                  </a:lnTo>
                  <a:lnTo>
                    <a:pt x="1917" y="642"/>
                  </a:lnTo>
                  <a:lnTo>
                    <a:pt x="1930" y="421"/>
                  </a:lnTo>
                  <a:lnTo>
                    <a:pt x="1923" y="231"/>
                  </a:lnTo>
                  <a:lnTo>
                    <a:pt x="1886" y="81"/>
                  </a:lnTo>
                  <a:lnTo>
                    <a:pt x="1818" y="0"/>
                  </a:lnTo>
                  <a:lnTo>
                    <a:pt x="1706" y="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6" name="Freeform 263"/>
            <p:cNvSpPr>
              <a:spLocks/>
            </p:cNvSpPr>
            <p:nvPr/>
          </p:nvSpPr>
          <p:spPr bwMode="auto">
            <a:xfrm>
              <a:off x="6150" y="3765"/>
              <a:ext cx="1846" cy="2100"/>
            </a:xfrm>
            <a:custGeom>
              <a:avLst/>
              <a:gdLst/>
              <a:ahLst/>
              <a:cxnLst>
                <a:cxn ang="0">
                  <a:pos x="48" y="0"/>
                </a:cxn>
                <a:cxn ang="0">
                  <a:pos x="92" y="4"/>
                </a:cxn>
                <a:cxn ang="0">
                  <a:pos x="171" y="17"/>
                </a:cxn>
                <a:cxn ang="0">
                  <a:pos x="276" y="51"/>
                </a:cxn>
                <a:cxn ang="0">
                  <a:pos x="392" y="113"/>
                </a:cxn>
                <a:cxn ang="0">
                  <a:pos x="514" y="208"/>
                </a:cxn>
                <a:cxn ang="0">
                  <a:pos x="630" y="347"/>
                </a:cxn>
                <a:cxn ang="0">
                  <a:pos x="726" y="537"/>
                </a:cxn>
                <a:cxn ang="0">
                  <a:pos x="804" y="782"/>
                </a:cxn>
                <a:cxn ang="0">
                  <a:pos x="903" y="1037"/>
                </a:cxn>
                <a:cxn ang="0">
                  <a:pos x="1018" y="1285"/>
                </a:cxn>
                <a:cxn ang="0">
                  <a:pos x="1151" y="1513"/>
                </a:cxn>
                <a:cxn ang="0">
                  <a:pos x="1294" y="1713"/>
                </a:cxn>
                <a:cxn ang="0">
                  <a:pos x="1451" y="1866"/>
                </a:cxn>
                <a:cxn ang="0">
                  <a:pos x="1607" y="1964"/>
                </a:cxn>
                <a:cxn ang="0">
                  <a:pos x="1767" y="1998"/>
                </a:cxn>
                <a:cxn ang="0">
                  <a:pos x="1842" y="1988"/>
                </a:cxn>
                <a:cxn ang="0">
                  <a:pos x="1812" y="2022"/>
                </a:cxn>
                <a:cxn ang="0">
                  <a:pos x="1747" y="2066"/>
                </a:cxn>
                <a:cxn ang="0">
                  <a:pos x="1648" y="2097"/>
                </a:cxn>
                <a:cxn ang="0">
                  <a:pos x="1515" y="2097"/>
                </a:cxn>
                <a:cxn ang="0">
                  <a:pos x="1345" y="2039"/>
                </a:cxn>
                <a:cxn ang="0">
                  <a:pos x="1141" y="1907"/>
                </a:cxn>
                <a:cxn ang="0">
                  <a:pos x="899" y="1672"/>
                </a:cxn>
                <a:cxn ang="0">
                  <a:pos x="651" y="1360"/>
                </a:cxn>
                <a:cxn ang="0">
                  <a:pos x="501" y="1091"/>
                </a:cxn>
                <a:cxn ang="0">
                  <a:pos x="422" y="870"/>
                </a:cxn>
                <a:cxn ang="0">
                  <a:pos x="375" y="683"/>
                </a:cxn>
                <a:cxn ang="0">
                  <a:pos x="307" y="449"/>
                </a:cxn>
                <a:cxn ang="0">
                  <a:pos x="211" y="259"/>
                </a:cxn>
                <a:cxn ang="0">
                  <a:pos x="123" y="170"/>
                </a:cxn>
                <a:cxn ang="0">
                  <a:pos x="51" y="136"/>
                </a:cxn>
                <a:cxn ang="0">
                  <a:pos x="0" y="102"/>
                </a:cxn>
                <a:cxn ang="0">
                  <a:pos x="31" y="17"/>
                </a:cxn>
              </a:cxnLst>
              <a:rect l="0" t="0" r="r" b="b"/>
              <a:pathLst>
                <a:path w="1846" h="2100">
                  <a:moveTo>
                    <a:pt x="41" y="0"/>
                  </a:moveTo>
                  <a:lnTo>
                    <a:pt x="48" y="0"/>
                  </a:lnTo>
                  <a:lnTo>
                    <a:pt x="65" y="0"/>
                  </a:lnTo>
                  <a:lnTo>
                    <a:pt x="92" y="4"/>
                  </a:lnTo>
                  <a:lnTo>
                    <a:pt x="126" y="7"/>
                  </a:lnTo>
                  <a:lnTo>
                    <a:pt x="171" y="17"/>
                  </a:lnTo>
                  <a:lnTo>
                    <a:pt x="222" y="31"/>
                  </a:lnTo>
                  <a:lnTo>
                    <a:pt x="276" y="51"/>
                  </a:lnTo>
                  <a:lnTo>
                    <a:pt x="334" y="79"/>
                  </a:lnTo>
                  <a:lnTo>
                    <a:pt x="392" y="113"/>
                  </a:lnTo>
                  <a:lnTo>
                    <a:pt x="453" y="153"/>
                  </a:lnTo>
                  <a:lnTo>
                    <a:pt x="514" y="208"/>
                  </a:lnTo>
                  <a:lnTo>
                    <a:pt x="572" y="272"/>
                  </a:lnTo>
                  <a:lnTo>
                    <a:pt x="630" y="347"/>
                  </a:lnTo>
                  <a:lnTo>
                    <a:pt x="681" y="435"/>
                  </a:lnTo>
                  <a:lnTo>
                    <a:pt x="726" y="537"/>
                  </a:lnTo>
                  <a:lnTo>
                    <a:pt x="766" y="656"/>
                  </a:lnTo>
                  <a:lnTo>
                    <a:pt x="804" y="782"/>
                  </a:lnTo>
                  <a:lnTo>
                    <a:pt x="851" y="911"/>
                  </a:lnTo>
                  <a:lnTo>
                    <a:pt x="903" y="1037"/>
                  </a:lnTo>
                  <a:lnTo>
                    <a:pt x="957" y="1163"/>
                  </a:lnTo>
                  <a:lnTo>
                    <a:pt x="1018" y="1285"/>
                  </a:lnTo>
                  <a:lnTo>
                    <a:pt x="1083" y="1404"/>
                  </a:lnTo>
                  <a:lnTo>
                    <a:pt x="1151" y="1513"/>
                  </a:lnTo>
                  <a:lnTo>
                    <a:pt x="1223" y="1618"/>
                  </a:lnTo>
                  <a:lnTo>
                    <a:pt x="1294" y="1713"/>
                  </a:lnTo>
                  <a:lnTo>
                    <a:pt x="1372" y="1795"/>
                  </a:lnTo>
                  <a:lnTo>
                    <a:pt x="1451" y="1866"/>
                  </a:lnTo>
                  <a:lnTo>
                    <a:pt x="1529" y="1924"/>
                  </a:lnTo>
                  <a:lnTo>
                    <a:pt x="1607" y="1964"/>
                  </a:lnTo>
                  <a:lnTo>
                    <a:pt x="1689" y="1992"/>
                  </a:lnTo>
                  <a:lnTo>
                    <a:pt x="1767" y="1998"/>
                  </a:lnTo>
                  <a:lnTo>
                    <a:pt x="1846" y="1985"/>
                  </a:lnTo>
                  <a:lnTo>
                    <a:pt x="1842" y="1988"/>
                  </a:lnTo>
                  <a:lnTo>
                    <a:pt x="1829" y="2002"/>
                  </a:lnTo>
                  <a:lnTo>
                    <a:pt x="1812" y="2022"/>
                  </a:lnTo>
                  <a:lnTo>
                    <a:pt x="1781" y="2043"/>
                  </a:lnTo>
                  <a:lnTo>
                    <a:pt x="1747" y="2066"/>
                  </a:lnTo>
                  <a:lnTo>
                    <a:pt x="1699" y="2083"/>
                  </a:lnTo>
                  <a:lnTo>
                    <a:pt x="1648" y="2097"/>
                  </a:lnTo>
                  <a:lnTo>
                    <a:pt x="1587" y="2100"/>
                  </a:lnTo>
                  <a:lnTo>
                    <a:pt x="1515" y="2097"/>
                  </a:lnTo>
                  <a:lnTo>
                    <a:pt x="1434" y="2077"/>
                  </a:lnTo>
                  <a:lnTo>
                    <a:pt x="1345" y="2039"/>
                  </a:lnTo>
                  <a:lnTo>
                    <a:pt x="1250" y="1985"/>
                  </a:lnTo>
                  <a:lnTo>
                    <a:pt x="1141" y="1907"/>
                  </a:lnTo>
                  <a:lnTo>
                    <a:pt x="1025" y="1805"/>
                  </a:lnTo>
                  <a:lnTo>
                    <a:pt x="899" y="1672"/>
                  </a:lnTo>
                  <a:lnTo>
                    <a:pt x="763" y="1513"/>
                  </a:lnTo>
                  <a:lnTo>
                    <a:pt x="651" y="1360"/>
                  </a:lnTo>
                  <a:lnTo>
                    <a:pt x="562" y="1220"/>
                  </a:lnTo>
                  <a:lnTo>
                    <a:pt x="501" y="1091"/>
                  </a:lnTo>
                  <a:lnTo>
                    <a:pt x="453" y="976"/>
                  </a:lnTo>
                  <a:lnTo>
                    <a:pt x="422" y="870"/>
                  </a:lnTo>
                  <a:lnTo>
                    <a:pt x="399" y="775"/>
                  </a:lnTo>
                  <a:lnTo>
                    <a:pt x="375" y="683"/>
                  </a:lnTo>
                  <a:lnTo>
                    <a:pt x="354" y="599"/>
                  </a:lnTo>
                  <a:lnTo>
                    <a:pt x="307" y="449"/>
                  </a:lnTo>
                  <a:lnTo>
                    <a:pt x="259" y="337"/>
                  </a:lnTo>
                  <a:lnTo>
                    <a:pt x="211" y="259"/>
                  </a:lnTo>
                  <a:lnTo>
                    <a:pt x="167" y="204"/>
                  </a:lnTo>
                  <a:lnTo>
                    <a:pt x="123" y="170"/>
                  </a:lnTo>
                  <a:lnTo>
                    <a:pt x="85" y="150"/>
                  </a:lnTo>
                  <a:lnTo>
                    <a:pt x="51" y="136"/>
                  </a:lnTo>
                  <a:lnTo>
                    <a:pt x="24" y="130"/>
                  </a:lnTo>
                  <a:lnTo>
                    <a:pt x="0" y="102"/>
                  </a:lnTo>
                  <a:lnTo>
                    <a:pt x="7" y="58"/>
                  </a:lnTo>
                  <a:lnTo>
                    <a:pt x="31" y="17"/>
                  </a:lnTo>
                  <a:lnTo>
                    <a:pt x="41"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7" name="Freeform 264"/>
            <p:cNvSpPr>
              <a:spLocks/>
            </p:cNvSpPr>
            <p:nvPr/>
          </p:nvSpPr>
          <p:spPr bwMode="auto">
            <a:xfrm>
              <a:off x="4540" y="2518"/>
              <a:ext cx="1569" cy="1920"/>
            </a:xfrm>
            <a:custGeom>
              <a:avLst/>
              <a:gdLst/>
              <a:ahLst/>
              <a:cxnLst>
                <a:cxn ang="0">
                  <a:pos x="333" y="14"/>
                </a:cxn>
                <a:cxn ang="0">
                  <a:pos x="242" y="106"/>
                </a:cxn>
                <a:cxn ang="0">
                  <a:pos x="129" y="276"/>
                </a:cxn>
                <a:cxn ang="0">
                  <a:pos x="68" y="517"/>
                </a:cxn>
                <a:cxn ang="0">
                  <a:pos x="109" y="813"/>
                </a:cxn>
                <a:cxn ang="0">
                  <a:pos x="126" y="1010"/>
                </a:cxn>
                <a:cxn ang="0">
                  <a:pos x="99" y="1129"/>
                </a:cxn>
                <a:cxn ang="0">
                  <a:pos x="64" y="1200"/>
                </a:cxn>
                <a:cxn ang="0">
                  <a:pos x="30" y="1247"/>
                </a:cxn>
                <a:cxn ang="0">
                  <a:pos x="7" y="1275"/>
                </a:cxn>
                <a:cxn ang="0">
                  <a:pos x="0" y="1298"/>
                </a:cxn>
                <a:cxn ang="0">
                  <a:pos x="7" y="1319"/>
                </a:cxn>
                <a:cxn ang="0">
                  <a:pos x="37" y="1339"/>
                </a:cxn>
                <a:cxn ang="0">
                  <a:pos x="92" y="1360"/>
                </a:cxn>
                <a:cxn ang="0">
                  <a:pos x="136" y="1380"/>
                </a:cxn>
                <a:cxn ang="0">
                  <a:pos x="139" y="1428"/>
                </a:cxn>
                <a:cxn ang="0">
                  <a:pos x="126" y="1519"/>
                </a:cxn>
                <a:cxn ang="0">
                  <a:pos x="177" y="1577"/>
                </a:cxn>
                <a:cxn ang="0">
                  <a:pos x="190" y="1597"/>
                </a:cxn>
                <a:cxn ang="0">
                  <a:pos x="197" y="1665"/>
                </a:cxn>
                <a:cxn ang="0">
                  <a:pos x="235" y="1689"/>
                </a:cxn>
                <a:cxn ang="0">
                  <a:pos x="272" y="1696"/>
                </a:cxn>
                <a:cxn ang="0">
                  <a:pos x="306" y="1713"/>
                </a:cxn>
                <a:cxn ang="0">
                  <a:pos x="316" y="1754"/>
                </a:cxn>
                <a:cxn ang="0">
                  <a:pos x="306" y="1808"/>
                </a:cxn>
                <a:cxn ang="0">
                  <a:pos x="337" y="1869"/>
                </a:cxn>
                <a:cxn ang="0">
                  <a:pos x="408" y="1913"/>
                </a:cxn>
                <a:cxn ang="0">
                  <a:pos x="524" y="1913"/>
                </a:cxn>
                <a:cxn ang="0">
                  <a:pos x="647" y="1859"/>
                </a:cxn>
                <a:cxn ang="0">
                  <a:pos x="728" y="1815"/>
                </a:cxn>
                <a:cxn ang="0">
                  <a:pos x="800" y="1778"/>
                </a:cxn>
                <a:cxn ang="0">
                  <a:pos x="868" y="1740"/>
                </a:cxn>
                <a:cxn ang="0">
                  <a:pos x="963" y="1686"/>
                </a:cxn>
                <a:cxn ang="0">
                  <a:pos x="1076" y="1621"/>
                </a:cxn>
                <a:cxn ang="0">
                  <a:pos x="1174" y="1560"/>
                </a:cxn>
                <a:cxn ang="0">
                  <a:pos x="1260" y="1499"/>
                </a:cxn>
                <a:cxn ang="0">
                  <a:pos x="1334" y="1424"/>
                </a:cxn>
                <a:cxn ang="0">
                  <a:pos x="1403" y="1336"/>
                </a:cxn>
                <a:cxn ang="0">
                  <a:pos x="1467" y="1231"/>
                </a:cxn>
                <a:cxn ang="0">
                  <a:pos x="1525" y="1095"/>
                </a:cxn>
                <a:cxn ang="0">
                  <a:pos x="1569" y="911"/>
                </a:cxn>
                <a:cxn ang="0">
                  <a:pos x="1512" y="714"/>
                </a:cxn>
                <a:cxn ang="0">
                  <a:pos x="1358" y="534"/>
                </a:cxn>
                <a:cxn ang="0">
                  <a:pos x="1140" y="371"/>
                </a:cxn>
                <a:cxn ang="0">
                  <a:pos x="899" y="232"/>
                </a:cxn>
                <a:cxn ang="0">
                  <a:pos x="664" y="123"/>
                </a:cxn>
                <a:cxn ang="0">
                  <a:pos x="473" y="45"/>
                </a:cxn>
                <a:cxn ang="0">
                  <a:pos x="364" y="7"/>
                </a:cxn>
              </a:cxnLst>
              <a:rect l="0" t="0" r="r" b="b"/>
              <a:pathLst>
                <a:path w="1569" h="1920">
                  <a:moveTo>
                    <a:pt x="347" y="0"/>
                  </a:moveTo>
                  <a:lnTo>
                    <a:pt x="333" y="14"/>
                  </a:lnTo>
                  <a:lnTo>
                    <a:pt x="293" y="48"/>
                  </a:lnTo>
                  <a:lnTo>
                    <a:pt x="242" y="106"/>
                  </a:lnTo>
                  <a:lnTo>
                    <a:pt x="184" y="181"/>
                  </a:lnTo>
                  <a:lnTo>
                    <a:pt x="129" y="276"/>
                  </a:lnTo>
                  <a:lnTo>
                    <a:pt x="88" y="388"/>
                  </a:lnTo>
                  <a:lnTo>
                    <a:pt x="68" y="517"/>
                  </a:lnTo>
                  <a:lnTo>
                    <a:pt x="82" y="656"/>
                  </a:lnTo>
                  <a:lnTo>
                    <a:pt x="109" y="813"/>
                  </a:lnTo>
                  <a:lnTo>
                    <a:pt x="122" y="925"/>
                  </a:lnTo>
                  <a:lnTo>
                    <a:pt x="126" y="1010"/>
                  </a:lnTo>
                  <a:lnTo>
                    <a:pt x="112" y="1081"/>
                  </a:lnTo>
                  <a:lnTo>
                    <a:pt x="99" y="1129"/>
                  </a:lnTo>
                  <a:lnTo>
                    <a:pt x="82" y="1169"/>
                  </a:lnTo>
                  <a:lnTo>
                    <a:pt x="64" y="1200"/>
                  </a:lnTo>
                  <a:lnTo>
                    <a:pt x="47" y="1224"/>
                  </a:lnTo>
                  <a:lnTo>
                    <a:pt x="30" y="1247"/>
                  </a:lnTo>
                  <a:lnTo>
                    <a:pt x="17" y="1261"/>
                  </a:lnTo>
                  <a:lnTo>
                    <a:pt x="7" y="1275"/>
                  </a:lnTo>
                  <a:lnTo>
                    <a:pt x="0" y="1288"/>
                  </a:lnTo>
                  <a:lnTo>
                    <a:pt x="0" y="1298"/>
                  </a:lnTo>
                  <a:lnTo>
                    <a:pt x="0" y="1309"/>
                  </a:lnTo>
                  <a:lnTo>
                    <a:pt x="7" y="1319"/>
                  </a:lnTo>
                  <a:lnTo>
                    <a:pt x="20" y="1329"/>
                  </a:lnTo>
                  <a:lnTo>
                    <a:pt x="37" y="1339"/>
                  </a:lnTo>
                  <a:lnTo>
                    <a:pt x="61" y="1349"/>
                  </a:lnTo>
                  <a:lnTo>
                    <a:pt x="92" y="1360"/>
                  </a:lnTo>
                  <a:lnTo>
                    <a:pt x="133" y="1373"/>
                  </a:lnTo>
                  <a:lnTo>
                    <a:pt x="136" y="1380"/>
                  </a:lnTo>
                  <a:lnTo>
                    <a:pt x="139" y="1397"/>
                  </a:lnTo>
                  <a:lnTo>
                    <a:pt x="139" y="1428"/>
                  </a:lnTo>
                  <a:lnTo>
                    <a:pt x="126" y="1475"/>
                  </a:lnTo>
                  <a:lnTo>
                    <a:pt x="126" y="1519"/>
                  </a:lnTo>
                  <a:lnTo>
                    <a:pt x="150" y="1553"/>
                  </a:lnTo>
                  <a:lnTo>
                    <a:pt x="177" y="1577"/>
                  </a:lnTo>
                  <a:lnTo>
                    <a:pt x="190" y="1584"/>
                  </a:lnTo>
                  <a:lnTo>
                    <a:pt x="190" y="1597"/>
                  </a:lnTo>
                  <a:lnTo>
                    <a:pt x="190" y="1631"/>
                  </a:lnTo>
                  <a:lnTo>
                    <a:pt x="197" y="1665"/>
                  </a:lnTo>
                  <a:lnTo>
                    <a:pt x="218" y="1686"/>
                  </a:lnTo>
                  <a:lnTo>
                    <a:pt x="235" y="1689"/>
                  </a:lnTo>
                  <a:lnTo>
                    <a:pt x="255" y="1693"/>
                  </a:lnTo>
                  <a:lnTo>
                    <a:pt x="272" y="1696"/>
                  </a:lnTo>
                  <a:lnTo>
                    <a:pt x="289" y="1703"/>
                  </a:lnTo>
                  <a:lnTo>
                    <a:pt x="306" y="1713"/>
                  </a:lnTo>
                  <a:lnTo>
                    <a:pt x="313" y="1730"/>
                  </a:lnTo>
                  <a:lnTo>
                    <a:pt x="316" y="1754"/>
                  </a:lnTo>
                  <a:lnTo>
                    <a:pt x="310" y="1784"/>
                  </a:lnTo>
                  <a:lnTo>
                    <a:pt x="306" y="1808"/>
                  </a:lnTo>
                  <a:lnTo>
                    <a:pt x="316" y="1839"/>
                  </a:lnTo>
                  <a:lnTo>
                    <a:pt x="337" y="1869"/>
                  </a:lnTo>
                  <a:lnTo>
                    <a:pt x="368" y="1893"/>
                  </a:lnTo>
                  <a:lnTo>
                    <a:pt x="408" y="1913"/>
                  </a:lnTo>
                  <a:lnTo>
                    <a:pt x="463" y="1920"/>
                  </a:lnTo>
                  <a:lnTo>
                    <a:pt x="524" y="1913"/>
                  </a:lnTo>
                  <a:lnTo>
                    <a:pt x="596" y="1886"/>
                  </a:lnTo>
                  <a:lnTo>
                    <a:pt x="647" y="1859"/>
                  </a:lnTo>
                  <a:lnTo>
                    <a:pt x="691" y="1839"/>
                  </a:lnTo>
                  <a:lnTo>
                    <a:pt x="728" y="1815"/>
                  </a:lnTo>
                  <a:lnTo>
                    <a:pt x="766" y="1795"/>
                  </a:lnTo>
                  <a:lnTo>
                    <a:pt x="800" y="1778"/>
                  </a:lnTo>
                  <a:lnTo>
                    <a:pt x="834" y="1757"/>
                  </a:lnTo>
                  <a:lnTo>
                    <a:pt x="868" y="1740"/>
                  </a:lnTo>
                  <a:lnTo>
                    <a:pt x="902" y="1720"/>
                  </a:lnTo>
                  <a:lnTo>
                    <a:pt x="963" y="1686"/>
                  </a:lnTo>
                  <a:lnTo>
                    <a:pt x="1021" y="1652"/>
                  </a:lnTo>
                  <a:lnTo>
                    <a:pt x="1076" y="1621"/>
                  </a:lnTo>
                  <a:lnTo>
                    <a:pt x="1127" y="1591"/>
                  </a:lnTo>
                  <a:lnTo>
                    <a:pt x="1174" y="1560"/>
                  </a:lnTo>
                  <a:lnTo>
                    <a:pt x="1219" y="1530"/>
                  </a:lnTo>
                  <a:lnTo>
                    <a:pt x="1260" y="1499"/>
                  </a:lnTo>
                  <a:lnTo>
                    <a:pt x="1300" y="1462"/>
                  </a:lnTo>
                  <a:lnTo>
                    <a:pt x="1334" y="1424"/>
                  </a:lnTo>
                  <a:lnTo>
                    <a:pt x="1372" y="1383"/>
                  </a:lnTo>
                  <a:lnTo>
                    <a:pt x="1403" y="1336"/>
                  </a:lnTo>
                  <a:lnTo>
                    <a:pt x="1437" y="1285"/>
                  </a:lnTo>
                  <a:lnTo>
                    <a:pt x="1467" y="1231"/>
                  </a:lnTo>
                  <a:lnTo>
                    <a:pt x="1495" y="1166"/>
                  </a:lnTo>
                  <a:lnTo>
                    <a:pt x="1525" y="1095"/>
                  </a:lnTo>
                  <a:lnTo>
                    <a:pt x="1552" y="1016"/>
                  </a:lnTo>
                  <a:lnTo>
                    <a:pt x="1569" y="911"/>
                  </a:lnTo>
                  <a:lnTo>
                    <a:pt x="1556" y="813"/>
                  </a:lnTo>
                  <a:lnTo>
                    <a:pt x="1512" y="714"/>
                  </a:lnTo>
                  <a:lnTo>
                    <a:pt x="1443" y="622"/>
                  </a:lnTo>
                  <a:lnTo>
                    <a:pt x="1358" y="534"/>
                  </a:lnTo>
                  <a:lnTo>
                    <a:pt x="1256" y="449"/>
                  </a:lnTo>
                  <a:lnTo>
                    <a:pt x="1140" y="371"/>
                  </a:lnTo>
                  <a:lnTo>
                    <a:pt x="1021" y="300"/>
                  </a:lnTo>
                  <a:lnTo>
                    <a:pt x="899" y="232"/>
                  </a:lnTo>
                  <a:lnTo>
                    <a:pt x="780" y="174"/>
                  </a:lnTo>
                  <a:lnTo>
                    <a:pt x="664" y="123"/>
                  </a:lnTo>
                  <a:lnTo>
                    <a:pt x="562" y="82"/>
                  </a:lnTo>
                  <a:lnTo>
                    <a:pt x="473" y="45"/>
                  </a:lnTo>
                  <a:lnTo>
                    <a:pt x="408" y="21"/>
                  </a:lnTo>
                  <a:lnTo>
                    <a:pt x="364" y="7"/>
                  </a:lnTo>
                  <a:lnTo>
                    <a:pt x="347"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8" name="Freeform 265"/>
            <p:cNvSpPr>
              <a:spLocks/>
            </p:cNvSpPr>
            <p:nvPr/>
          </p:nvSpPr>
          <p:spPr bwMode="auto">
            <a:xfrm>
              <a:off x="5442" y="3782"/>
              <a:ext cx="337" cy="639"/>
            </a:xfrm>
            <a:custGeom>
              <a:avLst/>
              <a:gdLst/>
              <a:ahLst/>
              <a:cxnLst>
                <a:cxn ang="0">
                  <a:pos x="119" y="639"/>
                </a:cxn>
                <a:cxn ang="0">
                  <a:pos x="0" y="452"/>
                </a:cxn>
                <a:cxn ang="0">
                  <a:pos x="7" y="446"/>
                </a:cxn>
                <a:cxn ang="0">
                  <a:pos x="31" y="429"/>
                </a:cxn>
                <a:cxn ang="0">
                  <a:pos x="68" y="398"/>
                </a:cxn>
                <a:cxn ang="0">
                  <a:pos x="112" y="350"/>
                </a:cxn>
                <a:cxn ang="0">
                  <a:pos x="164" y="289"/>
                </a:cxn>
                <a:cxn ang="0">
                  <a:pos x="221" y="211"/>
                </a:cxn>
                <a:cxn ang="0">
                  <a:pos x="279" y="116"/>
                </a:cxn>
                <a:cxn ang="0">
                  <a:pos x="337" y="0"/>
                </a:cxn>
                <a:cxn ang="0">
                  <a:pos x="334" y="17"/>
                </a:cxn>
                <a:cxn ang="0">
                  <a:pos x="327" y="68"/>
                </a:cxn>
                <a:cxn ang="0">
                  <a:pos x="313" y="143"/>
                </a:cxn>
                <a:cxn ang="0">
                  <a:pos x="296" y="235"/>
                </a:cxn>
                <a:cxn ang="0">
                  <a:pos x="266" y="337"/>
                </a:cxn>
                <a:cxn ang="0">
                  <a:pos x="228" y="442"/>
                </a:cxn>
                <a:cxn ang="0">
                  <a:pos x="181" y="548"/>
                </a:cxn>
                <a:cxn ang="0">
                  <a:pos x="119" y="639"/>
                </a:cxn>
              </a:cxnLst>
              <a:rect l="0" t="0" r="r" b="b"/>
              <a:pathLst>
                <a:path w="337" h="639">
                  <a:moveTo>
                    <a:pt x="119" y="639"/>
                  </a:moveTo>
                  <a:lnTo>
                    <a:pt x="0" y="452"/>
                  </a:lnTo>
                  <a:lnTo>
                    <a:pt x="7" y="446"/>
                  </a:lnTo>
                  <a:lnTo>
                    <a:pt x="31" y="429"/>
                  </a:lnTo>
                  <a:lnTo>
                    <a:pt x="68" y="398"/>
                  </a:lnTo>
                  <a:lnTo>
                    <a:pt x="112" y="350"/>
                  </a:lnTo>
                  <a:lnTo>
                    <a:pt x="164" y="289"/>
                  </a:lnTo>
                  <a:lnTo>
                    <a:pt x="221" y="211"/>
                  </a:lnTo>
                  <a:lnTo>
                    <a:pt x="279" y="116"/>
                  </a:lnTo>
                  <a:lnTo>
                    <a:pt x="337" y="0"/>
                  </a:lnTo>
                  <a:lnTo>
                    <a:pt x="334" y="17"/>
                  </a:lnTo>
                  <a:lnTo>
                    <a:pt x="327" y="68"/>
                  </a:lnTo>
                  <a:lnTo>
                    <a:pt x="313" y="143"/>
                  </a:lnTo>
                  <a:lnTo>
                    <a:pt x="296" y="235"/>
                  </a:lnTo>
                  <a:lnTo>
                    <a:pt x="266" y="337"/>
                  </a:lnTo>
                  <a:lnTo>
                    <a:pt x="228" y="442"/>
                  </a:lnTo>
                  <a:lnTo>
                    <a:pt x="181" y="548"/>
                  </a:lnTo>
                  <a:lnTo>
                    <a:pt x="119" y="6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9" name="Freeform 266"/>
            <p:cNvSpPr>
              <a:spLocks/>
            </p:cNvSpPr>
            <p:nvPr/>
          </p:nvSpPr>
          <p:spPr bwMode="auto">
            <a:xfrm>
              <a:off x="4652" y="2192"/>
              <a:ext cx="1839" cy="1726"/>
            </a:xfrm>
            <a:custGeom>
              <a:avLst/>
              <a:gdLst/>
              <a:ahLst/>
              <a:cxnLst>
                <a:cxn ang="0">
                  <a:pos x="0" y="663"/>
                </a:cxn>
                <a:cxn ang="0">
                  <a:pos x="7" y="626"/>
                </a:cxn>
                <a:cxn ang="0">
                  <a:pos x="27" y="558"/>
                </a:cxn>
                <a:cxn ang="0">
                  <a:pos x="72" y="473"/>
                </a:cxn>
                <a:cxn ang="0">
                  <a:pos x="140" y="371"/>
                </a:cxn>
                <a:cxn ang="0">
                  <a:pos x="245" y="265"/>
                </a:cxn>
                <a:cxn ang="0">
                  <a:pos x="395" y="160"/>
                </a:cxn>
                <a:cxn ang="0">
                  <a:pos x="593" y="68"/>
                </a:cxn>
                <a:cxn ang="0">
                  <a:pos x="831" y="4"/>
                </a:cxn>
                <a:cxn ang="0">
                  <a:pos x="1066" y="14"/>
                </a:cxn>
                <a:cxn ang="0">
                  <a:pos x="1291" y="92"/>
                </a:cxn>
                <a:cxn ang="0">
                  <a:pos x="1491" y="225"/>
                </a:cxn>
                <a:cxn ang="0">
                  <a:pos x="1658" y="394"/>
                </a:cxn>
                <a:cxn ang="0">
                  <a:pos x="1777" y="595"/>
                </a:cxn>
                <a:cxn ang="0">
                  <a:pos x="1835" y="809"/>
                </a:cxn>
                <a:cxn ang="0">
                  <a:pos x="1822" y="1023"/>
                </a:cxn>
                <a:cxn ang="0">
                  <a:pos x="1709" y="1281"/>
                </a:cxn>
                <a:cxn ang="0">
                  <a:pos x="1607" y="1499"/>
                </a:cxn>
                <a:cxn ang="0">
                  <a:pos x="1549" y="1624"/>
                </a:cxn>
                <a:cxn ang="0">
                  <a:pos x="1526" y="1696"/>
                </a:cxn>
                <a:cxn ang="0">
                  <a:pos x="1519" y="1726"/>
                </a:cxn>
                <a:cxn ang="0">
                  <a:pos x="1485" y="1716"/>
                </a:cxn>
                <a:cxn ang="0">
                  <a:pos x="1423" y="1692"/>
                </a:cxn>
                <a:cxn ang="0">
                  <a:pos x="1338" y="1652"/>
                </a:cxn>
                <a:cxn ang="0">
                  <a:pos x="1246" y="1587"/>
                </a:cxn>
                <a:cxn ang="0">
                  <a:pos x="1144" y="1492"/>
                </a:cxn>
                <a:cxn ang="0">
                  <a:pos x="1042" y="1363"/>
                </a:cxn>
                <a:cxn ang="0">
                  <a:pos x="950" y="1196"/>
                </a:cxn>
                <a:cxn ang="0">
                  <a:pos x="851" y="962"/>
                </a:cxn>
                <a:cxn ang="0">
                  <a:pos x="719" y="765"/>
                </a:cxn>
                <a:cxn ang="0">
                  <a:pos x="576" y="646"/>
                </a:cxn>
                <a:cxn ang="0">
                  <a:pos x="426" y="592"/>
                </a:cxn>
                <a:cxn ang="0">
                  <a:pos x="286" y="585"/>
                </a:cxn>
                <a:cxn ang="0">
                  <a:pos x="164" y="605"/>
                </a:cxn>
                <a:cxn ang="0">
                  <a:pos x="68" y="636"/>
                </a:cxn>
                <a:cxn ang="0">
                  <a:pos x="10" y="663"/>
                </a:cxn>
              </a:cxnLst>
              <a:rect l="0" t="0" r="r" b="b"/>
              <a:pathLst>
                <a:path w="1839" h="1726">
                  <a:moveTo>
                    <a:pt x="0" y="666"/>
                  </a:moveTo>
                  <a:lnTo>
                    <a:pt x="0" y="663"/>
                  </a:lnTo>
                  <a:lnTo>
                    <a:pt x="4" y="646"/>
                  </a:lnTo>
                  <a:lnTo>
                    <a:pt x="7" y="626"/>
                  </a:lnTo>
                  <a:lnTo>
                    <a:pt x="17" y="595"/>
                  </a:lnTo>
                  <a:lnTo>
                    <a:pt x="27" y="558"/>
                  </a:lnTo>
                  <a:lnTo>
                    <a:pt x="48" y="517"/>
                  </a:lnTo>
                  <a:lnTo>
                    <a:pt x="72" y="473"/>
                  </a:lnTo>
                  <a:lnTo>
                    <a:pt x="102" y="422"/>
                  </a:lnTo>
                  <a:lnTo>
                    <a:pt x="140" y="371"/>
                  </a:lnTo>
                  <a:lnTo>
                    <a:pt x="187" y="316"/>
                  </a:lnTo>
                  <a:lnTo>
                    <a:pt x="245" y="265"/>
                  </a:lnTo>
                  <a:lnTo>
                    <a:pt x="313" y="211"/>
                  </a:lnTo>
                  <a:lnTo>
                    <a:pt x="395" y="160"/>
                  </a:lnTo>
                  <a:lnTo>
                    <a:pt x="487" y="112"/>
                  </a:lnTo>
                  <a:lnTo>
                    <a:pt x="593" y="68"/>
                  </a:lnTo>
                  <a:lnTo>
                    <a:pt x="712" y="27"/>
                  </a:lnTo>
                  <a:lnTo>
                    <a:pt x="831" y="4"/>
                  </a:lnTo>
                  <a:lnTo>
                    <a:pt x="947" y="0"/>
                  </a:lnTo>
                  <a:lnTo>
                    <a:pt x="1066" y="14"/>
                  </a:lnTo>
                  <a:lnTo>
                    <a:pt x="1182" y="44"/>
                  </a:lnTo>
                  <a:lnTo>
                    <a:pt x="1291" y="92"/>
                  </a:lnTo>
                  <a:lnTo>
                    <a:pt x="1396" y="153"/>
                  </a:lnTo>
                  <a:lnTo>
                    <a:pt x="1491" y="225"/>
                  </a:lnTo>
                  <a:lnTo>
                    <a:pt x="1580" y="306"/>
                  </a:lnTo>
                  <a:lnTo>
                    <a:pt x="1658" y="394"/>
                  </a:lnTo>
                  <a:lnTo>
                    <a:pt x="1723" y="493"/>
                  </a:lnTo>
                  <a:lnTo>
                    <a:pt x="1777" y="595"/>
                  </a:lnTo>
                  <a:lnTo>
                    <a:pt x="1815" y="700"/>
                  </a:lnTo>
                  <a:lnTo>
                    <a:pt x="1835" y="809"/>
                  </a:lnTo>
                  <a:lnTo>
                    <a:pt x="1839" y="918"/>
                  </a:lnTo>
                  <a:lnTo>
                    <a:pt x="1822" y="1023"/>
                  </a:lnTo>
                  <a:lnTo>
                    <a:pt x="1784" y="1128"/>
                  </a:lnTo>
                  <a:lnTo>
                    <a:pt x="1709" y="1281"/>
                  </a:lnTo>
                  <a:lnTo>
                    <a:pt x="1651" y="1404"/>
                  </a:lnTo>
                  <a:lnTo>
                    <a:pt x="1607" y="1499"/>
                  </a:lnTo>
                  <a:lnTo>
                    <a:pt x="1573" y="1570"/>
                  </a:lnTo>
                  <a:lnTo>
                    <a:pt x="1549" y="1624"/>
                  </a:lnTo>
                  <a:lnTo>
                    <a:pt x="1532" y="1665"/>
                  </a:lnTo>
                  <a:lnTo>
                    <a:pt x="1526" y="1696"/>
                  </a:lnTo>
                  <a:lnTo>
                    <a:pt x="1522" y="1726"/>
                  </a:lnTo>
                  <a:lnTo>
                    <a:pt x="1519" y="1726"/>
                  </a:lnTo>
                  <a:lnTo>
                    <a:pt x="1505" y="1723"/>
                  </a:lnTo>
                  <a:lnTo>
                    <a:pt x="1485" y="1716"/>
                  </a:lnTo>
                  <a:lnTo>
                    <a:pt x="1454" y="1706"/>
                  </a:lnTo>
                  <a:lnTo>
                    <a:pt x="1423" y="1692"/>
                  </a:lnTo>
                  <a:lnTo>
                    <a:pt x="1383" y="1675"/>
                  </a:lnTo>
                  <a:lnTo>
                    <a:pt x="1338" y="1652"/>
                  </a:lnTo>
                  <a:lnTo>
                    <a:pt x="1294" y="1621"/>
                  </a:lnTo>
                  <a:lnTo>
                    <a:pt x="1246" y="1587"/>
                  </a:lnTo>
                  <a:lnTo>
                    <a:pt x="1195" y="1543"/>
                  </a:lnTo>
                  <a:lnTo>
                    <a:pt x="1144" y="1492"/>
                  </a:lnTo>
                  <a:lnTo>
                    <a:pt x="1093" y="1434"/>
                  </a:lnTo>
                  <a:lnTo>
                    <a:pt x="1042" y="1363"/>
                  </a:lnTo>
                  <a:lnTo>
                    <a:pt x="994" y="1285"/>
                  </a:lnTo>
                  <a:lnTo>
                    <a:pt x="950" y="1196"/>
                  </a:lnTo>
                  <a:lnTo>
                    <a:pt x="909" y="1098"/>
                  </a:lnTo>
                  <a:lnTo>
                    <a:pt x="851" y="962"/>
                  </a:lnTo>
                  <a:lnTo>
                    <a:pt x="787" y="853"/>
                  </a:lnTo>
                  <a:lnTo>
                    <a:pt x="719" y="765"/>
                  </a:lnTo>
                  <a:lnTo>
                    <a:pt x="647" y="697"/>
                  </a:lnTo>
                  <a:lnTo>
                    <a:pt x="576" y="646"/>
                  </a:lnTo>
                  <a:lnTo>
                    <a:pt x="501" y="612"/>
                  </a:lnTo>
                  <a:lnTo>
                    <a:pt x="426" y="592"/>
                  </a:lnTo>
                  <a:lnTo>
                    <a:pt x="354" y="585"/>
                  </a:lnTo>
                  <a:lnTo>
                    <a:pt x="286" y="585"/>
                  </a:lnTo>
                  <a:lnTo>
                    <a:pt x="221" y="592"/>
                  </a:lnTo>
                  <a:lnTo>
                    <a:pt x="164" y="605"/>
                  </a:lnTo>
                  <a:lnTo>
                    <a:pt x="113" y="619"/>
                  </a:lnTo>
                  <a:lnTo>
                    <a:pt x="68" y="636"/>
                  </a:lnTo>
                  <a:lnTo>
                    <a:pt x="34" y="649"/>
                  </a:lnTo>
                  <a:lnTo>
                    <a:pt x="10" y="663"/>
                  </a:lnTo>
                  <a:lnTo>
                    <a:pt x="0" y="666"/>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0" name="Freeform 267"/>
            <p:cNvSpPr>
              <a:spLocks/>
            </p:cNvSpPr>
            <p:nvPr/>
          </p:nvSpPr>
          <p:spPr bwMode="auto">
            <a:xfrm>
              <a:off x="6140" y="3782"/>
              <a:ext cx="667" cy="2002"/>
            </a:xfrm>
            <a:custGeom>
              <a:avLst/>
              <a:gdLst/>
              <a:ahLst/>
              <a:cxnLst>
                <a:cxn ang="0">
                  <a:pos x="58" y="51"/>
                </a:cxn>
                <a:cxn ang="0">
                  <a:pos x="143" y="85"/>
                </a:cxn>
                <a:cxn ang="0">
                  <a:pos x="228" y="140"/>
                </a:cxn>
                <a:cxn ang="0">
                  <a:pos x="300" y="194"/>
                </a:cxn>
                <a:cxn ang="0">
                  <a:pos x="361" y="252"/>
                </a:cxn>
                <a:cxn ang="0">
                  <a:pos x="422" y="337"/>
                </a:cxn>
                <a:cxn ang="0">
                  <a:pos x="470" y="435"/>
                </a:cxn>
                <a:cxn ang="0">
                  <a:pos x="514" y="531"/>
                </a:cxn>
                <a:cxn ang="0">
                  <a:pos x="558" y="680"/>
                </a:cxn>
                <a:cxn ang="0">
                  <a:pos x="535" y="874"/>
                </a:cxn>
                <a:cxn ang="0">
                  <a:pos x="450" y="1057"/>
                </a:cxn>
                <a:cxn ang="0">
                  <a:pos x="334" y="1230"/>
                </a:cxn>
                <a:cxn ang="0">
                  <a:pos x="228" y="1400"/>
                </a:cxn>
                <a:cxn ang="0">
                  <a:pos x="163" y="1591"/>
                </a:cxn>
                <a:cxn ang="0">
                  <a:pos x="163" y="1788"/>
                </a:cxn>
                <a:cxn ang="0">
                  <a:pos x="255" y="1947"/>
                </a:cxn>
                <a:cxn ang="0">
                  <a:pos x="351" y="2002"/>
                </a:cxn>
                <a:cxn ang="0">
                  <a:pos x="358" y="1985"/>
                </a:cxn>
                <a:cxn ang="0">
                  <a:pos x="272" y="1903"/>
                </a:cxn>
                <a:cxn ang="0">
                  <a:pos x="198" y="1750"/>
                </a:cxn>
                <a:cxn ang="0">
                  <a:pos x="211" y="1591"/>
                </a:cxn>
                <a:cxn ang="0">
                  <a:pos x="289" y="1428"/>
                </a:cxn>
                <a:cxn ang="0">
                  <a:pos x="398" y="1258"/>
                </a:cxn>
                <a:cxn ang="0">
                  <a:pos x="518" y="1088"/>
                </a:cxn>
                <a:cxn ang="0">
                  <a:pos x="616" y="918"/>
                </a:cxn>
                <a:cxn ang="0">
                  <a:pos x="667" y="748"/>
                </a:cxn>
                <a:cxn ang="0">
                  <a:pos x="654" y="592"/>
                </a:cxn>
                <a:cxn ang="0">
                  <a:pos x="610" y="452"/>
                </a:cxn>
                <a:cxn ang="0">
                  <a:pos x="538" y="316"/>
                </a:cxn>
                <a:cxn ang="0">
                  <a:pos x="453" y="194"/>
                </a:cxn>
                <a:cxn ang="0">
                  <a:pos x="368" y="109"/>
                </a:cxn>
                <a:cxn ang="0">
                  <a:pos x="272" y="48"/>
                </a:cxn>
                <a:cxn ang="0">
                  <a:pos x="160" y="7"/>
                </a:cxn>
                <a:cxn ang="0">
                  <a:pos x="51" y="4"/>
                </a:cxn>
                <a:cxn ang="0">
                  <a:pos x="0" y="31"/>
                </a:cxn>
                <a:cxn ang="0">
                  <a:pos x="10" y="45"/>
                </a:cxn>
                <a:cxn ang="0">
                  <a:pos x="20" y="48"/>
                </a:cxn>
              </a:cxnLst>
              <a:rect l="0" t="0" r="r" b="b"/>
              <a:pathLst>
                <a:path w="667" h="2002">
                  <a:moveTo>
                    <a:pt x="20" y="48"/>
                  </a:moveTo>
                  <a:lnTo>
                    <a:pt x="58" y="51"/>
                  </a:lnTo>
                  <a:lnTo>
                    <a:pt x="99" y="65"/>
                  </a:lnTo>
                  <a:lnTo>
                    <a:pt x="143" y="85"/>
                  </a:lnTo>
                  <a:lnTo>
                    <a:pt x="187" y="109"/>
                  </a:lnTo>
                  <a:lnTo>
                    <a:pt x="228" y="140"/>
                  </a:lnTo>
                  <a:lnTo>
                    <a:pt x="266" y="167"/>
                  </a:lnTo>
                  <a:lnTo>
                    <a:pt x="300" y="194"/>
                  </a:lnTo>
                  <a:lnTo>
                    <a:pt x="324" y="215"/>
                  </a:lnTo>
                  <a:lnTo>
                    <a:pt x="361" y="252"/>
                  </a:lnTo>
                  <a:lnTo>
                    <a:pt x="392" y="293"/>
                  </a:lnTo>
                  <a:lnTo>
                    <a:pt x="422" y="337"/>
                  </a:lnTo>
                  <a:lnTo>
                    <a:pt x="450" y="384"/>
                  </a:lnTo>
                  <a:lnTo>
                    <a:pt x="470" y="435"/>
                  </a:lnTo>
                  <a:lnTo>
                    <a:pt x="494" y="483"/>
                  </a:lnTo>
                  <a:lnTo>
                    <a:pt x="514" y="531"/>
                  </a:lnTo>
                  <a:lnTo>
                    <a:pt x="531" y="578"/>
                  </a:lnTo>
                  <a:lnTo>
                    <a:pt x="558" y="680"/>
                  </a:lnTo>
                  <a:lnTo>
                    <a:pt x="558" y="779"/>
                  </a:lnTo>
                  <a:lnTo>
                    <a:pt x="535" y="874"/>
                  </a:lnTo>
                  <a:lnTo>
                    <a:pt x="497" y="965"/>
                  </a:lnTo>
                  <a:lnTo>
                    <a:pt x="450" y="1057"/>
                  </a:lnTo>
                  <a:lnTo>
                    <a:pt x="392" y="1146"/>
                  </a:lnTo>
                  <a:lnTo>
                    <a:pt x="334" y="1230"/>
                  </a:lnTo>
                  <a:lnTo>
                    <a:pt x="276" y="1315"/>
                  </a:lnTo>
                  <a:lnTo>
                    <a:pt x="228" y="1400"/>
                  </a:lnTo>
                  <a:lnTo>
                    <a:pt x="187" y="1492"/>
                  </a:lnTo>
                  <a:lnTo>
                    <a:pt x="163" y="1591"/>
                  </a:lnTo>
                  <a:lnTo>
                    <a:pt x="153" y="1693"/>
                  </a:lnTo>
                  <a:lnTo>
                    <a:pt x="163" y="1788"/>
                  </a:lnTo>
                  <a:lnTo>
                    <a:pt x="198" y="1876"/>
                  </a:lnTo>
                  <a:lnTo>
                    <a:pt x="255" y="1947"/>
                  </a:lnTo>
                  <a:lnTo>
                    <a:pt x="341" y="2002"/>
                  </a:lnTo>
                  <a:lnTo>
                    <a:pt x="351" y="2002"/>
                  </a:lnTo>
                  <a:lnTo>
                    <a:pt x="358" y="1995"/>
                  </a:lnTo>
                  <a:lnTo>
                    <a:pt x="358" y="1985"/>
                  </a:lnTo>
                  <a:lnTo>
                    <a:pt x="354" y="1975"/>
                  </a:lnTo>
                  <a:lnTo>
                    <a:pt x="272" y="1903"/>
                  </a:lnTo>
                  <a:lnTo>
                    <a:pt x="221" y="1829"/>
                  </a:lnTo>
                  <a:lnTo>
                    <a:pt x="198" y="1750"/>
                  </a:lnTo>
                  <a:lnTo>
                    <a:pt x="194" y="1672"/>
                  </a:lnTo>
                  <a:lnTo>
                    <a:pt x="211" y="1591"/>
                  </a:lnTo>
                  <a:lnTo>
                    <a:pt x="242" y="1509"/>
                  </a:lnTo>
                  <a:lnTo>
                    <a:pt x="289" y="1428"/>
                  </a:lnTo>
                  <a:lnTo>
                    <a:pt x="341" y="1343"/>
                  </a:lnTo>
                  <a:lnTo>
                    <a:pt x="398" y="1258"/>
                  </a:lnTo>
                  <a:lnTo>
                    <a:pt x="460" y="1173"/>
                  </a:lnTo>
                  <a:lnTo>
                    <a:pt x="518" y="1088"/>
                  </a:lnTo>
                  <a:lnTo>
                    <a:pt x="572" y="1003"/>
                  </a:lnTo>
                  <a:lnTo>
                    <a:pt x="616" y="918"/>
                  </a:lnTo>
                  <a:lnTo>
                    <a:pt x="650" y="833"/>
                  </a:lnTo>
                  <a:lnTo>
                    <a:pt x="667" y="748"/>
                  </a:lnTo>
                  <a:lnTo>
                    <a:pt x="667" y="666"/>
                  </a:lnTo>
                  <a:lnTo>
                    <a:pt x="654" y="592"/>
                  </a:lnTo>
                  <a:lnTo>
                    <a:pt x="633" y="520"/>
                  </a:lnTo>
                  <a:lnTo>
                    <a:pt x="610" y="452"/>
                  </a:lnTo>
                  <a:lnTo>
                    <a:pt x="575" y="381"/>
                  </a:lnTo>
                  <a:lnTo>
                    <a:pt x="538" y="316"/>
                  </a:lnTo>
                  <a:lnTo>
                    <a:pt x="497" y="255"/>
                  </a:lnTo>
                  <a:lnTo>
                    <a:pt x="453" y="194"/>
                  </a:lnTo>
                  <a:lnTo>
                    <a:pt x="402" y="140"/>
                  </a:lnTo>
                  <a:lnTo>
                    <a:pt x="368" y="109"/>
                  </a:lnTo>
                  <a:lnTo>
                    <a:pt x="324" y="79"/>
                  </a:lnTo>
                  <a:lnTo>
                    <a:pt x="272" y="48"/>
                  </a:lnTo>
                  <a:lnTo>
                    <a:pt x="215" y="24"/>
                  </a:lnTo>
                  <a:lnTo>
                    <a:pt x="160" y="7"/>
                  </a:lnTo>
                  <a:lnTo>
                    <a:pt x="102" y="0"/>
                  </a:lnTo>
                  <a:lnTo>
                    <a:pt x="51" y="4"/>
                  </a:lnTo>
                  <a:lnTo>
                    <a:pt x="7" y="24"/>
                  </a:lnTo>
                  <a:lnTo>
                    <a:pt x="0" y="31"/>
                  </a:lnTo>
                  <a:lnTo>
                    <a:pt x="3" y="41"/>
                  </a:lnTo>
                  <a:lnTo>
                    <a:pt x="10" y="45"/>
                  </a:lnTo>
                  <a:lnTo>
                    <a:pt x="20" y="4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1" name="Freeform 268"/>
            <p:cNvSpPr>
              <a:spLocks/>
            </p:cNvSpPr>
            <p:nvPr/>
          </p:nvSpPr>
          <p:spPr bwMode="auto">
            <a:xfrm>
              <a:off x="5626" y="3286"/>
              <a:ext cx="289" cy="524"/>
            </a:xfrm>
            <a:custGeom>
              <a:avLst/>
              <a:gdLst/>
              <a:ahLst/>
              <a:cxnLst>
                <a:cxn ang="0">
                  <a:pos x="259" y="327"/>
                </a:cxn>
                <a:cxn ang="0">
                  <a:pos x="235" y="378"/>
                </a:cxn>
                <a:cxn ang="0">
                  <a:pos x="211" y="418"/>
                </a:cxn>
                <a:cxn ang="0">
                  <a:pos x="191" y="452"/>
                </a:cxn>
                <a:cxn ang="0">
                  <a:pos x="170" y="479"/>
                </a:cxn>
                <a:cxn ang="0">
                  <a:pos x="146" y="500"/>
                </a:cxn>
                <a:cxn ang="0">
                  <a:pos x="123" y="513"/>
                </a:cxn>
                <a:cxn ang="0">
                  <a:pos x="95" y="520"/>
                </a:cxn>
                <a:cxn ang="0">
                  <a:pos x="65" y="524"/>
                </a:cxn>
                <a:cxn ang="0">
                  <a:pos x="17" y="510"/>
                </a:cxn>
                <a:cxn ang="0">
                  <a:pos x="0" y="469"/>
                </a:cxn>
                <a:cxn ang="0">
                  <a:pos x="3" y="401"/>
                </a:cxn>
                <a:cxn ang="0">
                  <a:pos x="7" y="296"/>
                </a:cxn>
                <a:cxn ang="0">
                  <a:pos x="10" y="235"/>
                </a:cxn>
                <a:cxn ang="0">
                  <a:pos x="20" y="180"/>
                </a:cxn>
                <a:cxn ang="0">
                  <a:pos x="34" y="130"/>
                </a:cxn>
                <a:cxn ang="0">
                  <a:pos x="54" y="85"/>
                </a:cxn>
                <a:cxn ang="0">
                  <a:pos x="82" y="51"/>
                </a:cxn>
                <a:cxn ang="0">
                  <a:pos x="109" y="24"/>
                </a:cxn>
                <a:cxn ang="0">
                  <a:pos x="140" y="7"/>
                </a:cxn>
                <a:cxn ang="0">
                  <a:pos x="174" y="0"/>
                </a:cxn>
                <a:cxn ang="0">
                  <a:pos x="208" y="7"/>
                </a:cxn>
                <a:cxn ang="0">
                  <a:pos x="238" y="31"/>
                </a:cxn>
                <a:cxn ang="0">
                  <a:pos x="262" y="68"/>
                </a:cxn>
                <a:cxn ang="0">
                  <a:pos x="279" y="113"/>
                </a:cxn>
                <a:cxn ang="0">
                  <a:pos x="289" y="163"/>
                </a:cxn>
                <a:cxn ang="0">
                  <a:pos x="289" y="218"/>
                </a:cxn>
                <a:cxn ang="0">
                  <a:pos x="279" y="272"/>
                </a:cxn>
                <a:cxn ang="0">
                  <a:pos x="259" y="327"/>
                </a:cxn>
              </a:cxnLst>
              <a:rect l="0" t="0" r="r" b="b"/>
              <a:pathLst>
                <a:path w="289" h="524">
                  <a:moveTo>
                    <a:pt x="259" y="327"/>
                  </a:moveTo>
                  <a:lnTo>
                    <a:pt x="235" y="378"/>
                  </a:lnTo>
                  <a:lnTo>
                    <a:pt x="211" y="418"/>
                  </a:lnTo>
                  <a:lnTo>
                    <a:pt x="191" y="452"/>
                  </a:lnTo>
                  <a:lnTo>
                    <a:pt x="170" y="479"/>
                  </a:lnTo>
                  <a:lnTo>
                    <a:pt x="146" y="500"/>
                  </a:lnTo>
                  <a:lnTo>
                    <a:pt x="123" y="513"/>
                  </a:lnTo>
                  <a:lnTo>
                    <a:pt x="95" y="520"/>
                  </a:lnTo>
                  <a:lnTo>
                    <a:pt x="65" y="524"/>
                  </a:lnTo>
                  <a:lnTo>
                    <a:pt x="17" y="510"/>
                  </a:lnTo>
                  <a:lnTo>
                    <a:pt x="0" y="469"/>
                  </a:lnTo>
                  <a:lnTo>
                    <a:pt x="3" y="401"/>
                  </a:lnTo>
                  <a:lnTo>
                    <a:pt x="7" y="296"/>
                  </a:lnTo>
                  <a:lnTo>
                    <a:pt x="10" y="235"/>
                  </a:lnTo>
                  <a:lnTo>
                    <a:pt x="20" y="180"/>
                  </a:lnTo>
                  <a:lnTo>
                    <a:pt x="34" y="130"/>
                  </a:lnTo>
                  <a:lnTo>
                    <a:pt x="54" y="85"/>
                  </a:lnTo>
                  <a:lnTo>
                    <a:pt x="82" y="51"/>
                  </a:lnTo>
                  <a:lnTo>
                    <a:pt x="109" y="24"/>
                  </a:lnTo>
                  <a:lnTo>
                    <a:pt x="140" y="7"/>
                  </a:lnTo>
                  <a:lnTo>
                    <a:pt x="174" y="0"/>
                  </a:lnTo>
                  <a:lnTo>
                    <a:pt x="208" y="7"/>
                  </a:lnTo>
                  <a:lnTo>
                    <a:pt x="238" y="31"/>
                  </a:lnTo>
                  <a:lnTo>
                    <a:pt x="262" y="68"/>
                  </a:lnTo>
                  <a:lnTo>
                    <a:pt x="279" y="113"/>
                  </a:lnTo>
                  <a:lnTo>
                    <a:pt x="289" y="163"/>
                  </a:lnTo>
                  <a:lnTo>
                    <a:pt x="289" y="218"/>
                  </a:lnTo>
                  <a:lnTo>
                    <a:pt x="279" y="272"/>
                  </a:lnTo>
                  <a:lnTo>
                    <a:pt x="259" y="327"/>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2" name="Freeform 269"/>
            <p:cNvSpPr>
              <a:spLocks/>
            </p:cNvSpPr>
            <p:nvPr/>
          </p:nvSpPr>
          <p:spPr bwMode="auto">
            <a:xfrm>
              <a:off x="5697" y="3368"/>
              <a:ext cx="164" cy="326"/>
            </a:xfrm>
            <a:custGeom>
              <a:avLst/>
              <a:gdLst/>
              <a:ahLst/>
              <a:cxnLst>
                <a:cxn ang="0">
                  <a:pos x="164" y="68"/>
                </a:cxn>
                <a:cxn ang="0">
                  <a:pos x="160" y="58"/>
                </a:cxn>
                <a:cxn ang="0">
                  <a:pos x="150" y="37"/>
                </a:cxn>
                <a:cxn ang="0">
                  <a:pos x="137" y="17"/>
                </a:cxn>
                <a:cxn ang="0">
                  <a:pos x="116" y="0"/>
                </a:cxn>
                <a:cxn ang="0">
                  <a:pos x="92" y="3"/>
                </a:cxn>
                <a:cxn ang="0">
                  <a:pos x="65" y="34"/>
                </a:cxn>
                <a:cxn ang="0">
                  <a:pos x="34" y="102"/>
                </a:cxn>
                <a:cxn ang="0">
                  <a:pos x="0" y="214"/>
                </a:cxn>
                <a:cxn ang="0">
                  <a:pos x="92" y="95"/>
                </a:cxn>
                <a:cxn ang="0">
                  <a:pos x="96" y="102"/>
                </a:cxn>
                <a:cxn ang="0">
                  <a:pos x="99" y="122"/>
                </a:cxn>
                <a:cxn ang="0">
                  <a:pos x="106" y="153"/>
                </a:cxn>
                <a:cxn ang="0">
                  <a:pos x="106" y="190"/>
                </a:cxn>
                <a:cxn ang="0">
                  <a:pos x="103" y="228"/>
                </a:cxn>
                <a:cxn ang="0">
                  <a:pos x="92" y="265"/>
                </a:cxn>
                <a:cxn ang="0">
                  <a:pos x="65" y="299"/>
                </a:cxn>
                <a:cxn ang="0">
                  <a:pos x="28" y="326"/>
                </a:cxn>
                <a:cxn ang="0">
                  <a:pos x="34" y="326"/>
                </a:cxn>
                <a:cxn ang="0">
                  <a:pos x="48" y="319"/>
                </a:cxn>
                <a:cxn ang="0">
                  <a:pos x="72" y="309"/>
                </a:cxn>
                <a:cxn ang="0">
                  <a:pos x="96" y="289"/>
                </a:cxn>
                <a:cxn ang="0">
                  <a:pos x="120" y="258"/>
                </a:cxn>
                <a:cxn ang="0">
                  <a:pos x="143" y="214"/>
                </a:cxn>
                <a:cxn ang="0">
                  <a:pos x="157" y="153"/>
                </a:cxn>
                <a:cxn ang="0">
                  <a:pos x="164" y="78"/>
                </a:cxn>
                <a:cxn ang="0">
                  <a:pos x="164" y="68"/>
                </a:cxn>
              </a:cxnLst>
              <a:rect l="0" t="0" r="r" b="b"/>
              <a:pathLst>
                <a:path w="164" h="326">
                  <a:moveTo>
                    <a:pt x="164" y="68"/>
                  </a:moveTo>
                  <a:lnTo>
                    <a:pt x="160" y="58"/>
                  </a:lnTo>
                  <a:lnTo>
                    <a:pt x="150" y="37"/>
                  </a:lnTo>
                  <a:lnTo>
                    <a:pt x="137" y="17"/>
                  </a:lnTo>
                  <a:lnTo>
                    <a:pt x="116" y="0"/>
                  </a:lnTo>
                  <a:lnTo>
                    <a:pt x="92" y="3"/>
                  </a:lnTo>
                  <a:lnTo>
                    <a:pt x="65" y="34"/>
                  </a:lnTo>
                  <a:lnTo>
                    <a:pt x="34" y="102"/>
                  </a:lnTo>
                  <a:lnTo>
                    <a:pt x="0" y="214"/>
                  </a:lnTo>
                  <a:lnTo>
                    <a:pt x="92" y="95"/>
                  </a:lnTo>
                  <a:lnTo>
                    <a:pt x="96" y="102"/>
                  </a:lnTo>
                  <a:lnTo>
                    <a:pt x="99" y="122"/>
                  </a:lnTo>
                  <a:lnTo>
                    <a:pt x="106" y="153"/>
                  </a:lnTo>
                  <a:lnTo>
                    <a:pt x="106" y="190"/>
                  </a:lnTo>
                  <a:lnTo>
                    <a:pt x="103" y="228"/>
                  </a:lnTo>
                  <a:lnTo>
                    <a:pt x="92" y="265"/>
                  </a:lnTo>
                  <a:lnTo>
                    <a:pt x="65" y="299"/>
                  </a:lnTo>
                  <a:lnTo>
                    <a:pt x="28" y="326"/>
                  </a:lnTo>
                  <a:lnTo>
                    <a:pt x="34" y="326"/>
                  </a:lnTo>
                  <a:lnTo>
                    <a:pt x="48" y="319"/>
                  </a:lnTo>
                  <a:lnTo>
                    <a:pt x="72" y="309"/>
                  </a:lnTo>
                  <a:lnTo>
                    <a:pt x="96" y="289"/>
                  </a:lnTo>
                  <a:lnTo>
                    <a:pt x="120" y="258"/>
                  </a:lnTo>
                  <a:lnTo>
                    <a:pt x="143" y="214"/>
                  </a:lnTo>
                  <a:lnTo>
                    <a:pt x="157" y="153"/>
                  </a:lnTo>
                  <a:lnTo>
                    <a:pt x="164" y="78"/>
                  </a:lnTo>
                  <a:lnTo>
                    <a:pt x="164" y="6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3" name="Freeform 270"/>
            <p:cNvSpPr>
              <a:spLocks/>
            </p:cNvSpPr>
            <p:nvPr/>
          </p:nvSpPr>
          <p:spPr bwMode="auto">
            <a:xfrm>
              <a:off x="6143" y="3674"/>
              <a:ext cx="157" cy="346"/>
            </a:xfrm>
            <a:custGeom>
              <a:avLst/>
              <a:gdLst/>
              <a:ahLst/>
              <a:cxnLst>
                <a:cxn ang="0">
                  <a:pos x="86" y="10"/>
                </a:cxn>
                <a:cxn ang="0">
                  <a:pos x="72" y="37"/>
                </a:cxn>
                <a:cxn ang="0">
                  <a:pos x="45" y="108"/>
                </a:cxn>
                <a:cxn ang="0">
                  <a:pos x="14" y="207"/>
                </a:cxn>
                <a:cxn ang="0">
                  <a:pos x="0" y="309"/>
                </a:cxn>
                <a:cxn ang="0">
                  <a:pos x="7" y="319"/>
                </a:cxn>
                <a:cxn ang="0">
                  <a:pos x="21" y="336"/>
                </a:cxn>
                <a:cxn ang="0">
                  <a:pos x="45" y="346"/>
                </a:cxn>
                <a:cxn ang="0">
                  <a:pos x="72" y="326"/>
                </a:cxn>
                <a:cxn ang="0">
                  <a:pos x="96" y="275"/>
                </a:cxn>
                <a:cxn ang="0">
                  <a:pos x="116" y="210"/>
                </a:cxn>
                <a:cxn ang="0">
                  <a:pos x="133" y="139"/>
                </a:cxn>
                <a:cxn ang="0">
                  <a:pos x="154" y="78"/>
                </a:cxn>
                <a:cxn ang="0">
                  <a:pos x="157" y="44"/>
                </a:cxn>
                <a:cxn ang="0">
                  <a:pos x="143" y="13"/>
                </a:cxn>
                <a:cxn ang="0">
                  <a:pos x="116" y="0"/>
                </a:cxn>
                <a:cxn ang="0">
                  <a:pos x="86" y="10"/>
                </a:cxn>
              </a:cxnLst>
              <a:rect l="0" t="0" r="r" b="b"/>
              <a:pathLst>
                <a:path w="157" h="346">
                  <a:moveTo>
                    <a:pt x="86" y="10"/>
                  </a:moveTo>
                  <a:lnTo>
                    <a:pt x="72" y="37"/>
                  </a:lnTo>
                  <a:lnTo>
                    <a:pt x="45" y="108"/>
                  </a:lnTo>
                  <a:lnTo>
                    <a:pt x="14" y="207"/>
                  </a:lnTo>
                  <a:lnTo>
                    <a:pt x="0" y="309"/>
                  </a:lnTo>
                  <a:lnTo>
                    <a:pt x="7" y="319"/>
                  </a:lnTo>
                  <a:lnTo>
                    <a:pt x="21" y="336"/>
                  </a:lnTo>
                  <a:lnTo>
                    <a:pt x="45" y="346"/>
                  </a:lnTo>
                  <a:lnTo>
                    <a:pt x="72" y="326"/>
                  </a:lnTo>
                  <a:lnTo>
                    <a:pt x="96" y="275"/>
                  </a:lnTo>
                  <a:lnTo>
                    <a:pt x="116" y="210"/>
                  </a:lnTo>
                  <a:lnTo>
                    <a:pt x="133" y="139"/>
                  </a:lnTo>
                  <a:lnTo>
                    <a:pt x="154" y="78"/>
                  </a:lnTo>
                  <a:lnTo>
                    <a:pt x="157" y="44"/>
                  </a:lnTo>
                  <a:lnTo>
                    <a:pt x="143" y="13"/>
                  </a:lnTo>
                  <a:lnTo>
                    <a:pt x="116" y="0"/>
                  </a:lnTo>
                  <a:lnTo>
                    <a:pt x="86" y="1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sp>
        <p:nvSpPr>
          <p:cNvPr id="26637" name="テキスト ボックス 231"/>
          <p:cNvSpPr txBox="1">
            <a:spLocks noChangeArrowheads="1"/>
          </p:cNvSpPr>
          <p:nvPr/>
        </p:nvSpPr>
        <p:spPr bwMode="auto">
          <a:xfrm>
            <a:off x="250825" y="3068638"/>
            <a:ext cx="23860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販売管理システムより売り上げデータを抽出し売上推移表を作成</a:t>
            </a:r>
            <a:endParaRPr lang="en-US" altLang="ja-JP" sz="1800" b="1">
              <a:latin typeface="Meiryo UI" panose="020B0604030504040204" pitchFamily="50" charset="-128"/>
              <a:ea typeface="Meiryo UI" panose="020B0604030504040204" pitchFamily="50" charset="-128"/>
            </a:endParaRPr>
          </a:p>
        </p:txBody>
      </p:sp>
      <p:grpSp>
        <p:nvGrpSpPr>
          <p:cNvPr id="11" name="Group 570"/>
          <p:cNvGrpSpPr>
            <a:grpSpLocks/>
          </p:cNvGrpSpPr>
          <p:nvPr/>
        </p:nvGrpSpPr>
        <p:grpSpPr bwMode="auto">
          <a:xfrm rot="19634076">
            <a:off x="3927140" y="2868554"/>
            <a:ext cx="144459" cy="295066"/>
            <a:chOff x="9149" y="8047"/>
            <a:chExt cx="549" cy="1036"/>
          </a:xfrm>
          <a:solidFill>
            <a:schemeClr val="accent5">
              <a:lumMod val="75000"/>
            </a:schemeClr>
          </a:solidFill>
        </p:grpSpPr>
        <p:sp>
          <p:nvSpPr>
            <p:cNvPr id="686" name="Freeform 571"/>
            <p:cNvSpPr>
              <a:spLocks/>
            </p:cNvSpPr>
            <p:nvPr/>
          </p:nvSpPr>
          <p:spPr bwMode="auto">
            <a:xfrm rot="20570266" flipV="1">
              <a:off x="9198" y="8343"/>
              <a:ext cx="500" cy="376"/>
            </a:xfrm>
            <a:custGeom>
              <a:avLst/>
              <a:gdLst/>
              <a:ahLst/>
              <a:cxnLst>
                <a:cxn ang="0">
                  <a:pos x="0" y="931"/>
                </a:cxn>
                <a:cxn ang="0">
                  <a:pos x="68" y="731"/>
                </a:cxn>
                <a:cxn ang="0">
                  <a:pos x="168" y="556"/>
                </a:cxn>
                <a:cxn ang="0">
                  <a:pos x="273" y="400"/>
                </a:cxn>
                <a:cxn ang="0">
                  <a:pos x="397" y="269"/>
                </a:cxn>
                <a:cxn ang="0">
                  <a:pos x="534" y="163"/>
                </a:cxn>
                <a:cxn ang="0">
                  <a:pos x="664" y="88"/>
                </a:cxn>
                <a:cxn ang="0">
                  <a:pos x="801" y="32"/>
                </a:cxn>
                <a:cxn ang="0">
                  <a:pos x="925" y="0"/>
                </a:cxn>
                <a:cxn ang="0">
                  <a:pos x="950" y="0"/>
                </a:cxn>
                <a:cxn ang="0">
                  <a:pos x="981" y="0"/>
                </a:cxn>
                <a:cxn ang="0">
                  <a:pos x="1006" y="0"/>
                </a:cxn>
                <a:cxn ang="0">
                  <a:pos x="1031" y="7"/>
                </a:cxn>
                <a:cxn ang="0">
                  <a:pos x="1062" y="13"/>
                </a:cxn>
                <a:cxn ang="0">
                  <a:pos x="1087" y="25"/>
                </a:cxn>
                <a:cxn ang="0">
                  <a:pos x="1105" y="38"/>
                </a:cxn>
                <a:cxn ang="0">
                  <a:pos x="1130" y="50"/>
                </a:cxn>
                <a:cxn ang="0">
                  <a:pos x="1198" y="125"/>
                </a:cxn>
                <a:cxn ang="0">
                  <a:pos x="1236" y="225"/>
                </a:cxn>
                <a:cxn ang="0">
                  <a:pos x="1229" y="325"/>
                </a:cxn>
                <a:cxn ang="0">
                  <a:pos x="1186" y="419"/>
                </a:cxn>
                <a:cxn ang="0">
                  <a:pos x="1167" y="444"/>
                </a:cxn>
                <a:cxn ang="0">
                  <a:pos x="1149" y="463"/>
                </a:cxn>
                <a:cxn ang="0">
                  <a:pos x="1124" y="481"/>
                </a:cxn>
                <a:cxn ang="0">
                  <a:pos x="1105" y="494"/>
                </a:cxn>
                <a:cxn ang="0">
                  <a:pos x="1074" y="506"/>
                </a:cxn>
                <a:cxn ang="0">
                  <a:pos x="1049" y="513"/>
                </a:cxn>
                <a:cxn ang="0">
                  <a:pos x="1025" y="519"/>
                </a:cxn>
                <a:cxn ang="0">
                  <a:pos x="1000" y="525"/>
                </a:cxn>
                <a:cxn ang="0">
                  <a:pos x="938" y="531"/>
                </a:cxn>
                <a:cxn ang="0">
                  <a:pos x="876" y="538"/>
                </a:cxn>
                <a:cxn ang="0">
                  <a:pos x="813" y="544"/>
                </a:cxn>
                <a:cxn ang="0">
                  <a:pos x="745" y="550"/>
                </a:cxn>
                <a:cxn ang="0">
                  <a:pos x="677" y="563"/>
                </a:cxn>
                <a:cxn ang="0">
                  <a:pos x="615" y="569"/>
                </a:cxn>
                <a:cxn ang="0">
                  <a:pos x="546" y="588"/>
                </a:cxn>
                <a:cxn ang="0">
                  <a:pos x="484" y="600"/>
                </a:cxn>
                <a:cxn ang="0">
                  <a:pos x="416" y="625"/>
                </a:cxn>
                <a:cxn ang="0">
                  <a:pos x="354" y="650"/>
                </a:cxn>
                <a:cxn ang="0">
                  <a:pos x="286" y="681"/>
                </a:cxn>
                <a:cxn ang="0">
                  <a:pos x="224" y="713"/>
                </a:cxn>
                <a:cxn ang="0">
                  <a:pos x="168" y="756"/>
                </a:cxn>
                <a:cxn ang="0">
                  <a:pos x="106" y="806"/>
                </a:cxn>
                <a:cxn ang="0">
                  <a:pos x="50" y="863"/>
                </a:cxn>
                <a:cxn ang="0">
                  <a:pos x="0" y="931"/>
                </a:cxn>
              </a:cxnLst>
              <a:rect l="0" t="0" r="r" b="b"/>
              <a:pathLst>
                <a:path w="1236" h="931">
                  <a:moveTo>
                    <a:pt x="0" y="931"/>
                  </a:moveTo>
                  <a:lnTo>
                    <a:pt x="68" y="731"/>
                  </a:lnTo>
                  <a:lnTo>
                    <a:pt x="168" y="556"/>
                  </a:lnTo>
                  <a:lnTo>
                    <a:pt x="273" y="400"/>
                  </a:lnTo>
                  <a:lnTo>
                    <a:pt x="397" y="269"/>
                  </a:lnTo>
                  <a:lnTo>
                    <a:pt x="534" y="163"/>
                  </a:lnTo>
                  <a:lnTo>
                    <a:pt x="664" y="88"/>
                  </a:lnTo>
                  <a:lnTo>
                    <a:pt x="801" y="32"/>
                  </a:lnTo>
                  <a:lnTo>
                    <a:pt x="925" y="0"/>
                  </a:lnTo>
                  <a:lnTo>
                    <a:pt x="950" y="0"/>
                  </a:lnTo>
                  <a:lnTo>
                    <a:pt x="981" y="0"/>
                  </a:lnTo>
                  <a:lnTo>
                    <a:pt x="1006" y="0"/>
                  </a:lnTo>
                  <a:lnTo>
                    <a:pt x="1031" y="7"/>
                  </a:lnTo>
                  <a:lnTo>
                    <a:pt x="1062" y="13"/>
                  </a:lnTo>
                  <a:lnTo>
                    <a:pt x="1087" y="25"/>
                  </a:lnTo>
                  <a:lnTo>
                    <a:pt x="1105" y="38"/>
                  </a:lnTo>
                  <a:lnTo>
                    <a:pt x="1130" y="50"/>
                  </a:lnTo>
                  <a:lnTo>
                    <a:pt x="1198" y="125"/>
                  </a:lnTo>
                  <a:lnTo>
                    <a:pt x="1236" y="225"/>
                  </a:lnTo>
                  <a:lnTo>
                    <a:pt x="1229" y="325"/>
                  </a:lnTo>
                  <a:lnTo>
                    <a:pt x="1186" y="419"/>
                  </a:lnTo>
                  <a:lnTo>
                    <a:pt x="1167" y="444"/>
                  </a:lnTo>
                  <a:lnTo>
                    <a:pt x="1149" y="463"/>
                  </a:lnTo>
                  <a:lnTo>
                    <a:pt x="1124" y="481"/>
                  </a:lnTo>
                  <a:lnTo>
                    <a:pt x="1105" y="494"/>
                  </a:lnTo>
                  <a:lnTo>
                    <a:pt x="1074" y="506"/>
                  </a:lnTo>
                  <a:lnTo>
                    <a:pt x="1049" y="513"/>
                  </a:lnTo>
                  <a:lnTo>
                    <a:pt x="1025" y="519"/>
                  </a:lnTo>
                  <a:lnTo>
                    <a:pt x="1000" y="525"/>
                  </a:lnTo>
                  <a:lnTo>
                    <a:pt x="938" y="531"/>
                  </a:lnTo>
                  <a:lnTo>
                    <a:pt x="876" y="538"/>
                  </a:lnTo>
                  <a:lnTo>
                    <a:pt x="813" y="544"/>
                  </a:lnTo>
                  <a:lnTo>
                    <a:pt x="745" y="550"/>
                  </a:lnTo>
                  <a:lnTo>
                    <a:pt x="677" y="563"/>
                  </a:lnTo>
                  <a:lnTo>
                    <a:pt x="615" y="569"/>
                  </a:lnTo>
                  <a:lnTo>
                    <a:pt x="546" y="588"/>
                  </a:lnTo>
                  <a:lnTo>
                    <a:pt x="484" y="600"/>
                  </a:lnTo>
                  <a:lnTo>
                    <a:pt x="416" y="625"/>
                  </a:lnTo>
                  <a:lnTo>
                    <a:pt x="354" y="650"/>
                  </a:lnTo>
                  <a:lnTo>
                    <a:pt x="286" y="681"/>
                  </a:lnTo>
                  <a:lnTo>
                    <a:pt x="224" y="713"/>
                  </a:lnTo>
                  <a:lnTo>
                    <a:pt x="168" y="756"/>
                  </a:lnTo>
                  <a:lnTo>
                    <a:pt x="106" y="806"/>
                  </a:lnTo>
                  <a:lnTo>
                    <a:pt x="50" y="863"/>
                  </a:lnTo>
                  <a:lnTo>
                    <a:pt x="0" y="931"/>
                  </a:lnTo>
                  <a:close/>
                </a:path>
              </a:pathLst>
            </a:custGeom>
            <a:grpFill/>
            <a:ln w="9525">
              <a:noFill/>
              <a:round/>
              <a:headEnd/>
              <a:tailEnd/>
            </a:ln>
          </p:spPr>
          <p:txBody>
            <a:bodyPr lIns="36000" tIns="72000" rIns="36000"/>
            <a:lstStyle/>
            <a:p>
              <a:pPr eaLnBrk="1" hangingPunct="1">
                <a:defRPr/>
              </a:pPr>
              <a:endParaRPr lang="ja-JP" altLang="en-US" sz="1200"/>
            </a:p>
          </p:txBody>
        </p:sp>
        <p:sp>
          <p:nvSpPr>
            <p:cNvPr id="687" name="Freeform 572"/>
            <p:cNvSpPr>
              <a:spLocks/>
            </p:cNvSpPr>
            <p:nvPr/>
          </p:nvSpPr>
          <p:spPr bwMode="auto">
            <a:xfrm rot="-12028338">
              <a:off x="9149" y="8557"/>
              <a:ext cx="203" cy="526"/>
            </a:xfrm>
            <a:custGeom>
              <a:avLst/>
              <a:gdLst/>
              <a:ahLst/>
              <a:cxnLst>
                <a:cxn ang="0">
                  <a:pos x="397" y="1300"/>
                </a:cxn>
                <a:cxn ang="0">
                  <a:pos x="266" y="1163"/>
                </a:cxn>
                <a:cxn ang="0">
                  <a:pos x="167" y="1013"/>
                </a:cxn>
                <a:cxn ang="0">
                  <a:pos x="86" y="856"/>
                </a:cxn>
                <a:cxn ang="0">
                  <a:pos x="37" y="707"/>
                </a:cxn>
                <a:cxn ang="0">
                  <a:pos x="6" y="557"/>
                </a:cxn>
                <a:cxn ang="0">
                  <a:pos x="0" y="413"/>
                </a:cxn>
                <a:cxn ang="0">
                  <a:pos x="6" y="282"/>
                </a:cxn>
                <a:cxn ang="0">
                  <a:pos x="37" y="169"/>
                </a:cxn>
                <a:cxn ang="0">
                  <a:pos x="55" y="125"/>
                </a:cxn>
                <a:cxn ang="0">
                  <a:pos x="86" y="88"/>
                </a:cxn>
                <a:cxn ang="0">
                  <a:pos x="124" y="50"/>
                </a:cxn>
                <a:cxn ang="0">
                  <a:pos x="161" y="25"/>
                </a:cxn>
                <a:cxn ang="0">
                  <a:pos x="204" y="7"/>
                </a:cxn>
                <a:cxn ang="0">
                  <a:pos x="254" y="0"/>
                </a:cxn>
                <a:cxn ang="0">
                  <a:pos x="298" y="0"/>
                </a:cxn>
                <a:cxn ang="0">
                  <a:pos x="341" y="13"/>
                </a:cxn>
                <a:cxn ang="0">
                  <a:pos x="384" y="32"/>
                </a:cxn>
                <a:cxn ang="0">
                  <a:pos x="422" y="57"/>
                </a:cxn>
                <a:cxn ang="0">
                  <a:pos x="453" y="88"/>
                </a:cxn>
                <a:cxn ang="0">
                  <a:pos x="478" y="132"/>
                </a:cxn>
                <a:cxn ang="0">
                  <a:pos x="496" y="182"/>
                </a:cxn>
                <a:cxn ang="0">
                  <a:pos x="502" y="225"/>
                </a:cxn>
                <a:cxn ang="0">
                  <a:pos x="496" y="275"/>
                </a:cxn>
                <a:cxn ang="0">
                  <a:pos x="484" y="325"/>
                </a:cxn>
                <a:cxn ang="0">
                  <a:pos x="440" y="432"/>
                </a:cxn>
                <a:cxn ang="0">
                  <a:pos x="397" y="544"/>
                </a:cxn>
                <a:cxn ang="0">
                  <a:pos x="360" y="657"/>
                </a:cxn>
                <a:cxn ang="0">
                  <a:pos x="329" y="775"/>
                </a:cxn>
                <a:cxn ang="0">
                  <a:pos x="316" y="900"/>
                </a:cxn>
                <a:cxn ang="0">
                  <a:pos x="316" y="1031"/>
                </a:cxn>
                <a:cxn ang="0">
                  <a:pos x="341" y="1163"/>
                </a:cxn>
                <a:cxn ang="0">
                  <a:pos x="397" y="1300"/>
                </a:cxn>
              </a:cxnLst>
              <a:rect l="0" t="0" r="r" b="b"/>
              <a:pathLst>
                <a:path w="502" h="1300">
                  <a:moveTo>
                    <a:pt x="397" y="1300"/>
                  </a:moveTo>
                  <a:lnTo>
                    <a:pt x="266" y="1163"/>
                  </a:lnTo>
                  <a:lnTo>
                    <a:pt x="167" y="1013"/>
                  </a:lnTo>
                  <a:lnTo>
                    <a:pt x="86" y="856"/>
                  </a:lnTo>
                  <a:lnTo>
                    <a:pt x="37" y="707"/>
                  </a:lnTo>
                  <a:lnTo>
                    <a:pt x="6" y="557"/>
                  </a:lnTo>
                  <a:lnTo>
                    <a:pt x="0" y="413"/>
                  </a:lnTo>
                  <a:lnTo>
                    <a:pt x="6" y="282"/>
                  </a:lnTo>
                  <a:lnTo>
                    <a:pt x="37" y="169"/>
                  </a:lnTo>
                  <a:lnTo>
                    <a:pt x="55" y="125"/>
                  </a:lnTo>
                  <a:lnTo>
                    <a:pt x="86" y="88"/>
                  </a:lnTo>
                  <a:lnTo>
                    <a:pt x="124" y="50"/>
                  </a:lnTo>
                  <a:lnTo>
                    <a:pt x="161" y="25"/>
                  </a:lnTo>
                  <a:lnTo>
                    <a:pt x="204" y="7"/>
                  </a:lnTo>
                  <a:lnTo>
                    <a:pt x="254" y="0"/>
                  </a:lnTo>
                  <a:lnTo>
                    <a:pt x="298" y="0"/>
                  </a:lnTo>
                  <a:lnTo>
                    <a:pt x="341" y="13"/>
                  </a:lnTo>
                  <a:lnTo>
                    <a:pt x="384" y="32"/>
                  </a:lnTo>
                  <a:lnTo>
                    <a:pt x="422" y="57"/>
                  </a:lnTo>
                  <a:lnTo>
                    <a:pt x="453" y="88"/>
                  </a:lnTo>
                  <a:lnTo>
                    <a:pt x="478" y="132"/>
                  </a:lnTo>
                  <a:lnTo>
                    <a:pt x="496" y="182"/>
                  </a:lnTo>
                  <a:lnTo>
                    <a:pt x="502" y="225"/>
                  </a:lnTo>
                  <a:lnTo>
                    <a:pt x="496" y="275"/>
                  </a:lnTo>
                  <a:lnTo>
                    <a:pt x="484" y="325"/>
                  </a:lnTo>
                  <a:lnTo>
                    <a:pt x="440" y="432"/>
                  </a:lnTo>
                  <a:lnTo>
                    <a:pt x="397" y="544"/>
                  </a:lnTo>
                  <a:lnTo>
                    <a:pt x="360" y="657"/>
                  </a:lnTo>
                  <a:lnTo>
                    <a:pt x="329" y="775"/>
                  </a:lnTo>
                  <a:lnTo>
                    <a:pt x="316" y="900"/>
                  </a:lnTo>
                  <a:lnTo>
                    <a:pt x="316" y="1031"/>
                  </a:lnTo>
                  <a:lnTo>
                    <a:pt x="341" y="1163"/>
                  </a:lnTo>
                  <a:lnTo>
                    <a:pt x="397" y="1300"/>
                  </a:lnTo>
                  <a:close/>
                </a:path>
              </a:pathLst>
            </a:custGeom>
            <a:grpFill/>
            <a:ln w="9525">
              <a:noFill/>
              <a:round/>
              <a:headEnd/>
              <a:tailEnd/>
            </a:ln>
          </p:spPr>
          <p:txBody>
            <a:bodyPr lIns="36000" tIns="72000" rIns="36000"/>
            <a:lstStyle/>
            <a:p>
              <a:pPr eaLnBrk="1" hangingPunct="1">
                <a:defRPr/>
              </a:pPr>
              <a:endParaRPr lang="ja-JP" altLang="en-US" sz="1200"/>
            </a:p>
          </p:txBody>
        </p:sp>
        <p:sp>
          <p:nvSpPr>
            <p:cNvPr id="688" name="Freeform 573"/>
            <p:cNvSpPr>
              <a:spLocks/>
            </p:cNvSpPr>
            <p:nvPr/>
          </p:nvSpPr>
          <p:spPr bwMode="auto">
            <a:xfrm rot="51205236">
              <a:off x="9206" y="8174"/>
              <a:ext cx="422" cy="167"/>
            </a:xfrm>
            <a:custGeom>
              <a:avLst/>
              <a:gdLst/>
              <a:ahLst/>
              <a:cxnLst>
                <a:cxn ang="0">
                  <a:pos x="1043" y="325"/>
                </a:cxn>
                <a:cxn ang="0">
                  <a:pos x="932" y="219"/>
                </a:cxn>
                <a:cxn ang="0">
                  <a:pos x="814" y="137"/>
                </a:cxn>
                <a:cxn ang="0">
                  <a:pos x="689" y="75"/>
                </a:cxn>
                <a:cxn ang="0">
                  <a:pos x="565" y="31"/>
                </a:cxn>
                <a:cxn ang="0">
                  <a:pos x="441" y="6"/>
                </a:cxn>
                <a:cxn ang="0">
                  <a:pos x="329" y="0"/>
                </a:cxn>
                <a:cxn ang="0">
                  <a:pos x="224" y="6"/>
                </a:cxn>
                <a:cxn ang="0">
                  <a:pos x="131" y="31"/>
                </a:cxn>
                <a:cxn ang="0">
                  <a:pos x="100" y="50"/>
                </a:cxn>
                <a:cxn ang="0">
                  <a:pos x="69" y="69"/>
                </a:cxn>
                <a:cxn ang="0">
                  <a:pos x="37" y="100"/>
                </a:cxn>
                <a:cxn ang="0">
                  <a:pos x="19" y="131"/>
                </a:cxn>
                <a:cxn ang="0">
                  <a:pos x="0" y="206"/>
                </a:cxn>
                <a:cxn ang="0">
                  <a:pos x="6" y="281"/>
                </a:cxn>
                <a:cxn ang="0">
                  <a:pos x="44" y="344"/>
                </a:cxn>
                <a:cxn ang="0">
                  <a:pos x="100" y="393"/>
                </a:cxn>
                <a:cxn ang="0">
                  <a:pos x="143" y="406"/>
                </a:cxn>
                <a:cxn ang="0">
                  <a:pos x="180" y="412"/>
                </a:cxn>
                <a:cxn ang="0">
                  <a:pos x="224" y="406"/>
                </a:cxn>
                <a:cxn ang="0">
                  <a:pos x="261" y="393"/>
                </a:cxn>
                <a:cxn ang="0">
                  <a:pos x="348" y="362"/>
                </a:cxn>
                <a:cxn ang="0">
                  <a:pos x="435" y="325"/>
                </a:cxn>
                <a:cxn ang="0">
                  <a:pos x="528" y="294"/>
                </a:cxn>
                <a:cxn ang="0">
                  <a:pos x="621" y="275"/>
                </a:cxn>
                <a:cxn ang="0">
                  <a:pos x="720" y="262"/>
                </a:cxn>
                <a:cxn ang="0">
                  <a:pos x="826" y="262"/>
                </a:cxn>
                <a:cxn ang="0">
                  <a:pos x="932" y="281"/>
                </a:cxn>
                <a:cxn ang="0">
                  <a:pos x="1043" y="325"/>
                </a:cxn>
              </a:cxnLst>
              <a:rect l="0" t="0" r="r" b="b"/>
              <a:pathLst>
                <a:path w="1043" h="412">
                  <a:moveTo>
                    <a:pt x="1043" y="325"/>
                  </a:moveTo>
                  <a:lnTo>
                    <a:pt x="932" y="219"/>
                  </a:lnTo>
                  <a:lnTo>
                    <a:pt x="814" y="137"/>
                  </a:lnTo>
                  <a:lnTo>
                    <a:pt x="689" y="75"/>
                  </a:lnTo>
                  <a:lnTo>
                    <a:pt x="565" y="31"/>
                  </a:lnTo>
                  <a:lnTo>
                    <a:pt x="441" y="6"/>
                  </a:lnTo>
                  <a:lnTo>
                    <a:pt x="329" y="0"/>
                  </a:lnTo>
                  <a:lnTo>
                    <a:pt x="224" y="6"/>
                  </a:lnTo>
                  <a:lnTo>
                    <a:pt x="131" y="31"/>
                  </a:lnTo>
                  <a:lnTo>
                    <a:pt x="100" y="50"/>
                  </a:lnTo>
                  <a:lnTo>
                    <a:pt x="69" y="69"/>
                  </a:lnTo>
                  <a:lnTo>
                    <a:pt x="37" y="100"/>
                  </a:lnTo>
                  <a:lnTo>
                    <a:pt x="19" y="131"/>
                  </a:lnTo>
                  <a:lnTo>
                    <a:pt x="0" y="206"/>
                  </a:lnTo>
                  <a:lnTo>
                    <a:pt x="6" y="281"/>
                  </a:lnTo>
                  <a:lnTo>
                    <a:pt x="44" y="344"/>
                  </a:lnTo>
                  <a:lnTo>
                    <a:pt x="100" y="393"/>
                  </a:lnTo>
                  <a:lnTo>
                    <a:pt x="143" y="406"/>
                  </a:lnTo>
                  <a:lnTo>
                    <a:pt x="180" y="412"/>
                  </a:lnTo>
                  <a:lnTo>
                    <a:pt x="224" y="406"/>
                  </a:lnTo>
                  <a:lnTo>
                    <a:pt x="261" y="393"/>
                  </a:lnTo>
                  <a:lnTo>
                    <a:pt x="348" y="362"/>
                  </a:lnTo>
                  <a:lnTo>
                    <a:pt x="435" y="325"/>
                  </a:lnTo>
                  <a:lnTo>
                    <a:pt x="528" y="294"/>
                  </a:lnTo>
                  <a:lnTo>
                    <a:pt x="621" y="275"/>
                  </a:lnTo>
                  <a:lnTo>
                    <a:pt x="720" y="262"/>
                  </a:lnTo>
                  <a:lnTo>
                    <a:pt x="826" y="262"/>
                  </a:lnTo>
                  <a:lnTo>
                    <a:pt x="932" y="281"/>
                  </a:lnTo>
                  <a:lnTo>
                    <a:pt x="1043" y="325"/>
                  </a:lnTo>
                  <a:close/>
                </a:path>
              </a:pathLst>
            </a:custGeom>
            <a:grpFill/>
            <a:ln w="9525">
              <a:noFill/>
              <a:round/>
              <a:headEnd/>
              <a:tailEnd/>
            </a:ln>
          </p:spPr>
          <p:txBody>
            <a:bodyPr lIns="36000" tIns="72000" rIns="36000"/>
            <a:lstStyle/>
            <a:p>
              <a:pPr eaLnBrk="1" hangingPunct="1">
                <a:defRPr/>
              </a:pPr>
              <a:endParaRPr lang="ja-JP" altLang="en-US" sz="1200"/>
            </a:p>
          </p:txBody>
        </p:sp>
      </p:grpSp>
      <p:sp>
        <p:nvSpPr>
          <p:cNvPr id="689" name="テキスト ボックス 688"/>
          <p:cNvSpPr txBox="1"/>
          <p:nvPr/>
        </p:nvSpPr>
        <p:spPr>
          <a:xfrm>
            <a:off x="323850" y="5445125"/>
            <a:ext cx="4065588" cy="954088"/>
          </a:xfrm>
          <a:prstGeom prst="rect">
            <a:avLst/>
          </a:prstGeom>
          <a:noFill/>
          <a:ln>
            <a:solidFill>
              <a:schemeClr val="accent5">
                <a:lumMod val="60000"/>
                <a:lumOff val="40000"/>
              </a:schemeClr>
            </a:solidFill>
          </a:ln>
        </p:spPr>
        <p:txBody>
          <a:bodyPr>
            <a:spAutoFit/>
          </a:bodyPr>
          <a:lstStyle/>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販売管理システムから抽出した各店の売り上げ情報を店舗マスタ情報と付け合わせ、店舗別年間売上推移表を作成しておりました。店舗が増えるほどに負荷が増し、コストも増え、ミスも増えてしまう状況で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6640" name="図 23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1450" y="1773238"/>
            <a:ext cx="71120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図 2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326943" flipH="1" flipV="1">
            <a:off x="2063750" y="2176463"/>
            <a:ext cx="6683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2" descr="C:\Users\akiyama.hiroshi\AppData\Local\Microsoft\Windows\INetCache\IE\N3DF2F7X\Text-csv-text.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2687638"/>
            <a:ext cx="5540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図 24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3351953" flipH="1" flipV="1">
            <a:off x="2389981" y="4104482"/>
            <a:ext cx="6683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2" descr="C:\Users\akiyama.hiroshi\AppData\Local\Microsoft\Windows\INetCache\IE\N3DF2F7X\Text-csv-text.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463" y="2492375"/>
            <a:ext cx="5540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2" descr="C:\Users\akiyama.hiroshi\AppData\Local\Microsoft\Windows\INetCache\IE\N3DF2F7X\Text-csv-text.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849563"/>
            <a:ext cx="5540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1" name="表 700"/>
          <p:cNvGraphicFramePr>
            <a:graphicFrameLocks noGrp="1"/>
          </p:cNvGraphicFramePr>
          <p:nvPr/>
        </p:nvGraphicFramePr>
        <p:xfrm>
          <a:off x="1477963" y="4283075"/>
          <a:ext cx="833436" cy="854076"/>
        </p:xfrm>
        <a:graphic>
          <a:graphicData uri="http://schemas.openxmlformats.org/drawingml/2006/table">
            <a:tbl>
              <a:tblPr firstRow="1" bandRow="1">
                <a:tableStyleId>{F5AB1C69-6EDB-4FF4-983F-18BD219EF322}</a:tableStyleId>
              </a:tblPr>
              <a:tblGrid>
                <a:gridCol w="208359"/>
                <a:gridCol w="208359"/>
                <a:gridCol w="208359"/>
                <a:gridCol w="208359"/>
              </a:tblGrid>
              <a:tr h="213519">
                <a:tc>
                  <a:txBody>
                    <a:bodyPr/>
                    <a:lstStyle/>
                    <a:p>
                      <a:endParaRPr kumimoji="1" lang="ja-JP" altLang="en-US" sz="800" dirty="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bl>
          </a:graphicData>
        </a:graphic>
      </p:graphicFrame>
      <p:pic>
        <p:nvPicPr>
          <p:cNvPr id="26673"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675" y="3860800"/>
            <a:ext cx="592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4" name="テキスト ボックス 702"/>
          <p:cNvSpPr txBox="1">
            <a:spLocks noChangeArrowheads="1"/>
          </p:cNvSpPr>
          <p:nvPr/>
        </p:nvSpPr>
        <p:spPr bwMode="auto">
          <a:xfrm>
            <a:off x="1079500" y="4879975"/>
            <a:ext cx="1547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店舗別売上推移表</a:t>
            </a:r>
          </a:p>
        </p:txBody>
      </p:sp>
      <p:pic>
        <p:nvPicPr>
          <p:cNvPr id="26675" name="図 47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0363" y="1773238"/>
            <a:ext cx="712787"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6" name="Picture 2" descr="C:\Users\akiyama.hiroshi\AppData\Local\Microsoft\Windows\INetCache\IE\N3DF2F7X\Text-csv-text.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0" y="2328863"/>
            <a:ext cx="5524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7" name="図 47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3351953" flipH="1" flipV="1">
            <a:off x="6494463" y="4249737"/>
            <a:ext cx="6683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8" name="Picture 2" descr="C:\Users\akiyama.hiroshi\AppData\Local\Microsoft\Windows\INetCache\IE\N3DF2F7X\Text-csv-text.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063" y="2133600"/>
            <a:ext cx="5524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9" name="Picture 2" descr="C:\Users\akiyama.hiroshi\AppData\Local\Microsoft\Windows\INetCache\IE\N3DF2F7X\Text-csv-text.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0" y="2490788"/>
            <a:ext cx="5524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5" name="表 924"/>
          <p:cNvGraphicFramePr>
            <a:graphicFrameLocks noGrp="1"/>
          </p:cNvGraphicFramePr>
          <p:nvPr/>
        </p:nvGraphicFramePr>
        <p:xfrm>
          <a:off x="5510213" y="4283075"/>
          <a:ext cx="833436" cy="854076"/>
        </p:xfrm>
        <a:graphic>
          <a:graphicData uri="http://schemas.openxmlformats.org/drawingml/2006/table">
            <a:tbl>
              <a:tblPr firstRow="1" bandRow="1">
                <a:tableStyleId>{F5AB1C69-6EDB-4FF4-983F-18BD219EF322}</a:tableStyleId>
              </a:tblPr>
              <a:tblGrid>
                <a:gridCol w="208359"/>
                <a:gridCol w="208359"/>
                <a:gridCol w="208359"/>
                <a:gridCol w="208359"/>
              </a:tblGrid>
              <a:tr h="213519">
                <a:tc>
                  <a:txBody>
                    <a:bodyPr/>
                    <a:lstStyle/>
                    <a:p>
                      <a:endParaRPr kumimoji="1" lang="ja-JP" altLang="en-US" sz="800" dirty="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bl>
          </a:graphicData>
        </a:graphic>
      </p:graphicFrame>
      <p:pic>
        <p:nvPicPr>
          <p:cNvPr id="26707" name="Picture 33" descr="C:\Users\akiyama.hiroshi\AppData\Local\Microsoft\Windows\INetCache\IE\N3DF2F7X\200px-Office-ms-excel.sv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25" y="3860800"/>
            <a:ext cx="592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08" name="テキスト ボックス 927"/>
          <p:cNvSpPr txBox="1">
            <a:spLocks noChangeArrowheads="1"/>
          </p:cNvSpPr>
          <p:nvPr/>
        </p:nvSpPr>
        <p:spPr bwMode="auto">
          <a:xfrm>
            <a:off x="5148263" y="4879975"/>
            <a:ext cx="1511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店舗別売上推移表</a:t>
            </a:r>
          </a:p>
        </p:txBody>
      </p:sp>
      <p:sp>
        <p:nvSpPr>
          <p:cNvPr id="935" name="テキスト ボックス 934"/>
          <p:cNvSpPr txBox="1"/>
          <p:nvPr/>
        </p:nvSpPr>
        <p:spPr>
          <a:xfrm>
            <a:off x="4519613" y="5445125"/>
            <a:ext cx="4156075" cy="954088"/>
          </a:xfrm>
          <a:prstGeom prst="rect">
            <a:avLst/>
          </a:prstGeom>
          <a:noFill/>
          <a:ln>
            <a:solidFill>
              <a:srgbClr val="00B0F0"/>
            </a:solidFill>
          </a:ln>
        </p:spPr>
        <p:txBody>
          <a:bodyPr>
            <a:spAutoFit/>
          </a:bodyPr>
          <a:lstStyle/>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左記作業をワンクリック自動化、毎月作成していた店舗別推移表を出力したい時にワンクリックで出力可能な状況とし、コストを削減、ミスも無くし、リアルな経営判断材料を提供出来るようになりました。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2" name="雲 141"/>
          <p:cNvSpPr/>
          <p:nvPr/>
        </p:nvSpPr>
        <p:spPr>
          <a:xfrm>
            <a:off x="6708775" y="3068638"/>
            <a:ext cx="1319213" cy="241300"/>
          </a:xfrm>
          <a:prstGeom prst="cloud">
            <a:avLst/>
          </a:prstGeom>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endParaRPr lang="ja-JP" altLang="en-US"/>
          </a:p>
        </p:txBody>
      </p:sp>
      <p:pic>
        <p:nvPicPr>
          <p:cNvPr id="26711" name="図 47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326943" flipH="1" flipV="1">
            <a:off x="6905625" y="2752725"/>
            <a:ext cx="6683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12" name="テキスト ボックス 481"/>
          <p:cNvSpPr txBox="1">
            <a:spLocks noChangeArrowheads="1"/>
          </p:cNvSpPr>
          <p:nvPr/>
        </p:nvSpPr>
        <p:spPr bwMode="auto">
          <a:xfrm>
            <a:off x="7477125" y="3789363"/>
            <a:ext cx="1709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ワンクリック</a:t>
            </a:r>
          </a:p>
        </p:txBody>
      </p:sp>
      <p:pic>
        <p:nvPicPr>
          <p:cNvPr id="26713" name="Picture 2">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2163" y="3429000"/>
            <a:ext cx="598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4" name="Picture 3" descr="C:\Users\akiyama.hiroshi\AppData\Local\Microsoft\Windows\INetCache\IE\QTT1IRFZ\333px-Tower_torre_pc_clon_server.svg[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2413" y="3490913"/>
            <a:ext cx="4778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5" name="図 1"/>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26250" y="3714750"/>
            <a:ext cx="4746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16" name="図 96">
            <a:hlinkClick r:id="rId10"/>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rot="4175348" flipV="1">
            <a:off x="7673975" y="3440113"/>
            <a:ext cx="390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357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9CEAEA31-B2EB-489F-B95D-8689C5993E26}" type="slidenum">
              <a:rPr lang="ja-JP" altLang="en-US" sz="1200">
                <a:solidFill>
                  <a:srgbClr val="898989"/>
                </a:solidFill>
              </a:rPr>
              <a:pPr>
                <a:spcBef>
                  <a:spcPct val="0"/>
                </a:spcBef>
                <a:buFontTx/>
                <a:buNone/>
              </a:pPr>
              <a:t>7</a:t>
            </a:fld>
            <a:endParaRPr lang="ja-JP" altLang="en-US" sz="1200">
              <a:solidFill>
                <a:srgbClr val="898989"/>
              </a:solidFill>
            </a:endParaRPr>
          </a:p>
        </p:txBody>
      </p:sp>
      <p:sp>
        <p:nvSpPr>
          <p:cNvPr id="6" name="正方形/長方形 5"/>
          <p:cNvSpPr/>
          <p:nvPr/>
        </p:nvSpPr>
        <p:spPr>
          <a:xfrm>
            <a:off x="17938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10"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ja-JP" altLang="en-US" sz="2400" b="1" dirty="0" smtClean="0">
                <a:solidFill>
                  <a:schemeClr val="tx1">
                    <a:lumMod val="85000"/>
                    <a:lumOff val="15000"/>
                  </a:schemeClr>
                </a:solidFill>
                <a:latin typeface="Meiryo UI" panose="020B0604030504040204" pitchFamily="50" charset="-128"/>
                <a:ea typeface="Meiryo UI" panose="020B0604030504040204" pitchFamily="50" charset="-128"/>
              </a:rPr>
              <a:t>実績紹介（営業</a:t>
            </a:r>
            <a:r>
              <a:rPr lang="ja-JP" altLang="en-US" sz="2400" b="1" dirty="0">
                <a:solidFill>
                  <a:schemeClr val="tx1">
                    <a:lumMod val="85000"/>
                    <a:lumOff val="15000"/>
                  </a:schemeClr>
                </a:solidFill>
                <a:latin typeface="Meiryo UI" panose="020B0604030504040204" pitchFamily="50" charset="-128"/>
                <a:ea typeface="Meiryo UI" panose="020B0604030504040204" pitchFamily="50" charset="-128"/>
              </a:rPr>
              <a:t>推進</a:t>
            </a:r>
            <a:r>
              <a:rPr lang="ja-JP" altLang="en-US" sz="2400" b="1" dirty="0" smtClean="0">
                <a:solidFill>
                  <a:schemeClr val="tx1">
                    <a:lumMod val="85000"/>
                    <a:lumOff val="15000"/>
                  </a:schemeClr>
                </a:solidFill>
                <a:latin typeface="Meiryo UI" panose="020B0604030504040204" pitchFamily="50" charset="-128"/>
                <a:ea typeface="Meiryo UI" panose="020B0604030504040204" pitchFamily="50" charset="-128"/>
              </a:rPr>
              <a:t>部）</a:t>
            </a:r>
            <a:endParaRPr lang="en-US" altLang="ja-JP" sz="2400" b="1" dirty="0" smtClean="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・店舗売上実績データからの帳票作成</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pic>
        <p:nvPicPr>
          <p:cNvPr id="2765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3" y="2016125"/>
            <a:ext cx="6908800"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円形吹き出し 15"/>
          <p:cNvSpPr/>
          <p:nvPr/>
        </p:nvSpPr>
        <p:spPr>
          <a:xfrm>
            <a:off x="5010628" y="1711077"/>
            <a:ext cx="842740" cy="432048"/>
          </a:xfrm>
          <a:prstGeom prst="wedgeEllipseCallout">
            <a:avLst>
              <a:gd name="adj1" fmla="val -49454"/>
              <a:gd name="adj2" fmla="val 59519"/>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入力</a:t>
            </a:r>
          </a:p>
        </p:txBody>
      </p:sp>
      <p:pic>
        <p:nvPicPr>
          <p:cNvPr id="27659" name="図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6763" y="4618038"/>
            <a:ext cx="56927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円形吹き出し 16"/>
          <p:cNvSpPr/>
          <p:nvPr/>
        </p:nvSpPr>
        <p:spPr>
          <a:xfrm>
            <a:off x="2461458" y="5661248"/>
            <a:ext cx="845768" cy="431198"/>
          </a:xfrm>
          <a:prstGeom prst="wedgeEllipseCallout">
            <a:avLst>
              <a:gd name="adj1" fmla="val 60161"/>
              <a:gd name="adj2" fmla="val 26682"/>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出力</a:t>
            </a:r>
          </a:p>
        </p:txBody>
      </p:sp>
      <p:sp>
        <p:nvSpPr>
          <p:cNvPr id="18" name="円形吹き出し 17"/>
          <p:cNvSpPr/>
          <p:nvPr/>
        </p:nvSpPr>
        <p:spPr>
          <a:xfrm>
            <a:off x="5468497" y="3396123"/>
            <a:ext cx="2376264" cy="1422822"/>
          </a:xfrm>
          <a:prstGeom prst="wedgeEllipseCallout">
            <a:avLst>
              <a:gd name="adj1" fmla="val 61089"/>
              <a:gd name="adj2" fmla="val 9337"/>
            </a:avLst>
          </a:prstGeom>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ja-JP" altLang="en-US" sz="1400" b="1" dirty="0"/>
              <a:t>マスターでメンテナンス</a:t>
            </a:r>
            <a:endParaRPr lang="en-US" altLang="ja-JP" sz="1400" b="1" dirty="0"/>
          </a:p>
          <a:p>
            <a:pPr algn="ctr">
              <a:defRPr/>
            </a:pPr>
            <a:r>
              <a:rPr lang="ja-JP" altLang="en-US" sz="1400" b="1" dirty="0"/>
              <a:t>された店舗情報から</a:t>
            </a:r>
            <a:endParaRPr lang="en-US" altLang="ja-JP" sz="1400" b="1" dirty="0"/>
          </a:p>
          <a:p>
            <a:pPr algn="ctr">
              <a:defRPr/>
            </a:pPr>
            <a:r>
              <a:rPr lang="ja-JP" altLang="en-US" sz="1400" b="1" dirty="0"/>
              <a:t>売上推移表を作成</a:t>
            </a:r>
            <a:endParaRPr lang="en-US" altLang="ja-JP" sz="1400" b="1" dirty="0"/>
          </a:p>
          <a:p>
            <a:pPr algn="ctr">
              <a:defRPr/>
            </a:pPr>
            <a:r>
              <a:rPr lang="ja-JP" altLang="en-US" sz="1400" b="1" dirty="0"/>
              <a:t>画像付き！</a:t>
            </a:r>
            <a:endParaRPr lang="en-US" altLang="ja-JP" sz="1400" b="1" dirty="0"/>
          </a:p>
        </p:txBody>
      </p:sp>
      <p:pic>
        <p:nvPicPr>
          <p:cNvPr id="27666" name="図 2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1438" y="3887788"/>
            <a:ext cx="12779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47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b="1">
                <a:latin typeface="Meiryo UI" panose="020B0604030504040204" pitchFamily="50" charset="-128"/>
                <a:ea typeface="Meiryo UI" panose="020B0604030504040204" pitchFamily="50" charset="-128"/>
              </a:rPr>
              <a:t>実績紹介（経理部）</a:t>
            </a:r>
            <a:endParaRPr lang="en-US" altLang="ja-JP" sz="2400" b="1">
              <a:latin typeface="Meiryo UI" panose="020B0604030504040204" pitchFamily="50" charset="-128"/>
              <a:ea typeface="Meiryo UI" panose="020B0604030504040204" pitchFamily="50" charset="-128"/>
            </a:endParaRPr>
          </a:p>
        </p:txBody>
      </p:sp>
      <p:sp>
        <p:nvSpPr>
          <p:cNvPr id="28675"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57FBEE2A-7053-4054-B5AE-1F10CFFFE2DA}" type="slidenum">
              <a:rPr lang="ja-JP" altLang="en-US" sz="1200">
                <a:solidFill>
                  <a:srgbClr val="898989"/>
                </a:solidFill>
              </a:rPr>
              <a:pPr>
                <a:spcBef>
                  <a:spcPct val="0"/>
                </a:spcBef>
                <a:buFontTx/>
                <a:buNone/>
              </a:pPr>
              <a:t>8</a:t>
            </a:fld>
            <a:endParaRPr lang="ja-JP" altLang="en-US" sz="1200">
              <a:solidFill>
                <a:srgbClr val="898989"/>
              </a:solidFill>
            </a:endParaRPr>
          </a:p>
        </p:txBody>
      </p:sp>
      <p:sp>
        <p:nvSpPr>
          <p:cNvPr id="4" name="テキスト ボックス 3"/>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・会計システムから出力されたデータで各種帳票作成</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正方形/長方形 2"/>
          <p:cNvSpPr/>
          <p:nvPr/>
        </p:nvSpPr>
        <p:spPr>
          <a:xfrm>
            <a:off x="179388" y="1268413"/>
            <a:ext cx="1944687" cy="2889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r>
              <a:rPr lang="en-US" altLang="ja-JP" dirty="0"/>
              <a:t>Before</a:t>
            </a:r>
            <a:endParaRPr lang="ja-JP" altLang="en-US" dirty="0"/>
          </a:p>
        </p:txBody>
      </p:sp>
      <p:sp>
        <p:nvSpPr>
          <p:cNvPr id="6" name="正方形/長方形 5"/>
          <p:cNvSpPr/>
          <p:nvPr/>
        </p:nvSpPr>
        <p:spPr>
          <a:xfrm>
            <a:off x="442753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8680" name="Group 47"/>
          <p:cNvGrpSpPr>
            <a:grpSpLocks/>
          </p:cNvGrpSpPr>
          <p:nvPr/>
        </p:nvGrpSpPr>
        <p:grpSpPr bwMode="auto">
          <a:xfrm>
            <a:off x="2636838" y="3267075"/>
            <a:ext cx="779462" cy="741363"/>
            <a:chOff x="2104" y="2311"/>
            <a:chExt cx="4478" cy="3939"/>
          </a:xfrm>
        </p:grpSpPr>
        <p:sp>
          <p:nvSpPr>
            <p:cNvPr id="461" name="Freeform 48"/>
            <p:cNvSpPr>
              <a:spLocks/>
            </p:cNvSpPr>
            <p:nvPr/>
          </p:nvSpPr>
          <p:spPr bwMode="auto">
            <a:xfrm>
              <a:off x="2104" y="2311"/>
              <a:ext cx="2873" cy="2530"/>
            </a:xfrm>
            <a:custGeom>
              <a:avLst/>
              <a:gdLst/>
              <a:ahLst/>
              <a:cxnLst>
                <a:cxn ang="0">
                  <a:pos x="393" y="2527"/>
                </a:cxn>
                <a:cxn ang="0">
                  <a:pos x="0" y="81"/>
                </a:cxn>
                <a:cxn ang="0">
                  <a:pos x="133" y="0"/>
                </a:cxn>
                <a:cxn ang="0">
                  <a:pos x="2817" y="42"/>
                </a:cxn>
                <a:cxn ang="0">
                  <a:pos x="2871" y="2261"/>
                </a:cxn>
                <a:cxn ang="0">
                  <a:pos x="393" y="2527"/>
                </a:cxn>
              </a:cxnLst>
              <a:rect l="0" t="0" r="r" b="b"/>
              <a:pathLst>
                <a:path w="2871" h="2527">
                  <a:moveTo>
                    <a:pt x="393" y="2527"/>
                  </a:moveTo>
                  <a:lnTo>
                    <a:pt x="0" y="81"/>
                  </a:lnTo>
                  <a:lnTo>
                    <a:pt x="133" y="0"/>
                  </a:lnTo>
                  <a:lnTo>
                    <a:pt x="2817" y="42"/>
                  </a:lnTo>
                  <a:lnTo>
                    <a:pt x="2871" y="2261"/>
                  </a:lnTo>
                  <a:lnTo>
                    <a:pt x="393" y="2527"/>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2" name="Freeform 49"/>
            <p:cNvSpPr>
              <a:spLocks/>
            </p:cNvSpPr>
            <p:nvPr/>
          </p:nvSpPr>
          <p:spPr bwMode="auto">
            <a:xfrm>
              <a:off x="2405" y="4453"/>
              <a:ext cx="4177" cy="1797"/>
            </a:xfrm>
            <a:custGeom>
              <a:avLst/>
              <a:gdLst/>
              <a:ahLst/>
              <a:cxnLst>
                <a:cxn ang="0">
                  <a:pos x="2272" y="0"/>
                </a:cxn>
                <a:cxn ang="0">
                  <a:pos x="255" y="308"/>
                </a:cxn>
                <a:cxn ang="0">
                  <a:pos x="93" y="357"/>
                </a:cxn>
                <a:cxn ang="0">
                  <a:pos x="73" y="362"/>
                </a:cxn>
                <a:cxn ang="0">
                  <a:pos x="56" y="371"/>
                </a:cxn>
                <a:cxn ang="0">
                  <a:pos x="39" y="384"/>
                </a:cxn>
                <a:cxn ang="0">
                  <a:pos x="27" y="401"/>
                </a:cxn>
                <a:cxn ang="0">
                  <a:pos x="14" y="418"/>
                </a:cxn>
                <a:cxn ang="0">
                  <a:pos x="7" y="440"/>
                </a:cxn>
                <a:cxn ang="0">
                  <a:pos x="2" y="462"/>
                </a:cxn>
                <a:cxn ang="0">
                  <a:pos x="0" y="486"/>
                </a:cxn>
                <a:cxn ang="0">
                  <a:pos x="5" y="525"/>
                </a:cxn>
                <a:cxn ang="0">
                  <a:pos x="17" y="560"/>
                </a:cxn>
                <a:cxn ang="0">
                  <a:pos x="39" y="587"/>
                </a:cxn>
                <a:cxn ang="0">
                  <a:pos x="64" y="609"/>
                </a:cxn>
                <a:cxn ang="0">
                  <a:pos x="1769" y="1800"/>
                </a:cxn>
                <a:cxn ang="0">
                  <a:pos x="4153" y="1110"/>
                </a:cxn>
                <a:cxn ang="0">
                  <a:pos x="4178" y="895"/>
                </a:cxn>
                <a:cxn ang="0">
                  <a:pos x="2272" y="0"/>
                </a:cxn>
              </a:cxnLst>
              <a:rect l="0" t="0" r="r" b="b"/>
              <a:pathLst>
                <a:path w="4178" h="1800">
                  <a:moveTo>
                    <a:pt x="2272" y="0"/>
                  </a:moveTo>
                  <a:lnTo>
                    <a:pt x="255" y="308"/>
                  </a:lnTo>
                  <a:lnTo>
                    <a:pt x="93" y="357"/>
                  </a:lnTo>
                  <a:lnTo>
                    <a:pt x="73" y="362"/>
                  </a:lnTo>
                  <a:lnTo>
                    <a:pt x="56" y="371"/>
                  </a:lnTo>
                  <a:lnTo>
                    <a:pt x="39" y="384"/>
                  </a:lnTo>
                  <a:lnTo>
                    <a:pt x="27" y="401"/>
                  </a:lnTo>
                  <a:lnTo>
                    <a:pt x="14" y="418"/>
                  </a:lnTo>
                  <a:lnTo>
                    <a:pt x="7" y="440"/>
                  </a:lnTo>
                  <a:lnTo>
                    <a:pt x="2" y="462"/>
                  </a:lnTo>
                  <a:lnTo>
                    <a:pt x="0" y="486"/>
                  </a:lnTo>
                  <a:lnTo>
                    <a:pt x="5" y="525"/>
                  </a:lnTo>
                  <a:lnTo>
                    <a:pt x="17" y="560"/>
                  </a:lnTo>
                  <a:lnTo>
                    <a:pt x="39" y="587"/>
                  </a:lnTo>
                  <a:lnTo>
                    <a:pt x="64" y="609"/>
                  </a:lnTo>
                  <a:lnTo>
                    <a:pt x="1769" y="1800"/>
                  </a:lnTo>
                  <a:lnTo>
                    <a:pt x="4153" y="1110"/>
                  </a:lnTo>
                  <a:lnTo>
                    <a:pt x="4178" y="895"/>
                  </a:lnTo>
                  <a:lnTo>
                    <a:pt x="2272"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3" name="Freeform 50"/>
            <p:cNvSpPr>
              <a:spLocks/>
            </p:cNvSpPr>
            <p:nvPr/>
          </p:nvSpPr>
          <p:spPr bwMode="auto">
            <a:xfrm>
              <a:off x="2660" y="4571"/>
              <a:ext cx="3922" cy="1350"/>
            </a:xfrm>
            <a:custGeom>
              <a:avLst/>
              <a:gdLst/>
              <a:ahLst/>
              <a:cxnLst>
                <a:cxn ang="0">
                  <a:pos x="0" y="315"/>
                </a:cxn>
                <a:cxn ang="0">
                  <a:pos x="1531" y="1348"/>
                </a:cxn>
                <a:cxn ang="0">
                  <a:pos x="3923" y="773"/>
                </a:cxn>
                <a:cxn ang="0">
                  <a:pos x="2316" y="0"/>
                </a:cxn>
                <a:cxn ang="0">
                  <a:pos x="0" y="315"/>
                </a:cxn>
              </a:cxnLst>
              <a:rect l="0" t="0" r="r" b="b"/>
              <a:pathLst>
                <a:path w="3923" h="1348">
                  <a:moveTo>
                    <a:pt x="0" y="315"/>
                  </a:moveTo>
                  <a:lnTo>
                    <a:pt x="1531" y="1348"/>
                  </a:lnTo>
                  <a:lnTo>
                    <a:pt x="3923" y="773"/>
                  </a:lnTo>
                  <a:lnTo>
                    <a:pt x="2316" y="0"/>
                  </a:lnTo>
                  <a:lnTo>
                    <a:pt x="0" y="31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4" name="Freeform 51"/>
            <p:cNvSpPr>
              <a:spLocks/>
            </p:cNvSpPr>
            <p:nvPr/>
          </p:nvSpPr>
          <p:spPr bwMode="auto">
            <a:xfrm>
              <a:off x="2241" y="2311"/>
              <a:ext cx="2736" cy="2573"/>
            </a:xfrm>
            <a:custGeom>
              <a:avLst/>
              <a:gdLst/>
              <a:ahLst/>
              <a:cxnLst>
                <a:cxn ang="0">
                  <a:pos x="0" y="0"/>
                </a:cxn>
                <a:cxn ang="0">
                  <a:pos x="422" y="2576"/>
                </a:cxn>
                <a:cxn ang="0">
                  <a:pos x="2738" y="2261"/>
                </a:cxn>
                <a:cxn ang="0">
                  <a:pos x="2684" y="42"/>
                </a:cxn>
                <a:cxn ang="0">
                  <a:pos x="0" y="0"/>
                </a:cxn>
              </a:cxnLst>
              <a:rect l="0" t="0" r="r" b="b"/>
              <a:pathLst>
                <a:path w="2738" h="2576">
                  <a:moveTo>
                    <a:pt x="0" y="0"/>
                  </a:moveTo>
                  <a:lnTo>
                    <a:pt x="422" y="2576"/>
                  </a:lnTo>
                  <a:lnTo>
                    <a:pt x="2738" y="2261"/>
                  </a:lnTo>
                  <a:lnTo>
                    <a:pt x="2684" y="42"/>
                  </a:lnTo>
                  <a:lnTo>
                    <a:pt x="0" y="0"/>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5" name="Freeform 52"/>
            <p:cNvSpPr>
              <a:spLocks/>
            </p:cNvSpPr>
            <p:nvPr/>
          </p:nvSpPr>
          <p:spPr bwMode="auto">
            <a:xfrm>
              <a:off x="4174" y="5347"/>
              <a:ext cx="2408" cy="903"/>
            </a:xfrm>
            <a:custGeom>
              <a:avLst/>
              <a:gdLst/>
              <a:ahLst/>
              <a:cxnLst>
                <a:cxn ang="0">
                  <a:pos x="17" y="575"/>
                </a:cxn>
                <a:cxn ang="0">
                  <a:pos x="0" y="905"/>
                </a:cxn>
                <a:cxn ang="0">
                  <a:pos x="2397" y="232"/>
                </a:cxn>
                <a:cxn ang="0">
                  <a:pos x="2409" y="0"/>
                </a:cxn>
                <a:cxn ang="0">
                  <a:pos x="17" y="575"/>
                </a:cxn>
              </a:cxnLst>
              <a:rect l="0" t="0" r="r" b="b"/>
              <a:pathLst>
                <a:path w="2409" h="905">
                  <a:moveTo>
                    <a:pt x="17" y="575"/>
                  </a:moveTo>
                  <a:lnTo>
                    <a:pt x="0" y="905"/>
                  </a:lnTo>
                  <a:lnTo>
                    <a:pt x="2397" y="232"/>
                  </a:lnTo>
                  <a:lnTo>
                    <a:pt x="2409" y="0"/>
                  </a:lnTo>
                  <a:lnTo>
                    <a:pt x="17" y="575"/>
                  </a:lnTo>
                  <a:close/>
                </a:path>
              </a:pathLst>
            </a:custGeom>
            <a:solidFill>
              <a:srgbClr val="002060"/>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466" name="Freeform 53"/>
            <p:cNvSpPr>
              <a:spLocks/>
            </p:cNvSpPr>
            <p:nvPr/>
          </p:nvSpPr>
          <p:spPr bwMode="auto">
            <a:xfrm>
              <a:off x="2469" y="2522"/>
              <a:ext cx="2344" cy="2159"/>
            </a:xfrm>
            <a:custGeom>
              <a:avLst/>
              <a:gdLst/>
              <a:ahLst/>
              <a:cxnLst>
                <a:cxn ang="0">
                  <a:pos x="0" y="0"/>
                </a:cxn>
                <a:cxn ang="0">
                  <a:pos x="299" y="2162"/>
                </a:cxn>
                <a:cxn ang="0">
                  <a:pos x="2345" y="1920"/>
                </a:cxn>
                <a:cxn ang="0">
                  <a:pos x="2298" y="0"/>
                </a:cxn>
                <a:cxn ang="0">
                  <a:pos x="0" y="0"/>
                </a:cxn>
              </a:cxnLst>
              <a:rect l="0" t="0" r="r" b="b"/>
              <a:pathLst>
                <a:path w="2345" h="2162">
                  <a:moveTo>
                    <a:pt x="0" y="0"/>
                  </a:moveTo>
                  <a:lnTo>
                    <a:pt x="299" y="2162"/>
                  </a:lnTo>
                  <a:lnTo>
                    <a:pt x="2345" y="1920"/>
                  </a:lnTo>
                  <a:lnTo>
                    <a:pt x="2298" y="0"/>
                  </a:lnTo>
                  <a:lnTo>
                    <a:pt x="0" y="0"/>
                  </a:lnTo>
                  <a:close/>
                </a:path>
              </a:pathLst>
            </a:custGeom>
            <a:solidFill>
              <a:srgbClr val="FFFFFF"/>
            </a:solidFill>
            <a:ln w="9525">
              <a:solidFill>
                <a:schemeClr val="tx1"/>
              </a:solid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grpSp>
        <p:nvGrpSpPr>
          <p:cNvPr id="28681" name="Group 54"/>
          <p:cNvGrpSpPr>
            <a:grpSpLocks/>
          </p:cNvGrpSpPr>
          <p:nvPr/>
        </p:nvGrpSpPr>
        <p:grpSpPr bwMode="auto">
          <a:xfrm>
            <a:off x="2733675" y="3322638"/>
            <a:ext cx="138113" cy="149225"/>
            <a:chOff x="2415" y="6202"/>
            <a:chExt cx="2160" cy="2145"/>
          </a:xfrm>
        </p:grpSpPr>
        <p:sp>
          <p:nvSpPr>
            <p:cNvPr id="28803" name="WordArt 55"/>
            <p:cNvSpPr>
              <a:spLocks noChangeArrowheads="1" noChangeShapeType="1" noTextEdit="1"/>
            </p:cNvSpPr>
            <p:nvPr/>
          </p:nvSpPr>
          <p:spPr bwMode="auto">
            <a:xfrm>
              <a:off x="2415" y="6202"/>
              <a:ext cx="2145" cy="214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ja-JP" altLang="en-US" sz="1200" kern="10">
                  <a:solidFill>
                    <a:srgbClr val="339933"/>
                  </a:solidFill>
                  <a:latin typeface="HG創英角ｺﾞｼｯｸUB" panose="020B0909000000000000" pitchFamily="49" charset="-128"/>
                  <a:ea typeface="HG創英角ｺﾞｼｯｸUB" panose="020B0909000000000000" pitchFamily="49" charset="-128"/>
                </a:rPr>
                <a:t>Ｘ</a:t>
              </a:r>
            </a:p>
          </p:txBody>
        </p:sp>
        <p:sp>
          <p:nvSpPr>
            <p:cNvPr id="28804" name="AutoShape 56"/>
            <p:cNvSpPr>
              <a:spLocks noChangeArrowheads="1"/>
            </p:cNvSpPr>
            <p:nvPr/>
          </p:nvSpPr>
          <p:spPr bwMode="auto">
            <a:xfrm rot="423365" flipH="1">
              <a:off x="4127" y="7684"/>
              <a:ext cx="448" cy="618"/>
            </a:xfrm>
            <a:prstGeom prst="rtTriangle">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grpSp>
        <p:nvGrpSpPr>
          <p:cNvPr id="28682" name="Group 57"/>
          <p:cNvGrpSpPr>
            <a:grpSpLocks/>
          </p:cNvGrpSpPr>
          <p:nvPr/>
        </p:nvGrpSpPr>
        <p:grpSpPr bwMode="auto">
          <a:xfrm>
            <a:off x="2798763" y="3522663"/>
            <a:ext cx="484187" cy="423862"/>
            <a:chOff x="2415" y="3360"/>
            <a:chExt cx="1798" cy="1455"/>
          </a:xfrm>
        </p:grpSpPr>
        <p:sp>
          <p:nvSpPr>
            <p:cNvPr id="28771" name="Rectangle 58"/>
            <p:cNvSpPr>
              <a:spLocks noChangeArrowheads="1"/>
            </p:cNvSpPr>
            <p:nvPr/>
          </p:nvSpPr>
          <p:spPr bwMode="auto">
            <a:xfrm>
              <a:off x="2415" y="3360"/>
              <a:ext cx="1798" cy="1312"/>
            </a:xfrm>
            <a:prstGeom prst="rect">
              <a:avLst/>
            </a:prstGeom>
            <a:solidFill>
              <a:srgbClr val="FFFFFF"/>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cxnSp>
          <p:nvCxnSpPr>
            <p:cNvPr id="28772" name="AutoShape 59"/>
            <p:cNvCxnSpPr>
              <a:cxnSpLocks noChangeShapeType="1"/>
            </p:cNvCxnSpPr>
            <p:nvPr/>
          </p:nvCxnSpPr>
          <p:spPr bwMode="auto">
            <a:xfrm>
              <a:off x="252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3" name="AutoShape 60"/>
            <p:cNvCxnSpPr>
              <a:cxnSpLocks noChangeShapeType="1"/>
            </p:cNvCxnSpPr>
            <p:nvPr/>
          </p:nvCxnSpPr>
          <p:spPr bwMode="auto">
            <a:xfrm>
              <a:off x="252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4" name="AutoShape 61"/>
            <p:cNvCxnSpPr>
              <a:cxnSpLocks noChangeShapeType="1"/>
            </p:cNvCxnSpPr>
            <p:nvPr/>
          </p:nvCxnSpPr>
          <p:spPr bwMode="auto">
            <a:xfrm>
              <a:off x="252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5" name="AutoShape 62"/>
            <p:cNvCxnSpPr>
              <a:cxnSpLocks noChangeShapeType="1"/>
            </p:cNvCxnSpPr>
            <p:nvPr/>
          </p:nvCxnSpPr>
          <p:spPr bwMode="auto">
            <a:xfrm>
              <a:off x="252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6" name="AutoShape 63"/>
            <p:cNvCxnSpPr>
              <a:cxnSpLocks noChangeShapeType="1"/>
            </p:cNvCxnSpPr>
            <p:nvPr/>
          </p:nvCxnSpPr>
          <p:spPr bwMode="auto">
            <a:xfrm>
              <a:off x="252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7" name="AutoShape 64"/>
            <p:cNvCxnSpPr>
              <a:cxnSpLocks noChangeShapeType="1"/>
            </p:cNvCxnSpPr>
            <p:nvPr/>
          </p:nvCxnSpPr>
          <p:spPr bwMode="auto">
            <a:xfrm>
              <a:off x="279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8" name="AutoShape 65"/>
            <p:cNvCxnSpPr>
              <a:cxnSpLocks noChangeShapeType="1"/>
            </p:cNvCxnSpPr>
            <p:nvPr/>
          </p:nvCxnSpPr>
          <p:spPr bwMode="auto">
            <a:xfrm>
              <a:off x="279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79" name="AutoShape 66"/>
            <p:cNvCxnSpPr>
              <a:cxnSpLocks noChangeShapeType="1"/>
            </p:cNvCxnSpPr>
            <p:nvPr/>
          </p:nvCxnSpPr>
          <p:spPr bwMode="auto">
            <a:xfrm>
              <a:off x="279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0" name="AutoShape 67"/>
            <p:cNvCxnSpPr>
              <a:cxnSpLocks noChangeShapeType="1"/>
            </p:cNvCxnSpPr>
            <p:nvPr/>
          </p:nvCxnSpPr>
          <p:spPr bwMode="auto">
            <a:xfrm>
              <a:off x="279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1" name="AutoShape 68"/>
            <p:cNvCxnSpPr>
              <a:cxnSpLocks noChangeShapeType="1"/>
            </p:cNvCxnSpPr>
            <p:nvPr/>
          </p:nvCxnSpPr>
          <p:spPr bwMode="auto">
            <a:xfrm>
              <a:off x="279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2" name="AutoShape 69"/>
            <p:cNvCxnSpPr>
              <a:cxnSpLocks noChangeShapeType="1"/>
            </p:cNvCxnSpPr>
            <p:nvPr/>
          </p:nvCxnSpPr>
          <p:spPr bwMode="auto">
            <a:xfrm>
              <a:off x="306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3" name="AutoShape 70"/>
            <p:cNvCxnSpPr>
              <a:cxnSpLocks noChangeShapeType="1"/>
            </p:cNvCxnSpPr>
            <p:nvPr/>
          </p:nvCxnSpPr>
          <p:spPr bwMode="auto">
            <a:xfrm>
              <a:off x="306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4" name="AutoShape 71"/>
            <p:cNvCxnSpPr>
              <a:cxnSpLocks noChangeShapeType="1"/>
            </p:cNvCxnSpPr>
            <p:nvPr/>
          </p:nvCxnSpPr>
          <p:spPr bwMode="auto">
            <a:xfrm>
              <a:off x="306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5" name="AutoShape 72"/>
            <p:cNvCxnSpPr>
              <a:cxnSpLocks noChangeShapeType="1"/>
            </p:cNvCxnSpPr>
            <p:nvPr/>
          </p:nvCxnSpPr>
          <p:spPr bwMode="auto">
            <a:xfrm>
              <a:off x="306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6" name="AutoShape 73"/>
            <p:cNvCxnSpPr>
              <a:cxnSpLocks noChangeShapeType="1"/>
            </p:cNvCxnSpPr>
            <p:nvPr/>
          </p:nvCxnSpPr>
          <p:spPr bwMode="auto">
            <a:xfrm>
              <a:off x="306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7" name="AutoShape 74"/>
            <p:cNvCxnSpPr>
              <a:cxnSpLocks noChangeShapeType="1"/>
            </p:cNvCxnSpPr>
            <p:nvPr/>
          </p:nvCxnSpPr>
          <p:spPr bwMode="auto">
            <a:xfrm>
              <a:off x="333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8" name="AutoShape 75"/>
            <p:cNvCxnSpPr>
              <a:cxnSpLocks noChangeShapeType="1"/>
            </p:cNvCxnSpPr>
            <p:nvPr/>
          </p:nvCxnSpPr>
          <p:spPr bwMode="auto">
            <a:xfrm>
              <a:off x="333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89" name="AutoShape 76"/>
            <p:cNvCxnSpPr>
              <a:cxnSpLocks noChangeShapeType="1"/>
            </p:cNvCxnSpPr>
            <p:nvPr/>
          </p:nvCxnSpPr>
          <p:spPr bwMode="auto">
            <a:xfrm>
              <a:off x="333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0" name="AutoShape 77"/>
            <p:cNvCxnSpPr>
              <a:cxnSpLocks noChangeShapeType="1"/>
            </p:cNvCxnSpPr>
            <p:nvPr/>
          </p:nvCxnSpPr>
          <p:spPr bwMode="auto">
            <a:xfrm>
              <a:off x="333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1" name="AutoShape 78"/>
            <p:cNvCxnSpPr>
              <a:cxnSpLocks noChangeShapeType="1"/>
            </p:cNvCxnSpPr>
            <p:nvPr/>
          </p:nvCxnSpPr>
          <p:spPr bwMode="auto">
            <a:xfrm>
              <a:off x="333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2" name="AutoShape 79"/>
            <p:cNvCxnSpPr>
              <a:cxnSpLocks noChangeShapeType="1"/>
            </p:cNvCxnSpPr>
            <p:nvPr/>
          </p:nvCxnSpPr>
          <p:spPr bwMode="auto">
            <a:xfrm>
              <a:off x="360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3" name="AutoShape 80"/>
            <p:cNvCxnSpPr>
              <a:cxnSpLocks noChangeShapeType="1"/>
            </p:cNvCxnSpPr>
            <p:nvPr/>
          </p:nvCxnSpPr>
          <p:spPr bwMode="auto">
            <a:xfrm>
              <a:off x="360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4" name="AutoShape 81"/>
            <p:cNvCxnSpPr>
              <a:cxnSpLocks noChangeShapeType="1"/>
            </p:cNvCxnSpPr>
            <p:nvPr/>
          </p:nvCxnSpPr>
          <p:spPr bwMode="auto">
            <a:xfrm>
              <a:off x="360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5" name="AutoShape 82"/>
            <p:cNvCxnSpPr>
              <a:cxnSpLocks noChangeShapeType="1"/>
            </p:cNvCxnSpPr>
            <p:nvPr/>
          </p:nvCxnSpPr>
          <p:spPr bwMode="auto">
            <a:xfrm>
              <a:off x="360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6" name="AutoShape 83"/>
            <p:cNvCxnSpPr>
              <a:cxnSpLocks noChangeShapeType="1"/>
            </p:cNvCxnSpPr>
            <p:nvPr/>
          </p:nvCxnSpPr>
          <p:spPr bwMode="auto">
            <a:xfrm>
              <a:off x="360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7" name="AutoShape 84"/>
            <p:cNvCxnSpPr>
              <a:cxnSpLocks noChangeShapeType="1"/>
            </p:cNvCxnSpPr>
            <p:nvPr/>
          </p:nvCxnSpPr>
          <p:spPr bwMode="auto">
            <a:xfrm>
              <a:off x="3878" y="355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8" name="AutoShape 85"/>
            <p:cNvCxnSpPr>
              <a:cxnSpLocks noChangeShapeType="1"/>
            </p:cNvCxnSpPr>
            <p:nvPr/>
          </p:nvCxnSpPr>
          <p:spPr bwMode="auto">
            <a:xfrm>
              <a:off x="3878" y="379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799" name="AutoShape 86"/>
            <p:cNvCxnSpPr>
              <a:cxnSpLocks noChangeShapeType="1"/>
            </p:cNvCxnSpPr>
            <p:nvPr/>
          </p:nvCxnSpPr>
          <p:spPr bwMode="auto">
            <a:xfrm>
              <a:off x="3878" y="403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800" name="AutoShape 87"/>
            <p:cNvCxnSpPr>
              <a:cxnSpLocks noChangeShapeType="1"/>
            </p:cNvCxnSpPr>
            <p:nvPr/>
          </p:nvCxnSpPr>
          <p:spPr bwMode="auto">
            <a:xfrm>
              <a:off x="3878" y="427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cxnSp>
          <p:nvCxnSpPr>
            <p:cNvPr id="28801" name="AutoShape 88"/>
            <p:cNvCxnSpPr>
              <a:cxnSpLocks noChangeShapeType="1"/>
            </p:cNvCxnSpPr>
            <p:nvPr/>
          </p:nvCxnSpPr>
          <p:spPr bwMode="auto">
            <a:xfrm>
              <a:off x="3878" y="4515"/>
              <a:ext cx="227" cy="0"/>
            </a:xfrm>
            <a:prstGeom prst="straightConnector1">
              <a:avLst/>
            </a:prstGeom>
            <a:noFill/>
            <a:ln w="19050">
              <a:solidFill>
                <a:srgbClr val="006600"/>
              </a:solidFill>
              <a:round/>
              <a:headEnd/>
              <a:tailEnd/>
            </a:ln>
            <a:extLst>
              <a:ext uri="{909E8E84-426E-40DD-AFC4-6F175D3DCCD1}">
                <a14:hiddenFill xmlns:a14="http://schemas.microsoft.com/office/drawing/2010/main">
                  <a:noFill/>
                </a14:hiddenFill>
              </a:ext>
            </a:extLst>
          </p:spPr>
        </p:cxnSp>
        <p:sp>
          <p:nvSpPr>
            <p:cNvPr id="28802" name="Rectangle 89"/>
            <p:cNvSpPr>
              <a:spLocks noChangeArrowheads="1"/>
            </p:cNvSpPr>
            <p:nvPr/>
          </p:nvSpPr>
          <p:spPr bwMode="auto">
            <a:xfrm>
              <a:off x="2422" y="4665"/>
              <a:ext cx="428" cy="150"/>
            </a:xfrm>
            <a:prstGeom prst="rect">
              <a:avLst/>
            </a:prstGeom>
            <a:solidFill>
              <a:srgbClr val="006600"/>
            </a:solidFill>
            <a:ln w="9525">
              <a:solidFill>
                <a:srgbClr val="006600"/>
              </a:solidFill>
              <a:miter lim="800000"/>
              <a:headEnd/>
              <a:tailEnd/>
            </a:ln>
          </p:spPr>
          <p:txBody>
            <a:bodyPr lIns="36000" tIns="72000" rIns="36000" bIns="8890"/>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200"/>
            </a:p>
          </p:txBody>
        </p:sp>
      </p:grpSp>
      <p:sp>
        <p:nvSpPr>
          <p:cNvPr id="28683" name="AutoShape 256"/>
          <p:cNvSpPr>
            <a:spLocks noChangeArrowheads="1"/>
          </p:cNvSpPr>
          <p:nvPr/>
        </p:nvSpPr>
        <p:spPr bwMode="auto">
          <a:xfrm rot="5400000">
            <a:off x="3013075" y="3294063"/>
            <a:ext cx="669925" cy="498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845" y="10772"/>
                </a:moveTo>
                <a:cubicBezTo>
                  <a:pt x="16831" y="7444"/>
                  <a:pt x="14128" y="4754"/>
                  <a:pt x="10800" y="4754"/>
                </a:cubicBezTo>
                <a:cubicBezTo>
                  <a:pt x="8842" y="4753"/>
                  <a:pt x="7006" y="5701"/>
                  <a:pt x="5872" y="7297"/>
                </a:cubicBezTo>
                <a:lnTo>
                  <a:pt x="1997" y="4543"/>
                </a:lnTo>
                <a:cubicBezTo>
                  <a:pt x="4022" y="1692"/>
                  <a:pt x="7303" y="-1"/>
                  <a:pt x="10800" y="0"/>
                </a:cubicBezTo>
                <a:cubicBezTo>
                  <a:pt x="16745" y="0"/>
                  <a:pt x="21573" y="4805"/>
                  <a:pt x="21599" y="10751"/>
                </a:cubicBezTo>
                <a:lnTo>
                  <a:pt x="24299" y="10739"/>
                </a:lnTo>
                <a:lnTo>
                  <a:pt x="19245" y="15839"/>
                </a:lnTo>
                <a:lnTo>
                  <a:pt x="14145" y="10785"/>
                </a:lnTo>
                <a:lnTo>
                  <a:pt x="16845" y="10772"/>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72000" rIns="36000" bIns="8890"/>
          <a:lstStyle/>
          <a:p>
            <a:endParaRPr lang="ja-JP" altLang="en-US"/>
          </a:p>
        </p:txBody>
      </p:sp>
      <p:grpSp>
        <p:nvGrpSpPr>
          <p:cNvPr id="10" name="Group 257"/>
          <p:cNvGrpSpPr>
            <a:grpSpLocks/>
          </p:cNvGrpSpPr>
          <p:nvPr/>
        </p:nvGrpSpPr>
        <p:grpSpPr bwMode="auto">
          <a:xfrm>
            <a:off x="3449431" y="2924944"/>
            <a:ext cx="625380" cy="1115309"/>
            <a:chOff x="3413" y="2192"/>
            <a:chExt cx="4583" cy="7550"/>
          </a:xfrm>
          <a:solidFill>
            <a:schemeClr val="tx1"/>
          </a:solidFill>
        </p:grpSpPr>
        <p:sp>
          <p:nvSpPr>
            <p:cNvPr id="671" name="Freeform 258"/>
            <p:cNvSpPr>
              <a:spLocks/>
            </p:cNvSpPr>
            <p:nvPr/>
          </p:nvSpPr>
          <p:spPr bwMode="auto">
            <a:xfrm>
              <a:off x="3413" y="8281"/>
              <a:ext cx="3803" cy="1461"/>
            </a:xfrm>
            <a:custGeom>
              <a:avLst/>
              <a:gdLst/>
              <a:ahLst/>
              <a:cxnLst>
                <a:cxn ang="0">
                  <a:pos x="3606" y="160"/>
                </a:cxn>
                <a:cxn ang="0">
                  <a:pos x="3711" y="418"/>
                </a:cxn>
                <a:cxn ang="0">
                  <a:pos x="3803" y="822"/>
                </a:cxn>
                <a:cxn ang="0">
                  <a:pos x="3759" y="1264"/>
                </a:cxn>
                <a:cxn ang="0">
                  <a:pos x="3" y="1461"/>
                </a:cxn>
                <a:cxn ang="0">
                  <a:pos x="0" y="1346"/>
                </a:cxn>
                <a:cxn ang="0">
                  <a:pos x="27" y="1084"/>
                </a:cxn>
                <a:cxn ang="0">
                  <a:pos x="133" y="795"/>
                </a:cxn>
                <a:cxn ang="0">
                  <a:pos x="371" y="602"/>
                </a:cxn>
                <a:cxn ang="0">
                  <a:pos x="459" y="581"/>
                </a:cxn>
                <a:cxn ang="0">
                  <a:pos x="562" y="568"/>
                </a:cxn>
                <a:cxn ang="0">
                  <a:pos x="681" y="561"/>
                </a:cxn>
                <a:cxn ang="0">
                  <a:pos x="810" y="561"/>
                </a:cxn>
                <a:cxn ang="0">
                  <a:pos x="950" y="561"/>
                </a:cxn>
                <a:cxn ang="0">
                  <a:pos x="1100" y="561"/>
                </a:cxn>
                <a:cxn ang="0">
                  <a:pos x="1256" y="561"/>
                </a:cxn>
                <a:cxn ang="0">
                  <a:pos x="1413" y="554"/>
                </a:cxn>
                <a:cxn ang="0">
                  <a:pos x="1576" y="544"/>
                </a:cxn>
                <a:cxn ang="0">
                  <a:pos x="1736" y="527"/>
                </a:cxn>
                <a:cxn ang="0">
                  <a:pos x="1900" y="500"/>
                </a:cxn>
                <a:cxn ang="0">
                  <a:pos x="2056" y="459"/>
                </a:cxn>
                <a:cxn ang="0">
                  <a:pos x="2206" y="408"/>
                </a:cxn>
                <a:cxn ang="0">
                  <a:pos x="2349" y="337"/>
                </a:cxn>
                <a:cxn ang="0">
                  <a:pos x="2485" y="252"/>
                </a:cxn>
                <a:cxn ang="0">
                  <a:pos x="2608" y="143"/>
                </a:cxn>
                <a:cxn ang="0">
                  <a:pos x="2741" y="51"/>
                </a:cxn>
                <a:cxn ang="0">
                  <a:pos x="2890" y="7"/>
                </a:cxn>
                <a:cxn ang="0">
                  <a:pos x="3054" y="0"/>
                </a:cxn>
                <a:cxn ang="0">
                  <a:pos x="3214" y="14"/>
                </a:cxn>
                <a:cxn ang="0">
                  <a:pos x="3360" y="48"/>
                </a:cxn>
                <a:cxn ang="0">
                  <a:pos x="3480" y="82"/>
                </a:cxn>
                <a:cxn ang="0">
                  <a:pos x="3558" y="109"/>
                </a:cxn>
                <a:cxn ang="0">
                  <a:pos x="3588" y="123"/>
                </a:cxn>
              </a:cxnLst>
              <a:rect l="0" t="0" r="r" b="b"/>
              <a:pathLst>
                <a:path w="3803" h="1461">
                  <a:moveTo>
                    <a:pt x="3588" y="123"/>
                  </a:moveTo>
                  <a:lnTo>
                    <a:pt x="3606" y="160"/>
                  </a:lnTo>
                  <a:lnTo>
                    <a:pt x="3653" y="262"/>
                  </a:lnTo>
                  <a:lnTo>
                    <a:pt x="3711" y="418"/>
                  </a:lnTo>
                  <a:lnTo>
                    <a:pt x="3766" y="608"/>
                  </a:lnTo>
                  <a:lnTo>
                    <a:pt x="3803" y="822"/>
                  </a:lnTo>
                  <a:lnTo>
                    <a:pt x="3803" y="1047"/>
                  </a:lnTo>
                  <a:lnTo>
                    <a:pt x="3759" y="1264"/>
                  </a:lnTo>
                  <a:lnTo>
                    <a:pt x="3646" y="1461"/>
                  </a:lnTo>
                  <a:lnTo>
                    <a:pt x="3" y="1461"/>
                  </a:lnTo>
                  <a:lnTo>
                    <a:pt x="3" y="1431"/>
                  </a:lnTo>
                  <a:lnTo>
                    <a:pt x="0" y="1346"/>
                  </a:lnTo>
                  <a:lnTo>
                    <a:pt x="7" y="1227"/>
                  </a:lnTo>
                  <a:lnTo>
                    <a:pt x="27" y="1084"/>
                  </a:lnTo>
                  <a:lnTo>
                    <a:pt x="68" y="938"/>
                  </a:lnTo>
                  <a:lnTo>
                    <a:pt x="133" y="795"/>
                  </a:lnTo>
                  <a:lnTo>
                    <a:pt x="231" y="680"/>
                  </a:lnTo>
                  <a:lnTo>
                    <a:pt x="371" y="602"/>
                  </a:lnTo>
                  <a:lnTo>
                    <a:pt x="412" y="591"/>
                  </a:lnTo>
                  <a:lnTo>
                    <a:pt x="459" y="581"/>
                  </a:lnTo>
                  <a:lnTo>
                    <a:pt x="511" y="574"/>
                  </a:lnTo>
                  <a:lnTo>
                    <a:pt x="562" y="568"/>
                  </a:lnTo>
                  <a:lnTo>
                    <a:pt x="619" y="564"/>
                  </a:lnTo>
                  <a:lnTo>
                    <a:pt x="681" y="561"/>
                  </a:lnTo>
                  <a:lnTo>
                    <a:pt x="745" y="561"/>
                  </a:lnTo>
                  <a:lnTo>
                    <a:pt x="810" y="561"/>
                  </a:lnTo>
                  <a:lnTo>
                    <a:pt x="882" y="561"/>
                  </a:lnTo>
                  <a:lnTo>
                    <a:pt x="950" y="561"/>
                  </a:lnTo>
                  <a:lnTo>
                    <a:pt x="1025" y="561"/>
                  </a:lnTo>
                  <a:lnTo>
                    <a:pt x="1100" y="561"/>
                  </a:lnTo>
                  <a:lnTo>
                    <a:pt x="1178" y="561"/>
                  </a:lnTo>
                  <a:lnTo>
                    <a:pt x="1256" y="561"/>
                  </a:lnTo>
                  <a:lnTo>
                    <a:pt x="1334" y="557"/>
                  </a:lnTo>
                  <a:lnTo>
                    <a:pt x="1413" y="554"/>
                  </a:lnTo>
                  <a:lnTo>
                    <a:pt x="1495" y="551"/>
                  </a:lnTo>
                  <a:lnTo>
                    <a:pt x="1576" y="544"/>
                  </a:lnTo>
                  <a:lnTo>
                    <a:pt x="1658" y="537"/>
                  </a:lnTo>
                  <a:lnTo>
                    <a:pt x="1736" y="527"/>
                  </a:lnTo>
                  <a:lnTo>
                    <a:pt x="1818" y="517"/>
                  </a:lnTo>
                  <a:lnTo>
                    <a:pt x="1900" y="500"/>
                  </a:lnTo>
                  <a:lnTo>
                    <a:pt x="1978" y="483"/>
                  </a:lnTo>
                  <a:lnTo>
                    <a:pt x="2056" y="459"/>
                  </a:lnTo>
                  <a:lnTo>
                    <a:pt x="2131" y="435"/>
                  </a:lnTo>
                  <a:lnTo>
                    <a:pt x="2206" y="408"/>
                  </a:lnTo>
                  <a:lnTo>
                    <a:pt x="2278" y="374"/>
                  </a:lnTo>
                  <a:lnTo>
                    <a:pt x="2349" y="337"/>
                  </a:lnTo>
                  <a:lnTo>
                    <a:pt x="2417" y="296"/>
                  </a:lnTo>
                  <a:lnTo>
                    <a:pt x="2485" y="252"/>
                  </a:lnTo>
                  <a:lnTo>
                    <a:pt x="2547" y="201"/>
                  </a:lnTo>
                  <a:lnTo>
                    <a:pt x="2608" y="143"/>
                  </a:lnTo>
                  <a:lnTo>
                    <a:pt x="2669" y="92"/>
                  </a:lnTo>
                  <a:lnTo>
                    <a:pt x="2741" y="51"/>
                  </a:lnTo>
                  <a:lnTo>
                    <a:pt x="2812" y="24"/>
                  </a:lnTo>
                  <a:lnTo>
                    <a:pt x="2890" y="7"/>
                  </a:lnTo>
                  <a:lnTo>
                    <a:pt x="2972" y="0"/>
                  </a:lnTo>
                  <a:lnTo>
                    <a:pt x="3054" y="0"/>
                  </a:lnTo>
                  <a:lnTo>
                    <a:pt x="3136" y="4"/>
                  </a:lnTo>
                  <a:lnTo>
                    <a:pt x="3214" y="14"/>
                  </a:lnTo>
                  <a:lnTo>
                    <a:pt x="3289" y="31"/>
                  </a:lnTo>
                  <a:lnTo>
                    <a:pt x="3360" y="48"/>
                  </a:lnTo>
                  <a:lnTo>
                    <a:pt x="3425" y="65"/>
                  </a:lnTo>
                  <a:lnTo>
                    <a:pt x="3480" y="82"/>
                  </a:lnTo>
                  <a:lnTo>
                    <a:pt x="3524" y="99"/>
                  </a:lnTo>
                  <a:lnTo>
                    <a:pt x="3558" y="109"/>
                  </a:lnTo>
                  <a:lnTo>
                    <a:pt x="3582" y="119"/>
                  </a:lnTo>
                  <a:lnTo>
                    <a:pt x="3588" y="12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2" name="Freeform 259"/>
            <p:cNvSpPr>
              <a:spLocks/>
            </p:cNvSpPr>
            <p:nvPr/>
          </p:nvSpPr>
          <p:spPr bwMode="auto">
            <a:xfrm>
              <a:off x="5234" y="3728"/>
              <a:ext cx="1257" cy="1465"/>
            </a:xfrm>
            <a:custGeom>
              <a:avLst/>
              <a:gdLst/>
              <a:ahLst/>
              <a:cxnLst>
                <a:cxn ang="0">
                  <a:pos x="11" y="374"/>
                </a:cxn>
                <a:cxn ang="0">
                  <a:pos x="72" y="411"/>
                </a:cxn>
                <a:cxn ang="0">
                  <a:pos x="164" y="469"/>
                </a:cxn>
                <a:cxn ang="0">
                  <a:pos x="242" y="544"/>
                </a:cxn>
                <a:cxn ang="0">
                  <a:pos x="293" y="642"/>
                </a:cxn>
                <a:cxn ang="0">
                  <a:pos x="382" y="792"/>
                </a:cxn>
                <a:cxn ang="0">
                  <a:pos x="477" y="948"/>
                </a:cxn>
                <a:cxn ang="0">
                  <a:pos x="549" y="1067"/>
                </a:cxn>
                <a:cxn ang="0">
                  <a:pos x="579" y="1159"/>
                </a:cxn>
                <a:cxn ang="0">
                  <a:pos x="613" y="1315"/>
                </a:cxn>
                <a:cxn ang="0">
                  <a:pos x="610" y="1376"/>
                </a:cxn>
                <a:cxn ang="0">
                  <a:pos x="603" y="1410"/>
                </a:cxn>
                <a:cxn ang="0">
                  <a:pos x="620" y="1444"/>
                </a:cxn>
                <a:cxn ang="0">
                  <a:pos x="681" y="1461"/>
                </a:cxn>
                <a:cxn ang="0">
                  <a:pos x="814" y="1451"/>
                </a:cxn>
                <a:cxn ang="0">
                  <a:pos x="981" y="1366"/>
                </a:cxn>
                <a:cxn ang="0">
                  <a:pos x="1138" y="1247"/>
                </a:cxn>
                <a:cxn ang="0">
                  <a:pos x="1240" y="1152"/>
                </a:cxn>
                <a:cxn ang="0">
                  <a:pos x="1253" y="1121"/>
                </a:cxn>
                <a:cxn ang="0">
                  <a:pos x="1233" y="1067"/>
                </a:cxn>
                <a:cxn ang="0">
                  <a:pos x="1189" y="958"/>
                </a:cxn>
                <a:cxn ang="0">
                  <a:pos x="1114" y="802"/>
                </a:cxn>
                <a:cxn ang="0">
                  <a:pos x="998" y="554"/>
                </a:cxn>
                <a:cxn ang="0">
                  <a:pos x="930" y="333"/>
                </a:cxn>
                <a:cxn ang="0">
                  <a:pos x="923" y="201"/>
                </a:cxn>
                <a:cxn ang="0">
                  <a:pos x="937" y="126"/>
                </a:cxn>
                <a:cxn ang="0">
                  <a:pos x="923" y="48"/>
                </a:cxn>
                <a:cxn ang="0">
                  <a:pos x="841" y="0"/>
                </a:cxn>
                <a:cxn ang="0">
                  <a:pos x="709" y="14"/>
                </a:cxn>
                <a:cxn ang="0">
                  <a:pos x="545" y="68"/>
                </a:cxn>
                <a:cxn ang="0">
                  <a:pos x="372" y="150"/>
                </a:cxn>
                <a:cxn ang="0">
                  <a:pos x="211" y="238"/>
                </a:cxn>
                <a:cxn ang="0">
                  <a:pos x="86" y="316"/>
                </a:cxn>
                <a:cxn ang="0">
                  <a:pos x="11" y="364"/>
                </a:cxn>
              </a:cxnLst>
              <a:rect l="0" t="0" r="r" b="b"/>
              <a:pathLst>
                <a:path w="1257" h="1465">
                  <a:moveTo>
                    <a:pt x="0" y="370"/>
                  </a:moveTo>
                  <a:lnTo>
                    <a:pt x="11" y="374"/>
                  </a:lnTo>
                  <a:lnTo>
                    <a:pt x="34" y="387"/>
                  </a:lnTo>
                  <a:lnTo>
                    <a:pt x="72" y="411"/>
                  </a:lnTo>
                  <a:lnTo>
                    <a:pt x="116" y="438"/>
                  </a:lnTo>
                  <a:lnTo>
                    <a:pt x="164" y="469"/>
                  </a:lnTo>
                  <a:lnTo>
                    <a:pt x="205" y="506"/>
                  </a:lnTo>
                  <a:lnTo>
                    <a:pt x="242" y="544"/>
                  </a:lnTo>
                  <a:lnTo>
                    <a:pt x="266" y="585"/>
                  </a:lnTo>
                  <a:lnTo>
                    <a:pt x="293" y="642"/>
                  </a:lnTo>
                  <a:lnTo>
                    <a:pt x="334" y="714"/>
                  </a:lnTo>
                  <a:lnTo>
                    <a:pt x="382" y="792"/>
                  </a:lnTo>
                  <a:lnTo>
                    <a:pt x="429" y="870"/>
                  </a:lnTo>
                  <a:lnTo>
                    <a:pt x="477" y="948"/>
                  </a:lnTo>
                  <a:lnTo>
                    <a:pt x="518" y="1016"/>
                  </a:lnTo>
                  <a:lnTo>
                    <a:pt x="549" y="1067"/>
                  </a:lnTo>
                  <a:lnTo>
                    <a:pt x="562" y="1101"/>
                  </a:lnTo>
                  <a:lnTo>
                    <a:pt x="579" y="1159"/>
                  </a:lnTo>
                  <a:lnTo>
                    <a:pt x="600" y="1237"/>
                  </a:lnTo>
                  <a:lnTo>
                    <a:pt x="613" y="1315"/>
                  </a:lnTo>
                  <a:lnTo>
                    <a:pt x="617" y="1363"/>
                  </a:lnTo>
                  <a:lnTo>
                    <a:pt x="610" y="1376"/>
                  </a:lnTo>
                  <a:lnTo>
                    <a:pt x="606" y="1393"/>
                  </a:lnTo>
                  <a:lnTo>
                    <a:pt x="603" y="1410"/>
                  </a:lnTo>
                  <a:lnTo>
                    <a:pt x="606" y="1427"/>
                  </a:lnTo>
                  <a:lnTo>
                    <a:pt x="620" y="1444"/>
                  </a:lnTo>
                  <a:lnTo>
                    <a:pt x="644" y="1454"/>
                  </a:lnTo>
                  <a:lnTo>
                    <a:pt x="681" y="1461"/>
                  </a:lnTo>
                  <a:lnTo>
                    <a:pt x="739" y="1465"/>
                  </a:lnTo>
                  <a:lnTo>
                    <a:pt x="814" y="1451"/>
                  </a:lnTo>
                  <a:lnTo>
                    <a:pt x="896" y="1417"/>
                  </a:lnTo>
                  <a:lnTo>
                    <a:pt x="981" y="1366"/>
                  </a:lnTo>
                  <a:lnTo>
                    <a:pt x="1063" y="1305"/>
                  </a:lnTo>
                  <a:lnTo>
                    <a:pt x="1138" y="1247"/>
                  </a:lnTo>
                  <a:lnTo>
                    <a:pt x="1199" y="1193"/>
                  </a:lnTo>
                  <a:lnTo>
                    <a:pt x="1240" y="1152"/>
                  </a:lnTo>
                  <a:lnTo>
                    <a:pt x="1257" y="1128"/>
                  </a:lnTo>
                  <a:lnTo>
                    <a:pt x="1253" y="1121"/>
                  </a:lnTo>
                  <a:lnTo>
                    <a:pt x="1247" y="1101"/>
                  </a:lnTo>
                  <a:lnTo>
                    <a:pt x="1233" y="1067"/>
                  </a:lnTo>
                  <a:lnTo>
                    <a:pt x="1212" y="1019"/>
                  </a:lnTo>
                  <a:lnTo>
                    <a:pt x="1189" y="958"/>
                  </a:lnTo>
                  <a:lnTo>
                    <a:pt x="1155" y="887"/>
                  </a:lnTo>
                  <a:lnTo>
                    <a:pt x="1114" y="802"/>
                  </a:lnTo>
                  <a:lnTo>
                    <a:pt x="1066" y="703"/>
                  </a:lnTo>
                  <a:lnTo>
                    <a:pt x="998" y="554"/>
                  </a:lnTo>
                  <a:lnTo>
                    <a:pt x="954" y="432"/>
                  </a:lnTo>
                  <a:lnTo>
                    <a:pt x="930" y="333"/>
                  </a:lnTo>
                  <a:lnTo>
                    <a:pt x="920" y="258"/>
                  </a:lnTo>
                  <a:lnTo>
                    <a:pt x="923" y="201"/>
                  </a:lnTo>
                  <a:lnTo>
                    <a:pt x="930" y="156"/>
                  </a:lnTo>
                  <a:lnTo>
                    <a:pt x="937" y="126"/>
                  </a:lnTo>
                  <a:lnTo>
                    <a:pt x="937" y="102"/>
                  </a:lnTo>
                  <a:lnTo>
                    <a:pt x="923" y="48"/>
                  </a:lnTo>
                  <a:lnTo>
                    <a:pt x="889" y="14"/>
                  </a:lnTo>
                  <a:lnTo>
                    <a:pt x="841" y="0"/>
                  </a:lnTo>
                  <a:lnTo>
                    <a:pt x="780" y="0"/>
                  </a:lnTo>
                  <a:lnTo>
                    <a:pt x="709" y="14"/>
                  </a:lnTo>
                  <a:lnTo>
                    <a:pt x="627" y="37"/>
                  </a:lnTo>
                  <a:lnTo>
                    <a:pt x="545" y="68"/>
                  </a:lnTo>
                  <a:lnTo>
                    <a:pt x="460" y="109"/>
                  </a:lnTo>
                  <a:lnTo>
                    <a:pt x="372" y="150"/>
                  </a:lnTo>
                  <a:lnTo>
                    <a:pt x="290" y="194"/>
                  </a:lnTo>
                  <a:lnTo>
                    <a:pt x="211" y="238"/>
                  </a:lnTo>
                  <a:lnTo>
                    <a:pt x="143" y="279"/>
                  </a:lnTo>
                  <a:lnTo>
                    <a:pt x="86" y="316"/>
                  </a:lnTo>
                  <a:lnTo>
                    <a:pt x="38" y="343"/>
                  </a:lnTo>
                  <a:lnTo>
                    <a:pt x="11" y="364"/>
                  </a:lnTo>
                  <a:lnTo>
                    <a:pt x="0" y="37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3" name="Freeform 260"/>
            <p:cNvSpPr>
              <a:spLocks/>
            </p:cNvSpPr>
            <p:nvPr/>
          </p:nvSpPr>
          <p:spPr bwMode="auto">
            <a:xfrm>
              <a:off x="3924" y="6457"/>
              <a:ext cx="1784" cy="1634"/>
            </a:xfrm>
            <a:custGeom>
              <a:avLst/>
              <a:gdLst/>
              <a:ahLst/>
              <a:cxnLst>
                <a:cxn ang="0">
                  <a:pos x="88" y="135"/>
                </a:cxn>
                <a:cxn ang="0">
                  <a:pos x="91" y="135"/>
                </a:cxn>
                <a:cxn ang="0">
                  <a:pos x="136" y="115"/>
                </a:cxn>
                <a:cxn ang="0">
                  <a:pos x="211" y="85"/>
                </a:cxn>
                <a:cxn ang="0">
                  <a:pos x="289" y="54"/>
                </a:cxn>
                <a:cxn ang="0">
                  <a:pos x="360" y="37"/>
                </a:cxn>
                <a:cxn ang="0">
                  <a:pos x="425" y="17"/>
                </a:cxn>
                <a:cxn ang="0">
                  <a:pos x="480" y="0"/>
                </a:cxn>
                <a:cxn ang="0">
                  <a:pos x="534" y="6"/>
                </a:cxn>
                <a:cxn ang="0">
                  <a:pos x="612" y="40"/>
                </a:cxn>
                <a:cxn ang="0">
                  <a:pos x="732" y="115"/>
                </a:cxn>
                <a:cxn ang="0">
                  <a:pos x="847" y="183"/>
                </a:cxn>
                <a:cxn ang="0">
                  <a:pos x="905" y="224"/>
                </a:cxn>
                <a:cxn ang="0">
                  <a:pos x="922" y="305"/>
                </a:cxn>
                <a:cxn ang="0">
                  <a:pos x="932" y="434"/>
                </a:cxn>
                <a:cxn ang="0">
                  <a:pos x="963" y="842"/>
                </a:cxn>
                <a:cxn ang="0">
                  <a:pos x="997" y="971"/>
                </a:cxn>
                <a:cxn ang="0">
                  <a:pos x="1035" y="1026"/>
                </a:cxn>
                <a:cxn ang="0">
                  <a:pos x="1161" y="1097"/>
                </a:cxn>
                <a:cxn ang="0">
                  <a:pos x="1351" y="1189"/>
                </a:cxn>
                <a:cxn ang="0">
                  <a:pos x="1556" y="1284"/>
                </a:cxn>
                <a:cxn ang="0">
                  <a:pos x="1719" y="1355"/>
                </a:cxn>
                <a:cxn ang="0">
                  <a:pos x="1784" y="1382"/>
                </a:cxn>
                <a:cxn ang="0">
                  <a:pos x="1678" y="1610"/>
                </a:cxn>
                <a:cxn ang="0">
                  <a:pos x="1518" y="1501"/>
                </a:cxn>
                <a:cxn ang="0">
                  <a:pos x="1287" y="1349"/>
                </a:cxn>
                <a:cxn ang="0">
                  <a:pos x="1052" y="1196"/>
                </a:cxn>
                <a:cxn ang="0">
                  <a:pos x="875" y="1083"/>
                </a:cxn>
                <a:cxn ang="0">
                  <a:pos x="806" y="1050"/>
                </a:cxn>
                <a:cxn ang="0">
                  <a:pos x="759" y="1016"/>
                </a:cxn>
                <a:cxn ang="0">
                  <a:pos x="721" y="965"/>
                </a:cxn>
                <a:cxn ang="0">
                  <a:pos x="684" y="856"/>
                </a:cxn>
                <a:cxn ang="0">
                  <a:pos x="657" y="676"/>
                </a:cxn>
                <a:cxn ang="0">
                  <a:pos x="616" y="384"/>
                </a:cxn>
                <a:cxn ang="0">
                  <a:pos x="585" y="346"/>
                </a:cxn>
                <a:cxn ang="0">
                  <a:pos x="517" y="336"/>
                </a:cxn>
                <a:cxn ang="0">
                  <a:pos x="422" y="326"/>
                </a:cxn>
                <a:cxn ang="0">
                  <a:pos x="347" y="316"/>
                </a:cxn>
                <a:cxn ang="0">
                  <a:pos x="292" y="316"/>
                </a:cxn>
                <a:cxn ang="0">
                  <a:pos x="217" y="316"/>
                </a:cxn>
                <a:cxn ang="0">
                  <a:pos x="126" y="299"/>
                </a:cxn>
                <a:cxn ang="0">
                  <a:pos x="115" y="261"/>
                </a:cxn>
                <a:cxn ang="0">
                  <a:pos x="231" y="261"/>
                </a:cxn>
                <a:cxn ang="0">
                  <a:pos x="292" y="244"/>
                </a:cxn>
                <a:cxn ang="0">
                  <a:pos x="360" y="237"/>
                </a:cxn>
                <a:cxn ang="0">
                  <a:pos x="510" y="244"/>
                </a:cxn>
                <a:cxn ang="0">
                  <a:pos x="640" y="251"/>
                </a:cxn>
                <a:cxn ang="0">
                  <a:pos x="653" y="251"/>
                </a:cxn>
                <a:cxn ang="0">
                  <a:pos x="643" y="244"/>
                </a:cxn>
                <a:cxn ang="0">
                  <a:pos x="575" y="224"/>
                </a:cxn>
                <a:cxn ang="0">
                  <a:pos x="493" y="207"/>
                </a:cxn>
                <a:cxn ang="0">
                  <a:pos x="442" y="207"/>
                </a:cxn>
                <a:cxn ang="0">
                  <a:pos x="384" y="200"/>
                </a:cxn>
                <a:cxn ang="0">
                  <a:pos x="343" y="197"/>
                </a:cxn>
                <a:cxn ang="0">
                  <a:pos x="262" y="203"/>
                </a:cxn>
                <a:cxn ang="0">
                  <a:pos x="163" y="210"/>
                </a:cxn>
                <a:cxn ang="0">
                  <a:pos x="37" y="186"/>
                </a:cxn>
                <a:cxn ang="0">
                  <a:pos x="0" y="142"/>
                </a:cxn>
                <a:cxn ang="0">
                  <a:pos x="68" y="139"/>
                </a:cxn>
              </a:cxnLst>
              <a:rect l="0" t="0" r="r" b="b"/>
              <a:pathLst>
                <a:path w="1784" h="1634">
                  <a:moveTo>
                    <a:pt x="88" y="139"/>
                  </a:moveTo>
                  <a:lnTo>
                    <a:pt x="88" y="139"/>
                  </a:lnTo>
                  <a:lnTo>
                    <a:pt x="88" y="135"/>
                  </a:lnTo>
                  <a:lnTo>
                    <a:pt x="91" y="135"/>
                  </a:lnTo>
                  <a:lnTo>
                    <a:pt x="102" y="129"/>
                  </a:lnTo>
                  <a:lnTo>
                    <a:pt x="115" y="125"/>
                  </a:lnTo>
                  <a:lnTo>
                    <a:pt x="136" y="115"/>
                  </a:lnTo>
                  <a:lnTo>
                    <a:pt x="160" y="108"/>
                  </a:lnTo>
                  <a:lnTo>
                    <a:pt x="183" y="98"/>
                  </a:lnTo>
                  <a:lnTo>
                    <a:pt x="211" y="85"/>
                  </a:lnTo>
                  <a:lnTo>
                    <a:pt x="238" y="74"/>
                  </a:lnTo>
                  <a:lnTo>
                    <a:pt x="262" y="64"/>
                  </a:lnTo>
                  <a:lnTo>
                    <a:pt x="289" y="54"/>
                  </a:lnTo>
                  <a:lnTo>
                    <a:pt x="313" y="47"/>
                  </a:lnTo>
                  <a:lnTo>
                    <a:pt x="337" y="40"/>
                  </a:lnTo>
                  <a:lnTo>
                    <a:pt x="360" y="37"/>
                  </a:lnTo>
                  <a:lnTo>
                    <a:pt x="381" y="30"/>
                  </a:lnTo>
                  <a:lnTo>
                    <a:pt x="405" y="23"/>
                  </a:lnTo>
                  <a:lnTo>
                    <a:pt x="425" y="17"/>
                  </a:lnTo>
                  <a:lnTo>
                    <a:pt x="446" y="10"/>
                  </a:lnTo>
                  <a:lnTo>
                    <a:pt x="463" y="3"/>
                  </a:lnTo>
                  <a:lnTo>
                    <a:pt x="480" y="0"/>
                  </a:lnTo>
                  <a:lnTo>
                    <a:pt x="497" y="0"/>
                  </a:lnTo>
                  <a:lnTo>
                    <a:pt x="514" y="0"/>
                  </a:lnTo>
                  <a:lnTo>
                    <a:pt x="534" y="6"/>
                  </a:lnTo>
                  <a:lnTo>
                    <a:pt x="555" y="13"/>
                  </a:lnTo>
                  <a:lnTo>
                    <a:pt x="582" y="23"/>
                  </a:lnTo>
                  <a:lnTo>
                    <a:pt x="612" y="40"/>
                  </a:lnTo>
                  <a:lnTo>
                    <a:pt x="650" y="61"/>
                  </a:lnTo>
                  <a:lnTo>
                    <a:pt x="687" y="88"/>
                  </a:lnTo>
                  <a:lnTo>
                    <a:pt x="732" y="115"/>
                  </a:lnTo>
                  <a:lnTo>
                    <a:pt x="772" y="142"/>
                  </a:lnTo>
                  <a:lnTo>
                    <a:pt x="813" y="166"/>
                  </a:lnTo>
                  <a:lnTo>
                    <a:pt x="847" y="183"/>
                  </a:lnTo>
                  <a:lnTo>
                    <a:pt x="875" y="197"/>
                  </a:lnTo>
                  <a:lnTo>
                    <a:pt x="895" y="210"/>
                  </a:lnTo>
                  <a:lnTo>
                    <a:pt x="905" y="224"/>
                  </a:lnTo>
                  <a:lnTo>
                    <a:pt x="912" y="244"/>
                  </a:lnTo>
                  <a:lnTo>
                    <a:pt x="912" y="261"/>
                  </a:lnTo>
                  <a:lnTo>
                    <a:pt x="922" y="305"/>
                  </a:lnTo>
                  <a:lnTo>
                    <a:pt x="929" y="350"/>
                  </a:lnTo>
                  <a:lnTo>
                    <a:pt x="932" y="394"/>
                  </a:lnTo>
                  <a:lnTo>
                    <a:pt x="932" y="434"/>
                  </a:lnTo>
                  <a:lnTo>
                    <a:pt x="936" y="591"/>
                  </a:lnTo>
                  <a:lnTo>
                    <a:pt x="949" y="730"/>
                  </a:lnTo>
                  <a:lnTo>
                    <a:pt x="963" y="842"/>
                  </a:lnTo>
                  <a:lnTo>
                    <a:pt x="973" y="907"/>
                  </a:lnTo>
                  <a:lnTo>
                    <a:pt x="984" y="941"/>
                  </a:lnTo>
                  <a:lnTo>
                    <a:pt x="997" y="971"/>
                  </a:lnTo>
                  <a:lnTo>
                    <a:pt x="1011" y="999"/>
                  </a:lnTo>
                  <a:lnTo>
                    <a:pt x="1018" y="1009"/>
                  </a:lnTo>
                  <a:lnTo>
                    <a:pt x="1035" y="1026"/>
                  </a:lnTo>
                  <a:lnTo>
                    <a:pt x="1065" y="1046"/>
                  </a:lnTo>
                  <a:lnTo>
                    <a:pt x="1110" y="1070"/>
                  </a:lnTo>
                  <a:lnTo>
                    <a:pt x="1161" y="1097"/>
                  </a:lnTo>
                  <a:lnTo>
                    <a:pt x="1218" y="1128"/>
                  </a:lnTo>
                  <a:lnTo>
                    <a:pt x="1283" y="1158"/>
                  </a:lnTo>
                  <a:lnTo>
                    <a:pt x="1351" y="1189"/>
                  </a:lnTo>
                  <a:lnTo>
                    <a:pt x="1423" y="1223"/>
                  </a:lnTo>
                  <a:lnTo>
                    <a:pt x="1491" y="1253"/>
                  </a:lnTo>
                  <a:lnTo>
                    <a:pt x="1556" y="1284"/>
                  </a:lnTo>
                  <a:lnTo>
                    <a:pt x="1617" y="1311"/>
                  </a:lnTo>
                  <a:lnTo>
                    <a:pt x="1671" y="1335"/>
                  </a:lnTo>
                  <a:lnTo>
                    <a:pt x="1719" y="1355"/>
                  </a:lnTo>
                  <a:lnTo>
                    <a:pt x="1753" y="1369"/>
                  </a:lnTo>
                  <a:lnTo>
                    <a:pt x="1777" y="1379"/>
                  </a:lnTo>
                  <a:lnTo>
                    <a:pt x="1784" y="1382"/>
                  </a:lnTo>
                  <a:lnTo>
                    <a:pt x="1716" y="1634"/>
                  </a:lnTo>
                  <a:lnTo>
                    <a:pt x="1705" y="1627"/>
                  </a:lnTo>
                  <a:lnTo>
                    <a:pt x="1678" y="1610"/>
                  </a:lnTo>
                  <a:lnTo>
                    <a:pt x="1637" y="1583"/>
                  </a:lnTo>
                  <a:lnTo>
                    <a:pt x="1583" y="1546"/>
                  </a:lnTo>
                  <a:lnTo>
                    <a:pt x="1518" y="1501"/>
                  </a:lnTo>
                  <a:lnTo>
                    <a:pt x="1447" y="1454"/>
                  </a:lnTo>
                  <a:lnTo>
                    <a:pt x="1368" y="1403"/>
                  </a:lnTo>
                  <a:lnTo>
                    <a:pt x="1287" y="1349"/>
                  </a:lnTo>
                  <a:lnTo>
                    <a:pt x="1205" y="1298"/>
                  </a:lnTo>
                  <a:lnTo>
                    <a:pt x="1127" y="1247"/>
                  </a:lnTo>
                  <a:lnTo>
                    <a:pt x="1052" y="1196"/>
                  </a:lnTo>
                  <a:lnTo>
                    <a:pt x="980" y="1151"/>
                  </a:lnTo>
                  <a:lnTo>
                    <a:pt x="922" y="1114"/>
                  </a:lnTo>
                  <a:lnTo>
                    <a:pt x="875" y="1083"/>
                  </a:lnTo>
                  <a:lnTo>
                    <a:pt x="841" y="1066"/>
                  </a:lnTo>
                  <a:lnTo>
                    <a:pt x="823" y="1056"/>
                  </a:lnTo>
                  <a:lnTo>
                    <a:pt x="806" y="1050"/>
                  </a:lnTo>
                  <a:lnTo>
                    <a:pt x="789" y="1039"/>
                  </a:lnTo>
                  <a:lnTo>
                    <a:pt x="772" y="1029"/>
                  </a:lnTo>
                  <a:lnTo>
                    <a:pt x="759" y="1016"/>
                  </a:lnTo>
                  <a:lnTo>
                    <a:pt x="745" y="999"/>
                  </a:lnTo>
                  <a:lnTo>
                    <a:pt x="732" y="982"/>
                  </a:lnTo>
                  <a:lnTo>
                    <a:pt x="721" y="965"/>
                  </a:lnTo>
                  <a:lnTo>
                    <a:pt x="715" y="944"/>
                  </a:lnTo>
                  <a:lnTo>
                    <a:pt x="698" y="903"/>
                  </a:lnTo>
                  <a:lnTo>
                    <a:pt x="684" y="856"/>
                  </a:lnTo>
                  <a:lnTo>
                    <a:pt x="674" y="805"/>
                  </a:lnTo>
                  <a:lnTo>
                    <a:pt x="667" y="757"/>
                  </a:lnTo>
                  <a:lnTo>
                    <a:pt x="657" y="676"/>
                  </a:lnTo>
                  <a:lnTo>
                    <a:pt x="643" y="557"/>
                  </a:lnTo>
                  <a:lnTo>
                    <a:pt x="626" y="445"/>
                  </a:lnTo>
                  <a:lnTo>
                    <a:pt x="616" y="384"/>
                  </a:lnTo>
                  <a:lnTo>
                    <a:pt x="612" y="367"/>
                  </a:lnTo>
                  <a:lnTo>
                    <a:pt x="602" y="353"/>
                  </a:lnTo>
                  <a:lnTo>
                    <a:pt x="585" y="346"/>
                  </a:lnTo>
                  <a:lnTo>
                    <a:pt x="561" y="339"/>
                  </a:lnTo>
                  <a:lnTo>
                    <a:pt x="544" y="336"/>
                  </a:lnTo>
                  <a:lnTo>
                    <a:pt x="517" y="336"/>
                  </a:lnTo>
                  <a:lnTo>
                    <a:pt x="486" y="333"/>
                  </a:lnTo>
                  <a:lnTo>
                    <a:pt x="456" y="329"/>
                  </a:lnTo>
                  <a:lnTo>
                    <a:pt x="422" y="326"/>
                  </a:lnTo>
                  <a:lnTo>
                    <a:pt x="391" y="322"/>
                  </a:lnTo>
                  <a:lnTo>
                    <a:pt x="364" y="319"/>
                  </a:lnTo>
                  <a:lnTo>
                    <a:pt x="347" y="316"/>
                  </a:lnTo>
                  <a:lnTo>
                    <a:pt x="330" y="316"/>
                  </a:lnTo>
                  <a:lnTo>
                    <a:pt x="313" y="316"/>
                  </a:lnTo>
                  <a:lnTo>
                    <a:pt x="292" y="316"/>
                  </a:lnTo>
                  <a:lnTo>
                    <a:pt x="269" y="316"/>
                  </a:lnTo>
                  <a:lnTo>
                    <a:pt x="245" y="316"/>
                  </a:lnTo>
                  <a:lnTo>
                    <a:pt x="217" y="316"/>
                  </a:lnTo>
                  <a:lnTo>
                    <a:pt x="190" y="316"/>
                  </a:lnTo>
                  <a:lnTo>
                    <a:pt x="160" y="312"/>
                  </a:lnTo>
                  <a:lnTo>
                    <a:pt x="126" y="299"/>
                  </a:lnTo>
                  <a:lnTo>
                    <a:pt x="112" y="282"/>
                  </a:lnTo>
                  <a:lnTo>
                    <a:pt x="112" y="268"/>
                  </a:lnTo>
                  <a:lnTo>
                    <a:pt x="115" y="261"/>
                  </a:lnTo>
                  <a:lnTo>
                    <a:pt x="163" y="265"/>
                  </a:lnTo>
                  <a:lnTo>
                    <a:pt x="200" y="265"/>
                  </a:lnTo>
                  <a:lnTo>
                    <a:pt x="231" y="261"/>
                  </a:lnTo>
                  <a:lnTo>
                    <a:pt x="255" y="258"/>
                  </a:lnTo>
                  <a:lnTo>
                    <a:pt x="275" y="251"/>
                  </a:lnTo>
                  <a:lnTo>
                    <a:pt x="292" y="244"/>
                  </a:lnTo>
                  <a:lnTo>
                    <a:pt x="313" y="241"/>
                  </a:lnTo>
                  <a:lnTo>
                    <a:pt x="330" y="237"/>
                  </a:lnTo>
                  <a:lnTo>
                    <a:pt x="360" y="237"/>
                  </a:lnTo>
                  <a:lnTo>
                    <a:pt x="401" y="241"/>
                  </a:lnTo>
                  <a:lnTo>
                    <a:pt x="456" y="241"/>
                  </a:lnTo>
                  <a:lnTo>
                    <a:pt x="510" y="244"/>
                  </a:lnTo>
                  <a:lnTo>
                    <a:pt x="561" y="248"/>
                  </a:lnTo>
                  <a:lnTo>
                    <a:pt x="609" y="248"/>
                  </a:lnTo>
                  <a:lnTo>
                    <a:pt x="640" y="251"/>
                  </a:lnTo>
                  <a:lnTo>
                    <a:pt x="653" y="251"/>
                  </a:lnTo>
                  <a:lnTo>
                    <a:pt x="653" y="248"/>
                  </a:lnTo>
                  <a:lnTo>
                    <a:pt x="643" y="244"/>
                  </a:lnTo>
                  <a:lnTo>
                    <a:pt x="626" y="241"/>
                  </a:lnTo>
                  <a:lnTo>
                    <a:pt x="602" y="231"/>
                  </a:lnTo>
                  <a:lnTo>
                    <a:pt x="575" y="224"/>
                  </a:lnTo>
                  <a:lnTo>
                    <a:pt x="544" y="217"/>
                  </a:lnTo>
                  <a:lnTo>
                    <a:pt x="517" y="210"/>
                  </a:lnTo>
                  <a:lnTo>
                    <a:pt x="493" y="207"/>
                  </a:lnTo>
                  <a:lnTo>
                    <a:pt x="476" y="203"/>
                  </a:lnTo>
                  <a:lnTo>
                    <a:pt x="459" y="207"/>
                  </a:lnTo>
                  <a:lnTo>
                    <a:pt x="442" y="207"/>
                  </a:lnTo>
                  <a:lnTo>
                    <a:pt x="422" y="203"/>
                  </a:lnTo>
                  <a:lnTo>
                    <a:pt x="398" y="200"/>
                  </a:lnTo>
                  <a:lnTo>
                    <a:pt x="384" y="200"/>
                  </a:lnTo>
                  <a:lnTo>
                    <a:pt x="371" y="200"/>
                  </a:lnTo>
                  <a:lnTo>
                    <a:pt x="357" y="200"/>
                  </a:lnTo>
                  <a:lnTo>
                    <a:pt x="343" y="197"/>
                  </a:lnTo>
                  <a:lnTo>
                    <a:pt x="320" y="197"/>
                  </a:lnTo>
                  <a:lnTo>
                    <a:pt x="292" y="200"/>
                  </a:lnTo>
                  <a:lnTo>
                    <a:pt x="262" y="203"/>
                  </a:lnTo>
                  <a:lnTo>
                    <a:pt x="231" y="207"/>
                  </a:lnTo>
                  <a:lnTo>
                    <a:pt x="197" y="210"/>
                  </a:lnTo>
                  <a:lnTo>
                    <a:pt x="163" y="210"/>
                  </a:lnTo>
                  <a:lnTo>
                    <a:pt x="126" y="210"/>
                  </a:lnTo>
                  <a:lnTo>
                    <a:pt x="91" y="203"/>
                  </a:lnTo>
                  <a:lnTo>
                    <a:pt x="37" y="186"/>
                  </a:lnTo>
                  <a:lnTo>
                    <a:pt x="10" y="166"/>
                  </a:lnTo>
                  <a:lnTo>
                    <a:pt x="0" y="149"/>
                  </a:lnTo>
                  <a:lnTo>
                    <a:pt x="0" y="142"/>
                  </a:lnTo>
                  <a:lnTo>
                    <a:pt x="23" y="142"/>
                  </a:lnTo>
                  <a:lnTo>
                    <a:pt x="47" y="139"/>
                  </a:lnTo>
                  <a:lnTo>
                    <a:pt x="68" y="139"/>
                  </a:lnTo>
                  <a:lnTo>
                    <a:pt x="88" y="1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4" name="Freeform 261"/>
            <p:cNvSpPr>
              <a:spLocks/>
            </p:cNvSpPr>
            <p:nvPr/>
          </p:nvSpPr>
          <p:spPr bwMode="auto">
            <a:xfrm>
              <a:off x="5527" y="4353"/>
              <a:ext cx="1771" cy="4914"/>
            </a:xfrm>
            <a:custGeom>
              <a:avLst/>
              <a:gdLst/>
              <a:ahLst/>
              <a:cxnLst>
                <a:cxn ang="0">
                  <a:pos x="1090" y="452"/>
                </a:cxn>
                <a:cxn ang="0">
                  <a:pos x="1151" y="524"/>
                </a:cxn>
                <a:cxn ang="0">
                  <a:pos x="1250" y="666"/>
                </a:cxn>
                <a:cxn ang="0">
                  <a:pos x="1372" y="891"/>
                </a:cxn>
                <a:cxn ang="0">
                  <a:pos x="1498" y="1193"/>
                </a:cxn>
                <a:cxn ang="0">
                  <a:pos x="1607" y="1577"/>
                </a:cxn>
                <a:cxn ang="0">
                  <a:pos x="1682" y="2046"/>
                </a:cxn>
                <a:cxn ang="0">
                  <a:pos x="1703" y="2600"/>
                </a:cxn>
                <a:cxn ang="0">
                  <a:pos x="1655" y="3463"/>
                </a:cxn>
                <a:cxn ang="0">
                  <a:pos x="1658" y="4258"/>
                </a:cxn>
                <a:cxn ang="0">
                  <a:pos x="1713" y="4706"/>
                </a:cxn>
                <a:cxn ang="0">
                  <a:pos x="1760" y="4893"/>
                </a:cxn>
                <a:cxn ang="0">
                  <a:pos x="1757" y="4914"/>
                </a:cxn>
                <a:cxn ang="0">
                  <a:pos x="1669" y="4903"/>
                </a:cxn>
                <a:cxn ang="0">
                  <a:pos x="1505" y="4880"/>
                </a:cxn>
                <a:cxn ang="0">
                  <a:pos x="1284" y="4842"/>
                </a:cxn>
                <a:cxn ang="0">
                  <a:pos x="1025" y="4781"/>
                </a:cxn>
                <a:cxn ang="0">
                  <a:pos x="746" y="4693"/>
                </a:cxn>
                <a:cxn ang="0">
                  <a:pos x="467" y="4577"/>
                </a:cxn>
                <a:cxn ang="0">
                  <a:pos x="201" y="4424"/>
                </a:cxn>
                <a:cxn ang="0">
                  <a:pos x="96" y="4322"/>
                </a:cxn>
                <a:cxn ang="0">
                  <a:pos x="211" y="4227"/>
                </a:cxn>
                <a:cxn ang="0">
                  <a:pos x="382" y="4054"/>
                </a:cxn>
                <a:cxn ang="0">
                  <a:pos x="545" y="3833"/>
                </a:cxn>
                <a:cxn ang="0">
                  <a:pos x="630" y="3558"/>
                </a:cxn>
                <a:cxn ang="0">
                  <a:pos x="593" y="3184"/>
                </a:cxn>
                <a:cxn ang="0">
                  <a:pos x="497" y="2814"/>
                </a:cxn>
                <a:cxn ang="0">
                  <a:pos x="416" y="2569"/>
                </a:cxn>
                <a:cxn ang="0">
                  <a:pos x="392" y="2528"/>
                </a:cxn>
                <a:cxn ang="0">
                  <a:pos x="330" y="2508"/>
                </a:cxn>
                <a:cxn ang="0">
                  <a:pos x="232" y="2454"/>
                </a:cxn>
                <a:cxn ang="0">
                  <a:pos x="116" y="2365"/>
                </a:cxn>
                <a:cxn ang="0">
                  <a:pos x="21" y="2233"/>
                </a:cxn>
                <a:cxn ang="0">
                  <a:pos x="0" y="2063"/>
                </a:cxn>
                <a:cxn ang="0">
                  <a:pos x="38" y="1873"/>
                </a:cxn>
                <a:cxn ang="0">
                  <a:pos x="99" y="1686"/>
                </a:cxn>
                <a:cxn ang="0">
                  <a:pos x="184" y="1397"/>
                </a:cxn>
                <a:cxn ang="0">
                  <a:pos x="245" y="1064"/>
                </a:cxn>
                <a:cxn ang="0">
                  <a:pos x="266" y="826"/>
                </a:cxn>
                <a:cxn ang="0">
                  <a:pos x="262" y="697"/>
                </a:cxn>
                <a:cxn ang="0">
                  <a:pos x="273" y="670"/>
                </a:cxn>
                <a:cxn ang="0">
                  <a:pos x="347" y="578"/>
                </a:cxn>
                <a:cxn ang="0">
                  <a:pos x="490" y="405"/>
                </a:cxn>
                <a:cxn ang="0">
                  <a:pos x="688" y="153"/>
                </a:cxn>
                <a:cxn ang="0">
                  <a:pos x="814" y="17"/>
                </a:cxn>
                <a:cxn ang="0">
                  <a:pos x="872" y="129"/>
                </a:cxn>
                <a:cxn ang="0">
                  <a:pos x="960" y="286"/>
                </a:cxn>
                <a:cxn ang="0">
                  <a:pos x="1049" y="411"/>
                </a:cxn>
              </a:cxnLst>
              <a:rect l="0" t="0" r="r" b="b"/>
              <a:pathLst>
                <a:path w="1771" h="4914">
                  <a:moveTo>
                    <a:pt x="1083" y="442"/>
                  </a:moveTo>
                  <a:lnTo>
                    <a:pt x="1090" y="452"/>
                  </a:lnTo>
                  <a:lnTo>
                    <a:pt x="1114" y="476"/>
                  </a:lnTo>
                  <a:lnTo>
                    <a:pt x="1151" y="524"/>
                  </a:lnTo>
                  <a:lnTo>
                    <a:pt x="1195" y="585"/>
                  </a:lnTo>
                  <a:lnTo>
                    <a:pt x="1250" y="666"/>
                  </a:lnTo>
                  <a:lnTo>
                    <a:pt x="1311" y="768"/>
                  </a:lnTo>
                  <a:lnTo>
                    <a:pt x="1372" y="891"/>
                  </a:lnTo>
                  <a:lnTo>
                    <a:pt x="1437" y="1030"/>
                  </a:lnTo>
                  <a:lnTo>
                    <a:pt x="1498" y="1193"/>
                  </a:lnTo>
                  <a:lnTo>
                    <a:pt x="1556" y="1373"/>
                  </a:lnTo>
                  <a:lnTo>
                    <a:pt x="1607" y="1577"/>
                  </a:lnTo>
                  <a:lnTo>
                    <a:pt x="1652" y="1801"/>
                  </a:lnTo>
                  <a:lnTo>
                    <a:pt x="1682" y="2046"/>
                  </a:lnTo>
                  <a:lnTo>
                    <a:pt x="1703" y="2311"/>
                  </a:lnTo>
                  <a:lnTo>
                    <a:pt x="1703" y="2600"/>
                  </a:lnTo>
                  <a:lnTo>
                    <a:pt x="1689" y="2912"/>
                  </a:lnTo>
                  <a:lnTo>
                    <a:pt x="1655" y="3463"/>
                  </a:lnTo>
                  <a:lnTo>
                    <a:pt x="1648" y="3908"/>
                  </a:lnTo>
                  <a:lnTo>
                    <a:pt x="1658" y="4258"/>
                  </a:lnTo>
                  <a:lnTo>
                    <a:pt x="1682" y="4519"/>
                  </a:lnTo>
                  <a:lnTo>
                    <a:pt x="1713" y="4706"/>
                  </a:lnTo>
                  <a:lnTo>
                    <a:pt x="1740" y="4829"/>
                  </a:lnTo>
                  <a:lnTo>
                    <a:pt x="1760" y="4893"/>
                  </a:lnTo>
                  <a:lnTo>
                    <a:pt x="1771" y="4914"/>
                  </a:lnTo>
                  <a:lnTo>
                    <a:pt x="1757" y="4914"/>
                  </a:lnTo>
                  <a:lnTo>
                    <a:pt x="1723" y="4910"/>
                  </a:lnTo>
                  <a:lnTo>
                    <a:pt x="1669" y="4903"/>
                  </a:lnTo>
                  <a:lnTo>
                    <a:pt x="1594" y="4893"/>
                  </a:lnTo>
                  <a:lnTo>
                    <a:pt x="1505" y="4880"/>
                  </a:lnTo>
                  <a:lnTo>
                    <a:pt x="1400" y="4863"/>
                  </a:lnTo>
                  <a:lnTo>
                    <a:pt x="1284" y="4842"/>
                  </a:lnTo>
                  <a:lnTo>
                    <a:pt x="1158" y="4812"/>
                  </a:lnTo>
                  <a:lnTo>
                    <a:pt x="1025" y="4781"/>
                  </a:lnTo>
                  <a:lnTo>
                    <a:pt x="889" y="4740"/>
                  </a:lnTo>
                  <a:lnTo>
                    <a:pt x="746" y="4693"/>
                  </a:lnTo>
                  <a:lnTo>
                    <a:pt x="606" y="4638"/>
                  </a:lnTo>
                  <a:lnTo>
                    <a:pt x="467" y="4577"/>
                  </a:lnTo>
                  <a:lnTo>
                    <a:pt x="330" y="4506"/>
                  </a:lnTo>
                  <a:lnTo>
                    <a:pt x="201" y="4424"/>
                  </a:lnTo>
                  <a:lnTo>
                    <a:pt x="79" y="4336"/>
                  </a:lnTo>
                  <a:lnTo>
                    <a:pt x="96" y="4322"/>
                  </a:lnTo>
                  <a:lnTo>
                    <a:pt x="143" y="4285"/>
                  </a:lnTo>
                  <a:lnTo>
                    <a:pt x="211" y="4227"/>
                  </a:lnTo>
                  <a:lnTo>
                    <a:pt x="296" y="4149"/>
                  </a:lnTo>
                  <a:lnTo>
                    <a:pt x="382" y="4054"/>
                  </a:lnTo>
                  <a:lnTo>
                    <a:pt x="470" y="3949"/>
                  </a:lnTo>
                  <a:lnTo>
                    <a:pt x="545" y="3833"/>
                  </a:lnTo>
                  <a:lnTo>
                    <a:pt x="603" y="3707"/>
                  </a:lnTo>
                  <a:lnTo>
                    <a:pt x="630" y="3558"/>
                  </a:lnTo>
                  <a:lnTo>
                    <a:pt x="623" y="3378"/>
                  </a:lnTo>
                  <a:lnTo>
                    <a:pt x="593" y="3184"/>
                  </a:lnTo>
                  <a:lnTo>
                    <a:pt x="548" y="2990"/>
                  </a:lnTo>
                  <a:lnTo>
                    <a:pt x="497" y="2814"/>
                  </a:lnTo>
                  <a:lnTo>
                    <a:pt x="450" y="2668"/>
                  </a:lnTo>
                  <a:lnTo>
                    <a:pt x="416" y="2569"/>
                  </a:lnTo>
                  <a:lnTo>
                    <a:pt x="402" y="2532"/>
                  </a:lnTo>
                  <a:lnTo>
                    <a:pt x="392" y="2528"/>
                  </a:lnTo>
                  <a:lnTo>
                    <a:pt x="368" y="2522"/>
                  </a:lnTo>
                  <a:lnTo>
                    <a:pt x="330" y="2508"/>
                  </a:lnTo>
                  <a:lnTo>
                    <a:pt x="283" y="2484"/>
                  </a:lnTo>
                  <a:lnTo>
                    <a:pt x="232" y="2454"/>
                  </a:lnTo>
                  <a:lnTo>
                    <a:pt x="174" y="2416"/>
                  </a:lnTo>
                  <a:lnTo>
                    <a:pt x="116" y="2365"/>
                  </a:lnTo>
                  <a:lnTo>
                    <a:pt x="61" y="2304"/>
                  </a:lnTo>
                  <a:lnTo>
                    <a:pt x="21" y="2233"/>
                  </a:lnTo>
                  <a:lnTo>
                    <a:pt x="0" y="2151"/>
                  </a:lnTo>
                  <a:lnTo>
                    <a:pt x="0" y="2063"/>
                  </a:lnTo>
                  <a:lnTo>
                    <a:pt x="14" y="1968"/>
                  </a:lnTo>
                  <a:lnTo>
                    <a:pt x="38" y="1873"/>
                  </a:lnTo>
                  <a:lnTo>
                    <a:pt x="68" y="1777"/>
                  </a:lnTo>
                  <a:lnTo>
                    <a:pt x="99" y="1686"/>
                  </a:lnTo>
                  <a:lnTo>
                    <a:pt x="130" y="1594"/>
                  </a:lnTo>
                  <a:lnTo>
                    <a:pt x="184" y="1397"/>
                  </a:lnTo>
                  <a:lnTo>
                    <a:pt x="222" y="1220"/>
                  </a:lnTo>
                  <a:lnTo>
                    <a:pt x="245" y="1064"/>
                  </a:lnTo>
                  <a:lnTo>
                    <a:pt x="259" y="931"/>
                  </a:lnTo>
                  <a:lnTo>
                    <a:pt x="266" y="826"/>
                  </a:lnTo>
                  <a:lnTo>
                    <a:pt x="266" y="744"/>
                  </a:lnTo>
                  <a:lnTo>
                    <a:pt x="262" y="697"/>
                  </a:lnTo>
                  <a:lnTo>
                    <a:pt x="262" y="680"/>
                  </a:lnTo>
                  <a:lnTo>
                    <a:pt x="273" y="670"/>
                  </a:lnTo>
                  <a:lnTo>
                    <a:pt x="300" y="632"/>
                  </a:lnTo>
                  <a:lnTo>
                    <a:pt x="347" y="578"/>
                  </a:lnTo>
                  <a:lnTo>
                    <a:pt x="412" y="500"/>
                  </a:lnTo>
                  <a:lnTo>
                    <a:pt x="490" y="405"/>
                  </a:lnTo>
                  <a:lnTo>
                    <a:pt x="582" y="286"/>
                  </a:lnTo>
                  <a:lnTo>
                    <a:pt x="688" y="153"/>
                  </a:lnTo>
                  <a:lnTo>
                    <a:pt x="804" y="0"/>
                  </a:lnTo>
                  <a:lnTo>
                    <a:pt x="814" y="17"/>
                  </a:lnTo>
                  <a:lnTo>
                    <a:pt x="838" y="65"/>
                  </a:lnTo>
                  <a:lnTo>
                    <a:pt x="872" y="129"/>
                  </a:lnTo>
                  <a:lnTo>
                    <a:pt x="913" y="204"/>
                  </a:lnTo>
                  <a:lnTo>
                    <a:pt x="960" y="286"/>
                  </a:lnTo>
                  <a:lnTo>
                    <a:pt x="1005" y="357"/>
                  </a:lnTo>
                  <a:lnTo>
                    <a:pt x="1049" y="411"/>
                  </a:lnTo>
                  <a:lnTo>
                    <a:pt x="1083" y="442"/>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5" name="Freeform 262"/>
            <p:cNvSpPr>
              <a:spLocks/>
            </p:cNvSpPr>
            <p:nvPr/>
          </p:nvSpPr>
          <p:spPr bwMode="auto">
            <a:xfrm>
              <a:off x="5027" y="5193"/>
              <a:ext cx="1930" cy="3200"/>
            </a:xfrm>
            <a:custGeom>
              <a:avLst/>
              <a:gdLst/>
              <a:ahLst/>
              <a:cxnLst>
                <a:cxn ang="0">
                  <a:pos x="1692" y="6"/>
                </a:cxn>
                <a:cxn ang="0">
                  <a:pos x="1607" y="44"/>
                </a:cxn>
                <a:cxn ang="0">
                  <a:pos x="1494" y="142"/>
                </a:cxn>
                <a:cxn ang="0">
                  <a:pos x="1416" y="326"/>
                </a:cxn>
                <a:cxn ang="0">
                  <a:pos x="1406" y="604"/>
                </a:cxn>
                <a:cxn ang="0">
                  <a:pos x="1362" y="920"/>
                </a:cxn>
                <a:cxn ang="0">
                  <a:pos x="1287" y="1226"/>
                </a:cxn>
                <a:cxn ang="0">
                  <a:pos x="1212" y="1471"/>
                </a:cxn>
                <a:cxn ang="0">
                  <a:pos x="1154" y="1658"/>
                </a:cxn>
                <a:cxn ang="0">
                  <a:pos x="1079" y="1964"/>
                </a:cxn>
                <a:cxn ang="0">
                  <a:pos x="1001" y="2293"/>
                </a:cxn>
                <a:cxn ang="0">
                  <a:pos x="946" y="2524"/>
                </a:cxn>
                <a:cxn ang="0">
                  <a:pos x="933" y="2558"/>
                </a:cxn>
                <a:cxn ang="0">
                  <a:pos x="892" y="2551"/>
                </a:cxn>
                <a:cxn ang="0">
                  <a:pos x="820" y="2534"/>
                </a:cxn>
                <a:cxn ang="0">
                  <a:pos x="722" y="2507"/>
                </a:cxn>
                <a:cxn ang="0">
                  <a:pos x="609" y="2473"/>
                </a:cxn>
                <a:cxn ang="0">
                  <a:pos x="493" y="2422"/>
                </a:cxn>
                <a:cxn ang="0">
                  <a:pos x="378" y="2361"/>
                </a:cxn>
                <a:cxn ang="0">
                  <a:pos x="279" y="2283"/>
                </a:cxn>
                <a:cxn ang="0">
                  <a:pos x="224" y="2252"/>
                </a:cxn>
                <a:cxn ang="0">
                  <a:pos x="160" y="2354"/>
                </a:cxn>
                <a:cxn ang="0">
                  <a:pos x="71" y="2534"/>
                </a:cxn>
                <a:cxn ang="0">
                  <a:pos x="10" y="2759"/>
                </a:cxn>
                <a:cxn ang="0">
                  <a:pos x="10" y="2878"/>
                </a:cxn>
                <a:cxn ang="0">
                  <a:pos x="85" y="2871"/>
                </a:cxn>
                <a:cxn ang="0">
                  <a:pos x="211" y="2871"/>
                </a:cxn>
                <a:cxn ang="0">
                  <a:pos x="374" y="2898"/>
                </a:cxn>
                <a:cxn ang="0">
                  <a:pos x="504" y="2952"/>
                </a:cxn>
                <a:cxn ang="0">
                  <a:pos x="596" y="2993"/>
                </a:cxn>
                <a:cxn ang="0">
                  <a:pos x="687" y="3034"/>
                </a:cxn>
                <a:cxn ang="0">
                  <a:pos x="783" y="3075"/>
                </a:cxn>
                <a:cxn ang="0">
                  <a:pos x="871" y="3112"/>
                </a:cxn>
                <a:cxn ang="0">
                  <a:pos x="953" y="3146"/>
                </a:cxn>
                <a:cxn ang="0">
                  <a:pos x="1025" y="3173"/>
                </a:cxn>
                <a:cxn ang="0">
                  <a:pos x="1086" y="3194"/>
                </a:cxn>
                <a:cxn ang="0">
                  <a:pos x="1137" y="3190"/>
                </a:cxn>
                <a:cxn ang="0">
                  <a:pos x="1212" y="3068"/>
                </a:cxn>
                <a:cxn ang="0">
                  <a:pos x="1311" y="2847"/>
                </a:cxn>
                <a:cxn ang="0">
                  <a:pos x="1419" y="2558"/>
                </a:cxn>
                <a:cxn ang="0">
                  <a:pos x="1532" y="2232"/>
                </a:cxn>
                <a:cxn ang="0">
                  <a:pos x="1641" y="1899"/>
                </a:cxn>
                <a:cxn ang="0">
                  <a:pos x="1733" y="1593"/>
                </a:cxn>
                <a:cxn ang="0">
                  <a:pos x="1801" y="1349"/>
                </a:cxn>
                <a:cxn ang="0">
                  <a:pos x="1855" y="1077"/>
                </a:cxn>
                <a:cxn ang="0">
                  <a:pos x="1917" y="642"/>
                </a:cxn>
                <a:cxn ang="0">
                  <a:pos x="1923" y="231"/>
                </a:cxn>
                <a:cxn ang="0">
                  <a:pos x="1818" y="0"/>
                </a:cxn>
              </a:cxnLst>
              <a:rect l="0" t="0" r="r" b="b"/>
              <a:pathLst>
                <a:path w="1930" h="3200">
                  <a:moveTo>
                    <a:pt x="1706" y="3"/>
                  </a:moveTo>
                  <a:lnTo>
                    <a:pt x="1692" y="6"/>
                  </a:lnTo>
                  <a:lnTo>
                    <a:pt x="1658" y="20"/>
                  </a:lnTo>
                  <a:lnTo>
                    <a:pt x="1607" y="44"/>
                  </a:lnTo>
                  <a:lnTo>
                    <a:pt x="1552" y="85"/>
                  </a:lnTo>
                  <a:lnTo>
                    <a:pt x="1494" y="142"/>
                  </a:lnTo>
                  <a:lnTo>
                    <a:pt x="1447" y="220"/>
                  </a:lnTo>
                  <a:lnTo>
                    <a:pt x="1416" y="326"/>
                  </a:lnTo>
                  <a:lnTo>
                    <a:pt x="1409" y="455"/>
                  </a:lnTo>
                  <a:lnTo>
                    <a:pt x="1406" y="604"/>
                  </a:lnTo>
                  <a:lnTo>
                    <a:pt x="1389" y="761"/>
                  </a:lnTo>
                  <a:lnTo>
                    <a:pt x="1362" y="920"/>
                  </a:lnTo>
                  <a:lnTo>
                    <a:pt x="1328" y="1077"/>
                  </a:lnTo>
                  <a:lnTo>
                    <a:pt x="1287" y="1226"/>
                  </a:lnTo>
                  <a:lnTo>
                    <a:pt x="1246" y="1359"/>
                  </a:lnTo>
                  <a:lnTo>
                    <a:pt x="1212" y="1471"/>
                  </a:lnTo>
                  <a:lnTo>
                    <a:pt x="1181" y="1559"/>
                  </a:lnTo>
                  <a:lnTo>
                    <a:pt x="1154" y="1658"/>
                  </a:lnTo>
                  <a:lnTo>
                    <a:pt x="1116" y="1797"/>
                  </a:lnTo>
                  <a:lnTo>
                    <a:pt x="1079" y="1964"/>
                  </a:lnTo>
                  <a:lnTo>
                    <a:pt x="1038" y="2133"/>
                  </a:lnTo>
                  <a:lnTo>
                    <a:pt x="1001" y="2293"/>
                  </a:lnTo>
                  <a:lnTo>
                    <a:pt x="970" y="2429"/>
                  </a:lnTo>
                  <a:lnTo>
                    <a:pt x="946" y="2524"/>
                  </a:lnTo>
                  <a:lnTo>
                    <a:pt x="939" y="2558"/>
                  </a:lnTo>
                  <a:lnTo>
                    <a:pt x="933" y="2558"/>
                  </a:lnTo>
                  <a:lnTo>
                    <a:pt x="919" y="2555"/>
                  </a:lnTo>
                  <a:lnTo>
                    <a:pt x="892" y="2551"/>
                  </a:lnTo>
                  <a:lnTo>
                    <a:pt x="861" y="2545"/>
                  </a:lnTo>
                  <a:lnTo>
                    <a:pt x="820" y="2534"/>
                  </a:lnTo>
                  <a:lnTo>
                    <a:pt x="773" y="2524"/>
                  </a:lnTo>
                  <a:lnTo>
                    <a:pt x="722" y="2507"/>
                  </a:lnTo>
                  <a:lnTo>
                    <a:pt x="667" y="2490"/>
                  </a:lnTo>
                  <a:lnTo>
                    <a:pt x="609" y="2473"/>
                  </a:lnTo>
                  <a:lnTo>
                    <a:pt x="551" y="2449"/>
                  </a:lnTo>
                  <a:lnTo>
                    <a:pt x="493" y="2422"/>
                  </a:lnTo>
                  <a:lnTo>
                    <a:pt x="436" y="2392"/>
                  </a:lnTo>
                  <a:lnTo>
                    <a:pt x="378" y="2361"/>
                  </a:lnTo>
                  <a:lnTo>
                    <a:pt x="327" y="2324"/>
                  </a:lnTo>
                  <a:lnTo>
                    <a:pt x="279" y="2283"/>
                  </a:lnTo>
                  <a:lnTo>
                    <a:pt x="235" y="2239"/>
                  </a:lnTo>
                  <a:lnTo>
                    <a:pt x="224" y="2252"/>
                  </a:lnTo>
                  <a:lnTo>
                    <a:pt x="197" y="2293"/>
                  </a:lnTo>
                  <a:lnTo>
                    <a:pt x="160" y="2354"/>
                  </a:lnTo>
                  <a:lnTo>
                    <a:pt x="115" y="2436"/>
                  </a:lnTo>
                  <a:lnTo>
                    <a:pt x="71" y="2534"/>
                  </a:lnTo>
                  <a:lnTo>
                    <a:pt x="34" y="2643"/>
                  </a:lnTo>
                  <a:lnTo>
                    <a:pt x="10" y="2759"/>
                  </a:lnTo>
                  <a:lnTo>
                    <a:pt x="0" y="2881"/>
                  </a:lnTo>
                  <a:lnTo>
                    <a:pt x="10" y="2878"/>
                  </a:lnTo>
                  <a:lnTo>
                    <a:pt x="41" y="2874"/>
                  </a:lnTo>
                  <a:lnTo>
                    <a:pt x="85" y="2871"/>
                  </a:lnTo>
                  <a:lnTo>
                    <a:pt x="143" y="2867"/>
                  </a:lnTo>
                  <a:lnTo>
                    <a:pt x="211" y="2871"/>
                  </a:lnTo>
                  <a:lnTo>
                    <a:pt x="289" y="2881"/>
                  </a:lnTo>
                  <a:lnTo>
                    <a:pt x="374" y="2898"/>
                  </a:lnTo>
                  <a:lnTo>
                    <a:pt x="459" y="2932"/>
                  </a:lnTo>
                  <a:lnTo>
                    <a:pt x="504" y="2952"/>
                  </a:lnTo>
                  <a:lnTo>
                    <a:pt x="548" y="2973"/>
                  </a:lnTo>
                  <a:lnTo>
                    <a:pt x="596" y="2993"/>
                  </a:lnTo>
                  <a:lnTo>
                    <a:pt x="643" y="3013"/>
                  </a:lnTo>
                  <a:lnTo>
                    <a:pt x="687" y="3034"/>
                  </a:lnTo>
                  <a:lnTo>
                    <a:pt x="735" y="3054"/>
                  </a:lnTo>
                  <a:lnTo>
                    <a:pt x="783" y="3075"/>
                  </a:lnTo>
                  <a:lnTo>
                    <a:pt x="827" y="3095"/>
                  </a:lnTo>
                  <a:lnTo>
                    <a:pt x="871" y="3112"/>
                  </a:lnTo>
                  <a:lnTo>
                    <a:pt x="912" y="3129"/>
                  </a:lnTo>
                  <a:lnTo>
                    <a:pt x="953" y="3146"/>
                  </a:lnTo>
                  <a:lnTo>
                    <a:pt x="990" y="3160"/>
                  </a:lnTo>
                  <a:lnTo>
                    <a:pt x="1025" y="3173"/>
                  </a:lnTo>
                  <a:lnTo>
                    <a:pt x="1059" y="3183"/>
                  </a:lnTo>
                  <a:lnTo>
                    <a:pt x="1086" y="3194"/>
                  </a:lnTo>
                  <a:lnTo>
                    <a:pt x="1110" y="3200"/>
                  </a:lnTo>
                  <a:lnTo>
                    <a:pt x="1137" y="3190"/>
                  </a:lnTo>
                  <a:lnTo>
                    <a:pt x="1171" y="3143"/>
                  </a:lnTo>
                  <a:lnTo>
                    <a:pt x="1212" y="3068"/>
                  </a:lnTo>
                  <a:lnTo>
                    <a:pt x="1259" y="2969"/>
                  </a:lnTo>
                  <a:lnTo>
                    <a:pt x="1311" y="2847"/>
                  </a:lnTo>
                  <a:lnTo>
                    <a:pt x="1365" y="2711"/>
                  </a:lnTo>
                  <a:lnTo>
                    <a:pt x="1419" y="2558"/>
                  </a:lnTo>
                  <a:lnTo>
                    <a:pt x="1477" y="2395"/>
                  </a:lnTo>
                  <a:lnTo>
                    <a:pt x="1532" y="2232"/>
                  </a:lnTo>
                  <a:lnTo>
                    <a:pt x="1590" y="2062"/>
                  </a:lnTo>
                  <a:lnTo>
                    <a:pt x="1641" y="1899"/>
                  </a:lnTo>
                  <a:lnTo>
                    <a:pt x="1688" y="1739"/>
                  </a:lnTo>
                  <a:lnTo>
                    <a:pt x="1733" y="1593"/>
                  </a:lnTo>
                  <a:lnTo>
                    <a:pt x="1770" y="1461"/>
                  </a:lnTo>
                  <a:lnTo>
                    <a:pt x="1801" y="1349"/>
                  </a:lnTo>
                  <a:lnTo>
                    <a:pt x="1821" y="1257"/>
                  </a:lnTo>
                  <a:lnTo>
                    <a:pt x="1855" y="1077"/>
                  </a:lnTo>
                  <a:lnTo>
                    <a:pt x="1889" y="866"/>
                  </a:lnTo>
                  <a:lnTo>
                    <a:pt x="1917" y="642"/>
                  </a:lnTo>
                  <a:lnTo>
                    <a:pt x="1930" y="421"/>
                  </a:lnTo>
                  <a:lnTo>
                    <a:pt x="1923" y="231"/>
                  </a:lnTo>
                  <a:lnTo>
                    <a:pt x="1886" y="81"/>
                  </a:lnTo>
                  <a:lnTo>
                    <a:pt x="1818" y="0"/>
                  </a:lnTo>
                  <a:lnTo>
                    <a:pt x="1706" y="3"/>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6" name="Freeform 263"/>
            <p:cNvSpPr>
              <a:spLocks/>
            </p:cNvSpPr>
            <p:nvPr/>
          </p:nvSpPr>
          <p:spPr bwMode="auto">
            <a:xfrm>
              <a:off x="6150" y="3765"/>
              <a:ext cx="1846" cy="2100"/>
            </a:xfrm>
            <a:custGeom>
              <a:avLst/>
              <a:gdLst/>
              <a:ahLst/>
              <a:cxnLst>
                <a:cxn ang="0">
                  <a:pos x="48" y="0"/>
                </a:cxn>
                <a:cxn ang="0">
                  <a:pos x="92" y="4"/>
                </a:cxn>
                <a:cxn ang="0">
                  <a:pos x="171" y="17"/>
                </a:cxn>
                <a:cxn ang="0">
                  <a:pos x="276" y="51"/>
                </a:cxn>
                <a:cxn ang="0">
                  <a:pos x="392" y="113"/>
                </a:cxn>
                <a:cxn ang="0">
                  <a:pos x="514" y="208"/>
                </a:cxn>
                <a:cxn ang="0">
                  <a:pos x="630" y="347"/>
                </a:cxn>
                <a:cxn ang="0">
                  <a:pos x="726" y="537"/>
                </a:cxn>
                <a:cxn ang="0">
                  <a:pos x="804" y="782"/>
                </a:cxn>
                <a:cxn ang="0">
                  <a:pos x="903" y="1037"/>
                </a:cxn>
                <a:cxn ang="0">
                  <a:pos x="1018" y="1285"/>
                </a:cxn>
                <a:cxn ang="0">
                  <a:pos x="1151" y="1513"/>
                </a:cxn>
                <a:cxn ang="0">
                  <a:pos x="1294" y="1713"/>
                </a:cxn>
                <a:cxn ang="0">
                  <a:pos x="1451" y="1866"/>
                </a:cxn>
                <a:cxn ang="0">
                  <a:pos x="1607" y="1964"/>
                </a:cxn>
                <a:cxn ang="0">
                  <a:pos x="1767" y="1998"/>
                </a:cxn>
                <a:cxn ang="0">
                  <a:pos x="1842" y="1988"/>
                </a:cxn>
                <a:cxn ang="0">
                  <a:pos x="1812" y="2022"/>
                </a:cxn>
                <a:cxn ang="0">
                  <a:pos x="1747" y="2066"/>
                </a:cxn>
                <a:cxn ang="0">
                  <a:pos x="1648" y="2097"/>
                </a:cxn>
                <a:cxn ang="0">
                  <a:pos x="1515" y="2097"/>
                </a:cxn>
                <a:cxn ang="0">
                  <a:pos x="1345" y="2039"/>
                </a:cxn>
                <a:cxn ang="0">
                  <a:pos x="1141" y="1907"/>
                </a:cxn>
                <a:cxn ang="0">
                  <a:pos x="899" y="1672"/>
                </a:cxn>
                <a:cxn ang="0">
                  <a:pos x="651" y="1360"/>
                </a:cxn>
                <a:cxn ang="0">
                  <a:pos x="501" y="1091"/>
                </a:cxn>
                <a:cxn ang="0">
                  <a:pos x="422" y="870"/>
                </a:cxn>
                <a:cxn ang="0">
                  <a:pos x="375" y="683"/>
                </a:cxn>
                <a:cxn ang="0">
                  <a:pos x="307" y="449"/>
                </a:cxn>
                <a:cxn ang="0">
                  <a:pos x="211" y="259"/>
                </a:cxn>
                <a:cxn ang="0">
                  <a:pos x="123" y="170"/>
                </a:cxn>
                <a:cxn ang="0">
                  <a:pos x="51" y="136"/>
                </a:cxn>
                <a:cxn ang="0">
                  <a:pos x="0" y="102"/>
                </a:cxn>
                <a:cxn ang="0">
                  <a:pos x="31" y="17"/>
                </a:cxn>
              </a:cxnLst>
              <a:rect l="0" t="0" r="r" b="b"/>
              <a:pathLst>
                <a:path w="1846" h="2100">
                  <a:moveTo>
                    <a:pt x="41" y="0"/>
                  </a:moveTo>
                  <a:lnTo>
                    <a:pt x="48" y="0"/>
                  </a:lnTo>
                  <a:lnTo>
                    <a:pt x="65" y="0"/>
                  </a:lnTo>
                  <a:lnTo>
                    <a:pt x="92" y="4"/>
                  </a:lnTo>
                  <a:lnTo>
                    <a:pt x="126" y="7"/>
                  </a:lnTo>
                  <a:lnTo>
                    <a:pt x="171" y="17"/>
                  </a:lnTo>
                  <a:lnTo>
                    <a:pt x="222" y="31"/>
                  </a:lnTo>
                  <a:lnTo>
                    <a:pt x="276" y="51"/>
                  </a:lnTo>
                  <a:lnTo>
                    <a:pt x="334" y="79"/>
                  </a:lnTo>
                  <a:lnTo>
                    <a:pt x="392" y="113"/>
                  </a:lnTo>
                  <a:lnTo>
                    <a:pt x="453" y="153"/>
                  </a:lnTo>
                  <a:lnTo>
                    <a:pt x="514" y="208"/>
                  </a:lnTo>
                  <a:lnTo>
                    <a:pt x="572" y="272"/>
                  </a:lnTo>
                  <a:lnTo>
                    <a:pt x="630" y="347"/>
                  </a:lnTo>
                  <a:lnTo>
                    <a:pt x="681" y="435"/>
                  </a:lnTo>
                  <a:lnTo>
                    <a:pt x="726" y="537"/>
                  </a:lnTo>
                  <a:lnTo>
                    <a:pt x="766" y="656"/>
                  </a:lnTo>
                  <a:lnTo>
                    <a:pt x="804" y="782"/>
                  </a:lnTo>
                  <a:lnTo>
                    <a:pt x="851" y="911"/>
                  </a:lnTo>
                  <a:lnTo>
                    <a:pt x="903" y="1037"/>
                  </a:lnTo>
                  <a:lnTo>
                    <a:pt x="957" y="1163"/>
                  </a:lnTo>
                  <a:lnTo>
                    <a:pt x="1018" y="1285"/>
                  </a:lnTo>
                  <a:lnTo>
                    <a:pt x="1083" y="1404"/>
                  </a:lnTo>
                  <a:lnTo>
                    <a:pt x="1151" y="1513"/>
                  </a:lnTo>
                  <a:lnTo>
                    <a:pt x="1223" y="1618"/>
                  </a:lnTo>
                  <a:lnTo>
                    <a:pt x="1294" y="1713"/>
                  </a:lnTo>
                  <a:lnTo>
                    <a:pt x="1372" y="1795"/>
                  </a:lnTo>
                  <a:lnTo>
                    <a:pt x="1451" y="1866"/>
                  </a:lnTo>
                  <a:lnTo>
                    <a:pt x="1529" y="1924"/>
                  </a:lnTo>
                  <a:lnTo>
                    <a:pt x="1607" y="1964"/>
                  </a:lnTo>
                  <a:lnTo>
                    <a:pt x="1689" y="1992"/>
                  </a:lnTo>
                  <a:lnTo>
                    <a:pt x="1767" y="1998"/>
                  </a:lnTo>
                  <a:lnTo>
                    <a:pt x="1846" y="1985"/>
                  </a:lnTo>
                  <a:lnTo>
                    <a:pt x="1842" y="1988"/>
                  </a:lnTo>
                  <a:lnTo>
                    <a:pt x="1829" y="2002"/>
                  </a:lnTo>
                  <a:lnTo>
                    <a:pt x="1812" y="2022"/>
                  </a:lnTo>
                  <a:lnTo>
                    <a:pt x="1781" y="2043"/>
                  </a:lnTo>
                  <a:lnTo>
                    <a:pt x="1747" y="2066"/>
                  </a:lnTo>
                  <a:lnTo>
                    <a:pt x="1699" y="2083"/>
                  </a:lnTo>
                  <a:lnTo>
                    <a:pt x="1648" y="2097"/>
                  </a:lnTo>
                  <a:lnTo>
                    <a:pt x="1587" y="2100"/>
                  </a:lnTo>
                  <a:lnTo>
                    <a:pt x="1515" y="2097"/>
                  </a:lnTo>
                  <a:lnTo>
                    <a:pt x="1434" y="2077"/>
                  </a:lnTo>
                  <a:lnTo>
                    <a:pt x="1345" y="2039"/>
                  </a:lnTo>
                  <a:lnTo>
                    <a:pt x="1250" y="1985"/>
                  </a:lnTo>
                  <a:lnTo>
                    <a:pt x="1141" y="1907"/>
                  </a:lnTo>
                  <a:lnTo>
                    <a:pt x="1025" y="1805"/>
                  </a:lnTo>
                  <a:lnTo>
                    <a:pt x="899" y="1672"/>
                  </a:lnTo>
                  <a:lnTo>
                    <a:pt x="763" y="1513"/>
                  </a:lnTo>
                  <a:lnTo>
                    <a:pt x="651" y="1360"/>
                  </a:lnTo>
                  <a:lnTo>
                    <a:pt x="562" y="1220"/>
                  </a:lnTo>
                  <a:lnTo>
                    <a:pt x="501" y="1091"/>
                  </a:lnTo>
                  <a:lnTo>
                    <a:pt x="453" y="976"/>
                  </a:lnTo>
                  <a:lnTo>
                    <a:pt x="422" y="870"/>
                  </a:lnTo>
                  <a:lnTo>
                    <a:pt x="399" y="775"/>
                  </a:lnTo>
                  <a:lnTo>
                    <a:pt x="375" y="683"/>
                  </a:lnTo>
                  <a:lnTo>
                    <a:pt x="354" y="599"/>
                  </a:lnTo>
                  <a:lnTo>
                    <a:pt x="307" y="449"/>
                  </a:lnTo>
                  <a:lnTo>
                    <a:pt x="259" y="337"/>
                  </a:lnTo>
                  <a:lnTo>
                    <a:pt x="211" y="259"/>
                  </a:lnTo>
                  <a:lnTo>
                    <a:pt x="167" y="204"/>
                  </a:lnTo>
                  <a:lnTo>
                    <a:pt x="123" y="170"/>
                  </a:lnTo>
                  <a:lnTo>
                    <a:pt x="85" y="150"/>
                  </a:lnTo>
                  <a:lnTo>
                    <a:pt x="51" y="136"/>
                  </a:lnTo>
                  <a:lnTo>
                    <a:pt x="24" y="130"/>
                  </a:lnTo>
                  <a:lnTo>
                    <a:pt x="0" y="102"/>
                  </a:lnTo>
                  <a:lnTo>
                    <a:pt x="7" y="58"/>
                  </a:lnTo>
                  <a:lnTo>
                    <a:pt x="31" y="17"/>
                  </a:lnTo>
                  <a:lnTo>
                    <a:pt x="41"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7" name="Freeform 264"/>
            <p:cNvSpPr>
              <a:spLocks/>
            </p:cNvSpPr>
            <p:nvPr/>
          </p:nvSpPr>
          <p:spPr bwMode="auto">
            <a:xfrm>
              <a:off x="4540" y="2518"/>
              <a:ext cx="1569" cy="1920"/>
            </a:xfrm>
            <a:custGeom>
              <a:avLst/>
              <a:gdLst/>
              <a:ahLst/>
              <a:cxnLst>
                <a:cxn ang="0">
                  <a:pos x="333" y="14"/>
                </a:cxn>
                <a:cxn ang="0">
                  <a:pos x="242" y="106"/>
                </a:cxn>
                <a:cxn ang="0">
                  <a:pos x="129" y="276"/>
                </a:cxn>
                <a:cxn ang="0">
                  <a:pos x="68" y="517"/>
                </a:cxn>
                <a:cxn ang="0">
                  <a:pos x="109" y="813"/>
                </a:cxn>
                <a:cxn ang="0">
                  <a:pos x="126" y="1010"/>
                </a:cxn>
                <a:cxn ang="0">
                  <a:pos x="99" y="1129"/>
                </a:cxn>
                <a:cxn ang="0">
                  <a:pos x="64" y="1200"/>
                </a:cxn>
                <a:cxn ang="0">
                  <a:pos x="30" y="1247"/>
                </a:cxn>
                <a:cxn ang="0">
                  <a:pos x="7" y="1275"/>
                </a:cxn>
                <a:cxn ang="0">
                  <a:pos x="0" y="1298"/>
                </a:cxn>
                <a:cxn ang="0">
                  <a:pos x="7" y="1319"/>
                </a:cxn>
                <a:cxn ang="0">
                  <a:pos x="37" y="1339"/>
                </a:cxn>
                <a:cxn ang="0">
                  <a:pos x="92" y="1360"/>
                </a:cxn>
                <a:cxn ang="0">
                  <a:pos x="136" y="1380"/>
                </a:cxn>
                <a:cxn ang="0">
                  <a:pos x="139" y="1428"/>
                </a:cxn>
                <a:cxn ang="0">
                  <a:pos x="126" y="1519"/>
                </a:cxn>
                <a:cxn ang="0">
                  <a:pos x="177" y="1577"/>
                </a:cxn>
                <a:cxn ang="0">
                  <a:pos x="190" y="1597"/>
                </a:cxn>
                <a:cxn ang="0">
                  <a:pos x="197" y="1665"/>
                </a:cxn>
                <a:cxn ang="0">
                  <a:pos x="235" y="1689"/>
                </a:cxn>
                <a:cxn ang="0">
                  <a:pos x="272" y="1696"/>
                </a:cxn>
                <a:cxn ang="0">
                  <a:pos x="306" y="1713"/>
                </a:cxn>
                <a:cxn ang="0">
                  <a:pos x="316" y="1754"/>
                </a:cxn>
                <a:cxn ang="0">
                  <a:pos x="306" y="1808"/>
                </a:cxn>
                <a:cxn ang="0">
                  <a:pos x="337" y="1869"/>
                </a:cxn>
                <a:cxn ang="0">
                  <a:pos x="408" y="1913"/>
                </a:cxn>
                <a:cxn ang="0">
                  <a:pos x="524" y="1913"/>
                </a:cxn>
                <a:cxn ang="0">
                  <a:pos x="647" y="1859"/>
                </a:cxn>
                <a:cxn ang="0">
                  <a:pos x="728" y="1815"/>
                </a:cxn>
                <a:cxn ang="0">
                  <a:pos x="800" y="1778"/>
                </a:cxn>
                <a:cxn ang="0">
                  <a:pos x="868" y="1740"/>
                </a:cxn>
                <a:cxn ang="0">
                  <a:pos x="963" y="1686"/>
                </a:cxn>
                <a:cxn ang="0">
                  <a:pos x="1076" y="1621"/>
                </a:cxn>
                <a:cxn ang="0">
                  <a:pos x="1174" y="1560"/>
                </a:cxn>
                <a:cxn ang="0">
                  <a:pos x="1260" y="1499"/>
                </a:cxn>
                <a:cxn ang="0">
                  <a:pos x="1334" y="1424"/>
                </a:cxn>
                <a:cxn ang="0">
                  <a:pos x="1403" y="1336"/>
                </a:cxn>
                <a:cxn ang="0">
                  <a:pos x="1467" y="1231"/>
                </a:cxn>
                <a:cxn ang="0">
                  <a:pos x="1525" y="1095"/>
                </a:cxn>
                <a:cxn ang="0">
                  <a:pos x="1569" y="911"/>
                </a:cxn>
                <a:cxn ang="0">
                  <a:pos x="1512" y="714"/>
                </a:cxn>
                <a:cxn ang="0">
                  <a:pos x="1358" y="534"/>
                </a:cxn>
                <a:cxn ang="0">
                  <a:pos x="1140" y="371"/>
                </a:cxn>
                <a:cxn ang="0">
                  <a:pos x="899" y="232"/>
                </a:cxn>
                <a:cxn ang="0">
                  <a:pos x="664" y="123"/>
                </a:cxn>
                <a:cxn ang="0">
                  <a:pos x="473" y="45"/>
                </a:cxn>
                <a:cxn ang="0">
                  <a:pos x="364" y="7"/>
                </a:cxn>
              </a:cxnLst>
              <a:rect l="0" t="0" r="r" b="b"/>
              <a:pathLst>
                <a:path w="1569" h="1920">
                  <a:moveTo>
                    <a:pt x="347" y="0"/>
                  </a:moveTo>
                  <a:lnTo>
                    <a:pt x="333" y="14"/>
                  </a:lnTo>
                  <a:lnTo>
                    <a:pt x="293" y="48"/>
                  </a:lnTo>
                  <a:lnTo>
                    <a:pt x="242" y="106"/>
                  </a:lnTo>
                  <a:lnTo>
                    <a:pt x="184" y="181"/>
                  </a:lnTo>
                  <a:lnTo>
                    <a:pt x="129" y="276"/>
                  </a:lnTo>
                  <a:lnTo>
                    <a:pt x="88" y="388"/>
                  </a:lnTo>
                  <a:lnTo>
                    <a:pt x="68" y="517"/>
                  </a:lnTo>
                  <a:lnTo>
                    <a:pt x="82" y="656"/>
                  </a:lnTo>
                  <a:lnTo>
                    <a:pt x="109" y="813"/>
                  </a:lnTo>
                  <a:lnTo>
                    <a:pt x="122" y="925"/>
                  </a:lnTo>
                  <a:lnTo>
                    <a:pt x="126" y="1010"/>
                  </a:lnTo>
                  <a:lnTo>
                    <a:pt x="112" y="1081"/>
                  </a:lnTo>
                  <a:lnTo>
                    <a:pt x="99" y="1129"/>
                  </a:lnTo>
                  <a:lnTo>
                    <a:pt x="82" y="1169"/>
                  </a:lnTo>
                  <a:lnTo>
                    <a:pt x="64" y="1200"/>
                  </a:lnTo>
                  <a:lnTo>
                    <a:pt x="47" y="1224"/>
                  </a:lnTo>
                  <a:lnTo>
                    <a:pt x="30" y="1247"/>
                  </a:lnTo>
                  <a:lnTo>
                    <a:pt x="17" y="1261"/>
                  </a:lnTo>
                  <a:lnTo>
                    <a:pt x="7" y="1275"/>
                  </a:lnTo>
                  <a:lnTo>
                    <a:pt x="0" y="1288"/>
                  </a:lnTo>
                  <a:lnTo>
                    <a:pt x="0" y="1298"/>
                  </a:lnTo>
                  <a:lnTo>
                    <a:pt x="0" y="1309"/>
                  </a:lnTo>
                  <a:lnTo>
                    <a:pt x="7" y="1319"/>
                  </a:lnTo>
                  <a:lnTo>
                    <a:pt x="20" y="1329"/>
                  </a:lnTo>
                  <a:lnTo>
                    <a:pt x="37" y="1339"/>
                  </a:lnTo>
                  <a:lnTo>
                    <a:pt x="61" y="1349"/>
                  </a:lnTo>
                  <a:lnTo>
                    <a:pt x="92" y="1360"/>
                  </a:lnTo>
                  <a:lnTo>
                    <a:pt x="133" y="1373"/>
                  </a:lnTo>
                  <a:lnTo>
                    <a:pt x="136" y="1380"/>
                  </a:lnTo>
                  <a:lnTo>
                    <a:pt x="139" y="1397"/>
                  </a:lnTo>
                  <a:lnTo>
                    <a:pt x="139" y="1428"/>
                  </a:lnTo>
                  <a:lnTo>
                    <a:pt x="126" y="1475"/>
                  </a:lnTo>
                  <a:lnTo>
                    <a:pt x="126" y="1519"/>
                  </a:lnTo>
                  <a:lnTo>
                    <a:pt x="150" y="1553"/>
                  </a:lnTo>
                  <a:lnTo>
                    <a:pt x="177" y="1577"/>
                  </a:lnTo>
                  <a:lnTo>
                    <a:pt x="190" y="1584"/>
                  </a:lnTo>
                  <a:lnTo>
                    <a:pt x="190" y="1597"/>
                  </a:lnTo>
                  <a:lnTo>
                    <a:pt x="190" y="1631"/>
                  </a:lnTo>
                  <a:lnTo>
                    <a:pt x="197" y="1665"/>
                  </a:lnTo>
                  <a:lnTo>
                    <a:pt x="218" y="1686"/>
                  </a:lnTo>
                  <a:lnTo>
                    <a:pt x="235" y="1689"/>
                  </a:lnTo>
                  <a:lnTo>
                    <a:pt x="255" y="1693"/>
                  </a:lnTo>
                  <a:lnTo>
                    <a:pt x="272" y="1696"/>
                  </a:lnTo>
                  <a:lnTo>
                    <a:pt x="289" y="1703"/>
                  </a:lnTo>
                  <a:lnTo>
                    <a:pt x="306" y="1713"/>
                  </a:lnTo>
                  <a:lnTo>
                    <a:pt x="313" y="1730"/>
                  </a:lnTo>
                  <a:lnTo>
                    <a:pt x="316" y="1754"/>
                  </a:lnTo>
                  <a:lnTo>
                    <a:pt x="310" y="1784"/>
                  </a:lnTo>
                  <a:lnTo>
                    <a:pt x="306" y="1808"/>
                  </a:lnTo>
                  <a:lnTo>
                    <a:pt x="316" y="1839"/>
                  </a:lnTo>
                  <a:lnTo>
                    <a:pt x="337" y="1869"/>
                  </a:lnTo>
                  <a:lnTo>
                    <a:pt x="368" y="1893"/>
                  </a:lnTo>
                  <a:lnTo>
                    <a:pt x="408" y="1913"/>
                  </a:lnTo>
                  <a:lnTo>
                    <a:pt x="463" y="1920"/>
                  </a:lnTo>
                  <a:lnTo>
                    <a:pt x="524" y="1913"/>
                  </a:lnTo>
                  <a:lnTo>
                    <a:pt x="596" y="1886"/>
                  </a:lnTo>
                  <a:lnTo>
                    <a:pt x="647" y="1859"/>
                  </a:lnTo>
                  <a:lnTo>
                    <a:pt x="691" y="1839"/>
                  </a:lnTo>
                  <a:lnTo>
                    <a:pt x="728" y="1815"/>
                  </a:lnTo>
                  <a:lnTo>
                    <a:pt x="766" y="1795"/>
                  </a:lnTo>
                  <a:lnTo>
                    <a:pt x="800" y="1778"/>
                  </a:lnTo>
                  <a:lnTo>
                    <a:pt x="834" y="1757"/>
                  </a:lnTo>
                  <a:lnTo>
                    <a:pt x="868" y="1740"/>
                  </a:lnTo>
                  <a:lnTo>
                    <a:pt x="902" y="1720"/>
                  </a:lnTo>
                  <a:lnTo>
                    <a:pt x="963" y="1686"/>
                  </a:lnTo>
                  <a:lnTo>
                    <a:pt x="1021" y="1652"/>
                  </a:lnTo>
                  <a:lnTo>
                    <a:pt x="1076" y="1621"/>
                  </a:lnTo>
                  <a:lnTo>
                    <a:pt x="1127" y="1591"/>
                  </a:lnTo>
                  <a:lnTo>
                    <a:pt x="1174" y="1560"/>
                  </a:lnTo>
                  <a:lnTo>
                    <a:pt x="1219" y="1530"/>
                  </a:lnTo>
                  <a:lnTo>
                    <a:pt x="1260" y="1499"/>
                  </a:lnTo>
                  <a:lnTo>
                    <a:pt x="1300" y="1462"/>
                  </a:lnTo>
                  <a:lnTo>
                    <a:pt x="1334" y="1424"/>
                  </a:lnTo>
                  <a:lnTo>
                    <a:pt x="1372" y="1383"/>
                  </a:lnTo>
                  <a:lnTo>
                    <a:pt x="1403" y="1336"/>
                  </a:lnTo>
                  <a:lnTo>
                    <a:pt x="1437" y="1285"/>
                  </a:lnTo>
                  <a:lnTo>
                    <a:pt x="1467" y="1231"/>
                  </a:lnTo>
                  <a:lnTo>
                    <a:pt x="1495" y="1166"/>
                  </a:lnTo>
                  <a:lnTo>
                    <a:pt x="1525" y="1095"/>
                  </a:lnTo>
                  <a:lnTo>
                    <a:pt x="1552" y="1016"/>
                  </a:lnTo>
                  <a:lnTo>
                    <a:pt x="1569" y="911"/>
                  </a:lnTo>
                  <a:lnTo>
                    <a:pt x="1556" y="813"/>
                  </a:lnTo>
                  <a:lnTo>
                    <a:pt x="1512" y="714"/>
                  </a:lnTo>
                  <a:lnTo>
                    <a:pt x="1443" y="622"/>
                  </a:lnTo>
                  <a:lnTo>
                    <a:pt x="1358" y="534"/>
                  </a:lnTo>
                  <a:lnTo>
                    <a:pt x="1256" y="449"/>
                  </a:lnTo>
                  <a:lnTo>
                    <a:pt x="1140" y="371"/>
                  </a:lnTo>
                  <a:lnTo>
                    <a:pt x="1021" y="300"/>
                  </a:lnTo>
                  <a:lnTo>
                    <a:pt x="899" y="232"/>
                  </a:lnTo>
                  <a:lnTo>
                    <a:pt x="780" y="174"/>
                  </a:lnTo>
                  <a:lnTo>
                    <a:pt x="664" y="123"/>
                  </a:lnTo>
                  <a:lnTo>
                    <a:pt x="562" y="82"/>
                  </a:lnTo>
                  <a:lnTo>
                    <a:pt x="473" y="45"/>
                  </a:lnTo>
                  <a:lnTo>
                    <a:pt x="408" y="21"/>
                  </a:lnTo>
                  <a:lnTo>
                    <a:pt x="364" y="7"/>
                  </a:lnTo>
                  <a:lnTo>
                    <a:pt x="347" y="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8" name="Freeform 265"/>
            <p:cNvSpPr>
              <a:spLocks/>
            </p:cNvSpPr>
            <p:nvPr/>
          </p:nvSpPr>
          <p:spPr bwMode="auto">
            <a:xfrm>
              <a:off x="5442" y="3782"/>
              <a:ext cx="337" cy="639"/>
            </a:xfrm>
            <a:custGeom>
              <a:avLst/>
              <a:gdLst/>
              <a:ahLst/>
              <a:cxnLst>
                <a:cxn ang="0">
                  <a:pos x="119" y="639"/>
                </a:cxn>
                <a:cxn ang="0">
                  <a:pos x="0" y="452"/>
                </a:cxn>
                <a:cxn ang="0">
                  <a:pos x="7" y="446"/>
                </a:cxn>
                <a:cxn ang="0">
                  <a:pos x="31" y="429"/>
                </a:cxn>
                <a:cxn ang="0">
                  <a:pos x="68" y="398"/>
                </a:cxn>
                <a:cxn ang="0">
                  <a:pos x="112" y="350"/>
                </a:cxn>
                <a:cxn ang="0">
                  <a:pos x="164" y="289"/>
                </a:cxn>
                <a:cxn ang="0">
                  <a:pos x="221" y="211"/>
                </a:cxn>
                <a:cxn ang="0">
                  <a:pos x="279" y="116"/>
                </a:cxn>
                <a:cxn ang="0">
                  <a:pos x="337" y="0"/>
                </a:cxn>
                <a:cxn ang="0">
                  <a:pos x="334" y="17"/>
                </a:cxn>
                <a:cxn ang="0">
                  <a:pos x="327" y="68"/>
                </a:cxn>
                <a:cxn ang="0">
                  <a:pos x="313" y="143"/>
                </a:cxn>
                <a:cxn ang="0">
                  <a:pos x="296" y="235"/>
                </a:cxn>
                <a:cxn ang="0">
                  <a:pos x="266" y="337"/>
                </a:cxn>
                <a:cxn ang="0">
                  <a:pos x="228" y="442"/>
                </a:cxn>
                <a:cxn ang="0">
                  <a:pos x="181" y="548"/>
                </a:cxn>
                <a:cxn ang="0">
                  <a:pos x="119" y="639"/>
                </a:cxn>
              </a:cxnLst>
              <a:rect l="0" t="0" r="r" b="b"/>
              <a:pathLst>
                <a:path w="337" h="639">
                  <a:moveTo>
                    <a:pt x="119" y="639"/>
                  </a:moveTo>
                  <a:lnTo>
                    <a:pt x="0" y="452"/>
                  </a:lnTo>
                  <a:lnTo>
                    <a:pt x="7" y="446"/>
                  </a:lnTo>
                  <a:lnTo>
                    <a:pt x="31" y="429"/>
                  </a:lnTo>
                  <a:lnTo>
                    <a:pt x="68" y="398"/>
                  </a:lnTo>
                  <a:lnTo>
                    <a:pt x="112" y="350"/>
                  </a:lnTo>
                  <a:lnTo>
                    <a:pt x="164" y="289"/>
                  </a:lnTo>
                  <a:lnTo>
                    <a:pt x="221" y="211"/>
                  </a:lnTo>
                  <a:lnTo>
                    <a:pt x="279" y="116"/>
                  </a:lnTo>
                  <a:lnTo>
                    <a:pt x="337" y="0"/>
                  </a:lnTo>
                  <a:lnTo>
                    <a:pt x="334" y="17"/>
                  </a:lnTo>
                  <a:lnTo>
                    <a:pt x="327" y="68"/>
                  </a:lnTo>
                  <a:lnTo>
                    <a:pt x="313" y="143"/>
                  </a:lnTo>
                  <a:lnTo>
                    <a:pt x="296" y="235"/>
                  </a:lnTo>
                  <a:lnTo>
                    <a:pt x="266" y="337"/>
                  </a:lnTo>
                  <a:lnTo>
                    <a:pt x="228" y="442"/>
                  </a:lnTo>
                  <a:lnTo>
                    <a:pt x="181" y="548"/>
                  </a:lnTo>
                  <a:lnTo>
                    <a:pt x="119" y="639"/>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79" name="Freeform 266"/>
            <p:cNvSpPr>
              <a:spLocks/>
            </p:cNvSpPr>
            <p:nvPr/>
          </p:nvSpPr>
          <p:spPr bwMode="auto">
            <a:xfrm>
              <a:off x="4652" y="2192"/>
              <a:ext cx="1839" cy="1726"/>
            </a:xfrm>
            <a:custGeom>
              <a:avLst/>
              <a:gdLst/>
              <a:ahLst/>
              <a:cxnLst>
                <a:cxn ang="0">
                  <a:pos x="0" y="663"/>
                </a:cxn>
                <a:cxn ang="0">
                  <a:pos x="7" y="626"/>
                </a:cxn>
                <a:cxn ang="0">
                  <a:pos x="27" y="558"/>
                </a:cxn>
                <a:cxn ang="0">
                  <a:pos x="72" y="473"/>
                </a:cxn>
                <a:cxn ang="0">
                  <a:pos x="140" y="371"/>
                </a:cxn>
                <a:cxn ang="0">
                  <a:pos x="245" y="265"/>
                </a:cxn>
                <a:cxn ang="0">
                  <a:pos x="395" y="160"/>
                </a:cxn>
                <a:cxn ang="0">
                  <a:pos x="593" y="68"/>
                </a:cxn>
                <a:cxn ang="0">
                  <a:pos x="831" y="4"/>
                </a:cxn>
                <a:cxn ang="0">
                  <a:pos x="1066" y="14"/>
                </a:cxn>
                <a:cxn ang="0">
                  <a:pos x="1291" y="92"/>
                </a:cxn>
                <a:cxn ang="0">
                  <a:pos x="1491" y="225"/>
                </a:cxn>
                <a:cxn ang="0">
                  <a:pos x="1658" y="394"/>
                </a:cxn>
                <a:cxn ang="0">
                  <a:pos x="1777" y="595"/>
                </a:cxn>
                <a:cxn ang="0">
                  <a:pos x="1835" y="809"/>
                </a:cxn>
                <a:cxn ang="0">
                  <a:pos x="1822" y="1023"/>
                </a:cxn>
                <a:cxn ang="0">
                  <a:pos x="1709" y="1281"/>
                </a:cxn>
                <a:cxn ang="0">
                  <a:pos x="1607" y="1499"/>
                </a:cxn>
                <a:cxn ang="0">
                  <a:pos x="1549" y="1624"/>
                </a:cxn>
                <a:cxn ang="0">
                  <a:pos x="1526" y="1696"/>
                </a:cxn>
                <a:cxn ang="0">
                  <a:pos x="1519" y="1726"/>
                </a:cxn>
                <a:cxn ang="0">
                  <a:pos x="1485" y="1716"/>
                </a:cxn>
                <a:cxn ang="0">
                  <a:pos x="1423" y="1692"/>
                </a:cxn>
                <a:cxn ang="0">
                  <a:pos x="1338" y="1652"/>
                </a:cxn>
                <a:cxn ang="0">
                  <a:pos x="1246" y="1587"/>
                </a:cxn>
                <a:cxn ang="0">
                  <a:pos x="1144" y="1492"/>
                </a:cxn>
                <a:cxn ang="0">
                  <a:pos x="1042" y="1363"/>
                </a:cxn>
                <a:cxn ang="0">
                  <a:pos x="950" y="1196"/>
                </a:cxn>
                <a:cxn ang="0">
                  <a:pos x="851" y="962"/>
                </a:cxn>
                <a:cxn ang="0">
                  <a:pos x="719" y="765"/>
                </a:cxn>
                <a:cxn ang="0">
                  <a:pos x="576" y="646"/>
                </a:cxn>
                <a:cxn ang="0">
                  <a:pos x="426" y="592"/>
                </a:cxn>
                <a:cxn ang="0">
                  <a:pos x="286" y="585"/>
                </a:cxn>
                <a:cxn ang="0">
                  <a:pos x="164" y="605"/>
                </a:cxn>
                <a:cxn ang="0">
                  <a:pos x="68" y="636"/>
                </a:cxn>
                <a:cxn ang="0">
                  <a:pos x="10" y="663"/>
                </a:cxn>
              </a:cxnLst>
              <a:rect l="0" t="0" r="r" b="b"/>
              <a:pathLst>
                <a:path w="1839" h="1726">
                  <a:moveTo>
                    <a:pt x="0" y="666"/>
                  </a:moveTo>
                  <a:lnTo>
                    <a:pt x="0" y="663"/>
                  </a:lnTo>
                  <a:lnTo>
                    <a:pt x="4" y="646"/>
                  </a:lnTo>
                  <a:lnTo>
                    <a:pt x="7" y="626"/>
                  </a:lnTo>
                  <a:lnTo>
                    <a:pt x="17" y="595"/>
                  </a:lnTo>
                  <a:lnTo>
                    <a:pt x="27" y="558"/>
                  </a:lnTo>
                  <a:lnTo>
                    <a:pt x="48" y="517"/>
                  </a:lnTo>
                  <a:lnTo>
                    <a:pt x="72" y="473"/>
                  </a:lnTo>
                  <a:lnTo>
                    <a:pt x="102" y="422"/>
                  </a:lnTo>
                  <a:lnTo>
                    <a:pt x="140" y="371"/>
                  </a:lnTo>
                  <a:lnTo>
                    <a:pt x="187" y="316"/>
                  </a:lnTo>
                  <a:lnTo>
                    <a:pt x="245" y="265"/>
                  </a:lnTo>
                  <a:lnTo>
                    <a:pt x="313" y="211"/>
                  </a:lnTo>
                  <a:lnTo>
                    <a:pt x="395" y="160"/>
                  </a:lnTo>
                  <a:lnTo>
                    <a:pt x="487" y="112"/>
                  </a:lnTo>
                  <a:lnTo>
                    <a:pt x="593" y="68"/>
                  </a:lnTo>
                  <a:lnTo>
                    <a:pt x="712" y="27"/>
                  </a:lnTo>
                  <a:lnTo>
                    <a:pt x="831" y="4"/>
                  </a:lnTo>
                  <a:lnTo>
                    <a:pt x="947" y="0"/>
                  </a:lnTo>
                  <a:lnTo>
                    <a:pt x="1066" y="14"/>
                  </a:lnTo>
                  <a:lnTo>
                    <a:pt x="1182" y="44"/>
                  </a:lnTo>
                  <a:lnTo>
                    <a:pt x="1291" y="92"/>
                  </a:lnTo>
                  <a:lnTo>
                    <a:pt x="1396" y="153"/>
                  </a:lnTo>
                  <a:lnTo>
                    <a:pt x="1491" y="225"/>
                  </a:lnTo>
                  <a:lnTo>
                    <a:pt x="1580" y="306"/>
                  </a:lnTo>
                  <a:lnTo>
                    <a:pt x="1658" y="394"/>
                  </a:lnTo>
                  <a:lnTo>
                    <a:pt x="1723" y="493"/>
                  </a:lnTo>
                  <a:lnTo>
                    <a:pt x="1777" y="595"/>
                  </a:lnTo>
                  <a:lnTo>
                    <a:pt x="1815" y="700"/>
                  </a:lnTo>
                  <a:lnTo>
                    <a:pt x="1835" y="809"/>
                  </a:lnTo>
                  <a:lnTo>
                    <a:pt x="1839" y="918"/>
                  </a:lnTo>
                  <a:lnTo>
                    <a:pt x="1822" y="1023"/>
                  </a:lnTo>
                  <a:lnTo>
                    <a:pt x="1784" y="1128"/>
                  </a:lnTo>
                  <a:lnTo>
                    <a:pt x="1709" y="1281"/>
                  </a:lnTo>
                  <a:lnTo>
                    <a:pt x="1651" y="1404"/>
                  </a:lnTo>
                  <a:lnTo>
                    <a:pt x="1607" y="1499"/>
                  </a:lnTo>
                  <a:lnTo>
                    <a:pt x="1573" y="1570"/>
                  </a:lnTo>
                  <a:lnTo>
                    <a:pt x="1549" y="1624"/>
                  </a:lnTo>
                  <a:lnTo>
                    <a:pt x="1532" y="1665"/>
                  </a:lnTo>
                  <a:lnTo>
                    <a:pt x="1526" y="1696"/>
                  </a:lnTo>
                  <a:lnTo>
                    <a:pt x="1522" y="1726"/>
                  </a:lnTo>
                  <a:lnTo>
                    <a:pt x="1519" y="1726"/>
                  </a:lnTo>
                  <a:lnTo>
                    <a:pt x="1505" y="1723"/>
                  </a:lnTo>
                  <a:lnTo>
                    <a:pt x="1485" y="1716"/>
                  </a:lnTo>
                  <a:lnTo>
                    <a:pt x="1454" y="1706"/>
                  </a:lnTo>
                  <a:lnTo>
                    <a:pt x="1423" y="1692"/>
                  </a:lnTo>
                  <a:lnTo>
                    <a:pt x="1383" y="1675"/>
                  </a:lnTo>
                  <a:lnTo>
                    <a:pt x="1338" y="1652"/>
                  </a:lnTo>
                  <a:lnTo>
                    <a:pt x="1294" y="1621"/>
                  </a:lnTo>
                  <a:lnTo>
                    <a:pt x="1246" y="1587"/>
                  </a:lnTo>
                  <a:lnTo>
                    <a:pt x="1195" y="1543"/>
                  </a:lnTo>
                  <a:lnTo>
                    <a:pt x="1144" y="1492"/>
                  </a:lnTo>
                  <a:lnTo>
                    <a:pt x="1093" y="1434"/>
                  </a:lnTo>
                  <a:lnTo>
                    <a:pt x="1042" y="1363"/>
                  </a:lnTo>
                  <a:lnTo>
                    <a:pt x="994" y="1285"/>
                  </a:lnTo>
                  <a:lnTo>
                    <a:pt x="950" y="1196"/>
                  </a:lnTo>
                  <a:lnTo>
                    <a:pt x="909" y="1098"/>
                  </a:lnTo>
                  <a:lnTo>
                    <a:pt x="851" y="962"/>
                  </a:lnTo>
                  <a:lnTo>
                    <a:pt x="787" y="853"/>
                  </a:lnTo>
                  <a:lnTo>
                    <a:pt x="719" y="765"/>
                  </a:lnTo>
                  <a:lnTo>
                    <a:pt x="647" y="697"/>
                  </a:lnTo>
                  <a:lnTo>
                    <a:pt x="576" y="646"/>
                  </a:lnTo>
                  <a:lnTo>
                    <a:pt x="501" y="612"/>
                  </a:lnTo>
                  <a:lnTo>
                    <a:pt x="426" y="592"/>
                  </a:lnTo>
                  <a:lnTo>
                    <a:pt x="354" y="585"/>
                  </a:lnTo>
                  <a:lnTo>
                    <a:pt x="286" y="585"/>
                  </a:lnTo>
                  <a:lnTo>
                    <a:pt x="221" y="592"/>
                  </a:lnTo>
                  <a:lnTo>
                    <a:pt x="164" y="605"/>
                  </a:lnTo>
                  <a:lnTo>
                    <a:pt x="113" y="619"/>
                  </a:lnTo>
                  <a:lnTo>
                    <a:pt x="68" y="636"/>
                  </a:lnTo>
                  <a:lnTo>
                    <a:pt x="34" y="649"/>
                  </a:lnTo>
                  <a:lnTo>
                    <a:pt x="10" y="663"/>
                  </a:lnTo>
                  <a:lnTo>
                    <a:pt x="0" y="666"/>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0" name="Freeform 267"/>
            <p:cNvSpPr>
              <a:spLocks/>
            </p:cNvSpPr>
            <p:nvPr/>
          </p:nvSpPr>
          <p:spPr bwMode="auto">
            <a:xfrm>
              <a:off x="6140" y="3782"/>
              <a:ext cx="667" cy="2002"/>
            </a:xfrm>
            <a:custGeom>
              <a:avLst/>
              <a:gdLst/>
              <a:ahLst/>
              <a:cxnLst>
                <a:cxn ang="0">
                  <a:pos x="58" y="51"/>
                </a:cxn>
                <a:cxn ang="0">
                  <a:pos x="143" y="85"/>
                </a:cxn>
                <a:cxn ang="0">
                  <a:pos x="228" y="140"/>
                </a:cxn>
                <a:cxn ang="0">
                  <a:pos x="300" y="194"/>
                </a:cxn>
                <a:cxn ang="0">
                  <a:pos x="361" y="252"/>
                </a:cxn>
                <a:cxn ang="0">
                  <a:pos x="422" y="337"/>
                </a:cxn>
                <a:cxn ang="0">
                  <a:pos x="470" y="435"/>
                </a:cxn>
                <a:cxn ang="0">
                  <a:pos x="514" y="531"/>
                </a:cxn>
                <a:cxn ang="0">
                  <a:pos x="558" y="680"/>
                </a:cxn>
                <a:cxn ang="0">
                  <a:pos x="535" y="874"/>
                </a:cxn>
                <a:cxn ang="0">
                  <a:pos x="450" y="1057"/>
                </a:cxn>
                <a:cxn ang="0">
                  <a:pos x="334" y="1230"/>
                </a:cxn>
                <a:cxn ang="0">
                  <a:pos x="228" y="1400"/>
                </a:cxn>
                <a:cxn ang="0">
                  <a:pos x="163" y="1591"/>
                </a:cxn>
                <a:cxn ang="0">
                  <a:pos x="163" y="1788"/>
                </a:cxn>
                <a:cxn ang="0">
                  <a:pos x="255" y="1947"/>
                </a:cxn>
                <a:cxn ang="0">
                  <a:pos x="351" y="2002"/>
                </a:cxn>
                <a:cxn ang="0">
                  <a:pos x="358" y="1985"/>
                </a:cxn>
                <a:cxn ang="0">
                  <a:pos x="272" y="1903"/>
                </a:cxn>
                <a:cxn ang="0">
                  <a:pos x="198" y="1750"/>
                </a:cxn>
                <a:cxn ang="0">
                  <a:pos x="211" y="1591"/>
                </a:cxn>
                <a:cxn ang="0">
                  <a:pos x="289" y="1428"/>
                </a:cxn>
                <a:cxn ang="0">
                  <a:pos x="398" y="1258"/>
                </a:cxn>
                <a:cxn ang="0">
                  <a:pos x="518" y="1088"/>
                </a:cxn>
                <a:cxn ang="0">
                  <a:pos x="616" y="918"/>
                </a:cxn>
                <a:cxn ang="0">
                  <a:pos x="667" y="748"/>
                </a:cxn>
                <a:cxn ang="0">
                  <a:pos x="654" y="592"/>
                </a:cxn>
                <a:cxn ang="0">
                  <a:pos x="610" y="452"/>
                </a:cxn>
                <a:cxn ang="0">
                  <a:pos x="538" y="316"/>
                </a:cxn>
                <a:cxn ang="0">
                  <a:pos x="453" y="194"/>
                </a:cxn>
                <a:cxn ang="0">
                  <a:pos x="368" y="109"/>
                </a:cxn>
                <a:cxn ang="0">
                  <a:pos x="272" y="48"/>
                </a:cxn>
                <a:cxn ang="0">
                  <a:pos x="160" y="7"/>
                </a:cxn>
                <a:cxn ang="0">
                  <a:pos x="51" y="4"/>
                </a:cxn>
                <a:cxn ang="0">
                  <a:pos x="0" y="31"/>
                </a:cxn>
                <a:cxn ang="0">
                  <a:pos x="10" y="45"/>
                </a:cxn>
                <a:cxn ang="0">
                  <a:pos x="20" y="48"/>
                </a:cxn>
              </a:cxnLst>
              <a:rect l="0" t="0" r="r" b="b"/>
              <a:pathLst>
                <a:path w="667" h="2002">
                  <a:moveTo>
                    <a:pt x="20" y="48"/>
                  </a:moveTo>
                  <a:lnTo>
                    <a:pt x="58" y="51"/>
                  </a:lnTo>
                  <a:lnTo>
                    <a:pt x="99" y="65"/>
                  </a:lnTo>
                  <a:lnTo>
                    <a:pt x="143" y="85"/>
                  </a:lnTo>
                  <a:lnTo>
                    <a:pt x="187" y="109"/>
                  </a:lnTo>
                  <a:lnTo>
                    <a:pt x="228" y="140"/>
                  </a:lnTo>
                  <a:lnTo>
                    <a:pt x="266" y="167"/>
                  </a:lnTo>
                  <a:lnTo>
                    <a:pt x="300" y="194"/>
                  </a:lnTo>
                  <a:lnTo>
                    <a:pt x="324" y="215"/>
                  </a:lnTo>
                  <a:lnTo>
                    <a:pt x="361" y="252"/>
                  </a:lnTo>
                  <a:lnTo>
                    <a:pt x="392" y="293"/>
                  </a:lnTo>
                  <a:lnTo>
                    <a:pt x="422" y="337"/>
                  </a:lnTo>
                  <a:lnTo>
                    <a:pt x="450" y="384"/>
                  </a:lnTo>
                  <a:lnTo>
                    <a:pt x="470" y="435"/>
                  </a:lnTo>
                  <a:lnTo>
                    <a:pt x="494" y="483"/>
                  </a:lnTo>
                  <a:lnTo>
                    <a:pt x="514" y="531"/>
                  </a:lnTo>
                  <a:lnTo>
                    <a:pt x="531" y="578"/>
                  </a:lnTo>
                  <a:lnTo>
                    <a:pt x="558" y="680"/>
                  </a:lnTo>
                  <a:lnTo>
                    <a:pt x="558" y="779"/>
                  </a:lnTo>
                  <a:lnTo>
                    <a:pt x="535" y="874"/>
                  </a:lnTo>
                  <a:lnTo>
                    <a:pt x="497" y="965"/>
                  </a:lnTo>
                  <a:lnTo>
                    <a:pt x="450" y="1057"/>
                  </a:lnTo>
                  <a:lnTo>
                    <a:pt x="392" y="1146"/>
                  </a:lnTo>
                  <a:lnTo>
                    <a:pt x="334" y="1230"/>
                  </a:lnTo>
                  <a:lnTo>
                    <a:pt x="276" y="1315"/>
                  </a:lnTo>
                  <a:lnTo>
                    <a:pt x="228" y="1400"/>
                  </a:lnTo>
                  <a:lnTo>
                    <a:pt x="187" y="1492"/>
                  </a:lnTo>
                  <a:lnTo>
                    <a:pt x="163" y="1591"/>
                  </a:lnTo>
                  <a:lnTo>
                    <a:pt x="153" y="1693"/>
                  </a:lnTo>
                  <a:lnTo>
                    <a:pt x="163" y="1788"/>
                  </a:lnTo>
                  <a:lnTo>
                    <a:pt x="198" y="1876"/>
                  </a:lnTo>
                  <a:lnTo>
                    <a:pt x="255" y="1947"/>
                  </a:lnTo>
                  <a:lnTo>
                    <a:pt x="341" y="2002"/>
                  </a:lnTo>
                  <a:lnTo>
                    <a:pt x="351" y="2002"/>
                  </a:lnTo>
                  <a:lnTo>
                    <a:pt x="358" y="1995"/>
                  </a:lnTo>
                  <a:lnTo>
                    <a:pt x="358" y="1985"/>
                  </a:lnTo>
                  <a:lnTo>
                    <a:pt x="354" y="1975"/>
                  </a:lnTo>
                  <a:lnTo>
                    <a:pt x="272" y="1903"/>
                  </a:lnTo>
                  <a:lnTo>
                    <a:pt x="221" y="1829"/>
                  </a:lnTo>
                  <a:lnTo>
                    <a:pt x="198" y="1750"/>
                  </a:lnTo>
                  <a:lnTo>
                    <a:pt x="194" y="1672"/>
                  </a:lnTo>
                  <a:lnTo>
                    <a:pt x="211" y="1591"/>
                  </a:lnTo>
                  <a:lnTo>
                    <a:pt x="242" y="1509"/>
                  </a:lnTo>
                  <a:lnTo>
                    <a:pt x="289" y="1428"/>
                  </a:lnTo>
                  <a:lnTo>
                    <a:pt x="341" y="1343"/>
                  </a:lnTo>
                  <a:lnTo>
                    <a:pt x="398" y="1258"/>
                  </a:lnTo>
                  <a:lnTo>
                    <a:pt x="460" y="1173"/>
                  </a:lnTo>
                  <a:lnTo>
                    <a:pt x="518" y="1088"/>
                  </a:lnTo>
                  <a:lnTo>
                    <a:pt x="572" y="1003"/>
                  </a:lnTo>
                  <a:lnTo>
                    <a:pt x="616" y="918"/>
                  </a:lnTo>
                  <a:lnTo>
                    <a:pt x="650" y="833"/>
                  </a:lnTo>
                  <a:lnTo>
                    <a:pt x="667" y="748"/>
                  </a:lnTo>
                  <a:lnTo>
                    <a:pt x="667" y="666"/>
                  </a:lnTo>
                  <a:lnTo>
                    <a:pt x="654" y="592"/>
                  </a:lnTo>
                  <a:lnTo>
                    <a:pt x="633" y="520"/>
                  </a:lnTo>
                  <a:lnTo>
                    <a:pt x="610" y="452"/>
                  </a:lnTo>
                  <a:lnTo>
                    <a:pt x="575" y="381"/>
                  </a:lnTo>
                  <a:lnTo>
                    <a:pt x="538" y="316"/>
                  </a:lnTo>
                  <a:lnTo>
                    <a:pt x="497" y="255"/>
                  </a:lnTo>
                  <a:lnTo>
                    <a:pt x="453" y="194"/>
                  </a:lnTo>
                  <a:lnTo>
                    <a:pt x="402" y="140"/>
                  </a:lnTo>
                  <a:lnTo>
                    <a:pt x="368" y="109"/>
                  </a:lnTo>
                  <a:lnTo>
                    <a:pt x="324" y="79"/>
                  </a:lnTo>
                  <a:lnTo>
                    <a:pt x="272" y="48"/>
                  </a:lnTo>
                  <a:lnTo>
                    <a:pt x="215" y="24"/>
                  </a:lnTo>
                  <a:lnTo>
                    <a:pt x="160" y="7"/>
                  </a:lnTo>
                  <a:lnTo>
                    <a:pt x="102" y="0"/>
                  </a:lnTo>
                  <a:lnTo>
                    <a:pt x="51" y="4"/>
                  </a:lnTo>
                  <a:lnTo>
                    <a:pt x="7" y="24"/>
                  </a:lnTo>
                  <a:lnTo>
                    <a:pt x="0" y="31"/>
                  </a:lnTo>
                  <a:lnTo>
                    <a:pt x="3" y="41"/>
                  </a:lnTo>
                  <a:lnTo>
                    <a:pt x="10" y="45"/>
                  </a:lnTo>
                  <a:lnTo>
                    <a:pt x="20" y="4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1" name="Freeform 268"/>
            <p:cNvSpPr>
              <a:spLocks/>
            </p:cNvSpPr>
            <p:nvPr/>
          </p:nvSpPr>
          <p:spPr bwMode="auto">
            <a:xfrm>
              <a:off x="5626" y="3286"/>
              <a:ext cx="289" cy="524"/>
            </a:xfrm>
            <a:custGeom>
              <a:avLst/>
              <a:gdLst/>
              <a:ahLst/>
              <a:cxnLst>
                <a:cxn ang="0">
                  <a:pos x="259" y="327"/>
                </a:cxn>
                <a:cxn ang="0">
                  <a:pos x="235" y="378"/>
                </a:cxn>
                <a:cxn ang="0">
                  <a:pos x="211" y="418"/>
                </a:cxn>
                <a:cxn ang="0">
                  <a:pos x="191" y="452"/>
                </a:cxn>
                <a:cxn ang="0">
                  <a:pos x="170" y="479"/>
                </a:cxn>
                <a:cxn ang="0">
                  <a:pos x="146" y="500"/>
                </a:cxn>
                <a:cxn ang="0">
                  <a:pos x="123" y="513"/>
                </a:cxn>
                <a:cxn ang="0">
                  <a:pos x="95" y="520"/>
                </a:cxn>
                <a:cxn ang="0">
                  <a:pos x="65" y="524"/>
                </a:cxn>
                <a:cxn ang="0">
                  <a:pos x="17" y="510"/>
                </a:cxn>
                <a:cxn ang="0">
                  <a:pos x="0" y="469"/>
                </a:cxn>
                <a:cxn ang="0">
                  <a:pos x="3" y="401"/>
                </a:cxn>
                <a:cxn ang="0">
                  <a:pos x="7" y="296"/>
                </a:cxn>
                <a:cxn ang="0">
                  <a:pos x="10" y="235"/>
                </a:cxn>
                <a:cxn ang="0">
                  <a:pos x="20" y="180"/>
                </a:cxn>
                <a:cxn ang="0">
                  <a:pos x="34" y="130"/>
                </a:cxn>
                <a:cxn ang="0">
                  <a:pos x="54" y="85"/>
                </a:cxn>
                <a:cxn ang="0">
                  <a:pos x="82" y="51"/>
                </a:cxn>
                <a:cxn ang="0">
                  <a:pos x="109" y="24"/>
                </a:cxn>
                <a:cxn ang="0">
                  <a:pos x="140" y="7"/>
                </a:cxn>
                <a:cxn ang="0">
                  <a:pos x="174" y="0"/>
                </a:cxn>
                <a:cxn ang="0">
                  <a:pos x="208" y="7"/>
                </a:cxn>
                <a:cxn ang="0">
                  <a:pos x="238" y="31"/>
                </a:cxn>
                <a:cxn ang="0">
                  <a:pos x="262" y="68"/>
                </a:cxn>
                <a:cxn ang="0">
                  <a:pos x="279" y="113"/>
                </a:cxn>
                <a:cxn ang="0">
                  <a:pos x="289" y="163"/>
                </a:cxn>
                <a:cxn ang="0">
                  <a:pos x="289" y="218"/>
                </a:cxn>
                <a:cxn ang="0">
                  <a:pos x="279" y="272"/>
                </a:cxn>
                <a:cxn ang="0">
                  <a:pos x="259" y="327"/>
                </a:cxn>
              </a:cxnLst>
              <a:rect l="0" t="0" r="r" b="b"/>
              <a:pathLst>
                <a:path w="289" h="524">
                  <a:moveTo>
                    <a:pt x="259" y="327"/>
                  </a:moveTo>
                  <a:lnTo>
                    <a:pt x="235" y="378"/>
                  </a:lnTo>
                  <a:lnTo>
                    <a:pt x="211" y="418"/>
                  </a:lnTo>
                  <a:lnTo>
                    <a:pt x="191" y="452"/>
                  </a:lnTo>
                  <a:lnTo>
                    <a:pt x="170" y="479"/>
                  </a:lnTo>
                  <a:lnTo>
                    <a:pt x="146" y="500"/>
                  </a:lnTo>
                  <a:lnTo>
                    <a:pt x="123" y="513"/>
                  </a:lnTo>
                  <a:lnTo>
                    <a:pt x="95" y="520"/>
                  </a:lnTo>
                  <a:lnTo>
                    <a:pt x="65" y="524"/>
                  </a:lnTo>
                  <a:lnTo>
                    <a:pt x="17" y="510"/>
                  </a:lnTo>
                  <a:lnTo>
                    <a:pt x="0" y="469"/>
                  </a:lnTo>
                  <a:lnTo>
                    <a:pt x="3" y="401"/>
                  </a:lnTo>
                  <a:lnTo>
                    <a:pt x="7" y="296"/>
                  </a:lnTo>
                  <a:lnTo>
                    <a:pt x="10" y="235"/>
                  </a:lnTo>
                  <a:lnTo>
                    <a:pt x="20" y="180"/>
                  </a:lnTo>
                  <a:lnTo>
                    <a:pt x="34" y="130"/>
                  </a:lnTo>
                  <a:lnTo>
                    <a:pt x="54" y="85"/>
                  </a:lnTo>
                  <a:lnTo>
                    <a:pt x="82" y="51"/>
                  </a:lnTo>
                  <a:lnTo>
                    <a:pt x="109" y="24"/>
                  </a:lnTo>
                  <a:lnTo>
                    <a:pt x="140" y="7"/>
                  </a:lnTo>
                  <a:lnTo>
                    <a:pt x="174" y="0"/>
                  </a:lnTo>
                  <a:lnTo>
                    <a:pt x="208" y="7"/>
                  </a:lnTo>
                  <a:lnTo>
                    <a:pt x="238" y="31"/>
                  </a:lnTo>
                  <a:lnTo>
                    <a:pt x="262" y="68"/>
                  </a:lnTo>
                  <a:lnTo>
                    <a:pt x="279" y="113"/>
                  </a:lnTo>
                  <a:lnTo>
                    <a:pt x="289" y="163"/>
                  </a:lnTo>
                  <a:lnTo>
                    <a:pt x="289" y="218"/>
                  </a:lnTo>
                  <a:lnTo>
                    <a:pt x="279" y="272"/>
                  </a:lnTo>
                  <a:lnTo>
                    <a:pt x="259" y="327"/>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2" name="Freeform 269"/>
            <p:cNvSpPr>
              <a:spLocks/>
            </p:cNvSpPr>
            <p:nvPr/>
          </p:nvSpPr>
          <p:spPr bwMode="auto">
            <a:xfrm>
              <a:off x="5697" y="3368"/>
              <a:ext cx="164" cy="326"/>
            </a:xfrm>
            <a:custGeom>
              <a:avLst/>
              <a:gdLst/>
              <a:ahLst/>
              <a:cxnLst>
                <a:cxn ang="0">
                  <a:pos x="164" y="68"/>
                </a:cxn>
                <a:cxn ang="0">
                  <a:pos x="160" y="58"/>
                </a:cxn>
                <a:cxn ang="0">
                  <a:pos x="150" y="37"/>
                </a:cxn>
                <a:cxn ang="0">
                  <a:pos x="137" y="17"/>
                </a:cxn>
                <a:cxn ang="0">
                  <a:pos x="116" y="0"/>
                </a:cxn>
                <a:cxn ang="0">
                  <a:pos x="92" y="3"/>
                </a:cxn>
                <a:cxn ang="0">
                  <a:pos x="65" y="34"/>
                </a:cxn>
                <a:cxn ang="0">
                  <a:pos x="34" y="102"/>
                </a:cxn>
                <a:cxn ang="0">
                  <a:pos x="0" y="214"/>
                </a:cxn>
                <a:cxn ang="0">
                  <a:pos x="92" y="95"/>
                </a:cxn>
                <a:cxn ang="0">
                  <a:pos x="96" y="102"/>
                </a:cxn>
                <a:cxn ang="0">
                  <a:pos x="99" y="122"/>
                </a:cxn>
                <a:cxn ang="0">
                  <a:pos x="106" y="153"/>
                </a:cxn>
                <a:cxn ang="0">
                  <a:pos x="106" y="190"/>
                </a:cxn>
                <a:cxn ang="0">
                  <a:pos x="103" y="228"/>
                </a:cxn>
                <a:cxn ang="0">
                  <a:pos x="92" y="265"/>
                </a:cxn>
                <a:cxn ang="0">
                  <a:pos x="65" y="299"/>
                </a:cxn>
                <a:cxn ang="0">
                  <a:pos x="28" y="326"/>
                </a:cxn>
                <a:cxn ang="0">
                  <a:pos x="34" y="326"/>
                </a:cxn>
                <a:cxn ang="0">
                  <a:pos x="48" y="319"/>
                </a:cxn>
                <a:cxn ang="0">
                  <a:pos x="72" y="309"/>
                </a:cxn>
                <a:cxn ang="0">
                  <a:pos x="96" y="289"/>
                </a:cxn>
                <a:cxn ang="0">
                  <a:pos x="120" y="258"/>
                </a:cxn>
                <a:cxn ang="0">
                  <a:pos x="143" y="214"/>
                </a:cxn>
                <a:cxn ang="0">
                  <a:pos x="157" y="153"/>
                </a:cxn>
                <a:cxn ang="0">
                  <a:pos x="164" y="78"/>
                </a:cxn>
                <a:cxn ang="0">
                  <a:pos x="164" y="68"/>
                </a:cxn>
              </a:cxnLst>
              <a:rect l="0" t="0" r="r" b="b"/>
              <a:pathLst>
                <a:path w="164" h="326">
                  <a:moveTo>
                    <a:pt x="164" y="68"/>
                  </a:moveTo>
                  <a:lnTo>
                    <a:pt x="160" y="58"/>
                  </a:lnTo>
                  <a:lnTo>
                    <a:pt x="150" y="37"/>
                  </a:lnTo>
                  <a:lnTo>
                    <a:pt x="137" y="17"/>
                  </a:lnTo>
                  <a:lnTo>
                    <a:pt x="116" y="0"/>
                  </a:lnTo>
                  <a:lnTo>
                    <a:pt x="92" y="3"/>
                  </a:lnTo>
                  <a:lnTo>
                    <a:pt x="65" y="34"/>
                  </a:lnTo>
                  <a:lnTo>
                    <a:pt x="34" y="102"/>
                  </a:lnTo>
                  <a:lnTo>
                    <a:pt x="0" y="214"/>
                  </a:lnTo>
                  <a:lnTo>
                    <a:pt x="92" y="95"/>
                  </a:lnTo>
                  <a:lnTo>
                    <a:pt x="96" y="102"/>
                  </a:lnTo>
                  <a:lnTo>
                    <a:pt x="99" y="122"/>
                  </a:lnTo>
                  <a:lnTo>
                    <a:pt x="106" y="153"/>
                  </a:lnTo>
                  <a:lnTo>
                    <a:pt x="106" y="190"/>
                  </a:lnTo>
                  <a:lnTo>
                    <a:pt x="103" y="228"/>
                  </a:lnTo>
                  <a:lnTo>
                    <a:pt x="92" y="265"/>
                  </a:lnTo>
                  <a:lnTo>
                    <a:pt x="65" y="299"/>
                  </a:lnTo>
                  <a:lnTo>
                    <a:pt x="28" y="326"/>
                  </a:lnTo>
                  <a:lnTo>
                    <a:pt x="34" y="326"/>
                  </a:lnTo>
                  <a:lnTo>
                    <a:pt x="48" y="319"/>
                  </a:lnTo>
                  <a:lnTo>
                    <a:pt x="72" y="309"/>
                  </a:lnTo>
                  <a:lnTo>
                    <a:pt x="96" y="289"/>
                  </a:lnTo>
                  <a:lnTo>
                    <a:pt x="120" y="258"/>
                  </a:lnTo>
                  <a:lnTo>
                    <a:pt x="143" y="214"/>
                  </a:lnTo>
                  <a:lnTo>
                    <a:pt x="157" y="153"/>
                  </a:lnTo>
                  <a:lnTo>
                    <a:pt x="164" y="78"/>
                  </a:lnTo>
                  <a:lnTo>
                    <a:pt x="164" y="68"/>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sp>
          <p:nvSpPr>
            <p:cNvPr id="683" name="Freeform 270"/>
            <p:cNvSpPr>
              <a:spLocks/>
            </p:cNvSpPr>
            <p:nvPr/>
          </p:nvSpPr>
          <p:spPr bwMode="auto">
            <a:xfrm>
              <a:off x="6143" y="3674"/>
              <a:ext cx="157" cy="346"/>
            </a:xfrm>
            <a:custGeom>
              <a:avLst/>
              <a:gdLst/>
              <a:ahLst/>
              <a:cxnLst>
                <a:cxn ang="0">
                  <a:pos x="86" y="10"/>
                </a:cxn>
                <a:cxn ang="0">
                  <a:pos x="72" y="37"/>
                </a:cxn>
                <a:cxn ang="0">
                  <a:pos x="45" y="108"/>
                </a:cxn>
                <a:cxn ang="0">
                  <a:pos x="14" y="207"/>
                </a:cxn>
                <a:cxn ang="0">
                  <a:pos x="0" y="309"/>
                </a:cxn>
                <a:cxn ang="0">
                  <a:pos x="7" y="319"/>
                </a:cxn>
                <a:cxn ang="0">
                  <a:pos x="21" y="336"/>
                </a:cxn>
                <a:cxn ang="0">
                  <a:pos x="45" y="346"/>
                </a:cxn>
                <a:cxn ang="0">
                  <a:pos x="72" y="326"/>
                </a:cxn>
                <a:cxn ang="0">
                  <a:pos x="96" y="275"/>
                </a:cxn>
                <a:cxn ang="0">
                  <a:pos x="116" y="210"/>
                </a:cxn>
                <a:cxn ang="0">
                  <a:pos x="133" y="139"/>
                </a:cxn>
                <a:cxn ang="0">
                  <a:pos x="154" y="78"/>
                </a:cxn>
                <a:cxn ang="0">
                  <a:pos x="157" y="44"/>
                </a:cxn>
                <a:cxn ang="0">
                  <a:pos x="143" y="13"/>
                </a:cxn>
                <a:cxn ang="0">
                  <a:pos x="116" y="0"/>
                </a:cxn>
                <a:cxn ang="0">
                  <a:pos x="86" y="10"/>
                </a:cxn>
              </a:cxnLst>
              <a:rect l="0" t="0" r="r" b="b"/>
              <a:pathLst>
                <a:path w="157" h="346">
                  <a:moveTo>
                    <a:pt x="86" y="10"/>
                  </a:moveTo>
                  <a:lnTo>
                    <a:pt x="72" y="37"/>
                  </a:lnTo>
                  <a:lnTo>
                    <a:pt x="45" y="108"/>
                  </a:lnTo>
                  <a:lnTo>
                    <a:pt x="14" y="207"/>
                  </a:lnTo>
                  <a:lnTo>
                    <a:pt x="0" y="309"/>
                  </a:lnTo>
                  <a:lnTo>
                    <a:pt x="7" y="319"/>
                  </a:lnTo>
                  <a:lnTo>
                    <a:pt x="21" y="336"/>
                  </a:lnTo>
                  <a:lnTo>
                    <a:pt x="45" y="346"/>
                  </a:lnTo>
                  <a:lnTo>
                    <a:pt x="72" y="326"/>
                  </a:lnTo>
                  <a:lnTo>
                    <a:pt x="96" y="275"/>
                  </a:lnTo>
                  <a:lnTo>
                    <a:pt x="116" y="210"/>
                  </a:lnTo>
                  <a:lnTo>
                    <a:pt x="133" y="139"/>
                  </a:lnTo>
                  <a:lnTo>
                    <a:pt x="154" y="78"/>
                  </a:lnTo>
                  <a:lnTo>
                    <a:pt x="157" y="44"/>
                  </a:lnTo>
                  <a:lnTo>
                    <a:pt x="143" y="13"/>
                  </a:lnTo>
                  <a:lnTo>
                    <a:pt x="116" y="0"/>
                  </a:lnTo>
                  <a:lnTo>
                    <a:pt x="86" y="10"/>
                  </a:lnTo>
                  <a:close/>
                </a:path>
              </a:pathLst>
            </a:custGeom>
            <a:grpFill/>
            <a:ln w="9525">
              <a:noFill/>
              <a:round/>
              <a:headEnd/>
              <a:tailEnd/>
            </a:ln>
          </p:spPr>
          <p:txBody>
            <a:bodyPr lIns="36000" tIns="72000" rIns="36000"/>
            <a:lstStyle/>
            <a:p>
              <a:pPr eaLnBrk="1" hangingPunct="1">
                <a:defRPr/>
              </a:pPr>
              <a:endParaRPr lang="ja-JP" altLang="en-US" sz="1200">
                <a:solidFill>
                  <a:schemeClr val="tx2">
                    <a:lumMod val="50000"/>
                  </a:schemeClr>
                </a:solidFill>
              </a:endParaRPr>
            </a:p>
          </p:txBody>
        </p:sp>
      </p:grpSp>
      <p:sp>
        <p:nvSpPr>
          <p:cNvPr id="28685" name="テキスト ボックス 231"/>
          <p:cNvSpPr txBox="1">
            <a:spLocks noChangeArrowheads="1"/>
          </p:cNvSpPr>
          <p:nvPr/>
        </p:nvSpPr>
        <p:spPr bwMode="auto">
          <a:xfrm>
            <a:off x="185738" y="3054350"/>
            <a:ext cx="2386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各種会計システムから出力されたデータより</a:t>
            </a:r>
            <a:endParaRPr lang="en-US" altLang="ja-JP" sz="1800" b="1">
              <a:latin typeface="Meiryo UI" panose="020B0604030504040204" pitchFamily="50" charset="-128"/>
              <a:ea typeface="Meiryo UI" panose="020B0604030504040204" pitchFamily="50" charset="-128"/>
            </a:endParaRPr>
          </a:p>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各種管理帳票を作成</a:t>
            </a:r>
            <a:endParaRPr lang="en-US" altLang="ja-JP" sz="1800" b="1">
              <a:latin typeface="Meiryo UI" panose="020B0604030504040204" pitchFamily="50" charset="-128"/>
              <a:ea typeface="Meiryo UI" panose="020B0604030504040204" pitchFamily="50" charset="-128"/>
            </a:endParaRPr>
          </a:p>
        </p:txBody>
      </p:sp>
      <p:grpSp>
        <p:nvGrpSpPr>
          <p:cNvPr id="11" name="Group 570"/>
          <p:cNvGrpSpPr>
            <a:grpSpLocks/>
          </p:cNvGrpSpPr>
          <p:nvPr/>
        </p:nvGrpSpPr>
        <p:grpSpPr bwMode="auto">
          <a:xfrm rot="19634076">
            <a:off x="3927140" y="2868554"/>
            <a:ext cx="144459" cy="295066"/>
            <a:chOff x="9149" y="8047"/>
            <a:chExt cx="549" cy="1036"/>
          </a:xfrm>
          <a:solidFill>
            <a:schemeClr val="accent5">
              <a:lumMod val="75000"/>
            </a:schemeClr>
          </a:solidFill>
        </p:grpSpPr>
        <p:sp>
          <p:nvSpPr>
            <p:cNvPr id="686" name="Freeform 571"/>
            <p:cNvSpPr>
              <a:spLocks/>
            </p:cNvSpPr>
            <p:nvPr/>
          </p:nvSpPr>
          <p:spPr bwMode="auto">
            <a:xfrm rot="20570266" flipV="1">
              <a:off x="9198" y="8343"/>
              <a:ext cx="500" cy="376"/>
            </a:xfrm>
            <a:custGeom>
              <a:avLst/>
              <a:gdLst/>
              <a:ahLst/>
              <a:cxnLst>
                <a:cxn ang="0">
                  <a:pos x="0" y="931"/>
                </a:cxn>
                <a:cxn ang="0">
                  <a:pos x="68" y="731"/>
                </a:cxn>
                <a:cxn ang="0">
                  <a:pos x="168" y="556"/>
                </a:cxn>
                <a:cxn ang="0">
                  <a:pos x="273" y="400"/>
                </a:cxn>
                <a:cxn ang="0">
                  <a:pos x="397" y="269"/>
                </a:cxn>
                <a:cxn ang="0">
                  <a:pos x="534" y="163"/>
                </a:cxn>
                <a:cxn ang="0">
                  <a:pos x="664" y="88"/>
                </a:cxn>
                <a:cxn ang="0">
                  <a:pos x="801" y="32"/>
                </a:cxn>
                <a:cxn ang="0">
                  <a:pos x="925" y="0"/>
                </a:cxn>
                <a:cxn ang="0">
                  <a:pos x="950" y="0"/>
                </a:cxn>
                <a:cxn ang="0">
                  <a:pos x="981" y="0"/>
                </a:cxn>
                <a:cxn ang="0">
                  <a:pos x="1006" y="0"/>
                </a:cxn>
                <a:cxn ang="0">
                  <a:pos x="1031" y="7"/>
                </a:cxn>
                <a:cxn ang="0">
                  <a:pos x="1062" y="13"/>
                </a:cxn>
                <a:cxn ang="0">
                  <a:pos x="1087" y="25"/>
                </a:cxn>
                <a:cxn ang="0">
                  <a:pos x="1105" y="38"/>
                </a:cxn>
                <a:cxn ang="0">
                  <a:pos x="1130" y="50"/>
                </a:cxn>
                <a:cxn ang="0">
                  <a:pos x="1198" y="125"/>
                </a:cxn>
                <a:cxn ang="0">
                  <a:pos x="1236" y="225"/>
                </a:cxn>
                <a:cxn ang="0">
                  <a:pos x="1229" y="325"/>
                </a:cxn>
                <a:cxn ang="0">
                  <a:pos x="1186" y="419"/>
                </a:cxn>
                <a:cxn ang="0">
                  <a:pos x="1167" y="444"/>
                </a:cxn>
                <a:cxn ang="0">
                  <a:pos x="1149" y="463"/>
                </a:cxn>
                <a:cxn ang="0">
                  <a:pos x="1124" y="481"/>
                </a:cxn>
                <a:cxn ang="0">
                  <a:pos x="1105" y="494"/>
                </a:cxn>
                <a:cxn ang="0">
                  <a:pos x="1074" y="506"/>
                </a:cxn>
                <a:cxn ang="0">
                  <a:pos x="1049" y="513"/>
                </a:cxn>
                <a:cxn ang="0">
                  <a:pos x="1025" y="519"/>
                </a:cxn>
                <a:cxn ang="0">
                  <a:pos x="1000" y="525"/>
                </a:cxn>
                <a:cxn ang="0">
                  <a:pos x="938" y="531"/>
                </a:cxn>
                <a:cxn ang="0">
                  <a:pos x="876" y="538"/>
                </a:cxn>
                <a:cxn ang="0">
                  <a:pos x="813" y="544"/>
                </a:cxn>
                <a:cxn ang="0">
                  <a:pos x="745" y="550"/>
                </a:cxn>
                <a:cxn ang="0">
                  <a:pos x="677" y="563"/>
                </a:cxn>
                <a:cxn ang="0">
                  <a:pos x="615" y="569"/>
                </a:cxn>
                <a:cxn ang="0">
                  <a:pos x="546" y="588"/>
                </a:cxn>
                <a:cxn ang="0">
                  <a:pos x="484" y="600"/>
                </a:cxn>
                <a:cxn ang="0">
                  <a:pos x="416" y="625"/>
                </a:cxn>
                <a:cxn ang="0">
                  <a:pos x="354" y="650"/>
                </a:cxn>
                <a:cxn ang="0">
                  <a:pos x="286" y="681"/>
                </a:cxn>
                <a:cxn ang="0">
                  <a:pos x="224" y="713"/>
                </a:cxn>
                <a:cxn ang="0">
                  <a:pos x="168" y="756"/>
                </a:cxn>
                <a:cxn ang="0">
                  <a:pos x="106" y="806"/>
                </a:cxn>
                <a:cxn ang="0">
                  <a:pos x="50" y="863"/>
                </a:cxn>
                <a:cxn ang="0">
                  <a:pos x="0" y="931"/>
                </a:cxn>
              </a:cxnLst>
              <a:rect l="0" t="0" r="r" b="b"/>
              <a:pathLst>
                <a:path w="1236" h="931">
                  <a:moveTo>
                    <a:pt x="0" y="931"/>
                  </a:moveTo>
                  <a:lnTo>
                    <a:pt x="68" y="731"/>
                  </a:lnTo>
                  <a:lnTo>
                    <a:pt x="168" y="556"/>
                  </a:lnTo>
                  <a:lnTo>
                    <a:pt x="273" y="400"/>
                  </a:lnTo>
                  <a:lnTo>
                    <a:pt x="397" y="269"/>
                  </a:lnTo>
                  <a:lnTo>
                    <a:pt x="534" y="163"/>
                  </a:lnTo>
                  <a:lnTo>
                    <a:pt x="664" y="88"/>
                  </a:lnTo>
                  <a:lnTo>
                    <a:pt x="801" y="32"/>
                  </a:lnTo>
                  <a:lnTo>
                    <a:pt x="925" y="0"/>
                  </a:lnTo>
                  <a:lnTo>
                    <a:pt x="950" y="0"/>
                  </a:lnTo>
                  <a:lnTo>
                    <a:pt x="981" y="0"/>
                  </a:lnTo>
                  <a:lnTo>
                    <a:pt x="1006" y="0"/>
                  </a:lnTo>
                  <a:lnTo>
                    <a:pt x="1031" y="7"/>
                  </a:lnTo>
                  <a:lnTo>
                    <a:pt x="1062" y="13"/>
                  </a:lnTo>
                  <a:lnTo>
                    <a:pt x="1087" y="25"/>
                  </a:lnTo>
                  <a:lnTo>
                    <a:pt x="1105" y="38"/>
                  </a:lnTo>
                  <a:lnTo>
                    <a:pt x="1130" y="50"/>
                  </a:lnTo>
                  <a:lnTo>
                    <a:pt x="1198" y="125"/>
                  </a:lnTo>
                  <a:lnTo>
                    <a:pt x="1236" y="225"/>
                  </a:lnTo>
                  <a:lnTo>
                    <a:pt x="1229" y="325"/>
                  </a:lnTo>
                  <a:lnTo>
                    <a:pt x="1186" y="419"/>
                  </a:lnTo>
                  <a:lnTo>
                    <a:pt x="1167" y="444"/>
                  </a:lnTo>
                  <a:lnTo>
                    <a:pt x="1149" y="463"/>
                  </a:lnTo>
                  <a:lnTo>
                    <a:pt x="1124" y="481"/>
                  </a:lnTo>
                  <a:lnTo>
                    <a:pt x="1105" y="494"/>
                  </a:lnTo>
                  <a:lnTo>
                    <a:pt x="1074" y="506"/>
                  </a:lnTo>
                  <a:lnTo>
                    <a:pt x="1049" y="513"/>
                  </a:lnTo>
                  <a:lnTo>
                    <a:pt x="1025" y="519"/>
                  </a:lnTo>
                  <a:lnTo>
                    <a:pt x="1000" y="525"/>
                  </a:lnTo>
                  <a:lnTo>
                    <a:pt x="938" y="531"/>
                  </a:lnTo>
                  <a:lnTo>
                    <a:pt x="876" y="538"/>
                  </a:lnTo>
                  <a:lnTo>
                    <a:pt x="813" y="544"/>
                  </a:lnTo>
                  <a:lnTo>
                    <a:pt x="745" y="550"/>
                  </a:lnTo>
                  <a:lnTo>
                    <a:pt x="677" y="563"/>
                  </a:lnTo>
                  <a:lnTo>
                    <a:pt x="615" y="569"/>
                  </a:lnTo>
                  <a:lnTo>
                    <a:pt x="546" y="588"/>
                  </a:lnTo>
                  <a:lnTo>
                    <a:pt x="484" y="600"/>
                  </a:lnTo>
                  <a:lnTo>
                    <a:pt x="416" y="625"/>
                  </a:lnTo>
                  <a:lnTo>
                    <a:pt x="354" y="650"/>
                  </a:lnTo>
                  <a:lnTo>
                    <a:pt x="286" y="681"/>
                  </a:lnTo>
                  <a:lnTo>
                    <a:pt x="224" y="713"/>
                  </a:lnTo>
                  <a:lnTo>
                    <a:pt x="168" y="756"/>
                  </a:lnTo>
                  <a:lnTo>
                    <a:pt x="106" y="806"/>
                  </a:lnTo>
                  <a:lnTo>
                    <a:pt x="50" y="863"/>
                  </a:lnTo>
                  <a:lnTo>
                    <a:pt x="0" y="931"/>
                  </a:lnTo>
                  <a:close/>
                </a:path>
              </a:pathLst>
            </a:custGeom>
            <a:grpFill/>
            <a:ln w="9525">
              <a:noFill/>
              <a:round/>
              <a:headEnd/>
              <a:tailEnd/>
            </a:ln>
          </p:spPr>
          <p:txBody>
            <a:bodyPr lIns="36000" tIns="72000" rIns="36000"/>
            <a:lstStyle/>
            <a:p>
              <a:pPr eaLnBrk="1" hangingPunct="1">
                <a:defRPr/>
              </a:pPr>
              <a:endParaRPr lang="ja-JP" altLang="en-US" sz="1200"/>
            </a:p>
          </p:txBody>
        </p:sp>
        <p:sp>
          <p:nvSpPr>
            <p:cNvPr id="687" name="Freeform 572"/>
            <p:cNvSpPr>
              <a:spLocks/>
            </p:cNvSpPr>
            <p:nvPr/>
          </p:nvSpPr>
          <p:spPr bwMode="auto">
            <a:xfrm rot="-12028338">
              <a:off x="9149" y="8557"/>
              <a:ext cx="203" cy="526"/>
            </a:xfrm>
            <a:custGeom>
              <a:avLst/>
              <a:gdLst/>
              <a:ahLst/>
              <a:cxnLst>
                <a:cxn ang="0">
                  <a:pos x="397" y="1300"/>
                </a:cxn>
                <a:cxn ang="0">
                  <a:pos x="266" y="1163"/>
                </a:cxn>
                <a:cxn ang="0">
                  <a:pos x="167" y="1013"/>
                </a:cxn>
                <a:cxn ang="0">
                  <a:pos x="86" y="856"/>
                </a:cxn>
                <a:cxn ang="0">
                  <a:pos x="37" y="707"/>
                </a:cxn>
                <a:cxn ang="0">
                  <a:pos x="6" y="557"/>
                </a:cxn>
                <a:cxn ang="0">
                  <a:pos x="0" y="413"/>
                </a:cxn>
                <a:cxn ang="0">
                  <a:pos x="6" y="282"/>
                </a:cxn>
                <a:cxn ang="0">
                  <a:pos x="37" y="169"/>
                </a:cxn>
                <a:cxn ang="0">
                  <a:pos x="55" y="125"/>
                </a:cxn>
                <a:cxn ang="0">
                  <a:pos x="86" y="88"/>
                </a:cxn>
                <a:cxn ang="0">
                  <a:pos x="124" y="50"/>
                </a:cxn>
                <a:cxn ang="0">
                  <a:pos x="161" y="25"/>
                </a:cxn>
                <a:cxn ang="0">
                  <a:pos x="204" y="7"/>
                </a:cxn>
                <a:cxn ang="0">
                  <a:pos x="254" y="0"/>
                </a:cxn>
                <a:cxn ang="0">
                  <a:pos x="298" y="0"/>
                </a:cxn>
                <a:cxn ang="0">
                  <a:pos x="341" y="13"/>
                </a:cxn>
                <a:cxn ang="0">
                  <a:pos x="384" y="32"/>
                </a:cxn>
                <a:cxn ang="0">
                  <a:pos x="422" y="57"/>
                </a:cxn>
                <a:cxn ang="0">
                  <a:pos x="453" y="88"/>
                </a:cxn>
                <a:cxn ang="0">
                  <a:pos x="478" y="132"/>
                </a:cxn>
                <a:cxn ang="0">
                  <a:pos x="496" y="182"/>
                </a:cxn>
                <a:cxn ang="0">
                  <a:pos x="502" y="225"/>
                </a:cxn>
                <a:cxn ang="0">
                  <a:pos x="496" y="275"/>
                </a:cxn>
                <a:cxn ang="0">
                  <a:pos x="484" y="325"/>
                </a:cxn>
                <a:cxn ang="0">
                  <a:pos x="440" y="432"/>
                </a:cxn>
                <a:cxn ang="0">
                  <a:pos x="397" y="544"/>
                </a:cxn>
                <a:cxn ang="0">
                  <a:pos x="360" y="657"/>
                </a:cxn>
                <a:cxn ang="0">
                  <a:pos x="329" y="775"/>
                </a:cxn>
                <a:cxn ang="0">
                  <a:pos x="316" y="900"/>
                </a:cxn>
                <a:cxn ang="0">
                  <a:pos x="316" y="1031"/>
                </a:cxn>
                <a:cxn ang="0">
                  <a:pos x="341" y="1163"/>
                </a:cxn>
                <a:cxn ang="0">
                  <a:pos x="397" y="1300"/>
                </a:cxn>
              </a:cxnLst>
              <a:rect l="0" t="0" r="r" b="b"/>
              <a:pathLst>
                <a:path w="502" h="1300">
                  <a:moveTo>
                    <a:pt x="397" y="1300"/>
                  </a:moveTo>
                  <a:lnTo>
                    <a:pt x="266" y="1163"/>
                  </a:lnTo>
                  <a:lnTo>
                    <a:pt x="167" y="1013"/>
                  </a:lnTo>
                  <a:lnTo>
                    <a:pt x="86" y="856"/>
                  </a:lnTo>
                  <a:lnTo>
                    <a:pt x="37" y="707"/>
                  </a:lnTo>
                  <a:lnTo>
                    <a:pt x="6" y="557"/>
                  </a:lnTo>
                  <a:lnTo>
                    <a:pt x="0" y="413"/>
                  </a:lnTo>
                  <a:lnTo>
                    <a:pt x="6" y="282"/>
                  </a:lnTo>
                  <a:lnTo>
                    <a:pt x="37" y="169"/>
                  </a:lnTo>
                  <a:lnTo>
                    <a:pt x="55" y="125"/>
                  </a:lnTo>
                  <a:lnTo>
                    <a:pt x="86" y="88"/>
                  </a:lnTo>
                  <a:lnTo>
                    <a:pt x="124" y="50"/>
                  </a:lnTo>
                  <a:lnTo>
                    <a:pt x="161" y="25"/>
                  </a:lnTo>
                  <a:lnTo>
                    <a:pt x="204" y="7"/>
                  </a:lnTo>
                  <a:lnTo>
                    <a:pt x="254" y="0"/>
                  </a:lnTo>
                  <a:lnTo>
                    <a:pt x="298" y="0"/>
                  </a:lnTo>
                  <a:lnTo>
                    <a:pt x="341" y="13"/>
                  </a:lnTo>
                  <a:lnTo>
                    <a:pt x="384" y="32"/>
                  </a:lnTo>
                  <a:lnTo>
                    <a:pt x="422" y="57"/>
                  </a:lnTo>
                  <a:lnTo>
                    <a:pt x="453" y="88"/>
                  </a:lnTo>
                  <a:lnTo>
                    <a:pt x="478" y="132"/>
                  </a:lnTo>
                  <a:lnTo>
                    <a:pt x="496" y="182"/>
                  </a:lnTo>
                  <a:lnTo>
                    <a:pt x="502" y="225"/>
                  </a:lnTo>
                  <a:lnTo>
                    <a:pt x="496" y="275"/>
                  </a:lnTo>
                  <a:lnTo>
                    <a:pt x="484" y="325"/>
                  </a:lnTo>
                  <a:lnTo>
                    <a:pt x="440" y="432"/>
                  </a:lnTo>
                  <a:lnTo>
                    <a:pt x="397" y="544"/>
                  </a:lnTo>
                  <a:lnTo>
                    <a:pt x="360" y="657"/>
                  </a:lnTo>
                  <a:lnTo>
                    <a:pt x="329" y="775"/>
                  </a:lnTo>
                  <a:lnTo>
                    <a:pt x="316" y="900"/>
                  </a:lnTo>
                  <a:lnTo>
                    <a:pt x="316" y="1031"/>
                  </a:lnTo>
                  <a:lnTo>
                    <a:pt x="341" y="1163"/>
                  </a:lnTo>
                  <a:lnTo>
                    <a:pt x="397" y="1300"/>
                  </a:lnTo>
                  <a:close/>
                </a:path>
              </a:pathLst>
            </a:custGeom>
            <a:grpFill/>
            <a:ln w="9525">
              <a:noFill/>
              <a:round/>
              <a:headEnd/>
              <a:tailEnd/>
            </a:ln>
          </p:spPr>
          <p:txBody>
            <a:bodyPr lIns="36000" tIns="72000" rIns="36000"/>
            <a:lstStyle/>
            <a:p>
              <a:pPr eaLnBrk="1" hangingPunct="1">
                <a:defRPr/>
              </a:pPr>
              <a:endParaRPr lang="ja-JP" altLang="en-US" sz="1200"/>
            </a:p>
          </p:txBody>
        </p:sp>
        <p:sp>
          <p:nvSpPr>
            <p:cNvPr id="688" name="Freeform 573"/>
            <p:cNvSpPr>
              <a:spLocks/>
            </p:cNvSpPr>
            <p:nvPr/>
          </p:nvSpPr>
          <p:spPr bwMode="auto">
            <a:xfrm rot="51205236">
              <a:off x="9206" y="8174"/>
              <a:ext cx="422" cy="167"/>
            </a:xfrm>
            <a:custGeom>
              <a:avLst/>
              <a:gdLst/>
              <a:ahLst/>
              <a:cxnLst>
                <a:cxn ang="0">
                  <a:pos x="1043" y="325"/>
                </a:cxn>
                <a:cxn ang="0">
                  <a:pos x="932" y="219"/>
                </a:cxn>
                <a:cxn ang="0">
                  <a:pos x="814" y="137"/>
                </a:cxn>
                <a:cxn ang="0">
                  <a:pos x="689" y="75"/>
                </a:cxn>
                <a:cxn ang="0">
                  <a:pos x="565" y="31"/>
                </a:cxn>
                <a:cxn ang="0">
                  <a:pos x="441" y="6"/>
                </a:cxn>
                <a:cxn ang="0">
                  <a:pos x="329" y="0"/>
                </a:cxn>
                <a:cxn ang="0">
                  <a:pos x="224" y="6"/>
                </a:cxn>
                <a:cxn ang="0">
                  <a:pos x="131" y="31"/>
                </a:cxn>
                <a:cxn ang="0">
                  <a:pos x="100" y="50"/>
                </a:cxn>
                <a:cxn ang="0">
                  <a:pos x="69" y="69"/>
                </a:cxn>
                <a:cxn ang="0">
                  <a:pos x="37" y="100"/>
                </a:cxn>
                <a:cxn ang="0">
                  <a:pos x="19" y="131"/>
                </a:cxn>
                <a:cxn ang="0">
                  <a:pos x="0" y="206"/>
                </a:cxn>
                <a:cxn ang="0">
                  <a:pos x="6" y="281"/>
                </a:cxn>
                <a:cxn ang="0">
                  <a:pos x="44" y="344"/>
                </a:cxn>
                <a:cxn ang="0">
                  <a:pos x="100" y="393"/>
                </a:cxn>
                <a:cxn ang="0">
                  <a:pos x="143" y="406"/>
                </a:cxn>
                <a:cxn ang="0">
                  <a:pos x="180" y="412"/>
                </a:cxn>
                <a:cxn ang="0">
                  <a:pos x="224" y="406"/>
                </a:cxn>
                <a:cxn ang="0">
                  <a:pos x="261" y="393"/>
                </a:cxn>
                <a:cxn ang="0">
                  <a:pos x="348" y="362"/>
                </a:cxn>
                <a:cxn ang="0">
                  <a:pos x="435" y="325"/>
                </a:cxn>
                <a:cxn ang="0">
                  <a:pos x="528" y="294"/>
                </a:cxn>
                <a:cxn ang="0">
                  <a:pos x="621" y="275"/>
                </a:cxn>
                <a:cxn ang="0">
                  <a:pos x="720" y="262"/>
                </a:cxn>
                <a:cxn ang="0">
                  <a:pos x="826" y="262"/>
                </a:cxn>
                <a:cxn ang="0">
                  <a:pos x="932" y="281"/>
                </a:cxn>
                <a:cxn ang="0">
                  <a:pos x="1043" y="325"/>
                </a:cxn>
              </a:cxnLst>
              <a:rect l="0" t="0" r="r" b="b"/>
              <a:pathLst>
                <a:path w="1043" h="412">
                  <a:moveTo>
                    <a:pt x="1043" y="325"/>
                  </a:moveTo>
                  <a:lnTo>
                    <a:pt x="932" y="219"/>
                  </a:lnTo>
                  <a:lnTo>
                    <a:pt x="814" y="137"/>
                  </a:lnTo>
                  <a:lnTo>
                    <a:pt x="689" y="75"/>
                  </a:lnTo>
                  <a:lnTo>
                    <a:pt x="565" y="31"/>
                  </a:lnTo>
                  <a:lnTo>
                    <a:pt x="441" y="6"/>
                  </a:lnTo>
                  <a:lnTo>
                    <a:pt x="329" y="0"/>
                  </a:lnTo>
                  <a:lnTo>
                    <a:pt x="224" y="6"/>
                  </a:lnTo>
                  <a:lnTo>
                    <a:pt x="131" y="31"/>
                  </a:lnTo>
                  <a:lnTo>
                    <a:pt x="100" y="50"/>
                  </a:lnTo>
                  <a:lnTo>
                    <a:pt x="69" y="69"/>
                  </a:lnTo>
                  <a:lnTo>
                    <a:pt x="37" y="100"/>
                  </a:lnTo>
                  <a:lnTo>
                    <a:pt x="19" y="131"/>
                  </a:lnTo>
                  <a:lnTo>
                    <a:pt x="0" y="206"/>
                  </a:lnTo>
                  <a:lnTo>
                    <a:pt x="6" y="281"/>
                  </a:lnTo>
                  <a:lnTo>
                    <a:pt x="44" y="344"/>
                  </a:lnTo>
                  <a:lnTo>
                    <a:pt x="100" y="393"/>
                  </a:lnTo>
                  <a:lnTo>
                    <a:pt x="143" y="406"/>
                  </a:lnTo>
                  <a:lnTo>
                    <a:pt x="180" y="412"/>
                  </a:lnTo>
                  <a:lnTo>
                    <a:pt x="224" y="406"/>
                  </a:lnTo>
                  <a:lnTo>
                    <a:pt x="261" y="393"/>
                  </a:lnTo>
                  <a:lnTo>
                    <a:pt x="348" y="362"/>
                  </a:lnTo>
                  <a:lnTo>
                    <a:pt x="435" y="325"/>
                  </a:lnTo>
                  <a:lnTo>
                    <a:pt x="528" y="294"/>
                  </a:lnTo>
                  <a:lnTo>
                    <a:pt x="621" y="275"/>
                  </a:lnTo>
                  <a:lnTo>
                    <a:pt x="720" y="262"/>
                  </a:lnTo>
                  <a:lnTo>
                    <a:pt x="826" y="262"/>
                  </a:lnTo>
                  <a:lnTo>
                    <a:pt x="932" y="281"/>
                  </a:lnTo>
                  <a:lnTo>
                    <a:pt x="1043" y="325"/>
                  </a:lnTo>
                  <a:close/>
                </a:path>
              </a:pathLst>
            </a:custGeom>
            <a:grpFill/>
            <a:ln w="9525">
              <a:noFill/>
              <a:round/>
              <a:headEnd/>
              <a:tailEnd/>
            </a:ln>
          </p:spPr>
          <p:txBody>
            <a:bodyPr lIns="36000" tIns="72000" rIns="36000"/>
            <a:lstStyle/>
            <a:p>
              <a:pPr eaLnBrk="1" hangingPunct="1">
                <a:defRPr/>
              </a:pPr>
              <a:endParaRPr lang="ja-JP" altLang="en-US" sz="1200"/>
            </a:p>
          </p:txBody>
        </p:sp>
      </p:grpSp>
      <p:sp>
        <p:nvSpPr>
          <p:cNvPr id="689" name="テキスト ボックス 688"/>
          <p:cNvSpPr txBox="1"/>
          <p:nvPr/>
        </p:nvSpPr>
        <p:spPr>
          <a:xfrm>
            <a:off x="323850" y="5445125"/>
            <a:ext cx="4065588" cy="954088"/>
          </a:xfrm>
          <a:prstGeom prst="rect">
            <a:avLst/>
          </a:prstGeom>
          <a:noFill/>
          <a:ln>
            <a:solidFill>
              <a:schemeClr val="accent5">
                <a:lumMod val="60000"/>
                <a:lumOff val="40000"/>
              </a:schemeClr>
            </a:solidFill>
          </a:ln>
        </p:spPr>
        <p:txBody>
          <a:bodyPr>
            <a:spAutoFit/>
          </a:bodyPr>
          <a:lstStyle/>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会計システムから出力されるデータをもとに、様々な</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帳票作成を人手で行っておりました。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会社規模が大きくなるほどに、作業者の負担が高まり、何か良い手がないかと検討しておられました。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8688" name="図 2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3351953" flipH="1" flipV="1">
            <a:off x="2389981" y="4104482"/>
            <a:ext cx="6683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1" name="表 700"/>
          <p:cNvGraphicFramePr>
            <a:graphicFrameLocks noGrp="1"/>
          </p:cNvGraphicFramePr>
          <p:nvPr/>
        </p:nvGraphicFramePr>
        <p:xfrm>
          <a:off x="1477963" y="4283075"/>
          <a:ext cx="833436" cy="854076"/>
        </p:xfrm>
        <a:graphic>
          <a:graphicData uri="http://schemas.openxmlformats.org/drawingml/2006/table">
            <a:tbl>
              <a:tblPr firstRow="1" bandRow="1">
                <a:tableStyleId>{F5AB1C69-6EDB-4FF4-983F-18BD219EF322}</a:tableStyleId>
              </a:tblPr>
              <a:tblGrid>
                <a:gridCol w="208359"/>
                <a:gridCol w="208359"/>
                <a:gridCol w="208359"/>
                <a:gridCol w="208359"/>
              </a:tblGrid>
              <a:tr h="213519">
                <a:tc>
                  <a:txBody>
                    <a:bodyPr/>
                    <a:lstStyle/>
                    <a:p>
                      <a:endParaRPr kumimoji="1" lang="ja-JP" altLang="en-US" sz="800" dirty="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bl>
          </a:graphicData>
        </a:graphic>
      </p:graphicFrame>
      <p:pic>
        <p:nvPicPr>
          <p:cNvPr id="28716" name="Picture 33" descr="C:\Users\akiyama.hiroshi\AppData\Local\Microsoft\Windows\INetCache\IE\N3DF2F7X\200px-Office-ms-excel.svg[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3860800"/>
            <a:ext cx="592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7" name="テキスト ボックス 702"/>
          <p:cNvSpPr txBox="1">
            <a:spLocks noChangeArrowheads="1"/>
          </p:cNvSpPr>
          <p:nvPr/>
        </p:nvSpPr>
        <p:spPr bwMode="auto">
          <a:xfrm>
            <a:off x="1079500" y="4879975"/>
            <a:ext cx="1547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各種帳票</a:t>
            </a:r>
          </a:p>
        </p:txBody>
      </p:sp>
      <p:graphicFrame>
        <p:nvGraphicFramePr>
          <p:cNvPr id="925" name="表 924"/>
          <p:cNvGraphicFramePr>
            <a:graphicFrameLocks noGrp="1"/>
          </p:cNvGraphicFramePr>
          <p:nvPr/>
        </p:nvGraphicFramePr>
        <p:xfrm>
          <a:off x="5754688" y="4283075"/>
          <a:ext cx="833436" cy="854076"/>
        </p:xfrm>
        <a:graphic>
          <a:graphicData uri="http://schemas.openxmlformats.org/drawingml/2006/table">
            <a:tbl>
              <a:tblPr firstRow="1" bandRow="1">
                <a:tableStyleId>{F5AB1C69-6EDB-4FF4-983F-18BD219EF322}</a:tableStyleId>
              </a:tblPr>
              <a:tblGrid>
                <a:gridCol w="208359"/>
                <a:gridCol w="208359"/>
                <a:gridCol w="208359"/>
                <a:gridCol w="208359"/>
              </a:tblGrid>
              <a:tr h="213519">
                <a:tc>
                  <a:txBody>
                    <a:bodyPr/>
                    <a:lstStyle/>
                    <a:p>
                      <a:endParaRPr kumimoji="1" lang="ja-JP" altLang="en-US" sz="800" dirty="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r>
              <a:tr h="213519">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a:p>
                  </a:txBody>
                  <a:tcPr marL="91475" marR="91475" marT="45754" marB="45754"/>
                </a:tc>
                <a:tc>
                  <a:txBody>
                    <a:bodyPr/>
                    <a:lstStyle/>
                    <a:p>
                      <a:endParaRPr kumimoji="1" lang="ja-JP" altLang="en-US" sz="800" dirty="0"/>
                    </a:p>
                  </a:txBody>
                  <a:tcPr marL="91475" marR="91475" marT="45754" marB="45754"/>
                </a:tc>
              </a:tr>
            </a:tbl>
          </a:graphicData>
        </a:graphic>
      </p:graphicFrame>
      <p:pic>
        <p:nvPicPr>
          <p:cNvPr id="28745" name="Picture 33" descr="C:\Users\akiyama.hiroshi\AppData\Local\Microsoft\Windows\INetCache\IE\N3DF2F7X\200px-Office-ms-excel.sv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0" y="3860800"/>
            <a:ext cx="5921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46" name="テキスト ボックス 927"/>
          <p:cNvSpPr txBox="1">
            <a:spLocks noChangeArrowheads="1"/>
          </p:cNvSpPr>
          <p:nvPr/>
        </p:nvSpPr>
        <p:spPr bwMode="auto">
          <a:xfrm>
            <a:off x="5437188" y="4879975"/>
            <a:ext cx="1511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200">
                <a:latin typeface="Meiryo UI" panose="020B0604030504040204" pitchFamily="50" charset="-128"/>
                <a:ea typeface="Meiryo UI" panose="020B0604030504040204" pitchFamily="50" charset="-128"/>
              </a:rPr>
              <a:t>各種帳票</a:t>
            </a:r>
          </a:p>
        </p:txBody>
      </p:sp>
      <p:sp>
        <p:nvSpPr>
          <p:cNvPr id="935" name="テキスト ボックス 934"/>
          <p:cNvSpPr txBox="1"/>
          <p:nvPr/>
        </p:nvSpPr>
        <p:spPr>
          <a:xfrm>
            <a:off x="4519613" y="5445125"/>
            <a:ext cx="4156075" cy="954088"/>
          </a:xfrm>
          <a:prstGeom prst="rect">
            <a:avLst/>
          </a:prstGeom>
          <a:noFill/>
          <a:ln>
            <a:solidFill>
              <a:srgbClr val="00B0F0"/>
            </a:solidFill>
          </a:ln>
        </p:spPr>
        <p:txBody>
          <a:bodyPr>
            <a:spAutoFit/>
          </a:bodyPr>
          <a:lstStyle/>
          <a:p>
            <a:pPr eaLnBrk="1" hangingPunct="1">
              <a:defRPr/>
            </a:pPr>
            <a:r>
              <a:rPr lang="en-US" altLang="ja-JP" sz="1400" b="1" dirty="0" err="1">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xoBlos</a:t>
            </a: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導入後は、常にアウトプットが出力可能となりました。会計システムデータ出力フォルダにバッチを仕込み、出力を検知して帳票を自動作成する仕組みとし、</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a:p>
            <a:pPr eaLnBrk="1" hangingPunct="1">
              <a:defRPr/>
            </a:pPr>
            <a:r>
              <a:rPr lang="ja-JP" altLang="en-US"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必要時にはワンクリックでも作成可能としました。</a:t>
            </a:r>
            <a:endParaRPr lang="en-US" altLang="ja-JP" sz="1400"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28748" name="テキスト ボックス 481"/>
          <p:cNvSpPr txBox="1">
            <a:spLocks noChangeArrowheads="1"/>
          </p:cNvSpPr>
          <p:nvPr/>
        </p:nvSpPr>
        <p:spPr bwMode="auto">
          <a:xfrm>
            <a:off x="7434263" y="3832225"/>
            <a:ext cx="1709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1800" b="1">
                <a:latin typeface="Meiryo UI" panose="020B0604030504040204" pitchFamily="50" charset="-128"/>
                <a:ea typeface="Meiryo UI" panose="020B0604030504040204" pitchFamily="50" charset="-128"/>
              </a:rPr>
              <a:t>ワンクリック</a:t>
            </a:r>
          </a:p>
        </p:txBody>
      </p:sp>
      <p:pic>
        <p:nvPicPr>
          <p:cNvPr id="2874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163" y="3429000"/>
            <a:ext cx="598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0" name="Picture 3" descr="C:\Users\akiyama.hiroshi\AppData\Local\Microsoft\Windows\INetCache\IE\QTT1IRFZ\333px-Tower_torre_pc_clon_server.svg[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2413" y="3490913"/>
            <a:ext cx="4778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1" name="図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6250" y="3714750"/>
            <a:ext cx="4746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2" name="図 2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326943" flipH="1" flipV="1">
            <a:off x="2297113" y="2824163"/>
            <a:ext cx="6683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3" name="図 1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91425" y="3270250"/>
            <a:ext cx="4000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4" name="Picture 3" descr="C:\Users\akiyama.hiroshi\AppData\Local\Microsoft\Windows\INetCache\IE\UI2YPV4W\gatag-00003363[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54575" y="4592638"/>
            <a:ext cx="6556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円形吹き出し 4"/>
          <p:cNvSpPr/>
          <p:nvPr/>
        </p:nvSpPr>
        <p:spPr>
          <a:xfrm>
            <a:off x="4402138" y="4206875"/>
            <a:ext cx="598487" cy="504825"/>
          </a:xfrm>
          <a:prstGeom prst="wedgeEllipseCallout">
            <a:avLst>
              <a:gd name="adj1" fmla="val 41573"/>
              <a:gd name="adj2" fmla="val 5739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ja-JP" altLang="en-US" sz="900" dirty="0">
                <a:latin typeface="Meiryo UI" panose="020B0604030504040204" pitchFamily="50" charset="-128"/>
                <a:ea typeface="Meiryo UI" panose="020B0604030504040204" pitchFamily="50" charset="-128"/>
              </a:rPr>
              <a:t>即</a:t>
            </a:r>
            <a:endParaRPr lang="en-US" altLang="ja-JP" sz="900" dirty="0">
              <a:latin typeface="Meiryo UI" panose="020B0604030504040204" pitchFamily="50" charset="-128"/>
              <a:ea typeface="Meiryo UI" panose="020B0604030504040204" pitchFamily="50" charset="-128"/>
            </a:endParaRPr>
          </a:p>
          <a:p>
            <a:pPr algn="ctr">
              <a:defRPr/>
            </a:pPr>
            <a:r>
              <a:rPr lang="ja-JP" altLang="en-US" sz="900" dirty="0">
                <a:latin typeface="Meiryo UI" panose="020B0604030504040204" pitchFamily="50" charset="-128"/>
                <a:ea typeface="Meiryo UI" panose="020B0604030504040204" pitchFamily="50" charset="-128"/>
              </a:rPr>
              <a:t>会議</a:t>
            </a:r>
          </a:p>
        </p:txBody>
      </p:sp>
      <p:pic>
        <p:nvPicPr>
          <p:cNvPr id="28756" name="図 47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3351953" flipH="1" flipV="1">
            <a:off x="6662738" y="4249737"/>
            <a:ext cx="6683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7" name="図 2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326943" flipH="1" flipV="1">
            <a:off x="6950075" y="2871788"/>
            <a:ext cx="6683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8" name="図 1"/>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0375" y="1846263"/>
            <a:ext cx="749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9" name="図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92200" y="1893888"/>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0" name="図 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089150" y="2189163"/>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1" name="図 10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241550" y="2341563"/>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2" name="図 10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393950" y="2493963"/>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3" name="図 110"/>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178425" y="1843088"/>
            <a:ext cx="74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4" name="図 1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810250" y="1890713"/>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5" name="図 11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807200" y="2187575"/>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6" name="図 11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959600" y="2339975"/>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7" name="図 11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12000" y="2492375"/>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8" name="図 1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645400" y="2562225"/>
            <a:ext cx="3222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9" name="図 1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969250" y="2611438"/>
            <a:ext cx="5524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0" name="図 102">
            <a:hlinkClick r:id="rId15"/>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rot="4175348" flipV="1">
            <a:off x="7673975" y="3440113"/>
            <a:ext cx="390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952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番号プレースホルダー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2748BE9A-39EA-4C15-9BA6-D91847A4702D}" type="slidenum">
              <a:rPr lang="ja-JP" altLang="en-US" sz="1200">
                <a:solidFill>
                  <a:srgbClr val="898989"/>
                </a:solidFill>
              </a:rPr>
              <a:pPr>
                <a:spcBef>
                  <a:spcPct val="0"/>
                </a:spcBef>
                <a:buFontTx/>
                <a:buNone/>
              </a:pPr>
              <a:t>9</a:t>
            </a:fld>
            <a:endParaRPr lang="ja-JP" altLang="en-US" sz="1200">
              <a:solidFill>
                <a:srgbClr val="898989"/>
              </a:solidFill>
            </a:endParaRPr>
          </a:p>
        </p:txBody>
      </p:sp>
      <p:sp>
        <p:nvSpPr>
          <p:cNvPr id="6" name="正方形/長方形 5"/>
          <p:cNvSpPr/>
          <p:nvPr/>
        </p:nvSpPr>
        <p:spPr>
          <a:xfrm>
            <a:off x="179388" y="1268413"/>
            <a:ext cx="1944687" cy="2889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ja-JP" dirty="0"/>
              <a:t>After</a:t>
            </a:r>
            <a:endParaRPr lang="ja-JP" altLang="en-US" dirty="0"/>
          </a:p>
        </p:txBody>
      </p:sp>
      <p:cxnSp>
        <p:nvCxnSpPr>
          <p:cNvPr id="7" name="直線コネクタ 6"/>
          <p:cNvCxnSpPr/>
          <p:nvPr/>
        </p:nvCxnSpPr>
        <p:spPr>
          <a:xfrm>
            <a:off x="107950" y="1628775"/>
            <a:ext cx="889158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10" name="Rectangle 2"/>
          <p:cNvSpPr>
            <a:spLocks noChangeArrowheads="1"/>
          </p:cNvSpPr>
          <p:nvPr/>
        </p:nvSpPr>
        <p:spPr bwMode="auto">
          <a:xfrm>
            <a:off x="179388" y="163513"/>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ja-JP" altLang="en-US" sz="2400" b="1" dirty="0" smtClean="0">
                <a:solidFill>
                  <a:schemeClr val="tx1">
                    <a:lumMod val="85000"/>
                    <a:lumOff val="15000"/>
                  </a:schemeClr>
                </a:solidFill>
                <a:latin typeface="Meiryo UI" panose="020B0604030504040204" pitchFamily="50" charset="-128"/>
                <a:ea typeface="Meiryo UI" panose="020B0604030504040204" pitchFamily="50" charset="-128"/>
              </a:rPr>
              <a:t>実績紹介（</a:t>
            </a:r>
            <a:r>
              <a:rPr lang="ja-JP" altLang="en-US" sz="2400" b="1" dirty="0">
                <a:solidFill>
                  <a:schemeClr val="tx1">
                    <a:lumMod val="85000"/>
                    <a:lumOff val="15000"/>
                  </a:schemeClr>
                </a:solidFill>
                <a:latin typeface="Meiryo UI" panose="020B0604030504040204" pitchFamily="50" charset="-128"/>
                <a:ea typeface="Meiryo UI" panose="020B0604030504040204" pitchFamily="50" charset="-128"/>
              </a:rPr>
              <a:t>業務</a:t>
            </a:r>
            <a:r>
              <a:rPr lang="ja-JP" altLang="en-US" sz="2400" b="1" dirty="0" smtClean="0">
                <a:solidFill>
                  <a:schemeClr val="tx1">
                    <a:lumMod val="85000"/>
                    <a:lumOff val="15000"/>
                  </a:schemeClr>
                </a:solidFill>
                <a:latin typeface="Meiryo UI" panose="020B0604030504040204" pitchFamily="50" charset="-128"/>
                <a:ea typeface="Meiryo UI" panose="020B0604030504040204" pitchFamily="50" charset="-128"/>
              </a:rPr>
              <a:t>部）</a:t>
            </a:r>
            <a:endParaRPr lang="en-US" altLang="ja-JP" sz="2400" b="1" dirty="0" smtClean="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323850" y="765175"/>
            <a:ext cx="8351838" cy="369888"/>
          </a:xfrm>
          <a:prstGeom prst="rect">
            <a:avLst/>
          </a:prstGeom>
          <a:noFill/>
        </p:spPr>
        <p:txBody>
          <a:bodyPr>
            <a:spAutoFit/>
          </a:bodyPr>
          <a:lstStyle/>
          <a:p>
            <a:pPr eaLnBrk="1" hangingPunct="1">
              <a:defRPr/>
            </a:pPr>
            <a:r>
              <a:rPr lang="ja-JP" altLang="en-US" b="1" dirty="0">
                <a:solidFill>
                  <a:schemeClr val="bg2">
                    <a:lumMod val="25000"/>
                  </a:schemeClr>
                </a:solidFill>
                <a:latin typeface="Meiryo UI" panose="020B0604030504040204" pitchFamily="50" charset="-128"/>
                <a:ea typeface="Meiryo UI" panose="020B0604030504040204" pitchFamily="50" charset="-128"/>
                <a:cs typeface="メイリオ" panose="020B0604030504040204" pitchFamily="50" charset="-128"/>
              </a:rPr>
              <a:t>・現場からのトラブル報告書集計</a:t>
            </a:r>
            <a:endParaRPr lang="ja-JP" altLang="ja-JP" b="1" dirty="0">
              <a:solidFill>
                <a:schemeClr val="bg2">
                  <a:lumMod val="25000"/>
                </a:schemeClr>
              </a:solidFill>
              <a:latin typeface="Meiryo UI" panose="020B0604030504040204" pitchFamily="50" charset="-128"/>
              <a:ea typeface="Meiryo UI" panose="020B0604030504040204" pitchFamily="50" charset="-128"/>
            </a:endParaRPr>
          </a:p>
        </p:txBody>
      </p:sp>
      <p:sp>
        <p:nvSpPr>
          <p:cNvPr id="17" name="円形吹き出し 16"/>
          <p:cNvSpPr/>
          <p:nvPr/>
        </p:nvSpPr>
        <p:spPr>
          <a:xfrm>
            <a:off x="4862541" y="5492698"/>
            <a:ext cx="845768" cy="431198"/>
          </a:xfrm>
          <a:prstGeom prst="wedgeEllipseCallout">
            <a:avLst>
              <a:gd name="adj1" fmla="val -60136"/>
              <a:gd name="adj2" fmla="val -33053"/>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出力</a:t>
            </a:r>
          </a:p>
        </p:txBody>
      </p:sp>
      <p:sp>
        <p:nvSpPr>
          <p:cNvPr id="18" name="円形吹き出し 17"/>
          <p:cNvSpPr/>
          <p:nvPr/>
        </p:nvSpPr>
        <p:spPr>
          <a:xfrm>
            <a:off x="5364088" y="3662362"/>
            <a:ext cx="2376264" cy="1422822"/>
          </a:xfrm>
          <a:prstGeom prst="wedgeEllipseCallout">
            <a:avLst>
              <a:gd name="adj1" fmla="val 61089"/>
              <a:gd name="adj2" fmla="val 9337"/>
            </a:avLst>
          </a:prstGeom>
        </p:spPr>
        <p:style>
          <a:lnRef idx="0">
            <a:schemeClr val="accent3"/>
          </a:lnRef>
          <a:fillRef idx="3">
            <a:schemeClr val="accent3"/>
          </a:fillRef>
          <a:effectRef idx="3">
            <a:schemeClr val="accent3"/>
          </a:effectRef>
          <a:fontRef idx="minor">
            <a:schemeClr val="lt1"/>
          </a:fontRef>
        </p:style>
        <p:txBody>
          <a:bodyPr wrap="none" anchor="ctr"/>
          <a:lstStyle/>
          <a:p>
            <a:pPr algn="ctr">
              <a:defRPr/>
            </a:pPr>
            <a:r>
              <a:rPr lang="ja-JP" altLang="en-US" sz="1400" b="1" dirty="0"/>
              <a:t>バッチがデータの</a:t>
            </a:r>
            <a:endParaRPr lang="en-US" altLang="ja-JP" sz="1400" b="1" dirty="0"/>
          </a:p>
          <a:p>
            <a:pPr algn="ctr">
              <a:defRPr/>
            </a:pPr>
            <a:r>
              <a:rPr lang="ja-JP" altLang="en-US" sz="1400" b="1" dirty="0"/>
              <a:t>存在を検知すれば</a:t>
            </a:r>
            <a:endParaRPr lang="en-US" altLang="ja-JP" sz="1400" b="1" dirty="0"/>
          </a:p>
          <a:p>
            <a:pPr algn="ctr">
              <a:defRPr/>
            </a:pPr>
            <a:r>
              <a:rPr lang="ja-JP" altLang="en-US" sz="1400" b="1" dirty="0"/>
              <a:t>自動帳票作成！と</a:t>
            </a:r>
            <a:endParaRPr lang="en-US" altLang="ja-JP" sz="1400" b="1" dirty="0"/>
          </a:p>
          <a:p>
            <a:pPr algn="ctr">
              <a:defRPr/>
            </a:pPr>
            <a:r>
              <a:rPr lang="ja-JP" altLang="en-US" sz="1400" b="1" dirty="0"/>
              <a:t>最適な環境</a:t>
            </a:r>
            <a:r>
              <a:rPr lang="ja-JP" altLang="en-US" sz="1400" b="1" dirty="0" err="1"/>
              <a:t>だにゃ</a:t>
            </a:r>
            <a:endParaRPr lang="en-US" altLang="ja-JP" sz="1400" b="1" dirty="0"/>
          </a:p>
        </p:txBody>
      </p:sp>
      <p:pic>
        <p:nvPicPr>
          <p:cNvPr id="29709" name="図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6663" y="4154488"/>
            <a:ext cx="12779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円形吹き出し 15"/>
          <p:cNvSpPr/>
          <p:nvPr/>
        </p:nvSpPr>
        <p:spPr>
          <a:xfrm>
            <a:off x="6539818" y="1662993"/>
            <a:ext cx="842740" cy="432048"/>
          </a:xfrm>
          <a:prstGeom prst="wedgeEllipseCallout">
            <a:avLst>
              <a:gd name="adj1" fmla="val -49454"/>
              <a:gd name="adj2" fmla="val 59519"/>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ja-JP" altLang="en-US" sz="1200" dirty="0">
                <a:latin typeface="Meiryo UI" panose="020B0604030504040204" pitchFamily="50" charset="-128"/>
                <a:ea typeface="Meiryo UI" panose="020B0604030504040204" pitchFamily="50" charset="-128"/>
              </a:rPr>
              <a:t>入力</a:t>
            </a:r>
          </a:p>
        </p:txBody>
      </p:sp>
      <p:pic>
        <p:nvPicPr>
          <p:cNvPr id="29713"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57413"/>
            <a:ext cx="77597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図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19950" y="1773238"/>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5" name="図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025" y="3206750"/>
            <a:ext cx="4516438"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5458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7509</TotalTime>
  <Words>1963</Words>
  <Application>Microsoft Office PowerPoint</Application>
  <PresentationFormat>画面に合わせる (4:3)</PresentationFormat>
  <Paragraphs>209</Paragraphs>
  <Slides>12</Slides>
  <Notes>1</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12</vt:i4>
      </vt:variant>
    </vt:vector>
  </HeadingPairs>
  <TitlesOfParts>
    <vt:vector size="23" baseType="lpstr">
      <vt:lpstr>HGP創英角ｺﾞｼｯｸUB</vt:lpstr>
      <vt:lpstr>HGP創英角ﾎﾟｯﾌﾟ体</vt:lpstr>
      <vt:lpstr>HG創英角ｺﾞｼｯｸUB</vt:lpstr>
      <vt:lpstr>HG創英角ﾎﾟｯﾌﾟ体</vt:lpstr>
      <vt:lpstr>Meiryo UI</vt:lpstr>
      <vt:lpstr>ＭＳ Ｐゴシック</vt:lpstr>
      <vt:lpstr>メイリオ</vt:lpstr>
      <vt:lpstr>Arial</vt:lpstr>
      <vt:lpstr>Calibri</vt:lpstr>
      <vt:lpstr>Office ​​テーマ</vt:lpstr>
      <vt:lpstr>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akiyama</dc:creator>
  <cp:lastModifiedBy>吉岡 璃央</cp:lastModifiedBy>
  <cp:revision>1462</cp:revision>
  <cp:lastPrinted>2016-09-01T02:11:03Z</cp:lastPrinted>
  <dcterms:created xsi:type="dcterms:W3CDTF">2013-07-22T13:06:50Z</dcterms:created>
  <dcterms:modified xsi:type="dcterms:W3CDTF">2018-09-14T08:27:22Z</dcterms:modified>
</cp:coreProperties>
</file>