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60" r:id="rId3"/>
    <p:sldId id="258" r:id="rId4"/>
    <p:sldId id="263" r:id="rId5"/>
    <p:sldId id="261" r:id="rId6"/>
    <p:sldId id="262" r:id="rId7"/>
    <p:sldId id="264" r:id="rId8"/>
    <p:sldId id="265" r:id="rId9"/>
    <p:sldId id="285" r:id="rId10"/>
    <p:sldId id="269" r:id="rId11"/>
    <p:sldId id="270" r:id="rId12"/>
    <p:sldId id="271" r:id="rId13"/>
    <p:sldId id="286" r:id="rId14"/>
    <p:sldId id="274" r:id="rId15"/>
    <p:sldId id="288" r:id="rId16"/>
    <p:sldId id="276" r:id="rId17"/>
    <p:sldId id="277" r:id="rId18"/>
    <p:sldId id="279" r:id="rId19"/>
    <p:sldId id="281" r:id="rId20"/>
    <p:sldId id="282" r:id="rId21"/>
    <p:sldId id="283" r:id="rId22"/>
    <p:sldId id="291" r:id="rId23"/>
    <p:sldId id="284" r:id="rId24"/>
    <p:sldId id="289" r:id="rId25"/>
    <p:sldId id="292" r:id="rId26"/>
    <p:sldId id="290" r:id="rId27"/>
    <p:sldId id="280" r:id="rId28"/>
    <p:sldId id="278" r:id="rId29"/>
    <p:sldId id="266" r:id="rId30"/>
    <p:sldId id="287" r:id="rId31"/>
    <p:sldId id="272" r:id="rId32"/>
    <p:sldId id="267" r:id="rId33"/>
    <p:sldId id="275"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5" autoAdjust="0"/>
    <p:restoredTop sz="48449" autoAdjust="0"/>
  </p:normalViewPr>
  <p:slideViewPr>
    <p:cSldViewPr snapToGrid="0">
      <p:cViewPr varScale="1">
        <p:scale>
          <a:sx n="50" d="100"/>
          <a:sy n="50" d="100"/>
        </p:scale>
        <p:origin x="1848" y="21"/>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26B5-8898-4486-87D2-8D9E02A65170}" type="datetimeFigureOut">
              <a:rPr kumimoji="1" lang="ja-JP" altLang="en-US" smtClean="0"/>
              <a:t>2019/6/29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4524-672D-4E66-A637-CA0A2B28D555}" type="slidenum">
              <a:rPr kumimoji="1" lang="ja-JP" altLang="en-US" smtClean="0"/>
              <a:t>‹#›</a:t>
            </a:fld>
            <a:endParaRPr kumimoji="1" lang="ja-JP" altLang="en-US"/>
          </a:p>
        </p:txBody>
      </p:sp>
    </p:spTree>
    <p:extLst>
      <p:ext uri="{BB962C8B-B14F-4D97-AF65-F5344CB8AC3E}">
        <p14:creationId xmlns:p14="http://schemas.microsoft.com/office/powerpoint/2010/main" val="420847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gixo.jp/blog/488/"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a:t>
            </a:r>
            <a:r>
              <a:rPr kumimoji="1" lang="ja-JP" altLang="en-US" dirty="0" smtClean="0"/>
              <a:t>第</a:t>
            </a:r>
            <a:r>
              <a:rPr kumimoji="1" lang="en-US" altLang="ja-JP" dirty="0" smtClean="0"/>
              <a:t>4</a:t>
            </a:r>
            <a:r>
              <a:rPr kumimoji="1" lang="ja-JP" altLang="en-US" dirty="0" smtClean="0"/>
              <a:t>章</a:t>
            </a:r>
            <a:r>
              <a:rPr kumimoji="1" lang="ja-JP" altLang="en-US" baseline="0" dirty="0" smtClean="0"/>
              <a:t> </a:t>
            </a:r>
            <a:r>
              <a:rPr kumimoji="1" lang="ja-JP" altLang="en-US" baseline="0" dirty="0" smtClean="0"/>
              <a:t>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414670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で、このパターンがどのような場面で用いられるかというと</a:t>
            </a:r>
          </a:p>
          <a:p>
            <a:r>
              <a:rPr kumimoji="1" lang="ja-JP" altLang="en-US" u="sng" dirty="0" smtClean="0"/>
              <a:t>学習は一括でできるけど、予測したい未知の入力データが事前に用意できず、予測結果を低遅延で使いたい場合です</a:t>
            </a:r>
            <a:endParaRPr kumimoji="1" lang="en-US" altLang="ja-JP" u="sng" dirty="0" smtClean="0"/>
          </a:p>
          <a:p>
            <a:endParaRPr kumimoji="1" lang="en-US" altLang="ja-JP" dirty="0" smtClean="0"/>
          </a:p>
          <a:p>
            <a:r>
              <a:rPr kumimoji="1" lang="ja-JP" altLang="en-US" dirty="0" smtClean="0"/>
              <a:t>例えば、広告配信の最適化などが考えられます。</a:t>
            </a:r>
            <a:endParaRPr kumimoji="1" lang="en-US" altLang="ja-JP" dirty="0" smtClean="0"/>
          </a:p>
          <a:p>
            <a:endParaRPr kumimoji="1" lang="en-US" altLang="ja-JP" dirty="0" smtClean="0"/>
          </a:p>
          <a:p>
            <a:r>
              <a:rPr kumimoji="1" lang="ja-JP" altLang="en-US" dirty="0" smtClean="0"/>
              <a:t>で、この予測結果を低遅延で提供するためにはいろいろ工夫が必要で～～です</a:t>
            </a:r>
            <a:endParaRPr kumimoji="1" lang="en-US" altLang="ja-JP" dirty="0" smtClean="0"/>
          </a:p>
          <a:p>
            <a:endParaRPr kumimoji="1" lang="en-US" altLang="ja-JP" dirty="0" smtClean="0"/>
          </a:p>
          <a:p>
            <a:r>
              <a:rPr kumimoji="1" lang="ja-JP" altLang="en-US" b="1" dirty="0" smtClean="0"/>
              <a:t>そのため</a:t>
            </a:r>
            <a:r>
              <a:rPr kumimoji="1" lang="en-US" altLang="ja-JP" b="1" dirty="0" smtClean="0"/>
              <a:t>DB</a:t>
            </a:r>
            <a:r>
              <a:rPr kumimoji="1" lang="ja-JP" altLang="en-US" b="1" dirty="0" smtClean="0"/>
              <a:t>に前処理済みのデータや特徴量を格納しておく工夫が必要です</a:t>
            </a:r>
            <a:endParaRPr kumimoji="1" lang="en-US" altLang="ja-JP" b="1"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で、特徴のところでも言いましたが、このパターンは</a:t>
            </a:r>
            <a:r>
              <a:rPr lang="en-US" altLang="ja-JP" dirty="0" smtClean="0"/>
              <a:t>Web</a:t>
            </a:r>
            <a:r>
              <a:rPr lang="ja-JP" altLang="en-US" dirty="0" smtClean="0"/>
              <a:t>アプリケーションとバッチシステムが同一言語でなければならないというように～～特徴があります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ただ、どうしても</a:t>
            </a:r>
            <a:r>
              <a:rPr lang="en-US" altLang="ja-JP" dirty="0" smtClean="0"/>
              <a:t>Web</a:t>
            </a:r>
            <a:r>
              <a:rPr lang="ja-JP" altLang="en-US" dirty="0" smtClean="0"/>
              <a:t>アプリケーションで用いる言語で機械学習で使う予測モデルを実装するのは大変らしく～～場合もあるようです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10</a:t>
            </a:fld>
            <a:endParaRPr kumimoji="1" lang="ja-JP" altLang="en-US"/>
          </a:p>
        </p:txBody>
      </p:sp>
    </p:spTree>
    <p:extLst>
      <p:ext uri="{BB962C8B-B14F-4D97-AF65-F5344CB8AC3E}">
        <p14:creationId xmlns:p14="http://schemas.microsoft.com/office/powerpoint/2010/main" val="117688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次にこのパターンの学習フェーズと予測フェーズを見て行きます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学習フェーズではオレンジ色のコンポーネントが使われます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１．バッチシステムによって、</a:t>
            </a:r>
            <a:r>
              <a:rPr lang="en-US" altLang="ja-JP" sz="1200" u="sng" dirty="0" smtClean="0">
                <a:latin typeface="ＭＳ Ｐゴシック" panose="020B0600070205080204" pitchFamily="50" charset="-128"/>
                <a:ea typeface="ＭＳ Ｐゴシック" panose="020B0600070205080204" pitchFamily="50" charset="-128"/>
              </a:rPr>
              <a:t>DB</a:t>
            </a:r>
            <a:r>
              <a:rPr lang="ja-JP" altLang="en-US" sz="1200" u="sng"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1200" u="sng"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２．次にここで得た、特徴量を元に何らかのモデルを学習します</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３．～～</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シリアライズというのは、</a:t>
            </a:r>
            <a:r>
              <a:rPr lang="ja-JP" altLang="en-US" sz="1200" u="sng" dirty="0" smtClean="0">
                <a:latin typeface="ＭＳ Ｐゴシック" panose="020B0600070205080204" pitchFamily="50" charset="-128"/>
                <a:ea typeface="ＭＳ Ｐゴシック" panose="020B0600070205080204" pitchFamily="50" charset="-128"/>
              </a:rPr>
              <a:t>簡単に言うと</a:t>
            </a:r>
            <a:r>
              <a:rPr kumimoji="1" lang="ja-JP" altLang="en-US" sz="1200" b="1" i="0" u="sng" kern="1200" dirty="0" smtClean="0">
                <a:solidFill>
                  <a:schemeClr val="tx1"/>
                </a:solidFill>
                <a:effectLst/>
                <a:latin typeface="+mn-lt"/>
                <a:ea typeface="+mn-ea"/>
                <a:cs typeface="+mn-cs"/>
              </a:rPr>
              <a:t>ソフトウェア内部で扱っているデータをそのまま、保存したり送受信することができるように変換すること</a:t>
            </a:r>
            <a:r>
              <a:rPr kumimoji="1" lang="ja-JP" altLang="en-US" sz="1200" b="0" i="0" kern="1200" dirty="0" smtClean="0">
                <a:solidFill>
                  <a:schemeClr val="tx1"/>
                </a:solidFill>
                <a:effectLst/>
                <a:latin typeface="+mn-lt"/>
                <a:ea typeface="+mn-ea"/>
                <a:cs typeface="+mn-cs"/>
              </a:rPr>
              <a:t>ですね。</a:t>
            </a: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で次は予測フェーズですね</a:t>
            </a:r>
            <a:endParaRPr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11</a:t>
            </a:fld>
            <a:endParaRPr kumimoji="1" lang="ja-JP" altLang="en-US"/>
          </a:p>
        </p:txBody>
      </p:sp>
    </p:spTree>
    <p:extLst>
      <p:ext uri="{BB962C8B-B14F-4D97-AF65-F5344CB8AC3E}">
        <p14:creationId xmlns:p14="http://schemas.microsoft.com/office/powerpoint/2010/main" val="738457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予測フェーズは青い部分の要素が用いられます。</a:t>
            </a:r>
            <a:endParaRPr kumimoji="1" lang="en-US" altLang="ja-JP" dirty="0" smtClean="0"/>
          </a:p>
          <a:p>
            <a:endParaRPr kumimoji="1" lang="en-US" altLang="ja-JP" dirty="0" smtClean="0"/>
          </a:p>
          <a:p>
            <a:r>
              <a:rPr kumimoji="1" lang="ja-JP" altLang="en-US" dirty="0" smtClean="0"/>
              <a:t>で、</a:t>
            </a:r>
            <a:r>
              <a:rPr kumimoji="1" lang="en-US" altLang="ja-JP" dirty="0" smtClean="0"/>
              <a:t>Web</a:t>
            </a:r>
            <a:r>
              <a:rPr kumimoji="1" lang="ja-JP" altLang="en-US" dirty="0" smtClean="0"/>
              <a:t>アプリケーションが何かしらのイベントをトリガーに予測を要求します。例えば～～</a:t>
            </a:r>
            <a:endParaRPr kumimoji="1" lang="en-US" altLang="ja-JP" dirty="0" smtClean="0"/>
          </a:p>
          <a:p>
            <a:endParaRPr kumimoji="1" lang="en-US" altLang="ja-JP" dirty="0" smtClean="0"/>
          </a:p>
          <a:p>
            <a:r>
              <a:rPr kumimoji="1" lang="ja-JP" altLang="en-US" dirty="0" smtClean="0"/>
              <a:t>で、このイベント発生時に予測したい対象、今回の例だとコメントですね。この情報を</a:t>
            </a:r>
            <a:r>
              <a:rPr kumimoji="1" lang="en-US" altLang="ja-JP" dirty="0" smtClean="0"/>
              <a:t>DB</a:t>
            </a:r>
            <a:r>
              <a:rPr kumimoji="1" lang="ja-JP" altLang="en-US" dirty="0" smtClean="0"/>
              <a:t>からあるいはリクエスト情報から直接取得し、特徴量を抽出します</a:t>
            </a:r>
            <a:endParaRPr kumimoji="1" lang="en-US" altLang="ja-JP" dirty="0" smtClean="0"/>
          </a:p>
          <a:p>
            <a:endParaRPr kumimoji="1" lang="en-US" altLang="ja-JP" dirty="0" smtClean="0"/>
          </a:p>
          <a:p>
            <a:r>
              <a:rPr kumimoji="1" lang="ja-JP" altLang="en-US" dirty="0" smtClean="0"/>
              <a:t>で、次に学習フェーズ完成させておいた～～</a:t>
            </a:r>
            <a:endParaRPr kumimoji="1" lang="en-US" altLang="ja-JP" dirty="0" smtClean="0"/>
          </a:p>
          <a:p>
            <a:endParaRPr kumimoji="1" lang="en-US" altLang="ja-JP" dirty="0" smtClean="0"/>
          </a:p>
          <a:p>
            <a:r>
              <a:rPr kumimoji="1" lang="ja-JP" altLang="en-US" dirty="0" smtClean="0"/>
              <a:t>その</a:t>
            </a:r>
            <a:r>
              <a:rPr kumimoji="1" lang="ja-JP" altLang="en-US" dirty="0" smtClean="0"/>
              <a:t>結果</a:t>
            </a:r>
            <a:r>
              <a:rPr kumimoji="1" lang="ja-JP" altLang="en-US" dirty="0" smtClean="0"/>
              <a:t>をもと</a:t>
            </a:r>
            <a:r>
              <a:rPr kumimoji="1" lang="ja-JP" altLang="en-US" dirty="0" smtClean="0"/>
              <a:t>に、ユーザーにフィードバックをするなどして、次の処理へとつなげて</a:t>
            </a:r>
            <a:r>
              <a:rPr kumimoji="1" lang="ja-JP" altLang="en-US" dirty="0" smtClean="0"/>
              <a:t>いきます</a:t>
            </a:r>
            <a:endParaRPr kumimoji="1" lang="en-US" altLang="ja-JP" dirty="0" smtClean="0"/>
          </a:p>
          <a:p>
            <a:endParaRPr kumimoji="1" lang="en-US" altLang="ja-JP" b="0" dirty="0" smtClean="0"/>
          </a:p>
          <a:p>
            <a:r>
              <a:rPr kumimoji="1" lang="ja-JP" altLang="en-US" b="0" dirty="0" smtClean="0"/>
              <a:t>パターン</a:t>
            </a:r>
            <a:r>
              <a:rPr kumimoji="1" lang="en-US" altLang="ja-JP" b="0" dirty="0" smtClean="0"/>
              <a:t>1</a:t>
            </a:r>
            <a:r>
              <a:rPr kumimoji="1" lang="ja-JP" altLang="en-US" b="0" dirty="0" smtClean="0"/>
              <a:t>の学習と予測フェーズはこんな感じなりました</a:t>
            </a:r>
            <a:endParaRPr kumimoji="1" lang="en-US" altLang="ja-JP" b="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イベントトリガー：イベントを起こす要因、引き金</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12</a:t>
            </a:fld>
            <a:endParaRPr kumimoji="1" lang="ja-JP" altLang="en-US"/>
          </a:p>
        </p:txBody>
      </p:sp>
    </p:spTree>
    <p:extLst>
      <p:ext uri="{BB962C8B-B14F-4D97-AF65-F5344CB8AC3E}">
        <p14:creationId xmlns:p14="http://schemas.microsoft.com/office/powerpoint/2010/main" val="416543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次のパターンは、～～というパターンですね。</a:t>
            </a:r>
            <a:endParaRPr kumimoji="1" lang="en-US" altLang="ja-JP" dirty="0" smtClean="0"/>
          </a:p>
          <a:p>
            <a:endParaRPr kumimoji="1" lang="en-US" altLang="ja-JP" dirty="0" smtClean="0"/>
          </a:p>
          <a:p>
            <a:r>
              <a:rPr kumimoji="1" lang="ja-JP" altLang="en-US" dirty="0" smtClean="0"/>
              <a:t>この</a:t>
            </a:r>
            <a:r>
              <a:rPr kumimoji="1" lang="ja-JP" altLang="en-US" dirty="0" smtClean="0"/>
              <a:t>パターンは</a:t>
            </a:r>
            <a:r>
              <a:rPr kumimoji="1" lang="ja-JP" altLang="en-US" dirty="0" smtClean="0"/>
              <a:t>、バッチ処理で学習とリアルタイム処理で予測という点では、パターン</a:t>
            </a:r>
            <a:r>
              <a:rPr kumimoji="1" lang="en-US" altLang="ja-JP" dirty="0" smtClean="0"/>
              <a:t>1</a:t>
            </a:r>
            <a:r>
              <a:rPr kumimoji="1" lang="ja-JP" altLang="en-US" dirty="0" smtClean="0"/>
              <a:t>と同じですが、</a:t>
            </a:r>
            <a:r>
              <a:rPr kumimoji="1" lang="ja-JP" altLang="en-US" b="1" dirty="0" smtClean="0"/>
              <a:t>予測</a:t>
            </a:r>
            <a:r>
              <a:rPr kumimoji="1" lang="ja-JP" altLang="en-US" b="1" dirty="0" smtClean="0"/>
              <a:t>結果をレスポンスとして返す</a:t>
            </a:r>
            <a:r>
              <a:rPr kumimoji="1" lang="en-US" altLang="ja-JP" b="1" dirty="0" smtClean="0"/>
              <a:t>API</a:t>
            </a:r>
            <a:r>
              <a:rPr kumimoji="1" lang="ja-JP" altLang="en-US" b="1" dirty="0" smtClean="0"/>
              <a:t>サーバーを用意</a:t>
            </a:r>
            <a:r>
              <a:rPr kumimoji="1" lang="ja-JP" altLang="en-US" b="1" dirty="0" smtClean="0"/>
              <a:t>するという点</a:t>
            </a:r>
            <a:r>
              <a:rPr kumimoji="1" lang="ja-JP" altLang="en-US" dirty="0" smtClean="0"/>
              <a:t>でちょっと違います。</a:t>
            </a:r>
            <a:endParaRPr kumimoji="1" lang="en-US" altLang="ja-JP" dirty="0" smtClean="0"/>
          </a:p>
          <a:p>
            <a:endParaRPr kumimoji="1" lang="en-US" altLang="ja-JP" dirty="0" smtClean="0"/>
          </a:p>
          <a:p>
            <a:r>
              <a:rPr kumimoji="1" lang="ja-JP" altLang="en-US" dirty="0" smtClean="0"/>
              <a:t>このパターンの特徴は～～</a:t>
            </a:r>
            <a:endParaRPr kumimoji="1" lang="en-US" altLang="ja-JP" dirty="0" smtClean="0"/>
          </a:p>
          <a:p>
            <a:endParaRPr kumimoji="1" lang="en-US" altLang="ja-JP" dirty="0" smtClean="0"/>
          </a:p>
          <a:p>
            <a:r>
              <a:rPr kumimoji="1" lang="ja-JP" altLang="en-US" dirty="0" smtClean="0"/>
              <a:t>の２点が</a:t>
            </a:r>
            <a:r>
              <a:rPr kumimoji="1" lang="ja-JP" altLang="en-US" dirty="0" smtClean="0"/>
              <a:t>あり一つは、～～ということです、これは実装する際に非常にメリットがあります</a:t>
            </a:r>
            <a:endParaRPr kumimoji="1" lang="en-US" altLang="ja-JP" dirty="0" smtClean="0"/>
          </a:p>
          <a:p>
            <a:endParaRPr kumimoji="1" lang="en-US" altLang="ja-JP" dirty="0" smtClean="0"/>
          </a:p>
          <a:p>
            <a:r>
              <a:rPr kumimoji="1" lang="ja-JP" altLang="en-US" dirty="0" smtClean="0"/>
              <a:t>２つ目は、～～ということでこれはパターン１と基本的には同じですね</a:t>
            </a:r>
            <a:endParaRPr kumimoji="1" lang="en-US" altLang="ja-JP" dirty="0" smtClean="0"/>
          </a:p>
          <a:p>
            <a:endParaRPr kumimoji="1" lang="en-US" altLang="ja-JP" dirty="0" smtClean="0"/>
          </a:p>
          <a:p>
            <a:r>
              <a:rPr kumimoji="1" lang="ja-JP" altLang="en-US" dirty="0" smtClean="0"/>
              <a:t>で、このパターンはバッチ</a:t>
            </a:r>
            <a:r>
              <a:rPr kumimoji="1" lang="ja-JP" altLang="en-US" dirty="0" smtClean="0"/>
              <a:t>処理で学習を行うことは他のパターンとは代わりませんが、</a:t>
            </a:r>
            <a:r>
              <a:rPr kumimoji="1" lang="en-US" altLang="ja-JP" dirty="0" smtClean="0"/>
              <a:t>Web</a:t>
            </a:r>
            <a:r>
              <a:rPr kumimoji="1" lang="ja-JP" altLang="en-US" dirty="0" smtClean="0"/>
              <a:t>アプリケーションから</a:t>
            </a:r>
            <a:r>
              <a:rPr kumimoji="1" lang="ja-JP" altLang="en-US" dirty="0" smtClean="0"/>
              <a:t>～～ということです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13</a:t>
            </a:fld>
            <a:endParaRPr kumimoji="1" lang="ja-JP" altLang="en-US"/>
          </a:p>
        </p:txBody>
      </p:sp>
    </p:spTree>
    <p:extLst>
      <p:ext uri="{BB962C8B-B14F-4D97-AF65-F5344CB8AC3E}">
        <p14:creationId xmlns:p14="http://schemas.microsoft.com/office/powerpoint/2010/main" val="1667135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このスライドでは、パターン</a:t>
            </a:r>
            <a:r>
              <a:rPr kumimoji="1" lang="en-US" altLang="ja-JP" dirty="0" smtClean="0"/>
              <a:t>2</a:t>
            </a:r>
            <a:r>
              <a:rPr kumimoji="1" lang="ja-JP" altLang="en-US" dirty="0" smtClean="0"/>
              <a:t>のメリットとデメリットを簡単に紹介したいと思います。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メリットは前のスライドの特徴のところでも言いましたが、</a:t>
            </a:r>
            <a:r>
              <a:rPr lang="en-US" altLang="ja-JP" dirty="0" smtClean="0"/>
              <a:t>Web</a:t>
            </a:r>
            <a:r>
              <a:rPr lang="ja-JP" altLang="en-US" dirty="0" smtClean="0"/>
              <a:t>アプリケーションとの結合が疎になることがメリットです。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で、結合が疎になるから～～</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u="sng" dirty="0" smtClean="0"/>
              <a:t>A/B</a:t>
            </a:r>
            <a:r>
              <a:rPr lang="ja-JP" altLang="en-US" u="sng" dirty="0" smtClean="0"/>
              <a:t>テストというのはモデルの検証方法で、</a:t>
            </a:r>
            <a:r>
              <a:rPr lang="ja-JP" altLang="en-US" sz="1200" u="sng" dirty="0" smtClean="0"/>
              <a:t>複数の予測モデルを並列に検証し、どのモデルがより高い成果を出せるのか調べることですね。</a:t>
            </a:r>
            <a:endParaRPr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u="sng" dirty="0" smtClean="0"/>
              <a:t>このパターンだとモデルが独立しているので比較検証がしやすいということです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デメリットとしては、パターン１と比べると遅延が大きくなることですね</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この理由としては、～～余分に発生してしまうかららしいです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で、この遅延を小さくするために～～など工夫をした方がいいらしいです。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これは</a:t>
            </a:r>
            <a:r>
              <a:rPr lang="en-US" altLang="ja-JP" dirty="0" err="1" smtClean="0"/>
              <a:t>javascrpt</a:t>
            </a:r>
            <a:r>
              <a:rPr lang="ja-JP" altLang="en-US" dirty="0" smtClean="0"/>
              <a:t>の</a:t>
            </a:r>
            <a:r>
              <a:rPr lang="en-US" altLang="ja-JP" dirty="0" smtClean="0"/>
              <a:t>ajax</a:t>
            </a:r>
            <a:r>
              <a:rPr lang="ja-JP" altLang="en-US" dirty="0" smtClean="0"/>
              <a:t>で</a:t>
            </a:r>
            <a:r>
              <a:rPr lang="en-US" altLang="ja-JP" dirty="0" smtClean="0"/>
              <a:t>HTTP</a:t>
            </a:r>
            <a:r>
              <a:rPr lang="ja-JP" altLang="en-US" dirty="0" smtClean="0"/>
              <a:t>メソッドを非同期でやるというかんじですかね　</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14</a:t>
            </a:fld>
            <a:endParaRPr kumimoji="1" lang="ja-JP" altLang="en-US"/>
          </a:p>
        </p:txBody>
      </p:sp>
    </p:spTree>
    <p:extLst>
      <p:ext uri="{BB962C8B-B14F-4D97-AF65-F5344CB8AC3E}">
        <p14:creationId xmlns:p14="http://schemas.microsoft.com/office/powerpoint/2010/main" val="2715152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最後のパターン３ですね。このパターンは～～という方法です。　前の</a:t>
            </a:r>
            <a:r>
              <a:rPr kumimoji="1" lang="en-US" altLang="ja-JP" dirty="0" smtClean="0"/>
              <a:t>2</a:t>
            </a:r>
            <a:r>
              <a:rPr kumimoji="1" lang="ja-JP" altLang="en-US" dirty="0" err="1" smtClean="0"/>
              <a:t>つの</a:t>
            </a:r>
            <a:r>
              <a:rPr kumimoji="1" lang="ja-JP" altLang="en-US" dirty="0" smtClean="0"/>
              <a:t>パターンとの違いとしては予測結果を</a:t>
            </a:r>
            <a:r>
              <a:rPr kumimoji="1" lang="en-US" altLang="ja-JP" dirty="0" smtClean="0"/>
              <a:t>DB</a:t>
            </a:r>
            <a:r>
              <a:rPr kumimoji="1" lang="ja-JP" altLang="en-US" dirty="0" smtClean="0"/>
              <a:t>経由で提供することですね</a:t>
            </a:r>
            <a:endParaRPr kumimoji="1" lang="en-US" altLang="ja-JP" dirty="0" smtClean="0"/>
          </a:p>
          <a:p>
            <a:endParaRPr kumimoji="1" lang="en-US" altLang="ja-JP" dirty="0" smtClean="0"/>
          </a:p>
          <a:p>
            <a:r>
              <a:rPr kumimoji="1" lang="en-US" altLang="ja-JP" b="1" dirty="0" smtClean="0"/>
              <a:t>Web</a:t>
            </a:r>
            <a:r>
              <a:rPr kumimoji="1" lang="ja-JP" altLang="en-US" b="1" dirty="0" smtClean="0"/>
              <a:t>アプリケーションで使い勝手の良いのはこの</a:t>
            </a:r>
            <a:r>
              <a:rPr kumimoji="1" lang="ja-JP" altLang="en-US" b="1" dirty="0" smtClean="0"/>
              <a:t>パターン</a:t>
            </a:r>
            <a:r>
              <a:rPr kumimoji="1" lang="ja-JP" altLang="en-US" b="1" dirty="0" smtClean="0"/>
              <a:t>で、一番初めに試すパターンとしてはこの方法が無難らしいです。</a:t>
            </a:r>
            <a:endParaRPr kumimoji="1" lang="en-US" altLang="ja-JP" b="1" dirty="0" smtClean="0"/>
          </a:p>
          <a:p>
            <a:endParaRPr kumimoji="1" lang="en-US" altLang="ja-JP" dirty="0" smtClean="0"/>
          </a:p>
          <a:p>
            <a:r>
              <a:rPr kumimoji="1" lang="ja-JP" altLang="en-US" dirty="0" smtClean="0"/>
              <a:t>分類問題などに</a:t>
            </a:r>
            <a:r>
              <a:rPr kumimoji="1" lang="ja-JP" altLang="en-US" dirty="0" smtClean="0"/>
              <a:t>ついて教師あり学習のモデルを一括学習し、～～そして</a:t>
            </a:r>
            <a:r>
              <a:rPr kumimoji="1" lang="en-US" altLang="ja-JP" dirty="0" smtClean="0"/>
              <a:t>DB</a:t>
            </a:r>
            <a:r>
              <a:rPr kumimoji="1" lang="ja-JP" altLang="en-US" dirty="0" smtClean="0"/>
              <a:t>経由で予測結果を提供するといった方法になります</a:t>
            </a:r>
            <a:endParaRPr kumimoji="1" lang="en-US" altLang="ja-JP" dirty="0" smtClean="0"/>
          </a:p>
          <a:p>
            <a:endParaRPr kumimoji="1" lang="en-US" altLang="ja-JP" dirty="0" smtClean="0"/>
          </a:p>
          <a:p>
            <a:r>
              <a:rPr kumimoji="1" lang="ja-JP" altLang="en-US" dirty="0" smtClean="0"/>
              <a:t>このパターンは</a:t>
            </a:r>
            <a:r>
              <a:rPr kumimoji="1" lang="ja-JP" altLang="en-US" dirty="0" smtClean="0"/>
              <a:t>、</a:t>
            </a:r>
            <a:r>
              <a:rPr kumimoji="1" lang="ja-JP" altLang="en-US" u="sng" dirty="0" smtClean="0"/>
              <a:t>予測</a:t>
            </a:r>
            <a:r>
              <a:rPr kumimoji="1" lang="ja-JP" altLang="en-US" u="sng" dirty="0" smtClean="0"/>
              <a:t>バッチとアプリケーションの間で</a:t>
            </a:r>
            <a:r>
              <a:rPr kumimoji="1" lang="en-US" altLang="ja-JP" u="sng" dirty="0" smtClean="0"/>
              <a:t>DB</a:t>
            </a:r>
            <a:r>
              <a:rPr kumimoji="1" lang="ja-JP" altLang="en-US" u="sng" dirty="0" smtClean="0"/>
              <a:t>を介してやり取りをするので</a:t>
            </a:r>
            <a:r>
              <a:rPr kumimoji="1" lang="ja-JP" altLang="en-US" u="sng" dirty="0" smtClean="0"/>
              <a:t>、パターン２と同様に</a:t>
            </a:r>
            <a:r>
              <a:rPr kumimoji="1" lang="en-US" altLang="ja-JP" u="sng" dirty="0" smtClean="0"/>
              <a:t>Web</a:t>
            </a:r>
            <a:r>
              <a:rPr kumimoji="1" lang="ja-JP" altLang="en-US" u="sng" dirty="0" smtClean="0"/>
              <a:t>アプリケーションと機械学習の学習・予測を行う部分がそれぞれ独立しており</a:t>
            </a:r>
            <a:endParaRPr kumimoji="1" lang="en-US" altLang="ja-JP" u="sng" dirty="0" smtClean="0"/>
          </a:p>
          <a:p>
            <a:endParaRPr kumimoji="1" lang="en-US" altLang="ja-JP" dirty="0" smtClean="0"/>
          </a:p>
          <a:p>
            <a:r>
              <a:rPr kumimoji="1" lang="ja-JP" altLang="en-US" b="1" dirty="0" smtClean="0"/>
              <a:t>言語</a:t>
            </a:r>
            <a:r>
              <a:rPr kumimoji="1" lang="ja-JP" altLang="en-US" b="1" dirty="0" smtClean="0"/>
              <a:t>がそれぞれ異なっても良いことが大きなメリットです</a:t>
            </a:r>
            <a:r>
              <a:rPr kumimoji="1" lang="ja-JP" altLang="en-US" b="1" dirty="0" smtClean="0"/>
              <a:t>。</a:t>
            </a:r>
            <a:endParaRPr kumimoji="1" lang="en-US" altLang="ja-JP" b="1" dirty="0" smtClean="0"/>
          </a:p>
          <a:p>
            <a:endParaRPr kumimoji="1" lang="en-US" altLang="ja-JP" dirty="0" smtClean="0"/>
          </a:p>
          <a:p>
            <a:r>
              <a:rPr kumimoji="1" lang="ja-JP" altLang="en-US" dirty="0" smtClean="0"/>
              <a:t>このパターンの特徴は２つ書かれていました。</a:t>
            </a:r>
            <a:endParaRPr kumimoji="1" lang="en-US" altLang="ja-JP" dirty="0" smtClean="0"/>
          </a:p>
          <a:p>
            <a:endParaRPr kumimoji="1" lang="en-US" altLang="ja-JP" dirty="0" smtClean="0"/>
          </a:p>
          <a:p>
            <a:r>
              <a:rPr kumimoji="1" lang="ja-JP" altLang="en-US" dirty="0" smtClean="0"/>
              <a:t>１つは、予測に必要な情報は予測バッチ実行時に存在する、</a:t>
            </a:r>
            <a:r>
              <a:rPr kumimoji="1" lang="ja-JP" altLang="en-US" u="sng" dirty="0" smtClean="0"/>
              <a:t>これは予測を一括で行うので予測で必要な情報が事前に存在しているってことですね</a:t>
            </a:r>
            <a:endParaRPr kumimoji="1" lang="en-US" altLang="ja-JP" u="sng" dirty="0" smtClean="0"/>
          </a:p>
          <a:p>
            <a:endParaRPr kumimoji="1" lang="en-US" altLang="ja-JP" dirty="0" smtClean="0"/>
          </a:p>
          <a:p>
            <a:r>
              <a:rPr kumimoji="1" lang="en-US" altLang="ja-JP" dirty="0" smtClean="0"/>
              <a:t>2</a:t>
            </a:r>
            <a:r>
              <a:rPr kumimoji="1" lang="ja-JP" altLang="en-US" dirty="0" smtClean="0"/>
              <a:t>つ目は～～ということです、つまり、リアルタイム処理をする必要ながないものに使えるということです</a:t>
            </a:r>
            <a:endParaRPr kumimoji="1" lang="en-US" altLang="ja-JP" dirty="0" smtClean="0"/>
          </a:p>
          <a:p>
            <a:endParaRPr kumimoji="1" lang="en-US" altLang="ja-JP" b="1" dirty="0" smtClean="0"/>
          </a:p>
          <a:p>
            <a:r>
              <a:rPr kumimoji="1" lang="ja-JP" altLang="en-US" b="1" dirty="0" smtClean="0"/>
              <a:t>即時に予測結果を提供したい場合は、前の２つのパターンでやってるようにリアルタイム処理で予測をする必要があります</a:t>
            </a:r>
            <a:endParaRPr kumimoji="1" lang="ja-JP" altLang="en-US" b="1"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15</a:t>
            </a:fld>
            <a:endParaRPr kumimoji="1" lang="ja-JP" altLang="en-US"/>
          </a:p>
        </p:txBody>
      </p:sp>
    </p:spTree>
    <p:extLst>
      <p:ext uri="{BB962C8B-B14F-4D97-AF65-F5344CB8AC3E}">
        <p14:creationId xmlns:p14="http://schemas.microsoft.com/office/powerpoint/2010/main" val="68677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・このパターンが用いられる</a:t>
            </a:r>
            <a:r>
              <a:rPr kumimoji="1" lang="ja-JP" altLang="en-US" dirty="0" smtClean="0"/>
              <a:t>場面ですね</a:t>
            </a:r>
            <a:endParaRPr kumimoji="1" lang="en-US" altLang="ja-JP" dirty="0" smtClean="0"/>
          </a:p>
          <a:p>
            <a:endParaRPr kumimoji="1" lang="en-US" altLang="ja-JP" dirty="0" smtClean="0"/>
          </a:p>
          <a:p>
            <a:r>
              <a:rPr kumimoji="1" lang="ja-JP" altLang="en-US" dirty="0" smtClean="0"/>
              <a:t>前のスライドの特徴でも言ったように、予測の頻度が頻繁でない対象や結果に向いているパターンになります。</a:t>
            </a:r>
            <a:endParaRPr kumimoji="1" lang="en-US" altLang="ja-JP" dirty="0" smtClean="0"/>
          </a:p>
          <a:p>
            <a:endParaRPr kumimoji="1" lang="en-US" altLang="ja-JP" dirty="0" smtClean="0"/>
          </a:p>
          <a:p>
            <a:r>
              <a:rPr kumimoji="1" lang="ja-JP" altLang="en-US" dirty="0" smtClean="0"/>
              <a:t>具体的には、予測の頻度がおよそ一日一回以上、短くても数時間に一回程度で問題のない対象や結果に向いているらしいです。</a:t>
            </a:r>
            <a:endParaRPr kumimoji="1" lang="en-US" altLang="ja-JP" dirty="0" smtClean="0"/>
          </a:p>
          <a:p>
            <a:endParaRPr kumimoji="1" lang="en-US" altLang="ja-JP" dirty="0" smtClean="0"/>
          </a:p>
          <a:p>
            <a:r>
              <a:rPr kumimoji="1" lang="ja-JP" altLang="en-US" dirty="0" smtClean="0"/>
              <a:t>例としては、～～することなどがあります</a:t>
            </a:r>
            <a:endParaRPr kumimoji="1" lang="en-US" altLang="ja-JP" dirty="0" smtClean="0"/>
          </a:p>
          <a:p>
            <a:endParaRPr kumimoji="1" lang="en-US" altLang="ja-JP" dirty="0" smtClean="0"/>
          </a:p>
          <a:p>
            <a:r>
              <a:rPr kumimoji="1" lang="ja-JP" altLang="en-US" dirty="0" smtClean="0"/>
              <a:t>・</a:t>
            </a:r>
            <a:r>
              <a:rPr kumimoji="1" lang="ja-JP" altLang="en-US" dirty="0" smtClean="0"/>
              <a:t>メリットとしては、これはパターン２と同じなんですが～～ということで</a:t>
            </a:r>
            <a:endParaRPr kumimoji="1" lang="en-US" altLang="ja-JP" dirty="0" smtClean="0"/>
          </a:p>
          <a:p>
            <a:endParaRPr kumimoji="1" lang="en-US" altLang="ja-JP" dirty="0" smtClean="0"/>
          </a:p>
          <a:p>
            <a:r>
              <a:rPr kumimoji="1" lang="en-US" altLang="ja-JP" dirty="0" smtClean="0"/>
              <a:t>Web</a:t>
            </a:r>
            <a:r>
              <a:rPr kumimoji="1" lang="ja-JP" altLang="en-US" dirty="0" smtClean="0"/>
              <a:t>アプロケーションで</a:t>
            </a:r>
            <a:r>
              <a:rPr kumimoji="1" lang="en-US" altLang="ja-JP" dirty="0" smtClean="0"/>
              <a:t>Ruby on Rails</a:t>
            </a:r>
            <a:r>
              <a:rPr kumimoji="1" lang="ja-JP" altLang="en-US" dirty="0" smtClean="0"/>
              <a:t>を</a:t>
            </a:r>
            <a:r>
              <a:rPr kumimoji="1" lang="ja-JP" altLang="en-US" dirty="0" smtClean="0"/>
              <a:t>使ってたと</a:t>
            </a:r>
            <a:r>
              <a:rPr kumimoji="1" lang="ja-JP" altLang="en-US" dirty="0" smtClean="0"/>
              <a:t>しても、特に気にすることなく</a:t>
            </a:r>
            <a:r>
              <a:rPr kumimoji="1" lang="en-US" altLang="ja-JP" dirty="0" smtClean="0"/>
              <a:t>Python</a:t>
            </a:r>
            <a:r>
              <a:rPr kumimoji="1" lang="ja-JP" altLang="en-US" dirty="0" smtClean="0"/>
              <a:t>や</a:t>
            </a:r>
            <a:r>
              <a:rPr kumimoji="1" lang="en-US" altLang="ja-JP" dirty="0" smtClean="0"/>
              <a:t>R</a:t>
            </a:r>
            <a:r>
              <a:rPr kumimoji="1" lang="ja-JP" altLang="en-US" dirty="0" smtClean="0"/>
              <a:t>でバッチを書けるというメリットが</a:t>
            </a:r>
            <a:r>
              <a:rPr kumimoji="1" lang="ja-JP" altLang="en-US" dirty="0" smtClean="0"/>
              <a:t>あります</a:t>
            </a:r>
            <a:endParaRPr kumimoji="1" lang="en-US" altLang="ja-JP" dirty="0" smtClean="0"/>
          </a:p>
          <a:p>
            <a:endParaRPr kumimoji="1" lang="en-US" altLang="ja-JP" dirty="0" smtClean="0"/>
          </a:p>
          <a:p>
            <a:r>
              <a:rPr kumimoji="1" lang="en-US" altLang="ja-JP" dirty="0" smtClean="0"/>
              <a:t>2</a:t>
            </a:r>
            <a:r>
              <a:rPr kumimoji="1" lang="ja-JP" altLang="en-US" dirty="0" smtClean="0"/>
              <a:t>つ目は、前の</a:t>
            </a:r>
            <a:r>
              <a:rPr kumimoji="1" lang="en-US" altLang="ja-JP" dirty="0" smtClean="0"/>
              <a:t>API</a:t>
            </a:r>
            <a:r>
              <a:rPr kumimoji="1" lang="ja-JP" altLang="en-US" dirty="0" smtClean="0"/>
              <a:t>パターンと異なり～～ということです。これは、</a:t>
            </a:r>
            <a:r>
              <a:rPr kumimoji="1" lang="en-US" altLang="ja-JP" dirty="0" smtClean="0"/>
              <a:t>API</a:t>
            </a:r>
            <a:r>
              <a:rPr kumimoji="1" lang="ja-JP" altLang="en-US" dirty="0" smtClean="0"/>
              <a:t>パターンのような余分な通信が発生しないからですね</a:t>
            </a:r>
            <a:endParaRPr kumimoji="1" lang="en-US" altLang="ja-JP" dirty="0" smtClean="0"/>
          </a:p>
          <a:p>
            <a:endParaRPr kumimoji="1" lang="en-US" altLang="ja-JP" dirty="0" smtClean="0"/>
          </a:p>
          <a:p>
            <a:r>
              <a:rPr kumimoji="1" lang="ja-JP" altLang="en-US" dirty="0" smtClean="0"/>
              <a:t>デメリットは、やっぱりバッチ処理で予測をするので～～ということです、これの対策を後でやる予測フェーズの部分で説明します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16</a:t>
            </a:fld>
            <a:endParaRPr kumimoji="1" lang="ja-JP" altLang="en-US"/>
          </a:p>
        </p:txBody>
      </p:sp>
    </p:spTree>
    <p:extLst>
      <p:ext uri="{BB962C8B-B14F-4D97-AF65-F5344CB8AC3E}">
        <p14:creationId xmlns:p14="http://schemas.microsoft.com/office/powerpoint/2010/main" val="2801964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で、パターン３の学習フェーズの概要ですね</a:t>
            </a:r>
            <a:endParaRPr kumimoji="1" lang="en-US" altLang="ja-JP" dirty="0" smtClean="0"/>
          </a:p>
          <a:p>
            <a:endParaRPr kumimoji="1" lang="en-US" altLang="ja-JP" dirty="0" smtClean="0"/>
          </a:p>
          <a:p>
            <a:r>
              <a:rPr kumimoji="1" lang="ja-JP" altLang="en-US" dirty="0" smtClean="0"/>
              <a:t>オレンジのコンポーネントが学習フェーズ使う要素です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学習フェーズでは、既に</a:t>
            </a:r>
            <a:r>
              <a:rPr kumimoji="1" lang="en-US" altLang="ja-JP" dirty="0" smtClean="0"/>
              <a:t>DB</a:t>
            </a:r>
            <a:r>
              <a:rPr kumimoji="1" lang="ja-JP" altLang="en-US" dirty="0" smtClean="0"/>
              <a:t>の中にある</a:t>
            </a:r>
            <a:r>
              <a:rPr kumimoji="1" lang="ja-JP" altLang="en-US" sz="12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ログやユーザー情報から特徴を抽出してモデルを一括学習します。</a:t>
            </a: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ＭＳ Ｐゴシック" panose="020B0600070205080204" pitchFamily="50" charset="-128"/>
                <a:ea typeface="ＭＳ Ｐゴシック" panose="020B0600070205080204" pitchFamily="50" charset="-128"/>
              </a:rPr>
              <a:t>で、ここで構築した学習済みモデルを保存して予測フェーズで使用する</a:t>
            </a:r>
            <a:endParaRPr kumimoji="1"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17</a:t>
            </a:fld>
            <a:endParaRPr kumimoji="1" lang="ja-JP" altLang="en-US"/>
          </a:p>
        </p:txBody>
      </p:sp>
    </p:spTree>
    <p:extLst>
      <p:ext uri="{BB962C8B-B14F-4D97-AF65-F5344CB8AC3E}">
        <p14:creationId xmlns:p14="http://schemas.microsoft.com/office/powerpoint/2010/main" val="3996026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パターン３の予測フェーズです。　青のコンポーネントが予測フェーズで使う要素になります</a:t>
            </a:r>
            <a:endParaRPr kumimoji="1" lang="en-US" altLang="ja-JP" dirty="0" smtClean="0"/>
          </a:p>
          <a:p>
            <a:endParaRPr kumimoji="1" lang="en-US" altLang="ja-JP" dirty="0" smtClean="0"/>
          </a:p>
          <a:p>
            <a:r>
              <a:rPr kumimoji="1" lang="ja-JP" altLang="en-US" dirty="0" smtClean="0"/>
              <a:t>先ほどの学習フェーズで完成したモデルを用いて予測を行います</a:t>
            </a:r>
            <a:endParaRPr kumimoji="1" lang="en-US" altLang="ja-JP" dirty="0" smtClean="0"/>
          </a:p>
          <a:p>
            <a:endParaRPr kumimoji="1" lang="en-US" altLang="ja-JP" dirty="0" smtClean="0"/>
          </a:p>
          <a:p>
            <a:r>
              <a:rPr kumimoji="1" lang="en-US" altLang="ja-JP" dirty="0" smtClean="0"/>
              <a:t>DB</a:t>
            </a:r>
            <a:r>
              <a:rPr kumimoji="1" lang="ja-JP" altLang="en-US" dirty="0" smtClean="0"/>
              <a:t>の中のデータから特徴量を抽出し、予測します</a:t>
            </a:r>
            <a:endParaRPr kumimoji="1" lang="en-US" altLang="ja-JP" dirty="0" smtClean="0"/>
          </a:p>
          <a:p>
            <a:endParaRPr kumimoji="1" lang="en-US" altLang="ja-JP" dirty="0" smtClean="0"/>
          </a:p>
          <a:p>
            <a:r>
              <a:rPr kumimoji="1" lang="ja-JP" altLang="en-US" dirty="0" smtClean="0"/>
              <a:t>で、</a:t>
            </a:r>
            <a:r>
              <a:rPr kumimoji="1" lang="ja-JP" altLang="en-US" b="1" dirty="0" smtClean="0"/>
              <a:t>予測結果を</a:t>
            </a:r>
            <a:r>
              <a:rPr kumimoji="1" lang="en-US" altLang="ja-JP" b="1" dirty="0" smtClean="0"/>
              <a:t>Web</a:t>
            </a:r>
            <a:r>
              <a:rPr kumimoji="1" lang="ja-JP" altLang="en-US" b="1" dirty="0" smtClean="0"/>
              <a:t>アプリケーションで利用できる形にして</a:t>
            </a:r>
            <a:r>
              <a:rPr kumimoji="1" lang="en-US" altLang="ja-JP" b="1" dirty="0" smtClean="0"/>
              <a:t>DB</a:t>
            </a:r>
            <a:r>
              <a:rPr kumimoji="1" lang="ja-JP" altLang="en-US" b="1" dirty="0" smtClean="0"/>
              <a:t>に格納</a:t>
            </a:r>
            <a:r>
              <a:rPr kumimoji="1" lang="ja-JP" altLang="en-US" dirty="0" smtClean="0"/>
              <a:t>し、</a:t>
            </a:r>
            <a:r>
              <a:rPr kumimoji="1" lang="en-US" altLang="ja-JP" b="1" dirty="0" smtClean="0"/>
              <a:t>DB</a:t>
            </a:r>
            <a:r>
              <a:rPr kumimoji="1" lang="ja-JP" altLang="en-US" b="1" dirty="0" smtClean="0"/>
              <a:t>経由で予測結果を提供します</a:t>
            </a:r>
            <a:endParaRPr kumimoji="1" lang="en-US" altLang="ja-JP" b="1" dirty="0" smtClean="0"/>
          </a:p>
          <a:p>
            <a:endParaRPr kumimoji="1" lang="en-US" altLang="ja-JP" dirty="0" smtClean="0"/>
          </a:p>
          <a:p>
            <a:r>
              <a:rPr kumimoji="1" lang="ja-JP" altLang="en-US" dirty="0" smtClean="0"/>
              <a:t>この</a:t>
            </a:r>
            <a:r>
              <a:rPr kumimoji="1" lang="ja-JP" altLang="en-US" dirty="0" smtClean="0"/>
              <a:t>パターンは他のパターンと比べ</a:t>
            </a:r>
            <a:r>
              <a:rPr kumimoji="1" lang="ja-JP" altLang="en-US" dirty="0" smtClean="0"/>
              <a:t>、予測にかけられる時間に余裕があるのが特徴ですが、～～</a:t>
            </a:r>
            <a:endParaRPr kumimoji="1" lang="en-US" altLang="ja-JP" dirty="0" smtClean="0"/>
          </a:p>
          <a:p>
            <a:endParaRPr kumimoji="1" lang="en-US" altLang="ja-JP" dirty="0" smtClean="0"/>
          </a:p>
          <a:p>
            <a:r>
              <a:rPr kumimoji="1" lang="ja-JP" altLang="en-US" dirty="0" smtClean="0"/>
              <a:t>その対策方法を３つ紹介されていました。一つは～～方法ですね。ただこの方法はデータの特性がそこまで大きく変化しないことが保障されていることが前提になります</a:t>
            </a:r>
            <a:endParaRPr kumimoji="1" lang="en-US" altLang="ja-JP" dirty="0" smtClean="0"/>
          </a:p>
          <a:p>
            <a:endParaRPr kumimoji="1" lang="en-US" altLang="ja-JP" dirty="0" smtClean="0"/>
          </a:p>
          <a:p>
            <a:r>
              <a:rPr kumimoji="1" lang="ja-JP" altLang="en-US" dirty="0" smtClean="0"/>
              <a:t>残りの２つは、</a:t>
            </a:r>
            <a:r>
              <a:rPr kumimoji="1" lang="ja-JP" altLang="en-US" b="1" dirty="0" smtClean="0"/>
              <a:t>すべてのデータに対して予測しなおす必要がある場合</a:t>
            </a:r>
            <a:r>
              <a:rPr kumimoji="1" lang="ja-JP" altLang="en-US" dirty="0" smtClean="0"/>
              <a:t>です。この場合は～～か～～といった戦略があります。分散可能な環境として</a:t>
            </a:r>
            <a:r>
              <a:rPr kumimoji="1" lang="en-US" altLang="ja-JP" dirty="0" smtClean="0"/>
              <a:t>Apache</a:t>
            </a:r>
            <a:r>
              <a:rPr kumimoji="1" lang="ja-JP" altLang="en-US" dirty="0" smtClean="0"/>
              <a:t> </a:t>
            </a:r>
            <a:r>
              <a:rPr kumimoji="1" lang="en-US" altLang="ja-JP" dirty="0" smtClean="0"/>
              <a:t>Spark</a:t>
            </a:r>
            <a:r>
              <a:rPr kumimoji="1" lang="ja-JP" altLang="en-US" dirty="0" smtClean="0"/>
              <a:t>などがあるらしいです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18</a:t>
            </a:fld>
            <a:endParaRPr kumimoji="1" lang="ja-JP" altLang="en-US"/>
          </a:p>
        </p:txBody>
      </p:sp>
    </p:spTree>
    <p:extLst>
      <p:ext uri="{BB962C8B-B14F-4D97-AF65-F5344CB8AC3E}">
        <p14:creationId xmlns:p14="http://schemas.microsoft.com/office/powerpoint/2010/main" val="198928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これまで紹介した３つのパターンのまとめですね</a:t>
            </a:r>
            <a:endParaRPr kumimoji="1" lang="en-US" altLang="ja-JP" dirty="0" smtClean="0"/>
          </a:p>
          <a:p>
            <a:endParaRPr kumimoji="1" lang="en-US" altLang="ja-JP" dirty="0" smtClean="0"/>
          </a:p>
          <a:p>
            <a:endParaRPr kumimoji="1" lang="en-US" altLang="ja-JP" dirty="0" smtClean="0"/>
          </a:p>
          <a:p>
            <a:r>
              <a:rPr kumimoji="1" lang="ja-JP" altLang="en-US" dirty="0" smtClean="0"/>
              <a:t>リアルタイム処理で予測する場合のパターンは、予測結果を渡すまでの時間とデータ一件あたりにかけられる時間が短くて、バッチ処理で予測するパターンは長くなるということでした。</a:t>
            </a:r>
            <a:endParaRPr kumimoji="1" lang="en-US" altLang="ja-JP" dirty="0" smtClean="0"/>
          </a:p>
          <a:p>
            <a:endParaRPr kumimoji="1" lang="en-US" altLang="ja-JP" dirty="0" smtClean="0"/>
          </a:p>
          <a:p>
            <a:r>
              <a:rPr kumimoji="1" lang="ja-JP" altLang="en-US" dirty="0" smtClean="0"/>
              <a:t>まぁ、あと</a:t>
            </a:r>
            <a:r>
              <a:rPr kumimoji="1" lang="en-US" altLang="ja-JP" dirty="0" smtClean="0"/>
              <a:t>Web</a:t>
            </a:r>
            <a:r>
              <a:rPr kumimoji="1" lang="ja-JP" altLang="en-US" dirty="0" smtClean="0"/>
              <a:t>アプリケーションと機械学習の処理部分が独立してるかどうかで、同一言語で書かないといけないのか、それぞれ別の言語でいいのかが分かれるということです。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19</a:t>
            </a:fld>
            <a:endParaRPr kumimoji="1" lang="ja-JP" altLang="en-US"/>
          </a:p>
        </p:txBody>
      </p:sp>
    </p:spTree>
    <p:extLst>
      <p:ext uri="{BB962C8B-B14F-4D97-AF65-F5344CB8AC3E}">
        <p14:creationId xmlns:p14="http://schemas.microsoft.com/office/powerpoint/2010/main" val="239041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目次はこんな感じになります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a:t>
            </a:fld>
            <a:endParaRPr kumimoji="1" lang="ja-JP" altLang="en-US"/>
          </a:p>
        </p:txBody>
      </p:sp>
    </p:spTree>
    <p:extLst>
      <p:ext uri="{BB962C8B-B14F-4D97-AF65-F5344CB8AC3E}">
        <p14:creationId xmlns:p14="http://schemas.microsoft.com/office/powerpoint/2010/main" val="1206939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最後の節は、ログの設計ですね</a:t>
            </a:r>
            <a:endParaRPr kumimoji="1" lang="en-US" altLang="ja-JP" dirty="0" smtClean="0"/>
          </a:p>
          <a:p>
            <a:endParaRPr kumimoji="1" lang="en-US" altLang="ja-JP" dirty="0" smtClean="0"/>
          </a:p>
          <a:p>
            <a:r>
              <a:rPr kumimoji="1" lang="ja-JP" altLang="en-US" dirty="0" smtClean="0"/>
              <a:t>ログの設計とは、機械学習システムで必要な教師データをどのように取得するかを設計することです。</a:t>
            </a:r>
            <a:endParaRPr kumimoji="1" lang="en-US" altLang="ja-JP" dirty="0" smtClean="0"/>
          </a:p>
          <a:p>
            <a:endParaRPr kumimoji="1" lang="en-US" altLang="ja-JP" dirty="0" smtClean="0"/>
          </a:p>
          <a:p>
            <a:r>
              <a:rPr kumimoji="1" lang="ja-JP" altLang="en-US" dirty="0" smtClean="0"/>
              <a:t>ここでいうログとは、具体的には、</a:t>
            </a:r>
            <a:endParaRPr kumimoji="1" lang="en-US" altLang="ja-JP" dirty="0" smtClean="0"/>
          </a:p>
          <a:p>
            <a:r>
              <a:rPr kumimoji="1" lang="ja-JP" altLang="en-US" dirty="0" smtClean="0"/>
              <a:t>・</a:t>
            </a:r>
            <a:r>
              <a:rPr kumimoji="1" lang="en-US" altLang="ja-JP" dirty="0" smtClean="0"/>
              <a:t>Web</a:t>
            </a:r>
            <a:r>
              <a:rPr kumimoji="1" lang="ja-JP" altLang="en-US" dirty="0" smtClean="0"/>
              <a:t>サーバのアプリケーションログ　や</a:t>
            </a:r>
            <a:endParaRPr kumimoji="1" lang="en-US" altLang="ja-JP" dirty="0" smtClean="0"/>
          </a:p>
          <a:p>
            <a:r>
              <a:rPr kumimoji="1" lang="ja-JP" altLang="en-US" dirty="0" smtClean="0"/>
              <a:t>・どこをどうクリックしたかなどのユーザの行動ログ　</a:t>
            </a:r>
            <a:endParaRPr kumimoji="1" lang="en-US" altLang="ja-JP" dirty="0" smtClean="0"/>
          </a:p>
          <a:p>
            <a:r>
              <a:rPr kumimoji="1" lang="ja-JP" altLang="en-US" dirty="0" smtClean="0"/>
              <a:t>を指します</a:t>
            </a:r>
            <a:endParaRPr kumimoji="1" lang="en-US" altLang="ja-JP" dirty="0" smtClean="0"/>
          </a:p>
          <a:p>
            <a:endParaRPr kumimoji="1" lang="en-US" altLang="ja-JP" dirty="0" smtClean="0"/>
          </a:p>
          <a:p>
            <a:r>
              <a:rPr kumimoji="1" lang="ja-JP" altLang="en-US" dirty="0" smtClean="0"/>
              <a:t>ログには、～～や～～といった特徴があり、システムに組み込みにあたっては様々なコツがあるらしいです</a:t>
            </a:r>
            <a:r>
              <a:rPr kumimoji="1" lang="ja-JP" altLang="en-US" dirty="0" smtClean="0"/>
              <a:t>。　スキーマというのは何らかの構造のことで、ログは</a:t>
            </a:r>
            <a:r>
              <a:rPr kumimoji="1" lang="en-US" altLang="ja-JP" dirty="0" smtClean="0"/>
              <a:t>DB</a:t>
            </a:r>
            <a:r>
              <a:rPr kumimoji="1" lang="ja-JP" altLang="en-US" dirty="0" smtClean="0"/>
              <a:t>でよくある階層構造とかはないってことです。</a:t>
            </a:r>
            <a:endParaRPr kumimoji="1" lang="en-US" altLang="ja-JP" dirty="0" smtClean="0"/>
          </a:p>
          <a:p>
            <a:endParaRPr kumimoji="1" lang="en-US" altLang="ja-JP" dirty="0" smtClean="0"/>
          </a:p>
          <a:p>
            <a:r>
              <a:rPr kumimoji="1" lang="ja-JP" altLang="en-US" dirty="0" smtClean="0"/>
              <a:t>で、特徴量や教師データに使えそうな情報として、この本ではこの３つを紹介しています。</a:t>
            </a:r>
            <a:endParaRPr kumimoji="1" lang="en-US" altLang="ja-JP" dirty="0" smtClean="0"/>
          </a:p>
          <a:p>
            <a:endParaRPr kumimoji="1" lang="en-US" altLang="ja-JP" dirty="0" smtClean="0"/>
          </a:p>
          <a:p>
            <a:r>
              <a:rPr kumimoji="1" lang="ja-JP" altLang="en-US" dirty="0" smtClean="0"/>
              <a:t>ユーザー情報は性別や年齢などで、コンテンツ情報はブログの記事とかですね、ユーザーの行動ログは、ユーザーがどのページにアクセスしたかやどの商品をクリックしたかとかの情報です</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20</a:t>
            </a:fld>
            <a:endParaRPr kumimoji="1" lang="ja-JP" altLang="en-US"/>
          </a:p>
        </p:txBody>
      </p:sp>
    </p:spTree>
    <p:extLst>
      <p:ext uri="{BB962C8B-B14F-4D97-AF65-F5344CB8AC3E}">
        <p14:creationId xmlns:p14="http://schemas.microsoft.com/office/powerpoint/2010/main" val="3081659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ログを保持する場所ですね　</a:t>
            </a:r>
            <a:r>
              <a:rPr kumimoji="1" lang="ja-JP" altLang="en-US" sz="1200" b="0" i="0" u="sng" kern="1200" dirty="0" smtClean="0">
                <a:solidFill>
                  <a:schemeClr val="tx1"/>
                </a:solidFill>
                <a:effectLst/>
                <a:latin typeface="+mn-lt"/>
                <a:ea typeface="+mn-ea"/>
                <a:cs typeface="+mn-cs"/>
              </a:rPr>
              <a:t>先ほどの教師データとして使えそうな情報を取得した後にどこに保存しておくかという話です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で、取得した情報の中でも～～ということで、</a:t>
            </a:r>
            <a:r>
              <a:rPr kumimoji="1" lang="ja-JP" altLang="en-US" sz="1200" b="1" i="0" kern="1200" dirty="0" smtClean="0">
                <a:solidFill>
                  <a:schemeClr val="tx1"/>
                </a:solidFill>
                <a:effectLst/>
                <a:latin typeface="+mn-lt"/>
                <a:ea typeface="+mn-ea"/>
                <a:cs typeface="+mn-cs"/>
              </a:rPr>
              <a:t>保存場所には注意が必要だということです</a:t>
            </a:r>
            <a:r>
              <a:rPr kumimoji="1" lang="ja-JP" altLang="en-US" sz="1200" b="0" i="0" kern="1200" dirty="0" smtClean="0">
                <a:solidFill>
                  <a:schemeClr val="tx1"/>
                </a:solidFill>
                <a:effectLst/>
                <a:latin typeface="+mn-lt"/>
                <a:ea typeface="+mn-ea"/>
                <a:cs typeface="+mn-cs"/>
              </a:rPr>
              <a:t>、</a:t>
            </a:r>
            <a:r>
              <a:rPr kumimoji="1" lang="ja-JP" altLang="en-US" sz="1200" b="0" i="0" u="sng" kern="1200" dirty="0" smtClean="0">
                <a:solidFill>
                  <a:schemeClr val="tx1"/>
                </a:solidFill>
                <a:effectLst/>
                <a:latin typeface="+mn-lt"/>
                <a:ea typeface="+mn-ea"/>
                <a:cs typeface="+mn-cs"/>
              </a:rPr>
              <a:t>この本ではデータの保持方法として３つの保持方法が紹介されていました。</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一つ目の分散</a:t>
            </a:r>
            <a:r>
              <a:rPr kumimoji="1" lang="en-US" altLang="ja-JP" sz="1200" b="0" i="0" kern="1200" dirty="0" smtClean="0">
                <a:solidFill>
                  <a:schemeClr val="tx1"/>
                </a:solidFill>
                <a:effectLst/>
                <a:latin typeface="+mn-lt"/>
                <a:ea typeface="+mn-ea"/>
                <a:cs typeface="+mn-cs"/>
              </a:rPr>
              <a:t>RDB</a:t>
            </a:r>
            <a:r>
              <a:rPr kumimoji="1" lang="ja-JP" altLang="en-US" sz="1200" b="0" i="0" kern="1200" dirty="0" smtClean="0">
                <a:solidFill>
                  <a:schemeClr val="tx1"/>
                </a:solidFill>
                <a:effectLst/>
                <a:latin typeface="+mn-lt"/>
                <a:ea typeface="+mn-ea"/>
                <a:cs typeface="+mn-cs"/>
              </a:rPr>
              <a:t>に格納する</a:t>
            </a:r>
            <a:r>
              <a:rPr kumimoji="1" lang="ja-JP" altLang="en-US" sz="1200" b="0" i="0" kern="1200" dirty="0" err="1"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分散</a:t>
            </a:r>
            <a:r>
              <a:rPr kumimoji="1" lang="en-US" altLang="ja-JP" sz="1200" b="0" i="0" kern="1200" dirty="0" smtClean="0">
                <a:solidFill>
                  <a:schemeClr val="tx1"/>
                </a:solidFill>
                <a:effectLst/>
                <a:latin typeface="+mn-lt"/>
                <a:ea typeface="+mn-ea"/>
                <a:cs typeface="+mn-cs"/>
              </a:rPr>
              <a:t>DB</a:t>
            </a:r>
            <a:r>
              <a:rPr kumimoji="1" lang="ja-JP" altLang="en-US" sz="1200" b="0" i="0" kern="1200" dirty="0" smtClean="0">
                <a:solidFill>
                  <a:schemeClr val="tx1"/>
                </a:solidFill>
                <a:effectLst/>
                <a:latin typeface="+mn-lt"/>
                <a:ea typeface="+mn-ea"/>
                <a:cs typeface="+mn-cs"/>
              </a:rPr>
              <a:t>というのは～～です。</a:t>
            </a:r>
            <a:r>
              <a:rPr kumimoji="1" lang="ja-JP" altLang="en-US" sz="1200" b="1" i="0" u="sng" kern="1200" dirty="0" smtClean="0">
                <a:solidFill>
                  <a:schemeClr val="tx1"/>
                </a:solidFill>
                <a:effectLst/>
                <a:latin typeface="+mn-lt"/>
                <a:ea typeface="+mn-ea"/>
                <a:cs typeface="+mn-cs"/>
              </a:rPr>
              <a:t>通信負荷の軽減</a:t>
            </a:r>
            <a:r>
              <a:rPr kumimoji="1" lang="ja-JP" altLang="en-US" sz="1200" b="0" i="0" u="sng" kern="1200" dirty="0" smtClean="0">
                <a:solidFill>
                  <a:schemeClr val="tx1"/>
                </a:solidFill>
                <a:effectLst/>
                <a:latin typeface="+mn-lt"/>
                <a:ea typeface="+mn-ea"/>
                <a:cs typeface="+mn-cs"/>
              </a:rPr>
              <a:t>、</a:t>
            </a:r>
            <a:r>
              <a:rPr kumimoji="1" lang="ja-JP" altLang="en-US" sz="1200" b="1" i="0" u="sng" kern="1200" dirty="0" smtClean="0">
                <a:solidFill>
                  <a:schemeClr val="tx1"/>
                </a:solidFill>
                <a:effectLst/>
                <a:latin typeface="+mn-lt"/>
                <a:ea typeface="+mn-ea"/>
                <a:cs typeface="+mn-cs"/>
              </a:rPr>
              <a:t>パフォーマンスの向上が図れるほか</a:t>
            </a:r>
            <a:r>
              <a:rPr kumimoji="1" lang="ja-JP" altLang="en-US" sz="1200" b="0" i="0" u="sng" kern="1200" dirty="0" smtClean="0">
                <a:solidFill>
                  <a:schemeClr val="tx1"/>
                </a:solidFill>
                <a:effectLst/>
                <a:latin typeface="+mn-lt"/>
                <a:ea typeface="+mn-ea"/>
                <a:cs typeface="+mn-cs"/>
              </a:rPr>
              <a:t>、</a:t>
            </a:r>
            <a:r>
              <a:rPr kumimoji="1" lang="ja-JP" altLang="en-US" sz="1200" b="1" i="0" u="sng" kern="1200" dirty="0" smtClean="0">
                <a:solidFill>
                  <a:schemeClr val="tx1"/>
                </a:solidFill>
                <a:effectLst/>
                <a:latin typeface="+mn-lt"/>
                <a:ea typeface="+mn-ea"/>
                <a:cs typeface="+mn-cs"/>
              </a:rPr>
              <a:t>一つのサイトが障害に遭っても全体の機能が失われない</a:t>
            </a:r>
            <a:r>
              <a:rPr kumimoji="1" lang="ja-JP" altLang="en-US" sz="1200" b="0" i="0" u="sng" kern="1200" dirty="0" smtClean="0">
                <a:solidFill>
                  <a:schemeClr val="tx1"/>
                </a:solidFill>
                <a:effectLst/>
                <a:latin typeface="+mn-lt"/>
                <a:ea typeface="+mn-ea"/>
                <a:cs typeface="+mn-cs"/>
              </a:rPr>
              <a:t>というメリットもあります。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つ目が分散処理基盤</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クラスター</a:t>
            </a:r>
            <a:r>
              <a:rPr kumimoji="1" lang="en-US" altLang="ja-JP" sz="1200" b="0" i="0" kern="1200" dirty="0" smtClean="0">
                <a:solidFill>
                  <a:schemeClr val="tx1"/>
                </a:solidFill>
                <a:effectLst/>
                <a:latin typeface="+mn-lt"/>
                <a:ea typeface="+mn-ea"/>
                <a:cs typeface="+mn-cs"/>
              </a:rPr>
              <a:t>HDFS</a:t>
            </a:r>
            <a:r>
              <a:rPr kumimoji="1" lang="ja-JP" altLang="en-US" sz="1200" b="0" i="0" kern="1200" dirty="0" smtClean="0">
                <a:solidFill>
                  <a:schemeClr val="tx1"/>
                </a:solidFill>
                <a:effectLst/>
                <a:latin typeface="+mn-lt"/>
                <a:ea typeface="+mn-ea"/>
                <a:cs typeface="+mn-cs"/>
              </a:rPr>
              <a:t>に格納するという方法でこれは簡単に説明するのは難しいんですが、</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というのは～～ことです、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HDFS</a:t>
            </a:r>
            <a:r>
              <a:rPr kumimoji="1" lang="ja-JP" altLang="en-US" sz="1200" b="0" i="0" kern="1200" dirty="0" smtClean="0">
                <a:solidFill>
                  <a:schemeClr val="tx1"/>
                </a:solidFill>
                <a:effectLst/>
                <a:latin typeface="+mn-lt"/>
                <a:ea typeface="+mn-ea"/>
                <a:cs typeface="+mn-cs"/>
              </a:rPr>
              <a:t>というのは、分散ファイルシステムのことで、</a:t>
            </a:r>
            <a:r>
              <a:rPr kumimoji="1" lang="ja-JP" altLang="en-US" sz="1200" b="1" i="0" kern="1200" dirty="0" smtClean="0">
                <a:solidFill>
                  <a:schemeClr val="tx1"/>
                </a:solidFill>
                <a:effectLst/>
                <a:latin typeface="+mn-lt"/>
                <a:ea typeface="+mn-ea"/>
                <a:cs typeface="+mn-cs"/>
              </a:rPr>
              <a:t>管理するファイルの読み書きを高速化するため</a:t>
            </a:r>
            <a:r>
              <a:rPr kumimoji="1" lang="ja-JP" altLang="en-US" sz="1200" b="0" i="0" kern="1200" dirty="0" smtClean="0">
                <a:solidFill>
                  <a:schemeClr val="tx1"/>
                </a:solidFill>
                <a:effectLst/>
                <a:latin typeface="+mn-lt"/>
                <a:ea typeface="+mn-ea"/>
                <a:cs typeface="+mn-cs"/>
              </a:rPr>
              <a:t>、</a:t>
            </a:r>
            <a:r>
              <a:rPr kumimoji="1" lang="ja-JP" altLang="en-US" sz="1200" b="0" i="0" u="sng" kern="1200" dirty="0" smtClean="0">
                <a:solidFill>
                  <a:schemeClr val="tx1"/>
                </a:solidFill>
                <a:effectLst/>
                <a:latin typeface="+mn-lt"/>
                <a:ea typeface="+mn-ea"/>
                <a:cs typeface="+mn-cs"/>
              </a:rPr>
              <a:t>大きなファイルを～～できるようにしたシステムです</a:t>
            </a:r>
            <a:endParaRPr kumimoji="1" lang="en-US" altLang="ja-JP" sz="1200" b="0" i="0" u="sng"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最後がオブジェクトストレージに格納する、ですね</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オブジェクトストレージというのはファイル単位，ブロック単位ではなく「オブジェクト」という単位でデータを管理するストレージことで、</a:t>
            </a: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各オブジェクトが互いに</a:t>
            </a:r>
            <a:r>
              <a:rPr lang="ja-JP" altLang="en-US" sz="2400" dirty="0" smtClean="0">
                <a:solidFill>
                  <a:srgbClr val="FF0000"/>
                </a:solidFill>
              </a:rPr>
              <a:t>依存関係のない状態で保存</a:t>
            </a:r>
            <a:r>
              <a:rPr lang="ja-JP" altLang="en-US" sz="2400" dirty="0" smtClean="0"/>
              <a:t>されていることが特徴です</a:t>
            </a: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24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オブジェクトに</a:t>
            </a:r>
            <a:r>
              <a:rPr lang="en-US" altLang="ja-JP" sz="2400" dirty="0" smtClean="0"/>
              <a:t>ID</a:t>
            </a:r>
            <a:r>
              <a:rPr lang="ja-JP" altLang="en-US" sz="2400" dirty="0" smtClean="0"/>
              <a:t>を付与して、この</a:t>
            </a:r>
            <a:r>
              <a:rPr lang="en-US" altLang="ja-JP" sz="2400" dirty="0" smtClean="0"/>
              <a:t>ID</a:t>
            </a:r>
            <a:r>
              <a:rPr lang="ja-JP" altLang="en-US" sz="2400" dirty="0" smtClean="0"/>
              <a:t>で紐づけてデータの操作をします。こうすることで～～といったメリットがあります。</a:t>
            </a:r>
            <a:endParaRPr lang="en-US" altLang="ja-JP" sz="240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分散</a:t>
            </a:r>
            <a:r>
              <a:rPr kumimoji="1" lang="ja-JP" altLang="en-US" sz="1200" b="1" i="0" kern="1200" dirty="0" smtClean="0">
                <a:solidFill>
                  <a:schemeClr val="tx1"/>
                </a:solidFill>
                <a:effectLst/>
                <a:latin typeface="+mn-lt"/>
                <a:ea typeface="+mn-ea"/>
                <a:cs typeface="+mn-cs"/>
              </a:rPr>
              <a:t>データベース</a:t>
            </a:r>
            <a:r>
              <a:rPr kumimoji="1" lang="ja-JP" altLang="en-US" sz="1200" b="0" i="0" kern="1200" dirty="0" smtClean="0">
                <a:solidFill>
                  <a:schemeClr val="tx1"/>
                </a:solidFill>
                <a:effectLst/>
                <a:latin typeface="+mn-lt"/>
                <a:ea typeface="+mn-ea"/>
                <a:cs typeface="+mn-cs"/>
              </a:rPr>
              <a:t>は、ネットワーク上に複数存在するデータベースを、あたかも一つのデータベースであるように利用する仕組み</a:t>
            </a:r>
            <a:r>
              <a:rPr kumimoji="1" lang="ja-JP" altLang="en-US" sz="1200" b="0" i="0" kern="1200" dirty="0"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HDFS</a:t>
            </a:r>
            <a:r>
              <a:rPr kumimoji="1" lang="ja-JP" altLang="en-US" dirty="0" smtClean="0"/>
              <a:t>：</a:t>
            </a:r>
            <a:r>
              <a:rPr lang="ja-JP" altLang="en-US" dirty="0" smtClean="0"/>
              <a:t>管理するファイルの読み書きを高速化するために，大きなファイルを一定のブロックに分割し，複数の記憶装置に分散して保存</a:t>
            </a:r>
            <a:endParaRPr lang="en-US" altLang="ja-JP" dirty="0" smtClean="0"/>
          </a:p>
          <a:p>
            <a:endParaRPr kumimoji="1"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21</a:t>
            </a:fld>
            <a:endParaRPr kumimoji="1" lang="ja-JP" altLang="en-US"/>
          </a:p>
        </p:txBody>
      </p:sp>
    </p:spTree>
    <p:extLst>
      <p:ext uri="{BB962C8B-B14F-4D97-AF65-F5344CB8AC3E}">
        <p14:creationId xmlns:p14="http://schemas.microsoft.com/office/powerpoint/2010/main" val="2930396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最後にログ設計する上での注意点を紹介します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注意点はいろいろあるんですが、その中でも大規模データの転送コストについて話したいと思います。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err="1" smtClean="0">
                <a:solidFill>
                  <a:schemeClr val="tx1"/>
                </a:solidFill>
                <a:effectLst/>
                <a:latin typeface="+mn-lt"/>
                <a:ea typeface="+mn-ea"/>
                <a:cs typeface="+mn-cs"/>
              </a:rPr>
              <a:t>sckit</a:t>
            </a:r>
            <a:r>
              <a:rPr kumimoji="1" lang="en-US" altLang="ja-JP" sz="1200" b="0" i="0" kern="1200" dirty="0" smtClean="0">
                <a:solidFill>
                  <a:schemeClr val="tx1"/>
                </a:solidFill>
                <a:effectLst/>
                <a:latin typeface="+mn-lt"/>
                <a:ea typeface="+mn-ea"/>
                <a:cs typeface="+mn-cs"/>
              </a:rPr>
              <a:t>-learn</a:t>
            </a:r>
            <a:r>
              <a:rPr kumimoji="1" lang="ja-JP" altLang="en-US" sz="1200" b="0" i="0" kern="1200" dirty="0" smtClean="0">
                <a:solidFill>
                  <a:schemeClr val="tx1"/>
                </a:solidFill>
                <a:effectLst/>
                <a:latin typeface="+mn-lt"/>
                <a:ea typeface="+mn-ea"/>
                <a:cs typeface="+mn-cs"/>
              </a:rPr>
              <a:t>などの機械学習ライブラリを使った学習をする場合、どうしても機械学習のバッチ処理を行うサーバーにデータを転送する必要がありますが、大規模データになると時間がかかります。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この時間を抑えるためにこの本では、分散</a:t>
            </a:r>
            <a:r>
              <a:rPr kumimoji="1" lang="en-US" altLang="ja-JP" sz="1200" b="0" i="0" kern="1200" dirty="0" smtClean="0">
                <a:solidFill>
                  <a:schemeClr val="tx1"/>
                </a:solidFill>
                <a:effectLst/>
                <a:latin typeface="+mn-lt"/>
                <a:ea typeface="+mn-ea"/>
                <a:cs typeface="+mn-cs"/>
              </a:rPr>
              <a:t>RDB</a:t>
            </a:r>
            <a:r>
              <a:rPr kumimoji="1" lang="ja-JP" altLang="en-US" sz="1200" b="0" i="0" kern="1200" dirty="0" smtClean="0">
                <a:solidFill>
                  <a:schemeClr val="tx1"/>
                </a:solidFill>
                <a:effectLst/>
                <a:latin typeface="+mn-lt"/>
                <a:ea typeface="+mn-ea"/>
                <a:cs typeface="+mn-cs"/>
              </a:rPr>
              <a:t>を利用した～～と言ってます。つまりこれは、既にデータが保存されている</a:t>
            </a:r>
            <a:r>
              <a:rPr kumimoji="1" lang="en-US" altLang="ja-JP" sz="1200" b="0" i="0" kern="1200" dirty="0" smtClean="0">
                <a:solidFill>
                  <a:schemeClr val="tx1"/>
                </a:solidFill>
                <a:effectLst/>
                <a:latin typeface="+mn-lt"/>
                <a:ea typeface="+mn-ea"/>
                <a:cs typeface="+mn-cs"/>
              </a:rPr>
              <a:t>DB</a:t>
            </a:r>
            <a:r>
              <a:rPr kumimoji="1" lang="ja-JP" altLang="en-US" sz="1200" b="0" i="0" kern="1200" dirty="0" smtClean="0">
                <a:solidFill>
                  <a:schemeClr val="tx1"/>
                </a:solidFill>
                <a:effectLst/>
                <a:latin typeface="+mn-lt"/>
                <a:ea typeface="+mn-ea"/>
                <a:cs typeface="+mn-cs"/>
              </a:rPr>
              <a:t>上で前処理するってことです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また、大規模データに対して、複雑な前処理を定期的に実行する必要がある場合ですね。これは先ほども言いましたが、～～した方がいいということで例えば</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Amazon S3</a:t>
            </a:r>
            <a:r>
              <a:rPr kumimoji="1" lang="ja-JP" altLang="en-US" sz="1200" b="0" i="0" kern="1200" dirty="0" smtClean="0">
                <a:solidFill>
                  <a:schemeClr val="tx1"/>
                </a:solidFill>
                <a:effectLst/>
                <a:latin typeface="+mn-lt"/>
                <a:ea typeface="+mn-ea"/>
                <a:cs typeface="+mn-cs"/>
              </a:rPr>
              <a:t>というのは、前のスライドで出てきたオブジェクトストレージのことです。</a:t>
            </a:r>
            <a:r>
              <a:rPr kumimoji="1" lang="en-US" altLang="ja-JP" sz="1200" b="0" i="0" kern="1200" dirty="0" smtClean="0">
                <a:solidFill>
                  <a:schemeClr val="tx1"/>
                </a:solidFill>
                <a:effectLst/>
                <a:latin typeface="+mn-lt"/>
                <a:ea typeface="+mn-ea"/>
                <a:cs typeface="+mn-cs"/>
              </a:rPr>
              <a:t>Amazon Elastic </a:t>
            </a:r>
            <a:r>
              <a:rPr kumimoji="1" lang="en-US" altLang="ja-JP" sz="1200" b="0" i="0" kern="1200" dirty="0" err="1" smtClean="0">
                <a:solidFill>
                  <a:schemeClr val="tx1"/>
                </a:solidFill>
                <a:effectLst/>
                <a:latin typeface="+mn-lt"/>
                <a:ea typeface="+mn-ea"/>
                <a:cs typeface="+mn-cs"/>
              </a:rPr>
              <a:t>MapReduce</a:t>
            </a:r>
            <a:r>
              <a:rPr kumimoji="1" lang="ja-JP" altLang="en-US" sz="1200" b="0" i="0" kern="1200" dirty="0" smtClean="0">
                <a:solidFill>
                  <a:schemeClr val="tx1"/>
                </a:solidFill>
                <a:effectLst/>
                <a:latin typeface="+mn-lt"/>
                <a:ea typeface="+mn-ea"/>
                <a:cs typeface="+mn-cs"/>
              </a:rPr>
              <a:t>は、</a:t>
            </a:r>
            <a:r>
              <a:rPr kumimoji="1" lang="en-US" altLang="ja-JP" sz="1200" b="0" i="0" kern="1200" dirty="0" err="1" smtClean="0">
                <a:solidFill>
                  <a:schemeClr val="tx1"/>
                </a:solidFill>
                <a:effectLst/>
                <a:latin typeface="+mn-lt"/>
                <a:ea typeface="+mn-ea"/>
                <a:cs typeface="+mn-cs"/>
              </a:rPr>
              <a:t>Handoop</a:t>
            </a:r>
            <a:r>
              <a:rPr kumimoji="1" lang="ja-JP" altLang="en-US" sz="1200" b="0" i="0" kern="1200" dirty="0" smtClean="0">
                <a:solidFill>
                  <a:schemeClr val="tx1"/>
                </a:solidFill>
                <a:effectLst/>
                <a:latin typeface="+mn-lt"/>
                <a:ea typeface="+mn-ea"/>
                <a:cs typeface="+mn-cs"/>
              </a:rPr>
              <a:t>と同じ分散処理基盤のことなんですが、データの細かな加工を行うことも行えることができるらしいです。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Online Transaction Processing</a:t>
            </a:r>
            <a:r>
              <a:rPr kumimoji="1" lang="ja-JP" altLang="en-US" sz="1200" b="0" i="0" kern="1200" dirty="0" smtClean="0">
                <a:solidFill>
                  <a:schemeClr val="tx1"/>
                </a:solidFill>
                <a:effectLst/>
                <a:latin typeface="+mn-lt"/>
                <a:ea typeface="+mn-ea"/>
                <a:cs typeface="+mn-cs"/>
              </a:rPr>
              <a:t>）データベースとは、トランザクション処理を行うことを目的としたデータベースです。トランザクション</a:t>
            </a:r>
            <a:r>
              <a:rPr kumimoji="1" lang="en-US" altLang="ja-JP" sz="1200" b="0" i="0" kern="1200" dirty="0" smtClean="0">
                <a:solidFill>
                  <a:schemeClr val="tx1"/>
                </a:solidFill>
                <a:effectLst/>
                <a:latin typeface="+mn-lt"/>
                <a:ea typeface="+mn-ea"/>
                <a:cs typeface="+mn-cs"/>
              </a:rPr>
              <a:t>(Transaction)</a:t>
            </a:r>
            <a:r>
              <a:rPr kumimoji="1" lang="ja-JP" altLang="en-US" sz="1200" b="0" i="0" kern="1200" dirty="0" err="1" smtClean="0">
                <a:solidFill>
                  <a:schemeClr val="tx1"/>
                </a:solidFill>
                <a:effectLst/>
                <a:latin typeface="+mn-lt"/>
                <a:ea typeface="+mn-ea"/>
                <a:cs typeface="+mn-cs"/>
              </a:rPr>
              <a:t>には</a:t>
            </a:r>
            <a:r>
              <a:rPr kumimoji="1" lang="en-US" altLang="ja-JP" sz="1200" b="0" i="0" kern="1200" dirty="0" smtClean="0">
                <a:solidFill>
                  <a:schemeClr val="tx1"/>
                </a:solidFill>
                <a:effectLst/>
                <a:latin typeface="+mn-lt"/>
                <a:ea typeface="+mn-ea"/>
                <a:cs typeface="+mn-cs"/>
              </a:rPr>
              <a:t>2</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意味はあり、英語直訳の「商取引」と、技術用語で「</a:t>
            </a:r>
            <a:r>
              <a:rPr kumimoji="1" lang="ja-JP" altLang="en-US" sz="1200" b="0" i="0" u="none" strike="noStrike" kern="1200" dirty="0" smtClean="0">
                <a:solidFill>
                  <a:schemeClr val="tx1"/>
                </a:solidFill>
                <a:effectLst/>
                <a:latin typeface="+mn-lt"/>
                <a:ea typeface="+mn-ea"/>
                <a:cs typeface="+mn-cs"/>
                <a:hlinkClick r:id="rId3"/>
              </a:rPr>
              <a:t>データの一貫性を保つためのデータベースのトランザクション機能</a:t>
            </a:r>
            <a:r>
              <a:rPr kumimoji="1" lang="ja-JP" altLang="en-US" sz="1200" b="0" i="0" kern="1200" dirty="0" smtClean="0">
                <a:solidFill>
                  <a:schemeClr val="tx1"/>
                </a:solidFill>
                <a:effectLst/>
                <a:latin typeface="+mn-lt"/>
                <a:ea typeface="+mn-ea"/>
                <a:cs typeface="+mn-cs"/>
              </a:rPr>
              <a:t>」があります。</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この</a:t>
            </a:r>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データベースは、日々増えてく</a:t>
            </a:r>
            <a:r>
              <a:rPr kumimoji="1" lang="ja-JP" altLang="en-US" sz="1200" b="1" i="0" u="none" strike="noStrike" kern="1200" dirty="0" smtClean="0">
                <a:solidFill>
                  <a:schemeClr val="tx1"/>
                </a:solidFill>
                <a:effectLst/>
                <a:latin typeface="+mn-lt"/>
                <a:ea typeface="+mn-ea"/>
                <a:cs typeface="+mn-cs"/>
              </a:rPr>
              <a:t>データを確実に登録</a:t>
            </a:r>
            <a:r>
              <a:rPr kumimoji="1" lang="ja-JP" altLang="en-US" sz="1200" b="0" i="0" kern="1200" dirty="0" smtClean="0">
                <a:solidFill>
                  <a:schemeClr val="tx1"/>
                </a:solidFill>
                <a:effectLst/>
                <a:latin typeface="+mn-lt"/>
                <a:ea typeface="+mn-ea"/>
                <a:cs typeface="+mn-cs"/>
              </a:rPr>
              <a:t>し、</a:t>
            </a:r>
            <a:r>
              <a:rPr kumimoji="1" lang="ja-JP" altLang="en-US" sz="1200" b="1" i="0" u="none" strike="noStrike" kern="1200" dirty="0" smtClean="0">
                <a:solidFill>
                  <a:schemeClr val="tx1"/>
                </a:solidFill>
                <a:effectLst/>
                <a:latin typeface="+mn-lt"/>
                <a:ea typeface="+mn-ea"/>
                <a:cs typeface="+mn-cs"/>
              </a:rPr>
              <a:t>小さいサイズのデータ取得依頼に対し迅速に応える事に特化</a:t>
            </a:r>
            <a:r>
              <a:rPr kumimoji="1" lang="ja-JP" altLang="en-US" sz="1200" b="0" i="0" kern="1200" dirty="0" smtClean="0">
                <a:solidFill>
                  <a:schemeClr val="tx1"/>
                </a:solidFill>
                <a:effectLst/>
                <a:latin typeface="+mn-lt"/>
                <a:ea typeface="+mn-ea"/>
                <a:cs typeface="+mn-cs"/>
              </a:rPr>
              <a:t>しています。また、</a:t>
            </a:r>
            <a:r>
              <a:rPr kumimoji="1" lang="ja-JP" altLang="en-US" sz="1200" b="1" i="0" u="none" strike="noStrike" kern="1200" dirty="0" smtClean="0">
                <a:solidFill>
                  <a:schemeClr val="tx1"/>
                </a:solidFill>
                <a:effectLst/>
                <a:latin typeface="+mn-lt"/>
                <a:ea typeface="+mn-ea"/>
                <a:cs typeface="+mn-cs"/>
              </a:rPr>
              <a:t>大量に発生する読書きアクセスに対して同時で実行</a:t>
            </a:r>
            <a:r>
              <a:rPr kumimoji="1" lang="ja-JP" altLang="en-US" sz="1200" b="0" i="0" kern="1200" dirty="0" smtClean="0">
                <a:solidFill>
                  <a:schemeClr val="tx1"/>
                </a:solidFill>
                <a:effectLst/>
                <a:latin typeface="+mn-lt"/>
                <a:ea typeface="+mn-ea"/>
                <a:cs typeface="+mn-cs"/>
              </a:rPr>
              <a:t>する機能を持っています。一般的な</a:t>
            </a:r>
            <a:r>
              <a:rPr kumimoji="1" lang="en-US" altLang="ja-JP" sz="1200" b="0" i="0" kern="1200" dirty="0" smtClean="0">
                <a:solidFill>
                  <a:schemeClr val="tx1"/>
                </a:solidFill>
                <a:effectLst/>
                <a:latin typeface="+mn-lt"/>
                <a:ea typeface="+mn-ea"/>
                <a:cs typeface="+mn-cs"/>
              </a:rPr>
              <a:t>EC</a:t>
            </a:r>
            <a:r>
              <a:rPr kumimoji="1" lang="ja-JP" altLang="en-US" sz="1200" b="0" i="0" kern="1200" dirty="0" smtClean="0">
                <a:solidFill>
                  <a:schemeClr val="tx1"/>
                </a:solidFill>
                <a:effectLst/>
                <a:latin typeface="+mn-lt"/>
                <a:ea typeface="+mn-ea"/>
                <a:cs typeface="+mn-cs"/>
              </a:rPr>
              <a:t>サイトやソーシャルゲーム、社内システムでは</a:t>
            </a:r>
            <a:r>
              <a:rPr kumimoji="1" lang="en-US" altLang="ja-JP" sz="1200" b="0" i="0" kern="1200" dirty="0" smtClean="0">
                <a:solidFill>
                  <a:schemeClr val="tx1"/>
                </a:solidFill>
                <a:effectLst/>
                <a:latin typeface="+mn-lt"/>
                <a:ea typeface="+mn-ea"/>
                <a:cs typeface="+mn-cs"/>
              </a:rPr>
              <a:t>OLTP</a:t>
            </a:r>
            <a:r>
              <a:rPr kumimoji="1" lang="ja-JP" altLang="en-US" sz="1200" b="0" i="0" kern="1200" dirty="0" smtClean="0">
                <a:solidFill>
                  <a:schemeClr val="tx1"/>
                </a:solidFill>
                <a:effectLst/>
                <a:latin typeface="+mn-lt"/>
                <a:ea typeface="+mn-ea"/>
                <a:cs typeface="+mn-cs"/>
              </a:rPr>
              <a:t>データベースであることが多く、データベースの商品名では</a:t>
            </a:r>
            <a:r>
              <a:rPr kumimoji="1" lang="en-US" altLang="ja-JP" sz="1200" b="0" i="0" kern="1200" dirty="0" smtClean="0">
                <a:solidFill>
                  <a:schemeClr val="tx1"/>
                </a:solidFill>
                <a:effectLst/>
                <a:latin typeface="+mn-lt"/>
                <a:ea typeface="+mn-ea"/>
                <a:cs typeface="+mn-cs"/>
              </a:rPr>
              <a:t>ORACLE</a:t>
            </a:r>
            <a:r>
              <a:rPr kumimoji="1" lang="ja-JP" altLang="en-US" sz="1200" b="0" i="0" kern="1200" dirty="0" smtClean="0">
                <a:solidFill>
                  <a:schemeClr val="tx1"/>
                </a:solidFill>
                <a:effectLst/>
                <a:latin typeface="+mn-lt"/>
                <a:ea typeface="+mn-ea"/>
                <a:cs typeface="+mn-cs"/>
              </a:rPr>
              <a:t>データベースなどが有名です。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SQL</a:t>
            </a:r>
            <a:r>
              <a:rPr kumimoji="1" lang="ja-JP" altLang="en-US" sz="1200" b="0" i="0" kern="1200" dirty="0" smtClean="0">
                <a:solidFill>
                  <a:schemeClr val="tx1"/>
                </a:solidFill>
                <a:effectLst/>
                <a:latin typeface="+mn-lt"/>
                <a:ea typeface="+mn-ea"/>
                <a:cs typeface="+mn-cs"/>
              </a:rPr>
              <a:t>：リレーショナルデータベースに蓄積したデータを</a:t>
            </a:r>
            <a:r>
              <a:rPr kumimoji="1" lang="ja-JP" altLang="en-US" sz="1200" b="1" i="0" kern="1200" dirty="0" smtClean="0">
                <a:solidFill>
                  <a:schemeClr val="tx1"/>
                </a:solidFill>
                <a:effectLst/>
                <a:latin typeface="+mn-lt"/>
                <a:ea typeface="+mn-ea"/>
                <a:cs typeface="+mn-cs"/>
              </a:rPr>
              <a:t>操作したり定義するためのプログラム言語</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SQL</a:t>
            </a:r>
            <a:r>
              <a:rPr kumimoji="1" lang="ja-JP" altLang="en-US" sz="1200" b="0" i="0" kern="1200" dirty="0" smtClean="0">
                <a:solidFill>
                  <a:schemeClr val="tx1"/>
                </a:solidFill>
                <a:effectLst/>
                <a:latin typeface="+mn-lt"/>
                <a:ea typeface="+mn-ea"/>
                <a:cs typeface="+mn-cs"/>
              </a:rPr>
              <a:t>を覚えると、</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万件、</a:t>
            </a:r>
            <a:r>
              <a:rPr kumimoji="1" lang="en-US" altLang="ja-JP" sz="1200" b="0" i="0" kern="1200" dirty="0" smtClean="0">
                <a:solidFill>
                  <a:schemeClr val="tx1"/>
                </a:solidFill>
                <a:effectLst/>
                <a:latin typeface="+mn-lt"/>
                <a:ea typeface="+mn-ea"/>
                <a:cs typeface="+mn-cs"/>
              </a:rPr>
              <a:t>10</a:t>
            </a:r>
            <a:r>
              <a:rPr kumimoji="1" lang="ja-JP" altLang="en-US" sz="1200" b="0" i="0" kern="1200" dirty="0" smtClean="0">
                <a:solidFill>
                  <a:schemeClr val="tx1"/>
                </a:solidFill>
                <a:effectLst/>
                <a:latin typeface="+mn-lt"/>
                <a:ea typeface="+mn-ea"/>
                <a:cs typeface="+mn-cs"/>
              </a:rPr>
              <a:t>万件、</a:t>
            </a:r>
            <a:r>
              <a:rPr kumimoji="1" lang="en-US" altLang="ja-JP" sz="1200" b="0" i="0" kern="1200" dirty="0" smtClean="0">
                <a:solidFill>
                  <a:schemeClr val="tx1"/>
                </a:solidFill>
                <a:effectLst/>
                <a:latin typeface="+mn-lt"/>
                <a:ea typeface="+mn-ea"/>
                <a:cs typeface="+mn-cs"/>
              </a:rPr>
              <a:t>100</a:t>
            </a:r>
            <a:r>
              <a:rPr kumimoji="1" lang="ja-JP" altLang="en-US" sz="1200" b="0" i="0" kern="1200" dirty="0" smtClean="0">
                <a:solidFill>
                  <a:schemeClr val="tx1"/>
                </a:solidFill>
                <a:effectLst/>
                <a:latin typeface="+mn-lt"/>
                <a:ea typeface="+mn-ea"/>
                <a:cs typeface="+mn-cs"/>
              </a:rPr>
              <a:t>万件の</a:t>
            </a:r>
            <a:r>
              <a:rPr kumimoji="1" lang="ja-JP" altLang="en-US" sz="1200" b="1" i="0" kern="1200" dirty="0" smtClean="0">
                <a:solidFill>
                  <a:schemeClr val="tx1"/>
                </a:solidFill>
                <a:effectLst/>
                <a:latin typeface="+mn-lt"/>
                <a:ea typeface="+mn-ea"/>
                <a:cs typeface="+mn-cs"/>
              </a:rPr>
              <a:t>大量データ</a:t>
            </a:r>
            <a:r>
              <a:rPr kumimoji="1" lang="ja-JP" altLang="en-US" sz="1200" b="0" i="0" kern="1200" dirty="0" smtClean="0">
                <a:solidFill>
                  <a:schemeClr val="tx1"/>
                </a:solidFill>
                <a:effectLst/>
                <a:latin typeface="+mn-lt"/>
                <a:ea typeface="+mn-ea"/>
                <a:cs typeface="+mn-cs"/>
              </a:rPr>
              <a:t>が登録されたデータを効率的に</a:t>
            </a:r>
            <a:r>
              <a:rPr kumimoji="1" lang="ja-JP" altLang="en-US" sz="1200" b="1" i="0" kern="1200" dirty="0" smtClean="0">
                <a:solidFill>
                  <a:schemeClr val="tx1"/>
                </a:solidFill>
                <a:effectLst/>
                <a:latin typeface="+mn-lt"/>
                <a:ea typeface="+mn-ea"/>
                <a:cs typeface="+mn-cs"/>
              </a:rPr>
              <a:t>取得・更新・削除・追加</a:t>
            </a:r>
            <a:r>
              <a:rPr kumimoji="1" lang="ja-JP" altLang="en-US" sz="1200" b="0" i="0" kern="1200" dirty="0" smtClean="0">
                <a:solidFill>
                  <a:schemeClr val="tx1"/>
                </a:solidFill>
                <a:effectLst/>
                <a:latin typeface="+mn-lt"/>
                <a:ea typeface="+mn-ea"/>
                <a:cs typeface="+mn-cs"/>
              </a:rPr>
              <a:t>することができます。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データウェアハウス：</a:t>
            </a:r>
            <a:r>
              <a:rPr kumimoji="1" lang="ja-JP" altLang="en-US" sz="1200" b="1" i="0" kern="1200" dirty="0" smtClean="0">
                <a:solidFill>
                  <a:schemeClr val="tx1"/>
                </a:solidFill>
                <a:effectLst/>
                <a:latin typeface="+mn-lt"/>
                <a:ea typeface="+mn-ea"/>
                <a:cs typeface="+mn-cs"/>
              </a:rPr>
              <a:t>過去データ（履歴データ）を整理して保管しておくデータベース</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22</a:t>
            </a:fld>
            <a:endParaRPr kumimoji="1" lang="ja-JP" altLang="en-US"/>
          </a:p>
        </p:txBody>
      </p:sp>
    </p:spTree>
    <p:extLst>
      <p:ext uri="{BB962C8B-B14F-4D97-AF65-F5344CB8AC3E}">
        <p14:creationId xmlns:p14="http://schemas.microsoft.com/office/powerpoint/2010/main" val="3494637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まとめですね、第４章では機械学習をシステムに組み込むためのシステム設計と、ログ設計について説明しました</a:t>
            </a:r>
            <a:endParaRPr kumimoji="1" lang="en-US" altLang="ja-JP" dirty="0" smtClean="0"/>
          </a:p>
          <a:p>
            <a:endParaRPr kumimoji="1" lang="en-US" altLang="ja-JP" dirty="0" smtClean="0"/>
          </a:p>
          <a:p>
            <a:r>
              <a:rPr kumimoji="1" lang="ja-JP" altLang="en-US" dirty="0" smtClean="0"/>
              <a:t>システム設計では、～～ことを紹介し、各パターンが用いられる場所やメリットを紹介しました</a:t>
            </a:r>
            <a:endParaRPr kumimoji="1" lang="en-US" altLang="ja-JP" dirty="0" smtClean="0"/>
          </a:p>
          <a:p>
            <a:endParaRPr kumimoji="1" lang="en-US" altLang="ja-JP" dirty="0" smtClean="0"/>
          </a:p>
          <a:p>
            <a:r>
              <a:rPr kumimoji="1" lang="ja-JP" altLang="en-US" dirty="0" smtClean="0"/>
              <a:t>ログ設計では、～～や具体的な～～を紹介しました。　以上で発表を終わります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23</a:t>
            </a:fld>
            <a:endParaRPr kumimoji="1" lang="ja-JP" altLang="en-US"/>
          </a:p>
        </p:txBody>
      </p:sp>
    </p:spTree>
    <p:extLst>
      <p:ext uri="{BB962C8B-B14F-4D97-AF65-F5344CB8AC3E}">
        <p14:creationId xmlns:p14="http://schemas.microsoft.com/office/powerpoint/2010/main" val="1996609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i="0" kern="1200" dirty="0" smtClean="0">
                <a:solidFill>
                  <a:schemeClr val="tx1"/>
                </a:solidFill>
                <a:effectLst/>
                <a:latin typeface="+mn-lt"/>
                <a:ea typeface="+mn-ea"/>
                <a:cs typeface="+mn-cs"/>
              </a:rPr>
              <a:t>過去データを整理して保管しておく「倉庫」的な役割を果たすデータベースのこと</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日次や月次の過去データを整理・分類して保管しておいて、何かを分析したりするときに使うデータベース</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整理して保管された履歴データを使って、あれやこれやの分析をするシステム</a:t>
            </a:r>
            <a:r>
              <a:rPr lang="ja-JP" altLang="en-US" dirty="0" smtClean="0"/>
              <a:t/>
            </a:r>
            <a:br>
              <a:rPr lang="ja-JP" altLang="en-US" dirty="0" smtClean="0"/>
            </a:b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25</a:t>
            </a:fld>
            <a:endParaRPr kumimoji="1" lang="ja-JP" altLang="en-US"/>
          </a:p>
        </p:txBody>
      </p:sp>
    </p:spTree>
    <p:extLst>
      <p:ext uri="{BB962C8B-B14F-4D97-AF65-F5344CB8AC3E}">
        <p14:creationId xmlns:p14="http://schemas.microsoft.com/office/powerpoint/2010/main" val="417900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28</a:t>
            </a:fld>
            <a:endParaRPr kumimoji="1" lang="ja-JP" altLang="en-US"/>
          </a:p>
        </p:txBody>
      </p:sp>
    </p:spTree>
    <p:extLst>
      <p:ext uri="{BB962C8B-B14F-4D97-AF65-F5344CB8AC3E}">
        <p14:creationId xmlns:p14="http://schemas.microsoft.com/office/powerpoint/2010/main" val="2196884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33</a:t>
            </a:fld>
            <a:endParaRPr kumimoji="1" lang="ja-JP" altLang="en-US"/>
          </a:p>
        </p:txBody>
      </p:sp>
    </p:spTree>
    <p:extLst>
      <p:ext uri="{BB962C8B-B14F-4D97-AF65-F5344CB8AC3E}">
        <p14:creationId xmlns:p14="http://schemas.microsoft.com/office/powerpoint/2010/main" val="280867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はじめに第１章でやった、システムに機械学習を含めるの流れを一応確認しておきます</a:t>
            </a:r>
            <a:endParaRPr kumimoji="1" lang="en-US" altLang="ja-JP" dirty="0" smtClean="0"/>
          </a:p>
          <a:p>
            <a:endParaRPr kumimoji="1" lang="en-US" altLang="ja-JP" dirty="0" smtClean="0"/>
          </a:p>
          <a:p>
            <a:r>
              <a:rPr kumimoji="1" lang="ja-JP" altLang="en-US" dirty="0" smtClean="0"/>
              <a:t>実際</a:t>
            </a:r>
            <a:r>
              <a:rPr kumimoji="1" lang="ja-JP" altLang="en-US" dirty="0" smtClean="0"/>
              <a:t>の機械学習を含めたプロジェクトを開始する際には、以下のような流れで進めて行きます</a:t>
            </a:r>
            <a:r>
              <a:rPr kumimoji="1" lang="ja-JP" altLang="en-US" dirty="0" smtClean="0"/>
              <a:t>。</a:t>
            </a:r>
            <a:endParaRPr kumimoji="1" lang="en-US" altLang="ja-JP" dirty="0" smtClean="0"/>
          </a:p>
          <a:p>
            <a:endParaRPr kumimoji="1" lang="en-US" altLang="ja-JP" dirty="0" smtClean="0"/>
          </a:p>
          <a:p>
            <a:r>
              <a:rPr kumimoji="1" lang="ja-JP" altLang="en-US" dirty="0" smtClean="0"/>
              <a:t>今回はこの流れの項目の中でも</a:t>
            </a:r>
            <a:r>
              <a:rPr kumimoji="1" lang="ja-JP" altLang="en-US" b="1" dirty="0" smtClean="0"/>
              <a:t>８番目のシステムに組み込み</a:t>
            </a:r>
            <a:r>
              <a:rPr kumimoji="1" lang="ja-JP" altLang="en-US" dirty="0" smtClean="0"/>
              <a:t>に着目して「システム設計」と「ログ設計」について説明していきます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dirty="0"/>
          </a:p>
        </p:txBody>
      </p:sp>
    </p:spTree>
    <p:extLst>
      <p:ext uri="{BB962C8B-B14F-4D97-AF65-F5344CB8AC3E}">
        <p14:creationId xmlns:p14="http://schemas.microsoft.com/office/powerpoint/2010/main" val="3217156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はじめにシステム設計ですね</a:t>
            </a:r>
            <a:endParaRPr kumimoji="1" lang="en-US" altLang="ja-JP" dirty="0" smtClean="0"/>
          </a:p>
          <a:p>
            <a:endParaRPr kumimoji="1" lang="en-US" altLang="ja-JP" dirty="0" smtClean="0"/>
          </a:p>
          <a:p>
            <a:r>
              <a:rPr kumimoji="1" lang="ja-JP" altLang="en-US" u="sng" dirty="0" smtClean="0"/>
              <a:t>機械</a:t>
            </a:r>
            <a:r>
              <a:rPr kumimoji="1" lang="ja-JP" altLang="en-US" u="sng" dirty="0" smtClean="0"/>
              <a:t>学習にはいくつかの種類がありますが、ここでは最も活用ケースが多い教師あり学習について、システムに組み込む場合の構成を説明します</a:t>
            </a:r>
            <a:endParaRPr kumimoji="1" lang="en-US" altLang="ja-JP" u="sng" dirty="0" smtClean="0"/>
          </a:p>
          <a:p>
            <a:endParaRPr kumimoji="1" lang="en-US" altLang="ja-JP" dirty="0" smtClean="0"/>
          </a:p>
          <a:p>
            <a:r>
              <a:rPr kumimoji="1" lang="ja-JP" altLang="en-US" dirty="0" smtClean="0"/>
              <a:t>第１章で習ったように分類</a:t>
            </a:r>
            <a:r>
              <a:rPr kumimoji="1" lang="ja-JP" altLang="en-US" dirty="0" smtClean="0"/>
              <a:t>や回帰などの教師あり学習の場合、学習と予測の</a:t>
            </a:r>
            <a:r>
              <a:rPr kumimoji="1" lang="en-US" altLang="ja-JP" dirty="0" smtClean="0"/>
              <a:t>2</a:t>
            </a:r>
            <a:r>
              <a:rPr kumimoji="1" lang="ja-JP" altLang="en-US" dirty="0" err="1" smtClean="0"/>
              <a:t>つの</a:t>
            </a:r>
            <a:r>
              <a:rPr kumimoji="1" lang="ja-JP" altLang="en-US" dirty="0" smtClean="0"/>
              <a:t>フェーズがあります。</a:t>
            </a:r>
            <a:endParaRPr kumimoji="1" lang="en-US" altLang="ja-JP" dirty="0" smtClean="0"/>
          </a:p>
          <a:p>
            <a:endParaRPr kumimoji="1" lang="en-US" altLang="ja-JP" dirty="0" smtClean="0"/>
          </a:p>
          <a:p>
            <a:r>
              <a:rPr kumimoji="1" lang="ja-JP" altLang="en-US" dirty="0" smtClean="0"/>
              <a:t>更にそのタイミングによって、バッチ処理での学習とリアルタイム処理での学習という２種類のタイミングが</a:t>
            </a:r>
            <a:r>
              <a:rPr kumimoji="1" lang="ja-JP" altLang="en-US" dirty="0" smtClean="0"/>
              <a:t>あります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ちょっとシステム構成とそのポイントについて学ぶ前に、重要でありながら混乱しがちな用語について整理しておきます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4</a:t>
            </a:fld>
            <a:endParaRPr kumimoji="1" lang="ja-JP" altLang="en-US"/>
          </a:p>
        </p:txBody>
      </p:sp>
    </p:spTree>
    <p:extLst>
      <p:ext uri="{BB962C8B-B14F-4D97-AF65-F5344CB8AC3E}">
        <p14:creationId xmlns:p14="http://schemas.microsoft.com/office/powerpoint/2010/main" val="406203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a:t>
            </a:r>
            <a:r>
              <a:rPr kumimoji="1" lang="ja-JP" altLang="en-US" dirty="0" smtClean="0"/>
              <a:t>、よく混乱しやすいのが～～です。</a:t>
            </a:r>
            <a:endParaRPr kumimoji="1" lang="en-US" altLang="ja-JP" dirty="0" smtClean="0"/>
          </a:p>
          <a:p>
            <a:endParaRPr kumimoji="1" lang="en-US" altLang="ja-JP" dirty="0" smtClean="0"/>
          </a:p>
          <a:p>
            <a:r>
              <a:rPr kumimoji="1" lang="ja-JP" altLang="en-US" b="1" dirty="0" smtClean="0"/>
              <a:t>機械学習において、「バッチ」という言葉は特別な意味を持つということで</a:t>
            </a:r>
            <a:r>
              <a:rPr kumimoji="1" lang="ja-JP" altLang="en-US" dirty="0" smtClean="0"/>
              <a:t>、</a:t>
            </a:r>
            <a:r>
              <a:rPr kumimoji="1" lang="ja-JP" altLang="en-US" u="sng" dirty="0" smtClean="0"/>
              <a:t>多くの場合、機械学習の文脈で「バッチ」というと「</a:t>
            </a:r>
            <a:r>
              <a:rPr kumimoji="1" lang="ja-JP" altLang="en-US" b="1" u="sng" dirty="0" smtClean="0"/>
              <a:t>バッチ学習</a:t>
            </a:r>
            <a:r>
              <a:rPr kumimoji="1" lang="ja-JP" altLang="en-US" u="sng" dirty="0" smtClean="0"/>
              <a:t>」のことを</a:t>
            </a:r>
            <a:r>
              <a:rPr kumimoji="1" lang="ja-JP" altLang="en-US" u="sng" dirty="0" smtClean="0"/>
              <a:t>指すらしいです</a:t>
            </a:r>
            <a:endParaRPr kumimoji="1" lang="en-US" altLang="ja-JP" u="sng" dirty="0" smtClean="0"/>
          </a:p>
          <a:p>
            <a:endParaRPr kumimoji="1" lang="en-US" altLang="ja-JP" dirty="0" smtClean="0"/>
          </a:p>
          <a:p>
            <a:r>
              <a:rPr kumimoji="1" lang="ja-JP" altLang="en-US" dirty="0" smtClean="0"/>
              <a:t>で、この本ではバッチ処理を～～と定義</a:t>
            </a:r>
            <a:r>
              <a:rPr kumimoji="1" lang="ja-JP" altLang="en-US" dirty="0" smtClean="0"/>
              <a:t>し、反対の意味のリアルタイム</a:t>
            </a:r>
            <a:r>
              <a:rPr kumimoji="1" lang="ja-JP" altLang="en-US" dirty="0" smtClean="0"/>
              <a:t>処理を～～と定義しています</a:t>
            </a:r>
            <a:endParaRPr kumimoji="1" lang="en-US" altLang="ja-JP" dirty="0" smtClean="0"/>
          </a:p>
          <a:p>
            <a:endParaRPr kumimoji="1" lang="en-US" altLang="ja-JP" dirty="0" smtClean="0"/>
          </a:p>
          <a:p>
            <a:r>
              <a:rPr kumimoji="1" lang="ja-JP" altLang="en-US" dirty="0" smtClean="0"/>
              <a:t>で、</a:t>
            </a:r>
            <a:r>
              <a:rPr kumimoji="1" lang="ja-JP" altLang="en-US" u="sng" dirty="0" smtClean="0"/>
              <a:t>バッチ処理とバッチ学習の混同を避けるため</a:t>
            </a:r>
            <a:r>
              <a:rPr kumimoji="1" lang="ja-JP" altLang="en-US" dirty="0" smtClean="0"/>
              <a:t>～</a:t>
            </a:r>
            <a:r>
              <a:rPr kumimoji="1" lang="ja-JP" altLang="en-US" dirty="0" smtClean="0"/>
              <a:t>～表現しています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5</a:t>
            </a:fld>
            <a:endParaRPr kumimoji="1" lang="ja-JP" altLang="en-US"/>
          </a:p>
        </p:txBody>
      </p:sp>
    </p:spTree>
    <p:extLst>
      <p:ext uri="{BB962C8B-B14F-4D97-AF65-F5344CB8AC3E}">
        <p14:creationId xmlns:p14="http://schemas.microsoft.com/office/powerpoint/2010/main" val="224387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一括学習と逐次学習についてさらに見て行きます</a:t>
            </a:r>
            <a:endParaRPr kumimoji="1" lang="en-US" altLang="ja-JP" dirty="0" smtClean="0"/>
          </a:p>
          <a:p>
            <a:endParaRPr kumimoji="1" lang="en-US" altLang="ja-JP" dirty="0" smtClean="0"/>
          </a:p>
          <a:p>
            <a:r>
              <a:rPr kumimoji="1" lang="ja-JP" altLang="en-US" dirty="0" smtClean="0"/>
              <a:t>一括</a:t>
            </a:r>
            <a:r>
              <a:rPr kumimoji="1" lang="ja-JP" altLang="en-US" dirty="0" smtClean="0"/>
              <a:t>学習と逐次学習では、モデル学習時のデータの保持の仕方が異なるということで</a:t>
            </a:r>
            <a:endParaRPr kumimoji="1" lang="en-US" altLang="ja-JP" dirty="0" smtClean="0"/>
          </a:p>
          <a:p>
            <a:endParaRPr kumimoji="1" lang="en-US" altLang="ja-JP" dirty="0" smtClean="0"/>
          </a:p>
          <a:p>
            <a:r>
              <a:rPr kumimoji="1" lang="ja-JP" altLang="en-US" dirty="0" smtClean="0"/>
              <a:t>一括学習は、その名の通り一括で学習するとこと</a:t>
            </a:r>
            <a:r>
              <a:rPr kumimoji="1" lang="ja-JP" altLang="en-US" dirty="0" smtClean="0"/>
              <a:t>で特徴量の計算のため～～します</a:t>
            </a:r>
            <a:endParaRPr kumimoji="1" lang="en-US" altLang="ja-JP" dirty="0" smtClean="0"/>
          </a:p>
          <a:p>
            <a:endParaRPr kumimoji="1" lang="en-US" altLang="ja-JP" dirty="0" smtClean="0"/>
          </a:p>
          <a:p>
            <a:r>
              <a:rPr kumimoji="1" lang="ja-JP" altLang="en-US" u="sng" dirty="0" smtClean="0"/>
              <a:t>一般的に一括学習の場合、教師データが増えると必要とするメモリはその分増加していきます。</a:t>
            </a:r>
            <a:endParaRPr kumimoji="1" lang="en-US" altLang="ja-JP" u="sng" dirty="0" smtClean="0"/>
          </a:p>
          <a:p>
            <a:endParaRPr kumimoji="1" lang="en-US" altLang="ja-JP" dirty="0" smtClean="0"/>
          </a:p>
          <a:p>
            <a:r>
              <a:rPr kumimoji="1" lang="ja-JP" altLang="en-US" dirty="0" smtClean="0"/>
              <a:t>一方、逐次学習は、～</a:t>
            </a:r>
            <a:r>
              <a:rPr kumimoji="1" lang="ja-JP" altLang="en-US" dirty="0" smtClean="0"/>
              <a:t>～計算していく学習方法です。で～～といったメリットがあります。</a:t>
            </a:r>
            <a:endParaRPr kumimoji="1" lang="en-US" altLang="ja-JP" dirty="0" smtClean="0"/>
          </a:p>
          <a:p>
            <a:endParaRPr kumimoji="1" lang="en-US" altLang="ja-JP" dirty="0" smtClean="0"/>
          </a:p>
          <a:p>
            <a:r>
              <a:rPr kumimoji="1" lang="ja-JP" altLang="en-US" dirty="0" smtClean="0"/>
              <a:t>で、一括学習と逐次学習では～～ということです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6</a:t>
            </a:fld>
            <a:endParaRPr kumimoji="1" lang="ja-JP" altLang="en-US"/>
          </a:p>
        </p:txBody>
      </p:sp>
    </p:spTree>
    <p:extLst>
      <p:ext uri="{BB962C8B-B14F-4D97-AF65-F5344CB8AC3E}">
        <p14:creationId xmlns:p14="http://schemas.microsoft.com/office/powerpoint/2010/main" val="367043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前のスライド</a:t>
            </a:r>
            <a:r>
              <a:rPr kumimoji="1" lang="en-US" altLang="ja-JP" dirty="0" smtClean="0"/>
              <a:t>2</a:t>
            </a:r>
            <a:r>
              <a:rPr kumimoji="1" lang="ja-JP" altLang="en-US" dirty="0" err="1" smtClean="0"/>
              <a:t>つで</a:t>
            </a:r>
            <a:r>
              <a:rPr kumimoji="1" lang="ja-JP" altLang="en-US" dirty="0" smtClean="0"/>
              <a:t>処理と学習について説明したんですが、</a:t>
            </a:r>
            <a:endParaRPr kumimoji="1" lang="en-US" altLang="ja-JP" dirty="0" smtClean="0"/>
          </a:p>
          <a:p>
            <a:endParaRPr kumimoji="1" lang="en-US" altLang="ja-JP" dirty="0" smtClean="0"/>
          </a:p>
          <a:p>
            <a:r>
              <a:rPr kumimoji="1" lang="ja-JP" altLang="en-US" dirty="0" smtClean="0"/>
              <a:t>では</a:t>
            </a:r>
            <a:r>
              <a:rPr kumimoji="1" lang="ja-JP" altLang="en-US" dirty="0" smtClean="0"/>
              <a:t>、取りうる処理と学習の組み合わせはどのようなものがあるかというと、</a:t>
            </a:r>
            <a:endParaRPr kumimoji="1" lang="en-US" altLang="ja-JP" dirty="0" smtClean="0"/>
          </a:p>
          <a:p>
            <a:endParaRPr kumimoji="1" lang="en-US" altLang="ja-JP" dirty="0" smtClean="0"/>
          </a:p>
          <a:p>
            <a:r>
              <a:rPr kumimoji="1" lang="ja-JP" altLang="en-US" dirty="0" smtClean="0"/>
              <a:t>処理</a:t>
            </a:r>
            <a:r>
              <a:rPr kumimoji="1" lang="en-US" altLang="ja-JP" dirty="0" smtClean="0"/>
              <a:t>2</a:t>
            </a:r>
            <a:r>
              <a:rPr kumimoji="1" lang="ja-JP" altLang="en-US" dirty="0" smtClean="0"/>
              <a:t>つで、学習方法</a:t>
            </a:r>
            <a:r>
              <a:rPr kumimoji="1" lang="ja-JP" altLang="en-US" dirty="0" smtClean="0"/>
              <a:t>も</a:t>
            </a:r>
            <a:r>
              <a:rPr kumimoji="1" lang="en-US" altLang="ja-JP" dirty="0" smtClean="0"/>
              <a:t>2</a:t>
            </a:r>
            <a:r>
              <a:rPr kumimoji="1" lang="ja-JP" altLang="en-US" dirty="0" err="1" smtClean="0"/>
              <a:t>つなので</a:t>
            </a:r>
            <a:r>
              <a:rPr kumimoji="1" lang="ja-JP" altLang="en-US" dirty="0" smtClean="0"/>
              <a:t>一応全部で４種類の組み合わせが考えられます</a:t>
            </a:r>
            <a:endParaRPr kumimoji="1" lang="en-US" altLang="ja-JP" dirty="0" smtClean="0"/>
          </a:p>
          <a:p>
            <a:endParaRPr kumimoji="1" lang="en-US" altLang="ja-JP" dirty="0" smtClean="0"/>
          </a:p>
          <a:p>
            <a:r>
              <a:rPr kumimoji="1" lang="ja-JP" altLang="en-US" dirty="0" smtClean="0"/>
              <a:t>で、この中で実際に存在するのはどれなのかということなんですが</a:t>
            </a:r>
            <a:endParaRPr kumimoji="1" lang="en-US" altLang="ja-JP" dirty="0" smtClean="0"/>
          </a:p>
          <a:p>
            <a:endParaRPr kumimoji="1" lang="en-US" altLang="ja-JP" dirty="0" smtClean="0"/>
          </a:p>
          <a:p>
            <a:r>
              <a:rPr kumimoji="1" lang="ja-JP" altLang="en-US" dirty="0" smtClean="0"/>
              <a:t>よくある誤解は「</a:t>
            </a:r>
            <a:r>
              <a:rPr kumimoji="1" lang="ja-JP" altLang="en-US" b="1" dirty="0" smtClean="0"/>
              <a:t>一括学習はバッチ処理でしかできず</a:t>
            </a:r>
            <a:r>
              <a:rPr kumimoji="1" lang="ja-JP" altLang="en-US" dirty="0" smtClean="0"/>
              <a:t>」、「</a:t>
            </a:r>
            <a:r>
              <a:rPr kumimoji="1" lang="ja-JP" altLang="en-US" b="1" dirty="0" smtClean="0"/>
              <a:t>逐次学習はリアルタイム処理でしかできない</a:t>
            </a:r>
            <a:r>
              <a:rPr kumimoji="1" lang="ja-JP" altLang="en-US" dirty="0" smtClean="0"/>
              <a:t>」というものです。実は</a:t>
            </a:r>
            <a:r>
              <a:rPr kumimoji="1" lang="en-US" altLang="ja-JP" dirty="0" smtClean="0"/>
              <a:t>3</a:t>
            </a:r>
            <a:r>
              <a:rPr kumimoji="1" lang="ja-JP" altLang="en-US" dirty="0" smtClean="0"/>
              <a:t>以外はすべてありえます。</a:t>
            </a:r>
            <a:endParaRPr kumimoji="1" lang="en-US" altLang="ja-JP" dirty="0" smtClean="0"/>
          </a:p>
          <a:p>
            <a:endParaRPr kumimoji="1" lang="en-US" altLang="ja-JP" dirty="0" smtClean="0"/>
          </a:p>
          <a:p>
            <a:r>
              <a:rPr kumimoji="1" lang="en-US" altLang="ja-JP" dirty="0" smtClean="0"/>
              <a:t>1</a:t>
            </a:r>
            <a:r>
              <a:rPr kumimoji="1" lang="ja-JP" altLang="en-US" dirty="0" err="1" smtClean="0"/>
              <a:t>、</a:t>
            </a:r>
            <a:r>
              <a:rPr kumimoji="1" lang="en-US" altLang="ja-JP" dirty="0" smtClean="0"/>
              <a:t>4</a:t>
            </a:r>
            <a:r>
              <a:rPr kumimoji="1" lang="ja-JP" altLang="en-US" dirty="0" smtClean="0"/>
              <a:t>については特に違和感はないかもしれません。では２の～～　</a:t>
            </a:r>
            <a:endParaRPr kumimoji="1" lang="en-US" altLang="ja-JP" dirty="0" smtClean="0"/>
          </a:p>
          <a:p>
            <a:endParaRPr kumimoji="1" lang="en-US" altLang="ja-JP" dirty="0" smtClean="0"/>
          </a:p>
          <a:p>
            <a:r>
              <a:rPr kumimoji="1" lang="ja-JP" altLang="en-US" u="sng" dirty="0" smtClean="0"/>
              <a:t>前のスライドで逐次学習は、</a:t>
            </a:r>
            <a:r>
              <a:rPr kumimoji="1" lang="ja-JP" altLang="en-US" b="1" u="sng" dirty="0" smtClean="0"/>
              <a:t>最適化時に教師データを１ずつ与えてその都度処理する最適化方針だと説明しました</a:t>
            </a:r>
            <a:r>
              <a:rPr kumimoji="1" lang="ja-JP" altLang="en-US" u="sng" dirty="0" smtClean="0"/>
              <a:t>。</a:t>
            </a:r>
            <a:r>
              <a:rPr kumimoji="1" lang="ja-JP" altLang="en-US" u="sng" dirty="0" smtClean="0"/>
              <a:t>つまり～～</a:t>
            </a:r>
            <a:endParaRPr kumimoji="1" lang="en-US" altLang="ja-JP" u="sng"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7</a:t>
            </a:fld>
            <a:endParaRPr kumimoji="1" lang="ja-JP" altLang="en-US"/>
          </a:p>
        </p:txBody>
      </p:sp>
    </p:spTree>
    <p:extLst>
      <p:ext uri="{BB962C8B-B14F-4D97-AF65-F5344CB8AC3E}">
        <p14:creationId xmlns:p14="http://schemas.microsoft.com/office/powerpoint/2010/main" val="9230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ここからは、バッチ処理で学習を</a:t>
            </a:r>
            <a:r>
              <a:rPr kumimoji="1" lang="ja-JP" altLang="en-US" dirty="0" smtClean="0"/>
              <a:t>行う予測</a:t>
            </a:r>
            <a:r>
              <a:rPr kumimoji="1" lang="ja-JP" altLang="en-US" dirty="0" smtClean="0"/>
              <a:t>パターンについての構成を見て行きます</a:t>
            </a:r>
            <a:endParaRPr kumimoji="1" lang="en-US" altLang="ja-JP" dirty="0" smtClean="0"/>
          </a:p>
          <a:p>
            <a:endParaRPr kumimoji="1" lang="en-US" altLang="ja-JP" dirty="0" smtClean="0"/>
          </a:p>
          <a:p>
            <a:r>
              <a:rPr kumimoji="1" lang="ja-JP" altLang="en-US" dirty="0" smtClean="0"/>
              <a:t>今回のこの３つのパターンを紹介します</a:t>
            </a:r>
            <a:endParaRPr kumimoji="1" lang="en-US" altLang="ja-JP" dirty="0" smtClean="0"/>
          </a:p>
          <a:p>
            <a:endParaRPr kumimoji="1" lang="en-US" altLang="ja-JP" dirty="0" smtClean="0"/>
          </a:p>
          <a:p>
            <a:r>
              <a:rPr kumimoji="1" lang="ja-JP" altLang="en-US" dirty="0" smtClean="0"/>
              <a:t>１つずつ見て行きます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8</a:t>
            </a:fld>
            <a:endParaRPr kumimoji="1" lang="ja-JP" altLang="en-US"/>
          </a:p>
        </p:txBody>
      </p:sp>
    </p:spTree>
    <p:extLst>
      <p:ext uri="{BB962C8B-B14F-4D97-AF65-F5344CB8AC3E}">
        <p14:creationId xmlns:p14="http://schemas.microsoft.com/office/powerpoint/2010/main" val="237882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一つ目は～～という方法で、</a:t>
            </a:r>
            <a:r>
              <a:rPr kumimoji="1" lang="ja-JP" altLang="en-US" b="1" dirty="0" smtClean="0"/>
              <a:t>このパターンは３つの予測パターンの中で、最も素朴な方法がこのパターンです</a:t>
            </a:r>
            <a:r>
              <a:rPr kumimoji="1" lang="ja-JP" altLang="en-US" dirty="0" smtClean="0"/>
              <a:t>。</a:t>
            </a:r>
            <a:endParaRPr kumimoji="1" lang="en-US" altLang="ja-JP" dirty="0" smtClean="0"/>
          </a:p>
          <a:p>
            <a:endParaRPr kumimoji="1" lang="en-US" altLang="ja-JP" dirty="0" smtClean="0"/>
          </a:p>
          <a:p>
            <a:r>
              <a:rPr kumimoji="1" lang="ja-JP" altLang="en-US" dirty="0" smtClean="0"/>
              <a:t>このパターンは、</a:t>
            </a:r>
            <a:r>
              <a:rPr kumimoji="1" lang="ja-JP" altLang="en-US" u="sng" dirty="0" smtClean="0"/>
              <a:t>バッチ処理で一括学習をし、そこで得られた予測モデルを</a:t>
            </a:r>
            <a:r>
              <a:rPr kumimoji="1" lang="en-US" altLang="ja-JP" u="sng" dirty="0" smtClean="0"/>
              <a:t>Web</a:t>
            </a:r>
            <a:r>
              <a:rPr kumimoji="1" lang="ja-JP" altLang="en-US" u="sng" dirty="0" smtClean="0"/>
              <a:t>アプリケーションでリアルタイム処理で利用するというものです。</a:t>
            </a:r>
            <a:endParaRPr kumimoji="1" lang="en-US" altLang="ja-JP" u="sng" dirty="0" smtClean="0"/>
          </a:p>
          <a:p>
            <a:endParaRPr kumimoji="1" lang="en-US" altLang="ja-JP" dirty="0" smtClean="0"/>
          </a:p>
          <a:p>
            <a:r>
              <a:rPr kumimoji="1" lang="ja-JP" altLang="en-US" dirty="0" smtClean="0"/>
              <a:t>このパターンの特徴としては、</a:t>
            </a:r>
            <a:endParaRPr kumimoji="1" lang="en-US" altLang="ja-JP" dirty="0" smtClean="0"/>
          </a:p>
          <a:p>
            <a:r>
              <a:rPr kumimoji="1" lang="ja-JP" altLang="en-US" dirty="0" smtClean="0"/>
              <a:t>・</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という２点があり，～</a:t>
            </a:r>
            <a:r>
              <a:rPr kumimoji="1" lang="ja-JP" altLang="en-US" dirty="0" smtClean="0"/>
              <a:t>～</a:t>
            </a:r>
            <a:endParaRPr kumimoji="1" lang="en-US" altLang="ja-JP" dirty="0" smtClean="0"/>
          </a:p>
          <a:p>
            <a:endParaRPr kumimoji="1" lang="en-US" altLang="ja-JP" dirty="0" smtClean="0"/>
          </a:p>
          <a:p>
            <a:endParaRPr kumimoji="1" lang="en-US" altLang="ja-JP" dirty="0" smtClean="0"/>
          </a:p>
          <a:p>
            <a:r>
              <a:rPr kumimoji="1" lang="ja-JP" altLang="en-US" dirty="0" smtClean="0"/>
              <a:t>特徴抽出器：取得したデータの中から入力データとして使えそうな特徴量を抽出する</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9</a:t>
            </a:fld>
            <a:endParaRPr kumimoji="1" lang="ja-JP" altLang="en-US"/>
          </a:p>
        </p:txBody>
      </p:sp>
    </p:spTree>
    <p:extLst>
      <p:ext uri="{BB962C8B-B14F-4D97-AF65-F5344CB8AC3E}">
        <p14:creationId xmlns:p14="http://schemas.microsoft.com/office/powerpoint/2010/main" val="170012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39E63393-D41D-4BA0-829A-38184E0BBA2A}"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413185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2AED48-5372-4789-8112-4ADF634046F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3406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242D85-8B93-4C88-A075-CB0E1D058B6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7379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ACA7463-7A1B-41DE-B3F2-47E5FD3214F8}"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4570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594B69D-E232-4893-906D-1ED88DC3197B}"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493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74DDAB-C466-4BAF-8645-496E8E4CC141}"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2501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71D26D-08EB-44C9-9C47-F4C1D6F8ECB8}" type="datetime1">
              <a:rPr kumimoji="1" lang="ja-JP" altLang="en-US" smtClean="0"/>
              <a:t>2019/6/29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1629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1444F4-CFAF-481A-A47E-B0FC5A78CE90}" type="datetime1">
              <a:rPr kumimoji="1" lang="ja-JP" altLang="en-US" smtClean="0"/>
              <a:t>2019/6/29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94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5552E7-0721-4333-8866-464246ECD54A}" type="datetime1">
              <a:rPr kumimoji="1" lang="ja-JP" altLang="en-US" smtClean="0"/>
              <a:t>2019/6/29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528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4F737-42CE-4AD3-A34F-F7F97F80B918}"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054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C05B49-AD60-4995-AA12-CFE4C086929E}"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81866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A226-196F-40C5-8280-564719F84EE6}" type="datetime1">
              <a:rPr kumimoji="1" lang="ja-JP" altLang="en-US" smtClean="0"/>
              <a:t>2019/6/29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77743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en-US" altLang="ja-JP" sz="5300" dirty="0"/>
              <a:t>4</a:t>
            </a:r>
            <a:r>
              <a:rPr lang="ja-JP" altLang="en-US" sz="5300" dirty="0" smtClean="0"/>
              <a:t>章 システムに機械学習を組み込む</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3873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3" y="365125"/>
            <a:ext cx="11458253" cy="1325563"/>
          </a:xfrm>
        </p:spPr>
        <p:txBody>
          <a:bodyPr>
            <a:normAutofit/>
          </a:bodyPr>
          <a:lstStyle/>
          <a:p>
            <a:r>
              <a:rPr lang="ja-JP" altLang="en-US" sz="4000" dirty="0" smtClean="0"/>
              <a:t>バッチ</a:t>
            </a:r>
            <a:r>
              <a:rPr lang="ja-JP" altLang="en-US" sz="4000" dirty="0" smtClean="0"/>
              <a:t>処理で学習＋予測結果を</a:t>
            </a:r>
            <a:r>
              <a:rPr lang="en-US" altLang="ja-JP" sz="4000" dirty="0" smtClean="0"/>
              <a:t>Web</a:t>
            </a:r>
            <a:r>
              <a:rPr lang="ja-JP" altLang="en-US" sz="4000" dirty="0" smtClean="0"/>
              <a:t>アプリケーションで直接算出する</a:t>
            </a:r>
            <a:r>
              <a:rPr lang="en-US" altLang="ja-JP" sz="4000" dirty="0" smtClean="0"/>
              <a:t>(</a:t>
            </a:r>
            <a:r>
              <a:rPr lang="ja-JP" altLang="en-US" sz="4000" dirty="0" smtClean="0"/>
              <a:t>リアルタイム処理で予測</a:t>
            </a:r>
            <a:r>
              <a:rPr lang="en-US" altLang="ja-JP" sz="4000" dirty="0" smtClean="0"/>
              <a:t>)</a:t>
            </a:r>
            <a:endParaRPr kumimoji="1" lang="ja-JP" altLang="en-US" sz="4000" dirty="0"/>
          </a:p>
        </p:txBody>
      </p:sp>
      <p:sp>
        <p:nvSpPr>
          <p:cNvPr id="3" name="コンテンツ プレースホルダー 2"/>
          <p:cNvSpPr>
            <a:spLocks noGrp="1"/>
          </p:cNvSpPr>
          <p:nvPr>
            <p:ph idx="1"/>
          </p:nvPr>
        </p:nvSpPr>
        <p:spPr>
          <a:xfrm>
            <a:off x="838200" y="1825624"/>
            <a:ext cx="10666046" cy="4895851"/>
          </a:xfrm>
        </p:spPr>
        <p:txBody>
          <a:bodyPr>
            <a:normAutofit/>
          </a:bodyPr>
          <a:lstStyle/>
          <a:p>
            <a:r>
              <a:rPr kumimoji="1" lang="ja-JP" altLang="en-US" dirty="0" smtClean="0"/>
              <a:t>このパターンが用いられる場面</a:t>
            </a:r>
            <a:endParaRPr kumimoji="1" lang="en-US" altLang="ja-JP" dirty="0" smtClean="0"/>
          </a:p>
          <a:p>
            <a:pPr lvl="1"/>
            <a:r>
              <a:rPr kumimoji="1" lang="ja-JP" altLang="en-US" dirty="0" smtClean="0"/>
              <a:t>入力データが事前に用意できず，</a:t>
            </a:r>
            <a:r>
              <a:rPr kumimoji="1" lang="ja-JP" altLang="en-US" dirty="0" smtClean="0">
                <a:solidFill>
                  <a:srgbClr val="FF0000"/>
                </a:solidFill>
              </a:rPr>
              <a:t>予測の結果を低遅延</a:t>
            </a:r>
            <a:r>
              <a:rPr kumimoji="1" lang="ja-JP" altLang="en-US" dirty="0" smtClean="0"/>
              <a:t>で使いたい場合</a:t>
            </a:r>
            <a:endParaRPr lang="en-US" altLang="ja-JP" dirty="0"/>
          </a:p>
          <a:p>
            <a:pPr lvl="2"/>
            <a:r>
              <a:rPr kumimoji="1" lang="en-US" altLang="ja-JP" dirty="0" smtClean="0"/>
              <a:t>e.g. </a:t>
            </a:r>
            <a:r>
              <a:rPr kumimoji="1" lang="ja-JP" altLang="en-US" dirty="0" smtClean="0"/>
              <a:t>広告配信の最適化</a:t>
            </a:r>
            <a:endParaRPr kumimoji="1" lang="en-US" altLang="ja-JP" dirty="0" smtClean="0"/>
          </a:p>
          <a:p>
            <a:pPr marL="457200" lvl="1" indent="0">
              <a:buNone/>
            </a:pPr>
            <a:endParaRPr lang="en-US" altLang="ja-JP" sz="1000" dirty="0" smtClean="0"/>
          </a:p>
          <a:p>
            <a:r>
              <a:rPr kumimoji="1" lang="ja-JP" altLang="en-US" dirty="0" smtClean="0"/>
              <a:t>遅延を抑えるために</a:t>
            </a:r>
            <a:endParaRPr kumimoji="1" lang="en-US" altLang="ja-JP" dirty="0" smtClean="0"/>
          </a:p>
          <a:p>
            <a:pPr lvl="1"/>
            <a:r>
              <a:rPr lang="ja-JP" altLang="en-US" dirty="0" smtClean="0"/>
              <a:t>データの</a:t>
            </a:r>
            <a:r>
              <a:rPr lang="ja-JP" altLang="en-US" dirty="0" smtClean="0"/>
              <a:t>フェッチ，前処理</a:t>
            </a:r>
            <a:r>
              <a:rPr lang="ja-JP" altLang="en-US" dirty="0"/>
              <a:t>，</a:t>
            </a:r>
            <a:r>
              <a:rPr lang="ja-JP" altLang="en-US" dirty="0" smtClean="0"/>
              <a:t>特徴抽出，予測</a:t>
            </a:r>
            <a:r>
              <a:rPr lang="ja-JP" altLang="en-US" dirty="0" smtClean="0"/>
              <a:t>といった一連の処理が低遅延で完結することが望ましい</a:t>
            </a:r>
            <a:endParaRPr lang="en-US" altLang="ja-JP" dirty="0" smtClean="0"/>
          </a:p>
          <a:p>
            <a:pPr lvl="2"/>
            <a:r>
              <a:rPr kumimoji="1" lang="ja-JP" altLang="en-US" dirty="0" smtClean="0"/>
              <a:t>データや特徴量を前処理</a:t>
            </a:r>
            <a:r>
              <a:rPr kumimoji="1" lang="ja-JP" altLang="en-US" dirty="0" smtClean="0"/>
              <a:t>して</a:t>
            </a:r>
            <a:r>
              <a:rPr lang="en-US" altLang="ja-JP" dirty="0" smtClean="0"/>
              <a:t>DB</a:t>
            </a:r>
            <a:r>
              <a:rPr lang="ja-JP" altLang="en-US" dirty="0" smtClean="0"/>
              <a:t>に</a:t>
            </a:r>
            <a:r>
              <a:rPr lang="ja-JP" altLang="en-US" dirty="0"/>
              <a:t>格納</a:t>
            </a:r>
            <a:r>
              <a:rPr lang="ja-JP" altLang="en-US" dirty="0" smtClean="0"/>
              <a:t>してお</a:t>
            </a:r>
            <a:r>
              <a:rPr lang="ja-JP" altLang="en-US" dirty="0"/>
              <a:t>く</a:t>
            </a:r>
            <a:endParaRPr kumimoji="1" lang="en-US" altLang="ja-JP" dirty="0" smtClean="0"/>
          </a:p>
          <a:p>
            <a:pPr lvl="2"/>
            <a:endParaRPr kumimoji="1" lang="en-US" altLang="ja-JP" sz="1000" dirty="0" smtClean="0"/>
          </a:p>
          <a:p>
            <a:r>
              <a:rPr kumimoji="1" lang="ja-JP" altLang="en-US" dirty="0" smtClean="0"/>
              <a:t>機械学習の処理部分と</a:t>
            </a:r>
            <a:r>
              <a:rPr kumimoji="1" lang="en-US" altLang="ja-JP" dirty="0" smtClean="0"/>
              <a:t>Web</a:t>
            </a:r>
            <a:r>
              <a:rPr kumimoji="1" lang="ja-JP" altLang="en-US" dirty="0" smtClean="0"/>
              <a:t>アプリケーションが密結合に</a:t>
            </a:r>
            <a:r>
              <a:rPr kumimoji="1" lang="ja-JP" altLang="en-US" dirty="0" smtClean="0"/>
              <a:t>なりやすい</a:t>
            </a:r>
            <a:endParaRPr kumimoji="1" lang="en-US" altLang="ja-JP" dirty="0" smtClean="0"/>
          </a:p>
          <a:p>
            <a:pPr lvl="1"/>
            <a:r>
              <a:rPr lang="ja-JP" altLang="en-US" dirty="0" smtClean="0"/>
              <a:t>機械学習のプロトタイプは</a:t>
            </a:r>
            <a:r>
              <a:rPr lang="en-US" altLang="ja-JP" dirty="0" smtClean="0"/>
              <a:t>Python</a:t>
            </a:r>
            <a:r>
              <a:rPr lang="ja-JP" altLang="en-US" dirty="0" smtClean="0"/>
              <a:t>で行い，そのロジックを</a:t>
            </a:r>
            <a:r>
              <a:rPr lang="en-US" altLang="ja-JP" dirty="0" smtClean="0"/>
              <a:t>Web</a:t>
            </a:r>
            <a:r>
              <a:rPr lang="ja-JP" altLang="en-US" dirty="0" smtClean="0"/>
              <a:t>アプリケーションで利用している</a:t>
            </a:r>
            <a:r>
              <a:rPr lang="en-US" altLang="ja-JP" dirty="0" smtClean="0"/>
              <a:t>JavaScript</a:t>
            </a:r>
            <a:r>
              <a:rPr lang="ja-JP" altLang="en-US" dirty="0" smtClean="0"/>
              <a:t>や</a:t>
            </a:r>
            <a:r>
              <a:rPr lang="en-US" altLang="ja-JP" dirty="0" smtClean="0"/>
              <a:t>Ruby</a:t>
            </a:r>
            <a:r>
              <a:rPr lang="ja-JP" altLang="en-US" dirty="0" smtClean="0"/>
              <a:t>で実現する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10</a:t>
            </a:fld>
            <a:endParaRPr kumimoji="1" lang="ja-JP" altLang="en-US"/>
          </a:p>
        </p:txBody>
      </p:sp>
    </p:spTree>
    <p:extLst>
      <p:ext uri="{BB962C8B-B14F-4D97-AF65-F5344CB8AC3E}">
        <p14:creationId xmlns:p14="http://schemas.microsoft.com/office/powerpoint/2010/main" val="299257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1325" y="1206709"/>
            <a:ext cx="8431967" cy="3267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パターン１：学習フェーズ</a:t>
            </a:r>
            <a:endParaRPr kumimoji="1" lang="ja-JP" altLang="en-US" sz="4000" dirty="0"/>
          </a:p>
        </p:txBody>
      </p:sp>
      <p:sp>
        <p:nvSpPr>
          <p:cNvPr id="4" name="角丸四角形 3"/>
          <p:cNvSpPr/>
          <p:nvPr/>
        </p:nvSpPr>
        <p:spPr>
          <a:xfrm>
            <a:off x="6901715" y="1648152"/>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648153"/>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75898"/>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952297"/>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13696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95293"/>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541110"/>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66856"/>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96336"/>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676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90495"/>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67681"/>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95293"/>
            <a:ext cx="89941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541110"/>
            <a:ext cx="14890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75175"/>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64247"/>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095281" y="29365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931377"/>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7770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86945"/>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749458"/>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720992"/>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75898"/>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433470" y="4743014"/>
            <a:ext cx="11422509" cy="181588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特徴</a:t>
            </a:r>
            <a:r>
              <a:rPr lang="ja-JP" altLang="en-US" sz="2800" dirty="0">
                <a:latin typeface="ＭＳ Ｐゴシック" panose="020B0600070205080204" pitchFamily="50" charset="-128"/>
                <a:ea typeface="ＭＳ Ｐゴシック" panose="020B0600070205080204" pitchFamily="50" charset="-128"/>
              </a:rPr>
              <a:t>量</a:t>
            </a:r>
            <a:r>
              <a:rPr lang="ja-JP" altLang="en-US" sz="2800" dirty="0" smtClean="0">
                <a:latin typeface="ＭＳ Ｐゴシック" panose="020B0600070205080204" pitchFamily="50" charset="-128"/>
                <a:ea typeface="ＭＳ Ｐゴシック" panose="020B0600070205080204" pitchFamily="50" charset="-128"/>
              </a:rPr>
              <a:t>をもとに何らかのモデルを学習する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学習結果は学習済みモデルをシリアライズして保存したものをストレージに保存する</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11</a:t>
            </a:fld>
            <a:endParaRPr kumimoji="1" lang="ja-JP" altLang="en-US"/>
          </a:p>
        </p:txBody>
      </p:sp>
    </p:spTree>
    <p:extLst>
      <p:ext uri="{BB962C8B-B14F-4D97-AF65-F5344CB8AC3E}">
        <p14:creationId xmlns:p14="http://schemas.microsoft.com/office/powerpoint/2010/main" val="32157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0700" y="1229460"/>
            <a:ext cx="8410575" cy="3219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パターン１：予測</a:t>
            </a:r>
            <a:r>
              <a:rPr lang="ja-JP" altLang="en-US" sz="4000" dirty="0"/>
              <a:t>フェーズ</a:t>
            </a:r>
            <a:endParaRPr kumimoji="1" lang="ja-JP" altLang="en-US" sz="4000" dirty="0"/>
          </a:p>
        </p:txBody>
      </p:sp>
      <p:sp>
        <p:nvSpPr>
          <p:cNvPr id="4" name="角丸四角形 3"/>
          <p:cNvSpPr/>
          <p:nvPr/>
        </p:nvSpPr>
        <p:spPr>
          <a:xfrm>
            <a:off x="6901715" y="1588769"/>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588770"/>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16515"/>
            <a:ext cx="25708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892914"/>
            <a:ext cx="14090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077580"/>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35910"/>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481727"/>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07473"/>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36953"/>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0824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31112"/>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08298"/>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35910"/>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481727"/>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15792"/>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04864"/>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8397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871994"/>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18325"/>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27562"/>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690075"/>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661609"/>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1651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708376" y="4767457"/>
            <a:ext cx="10803988" cy="163121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アプリケーションが何かしらのイベントをトリガーに予測を要求する</a:t>
            </a:r>
            <a:endParaRPr lang="en-US" altLang="ja-JP" sz="2800" dirty="0" smtClean="0">
              <a:latin typeface="ＭＳ Ｐゴシック" panose="020B0600070205080204" pitchFamily="50" charset="-128"/>
              <a:ea typeface="ＭＳ Ｐゴシック" panose="020B0600070205080204" pitchFamily="50" charset="-128"/>
            </a:endParaRPr>
          </a:p>
          <a:p>
            <a:pPr marL="800100" lvl="1"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例えば，スパムかどうかを判定したいコメントが投稿されたとす</a:t>
            </a:r>
            <a:r>
              <a:rPr lang="ja-JP" altLang="en-US" sz="2400" dirty="0">
                <a:latin typeface="ＭＳ Ｐゴシック" panose="020B0600070205080204" pitchFamily="50" charset="-128"/>
                <a:ea typeface="ＭＳ Ｐゴシック" panose="020B0600070205080204" pitchFamily="50" charset="-128"/>
              </a:rPr>
              <a:t>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イベント発生時に予測をしたい</a:t>
            </a:r>
            <a:r>
              <a:rPr lang="ja-JP" altLang="en-US" sz="2400" dirty="0" smtClean="0">
                <a:latin typeface="ＭＳ Ｐゴシック" panose="020B0600070205080204" pitchFamily="50" charset="-128"/>
                <a:ea typeface="ＭＳ Ｐゴシック" panose="020B0600070205080204" pitchFamily="50" charset="-128"/>
              </a:rPr>
              <a:t>対象の</a:t>
            </a:r>
            <a:r>
              <a:rPr lang="ja-JP" altLang="en-US" sz="2400" dirty="0" smtClean="0">
                <a:latin typeface="ＭＳ Ｐゴシック" panose="020B0600070205080204" pitchFamily="50" charset="-128"/>
                <a:ea typeface="ＭＳ Ｐゴシック" panose="020B0600070205080204" pitchFamily="50" charset="-128"/>
              </a:rPr>
              <a:t>情報を</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から取得し，特徴量を抽出</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学習済み</a:t>
            </a:r>
            <a:r>
              <a:rPr lang="ja-JP" altLang="en-US" sz="2400" dirty="0" smtClean="0">
                <a:latin typeface="ＭＳ Ｐゴシック" panose="020B0600070205080204" pitchFamily="50" charset="-128"/>
                <a:ea typeface="ＭＳ Ｐゴシック" panose="020B0600070205080204" pitchFamily="50" charset="-128"/>
              </a:rPr>
              <a:t>モデルを読み込み，抽出した特徴量を入力して予測結果を出力</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12</a:t>
            </a:fld>
            <a:endParaRPr kumimoji="1" lang="ja-JP" altLang="en-US" dirty="0"/>
          </a:p>
        </p:txBody>
      </p:sp>
    </p:spTree>
    <p:extLst>
      <p:ext uri="{BB962C8B-B14F-4D97-AF65-F5344CB8AC3E}">
        <p14:creationId xmlns:p14="http://schemas.microsoft.com/office/powerpoint/2010/main" val="333438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165100" y="1827487"/>
            <a:ext cx="6745367" cy="2959753"/>
          </a:xfrm>
          <a:prstGeom prst="rect">
            <a:avLst/>
          </a:prstGeom>
        </p:spPr>
      </p:pic>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10467" y="1834520"/>
            <a:ext cx="5343993" cy="2777839"/>
          </a:xfrm>
        </p:spPr>
        <p:txBody>
          <a:bodyPr>
            <a:normAutofit/>
          </a:bodyPr>
          <a:lstStyle/>
          <a:p>
            <a:r>
              <a:rPr kumimoji="1" lang="en-US" altLang="ja-JP" dirty="0" smtClean="0"/>
              <a:t>API</a:t>
            </a:r>
            <a:r>
              <a:rPr kumimoji="1" lang="ja-JP" altLang="en-US" dirty="0" smtClean="0"/>
              <a:t>サーバーを用意するパターン</a:t>
            </a:r>
            <a:endParaRPr kumimoji="1" lang="en-US" altLang="ja-JP" dirty="0" smtClean="0"/>
          </a:p>
          <a:p>
            <a:r>
              <a:rPr lang="ja-JP" altLang="en-US" dirty="0" smtClean="0"/>
              <a:t>特徴</a:t>
            </a:r>
            <a:endParaRPr lang="en-US" altLang="ja-JP" dirty="0"/>
          </a:p>
          <a:p>
            <a:pPr lvl="1"/>
            <a:r>
              <a:rPr lang="en-US" altLang="ja-JP" dirty="0" smtClean="0"/>
              <a:t>Web</a:t>
            </a:r>
            <a:r>
              <a:rPr lang="ja-JP" altLang="en-US" dirty="0" smtClean="0"/>
              <a:t>アプリケーションと機械学習に</a:t>
            </a:r>
            <a:r>
              <a:rPr lang="ja-JP" altLang="en-US" dirty="0" smtClean="0">
                <a:solidFill>
                  <a:srgbClr val="FF0000"/>
                </a:solidFill>
              </a:rPr>
              <a:t>使う言語を分けられる</a:t>
            </a:r>
            <a:endParaRPr lang="en-US" altLang="ja-JP" dirty="0" smtClean="0">
              <a:solidFill>
                <a:srgbClr val="FF0000"/>
              </a:solidFill>
            </a:endParaRPr>
          </a:p>
          <a:p>
            <a:pPr lvl="1"/>
            <a:endParaRPr lang="en-US" altLang="ja-JP" sz="500" dirty="0" smtClean="0"/>
          </a:p>
          <a:p>
            <a:pPr lvl="1"/>
            <a:r>
              <a:rPr lang="en-US" altLang="ja-JP" dirty="0" smtClean="0"/>
              <a:t>Web</a:t>
            </a:r>
            <a:r>
              <a:rPr lang="ja-JP" altLang="en-US" dirty="0" smtClean="0"/>
              <a:t>アプリケーション側のイベントに対してリアルタイム処理で予測</a:t>
            </a:r>
            <a:endParaRPr lang="en-US" altLang="ja-JP" dirty="0" smtClean="0"/>
          </a:p>
          <a:p>
            <a:pPr lvl="1"/>
            <a:endParaRPr kumimoji="1" lang="ja-JP" altLang="en-US" dirty="0"/>
          </a:p>
        </p:txBody>
      </p:sp>
      <p:sp>
        <p:nvSpPr>
          <p:cNvPr id="5" name="正方形/長方形 4"/>
          <p:cNvSpPr/>
          <p:nvPr/>
        </p:nvSpPr>
        <p:spPr>
          <a:xfrm>
            <a:off x="1154242" y="5177185"/>
            <a:ext cx="10050905"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3600" dirty="0">
                <a:latin typeface="ＭＳ Ｐゴシック" panose="020B0600070205080204" pitchFamily="50" charset="-128"/>
                <a:ea typeface="ＭＳ Ｐゴシック" panose="020B0600070205080204" pitchFamily="50" charset="-128"/>
              </a:rPr>
              <a:t>予測結果を利用する場合に</a:t>
            </a:r>
            <a:r>
              <a:rPr lang="en-US" altLang="ja-JP" sz="3600" dirty="0">
                <a:latin typeface="ＭＳ Ｐゴシック" panose="020B0600070205080204" pitchFamily="50" charset="-128"/>
                <a:ea typeface="ＭＳ Ｐゴシック" panose="020B0600070205080204" pitchFamily="50" charset="-128"/>
              </a:rPr>
              <a:t>API</a:t>
            </a:r>
            <a:r>
              <a:rPr lang="ja-JP" altLang="en-US" sz="3600" dirty="0">
                <a:latin typeface="ＭＳ Ｐゴシック" panose="020B0600070205080204" pitchFamily="50" charset="-128"/>
                <a:ea typeface="ＭＳ Ｐゴシック" panose="020B0600070205080204" pitchFamily="50" charset="-128"/>
              </a:rPr>
              <a:t>経由のリアルタイム処理で予測を行うパターン</a:t>
            </a:r>
            <a:endParaRPr lang="en-US" altLang="ja-JP" sz="36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13</a:t>
            </a:fld>
            <a:endParaRPr kumimoji="1" lang="ja-JP" altLang="en-US"/>
          </a:p>
        </p:txBody>
      </p:sp>
    </p:spTree>
    <p:extLst>
      <p:ext uri="{BB962C8B-B14F-4D97-AF65-F5344CB8AC3E}">
        <p14:creationId xmlns:p14="http://schemas.microsoft.com/office/powerpoint/2010/main" val="38411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ja-JP" altLang="en-US" sz="4000" dirty="0" smtClean="0"/>
              <a:t>バッチ</a:t>
            </a:r>
            <a:r>
              <a:rPr lang="ja-JP" altLang="en-US" sz="4000" dirty="0"/>
              <a:t>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848674" y="1873250"/>
            <a:ext cx="10992304" cy="4589690"/>
          </a:xfrm>
        </p:spPr>
        <p:txBody>
          <a:bodyPr>
            <a:noAutofit/>
          </a:bodyPr>
          <a:lstStyle/>
          <a:p>
            <a:r>
              <a:rPr lang="ja-JP" altLang="en-US" sz="3200" dirty="0" smtClean="0"/>
              <a:t>メリット</a:t>
            </a:r>
            <a:endParaRPr lang="en-US" altLang="ja-JP" sz="3200" dirty="0" smtClean="0"/>
          </a:p>
          <a:p>
            <a:pPr lvl="1"/>
            <a:r>
              <a:rPr lang="en-US" altLang="ja-JP" sz="2800" dirty="0" smtClean="0"/>
              <a:t>Web</a:t>
            </a:r>
            <a:r>
              <a:rPr lang="ja-JP" altLang="en-US" sz="2800" dirty="0" smtClean="0"/>
              <a:t>アプリケーションとの</a:t>
            </a:r>
            <a:r>
              <a:rPr lang="ja-JP" altLang="en-US" sz="2800" dirty="0" smtClean="0">
                <a:solidFill>
                  <a:srgbClr val="FF0000"/>
                </a:solidFill>
              </a:rPr>
              <a:t>結合が疎になる</a:t>
            </a:r>
            <a:endParaRPr lang="en-US" altLang="ja-JP" sz="2800" dirty="0" smtClean="0">
              <a:solidFill>
                <a:srgbClr val="FF0000"/>
              </a:solidFill>
            </a:endParaRPr>
          </a:p>
          <a:p>
            <a:pPr lvl="2"/>
            <a:r>
              <a:rPr lang="ja-JP" altLang="en-US" sz="2400" dirty="0" smtClean="0"/>
              <a:t>複数モデルによる</a:t>
            </a:r>
            <a:r>
              <a:rPr lang="en-US" altLang="ja-JP" sz="2400" dirty="0" smtClean="0"/>
              <a:t>A/B</a:t>
            </a:r>
            <a:r>
              <a:rPr lang="ja-JP" altLang="en-US" sz="2400" dirty="0" smtClean="0"/>
              <a:t>テストを行う場合に，</a:t>
            </a:r>
            <a:r>
              <a:rPr lang="ja-JP" altLang="en-US" sz="2400" dirty="0" smtClean="0">
                <a:solidFill>
                  <a:srgbClr val="FF0000"/>
                </a:solidFill>
              </a:rPr>
              <a:t>モデルの比較がしやすい</a:t>
            </a:r>
            <a:endParaRPr lang="en-US" altLang="ja-JP" sz="2400" dirty="0" smtClean="0">
              <a:solidFill>
                <a:srgbClr val="FF0000"/>
              </a:solidFill>
            </a:endParaRPr>
          </a:p>
          <a:p>
            <a:pPr lvl="1"/>
            <a:endParaRPr lang="en-US" altLang="ja-JP" sz="1200" dirty="0" smtClean="0">
              <a:solidFill>
                <a:srgbClr val="FF0000"/>
              </a:solidFill>
            </a:endParaRPr>
          </a:p>
          <a:p>
            <a:r>
              <a:rPr lang="ja-JP" altLang="en-US" sz="3200" dirty="0" smtClean="0"/>
              <a:t>デメリット</a:t>
            </a:r>
            <a:endParaRPr lang="en-US" altLang="ja-JP" sz="3200" dirty="0" smtClean="0"/>
          </a:p>
          <a:p>
            <a:pPr lvl="1"/>
            <a:r>
              <a:rPr lang="ja-JP" altLang="en-US" sz="2800" dirty="0" smtClean="0"/>
              <a:t>パターン１に</a:t>
            </a:r>
            <a:r>
              <a:rPr lang="ja-JP" altLang="en-US" sz="2800" dirty="0" smtClean="0"/>
              <a:t>比べると</a:t>
            </a:r>
            <a:r>
              <a:rPr lang="ja-JP" altLang="en-US" sz="2800" dirty="0" smtClean="0">
                <a:solidFill>
                  <a:schemeClr val="accent5"/>
                </a:solidFill>
              </a:rPr>
              <a:t>遅延</a:t>
            </a:r>
            <a:r>
              <a:rPr lang="ja-JP" altLang="en-US" sz="2800" dirty="0" smtClean="0">
                <a:solidFill>
                  <a:schemeClr val="accent5"/>
                </a:solidFill>
              </a:rPr>
              <a:t>が大きく</a:t>
            </a:r>
            <a:r>
              <a:rPr lang="ja-JP" altLang="en-US" sz="2800" dirty="0" smtClean="0">
                <a:solidFill>
                  <a:schemeClr val="accent5"/>
                </a:solidFill>
              </a:rPr>
              <a:t>なる</a:t>
            </a:r>
            <a:endParaRPr lang="en-US" altLang="ja-JP" sz="2800" dirty="0" smtClean="0">
              <a:solidFill>
                <a:schemeClr val="accent5"/>
              </a:solidFill>
            </a:endParaRPr>
          </a:p>
          <a:p>
            <a:pPr lvl="2"/>
            <a:r>
              <a:rPr lang="en-US" altLang="ja-JP" sz="2400" dirty="0" smtClean="0"/>
              <a:t>API</a:t>
            </a:r>
            <a:r>
              <a:rPr lang="ja-JP" altLang="en-US" sz="2400" dirty="0"/>
              <a:t>サーバと予測結果を利用するクライアントの間で通信が発生</a:t>
            </a:r>
            <a:r>
              <a:rPr lang="ja-JP" altLang="en-US" sz="2400" dirty="0" smtClean="0"/>
              <a:t>するか</a:t>
            </a:r>
            <a:r>
              <a:rPr lang="ja-JP" altLang="en-US" sz="2400" dirty="0"/>
              <a:t>ら</a:t>
            </a:r>
            <a:endParaRPr lang="en-US" altLang="ja-JP" sz="2400" dirty="0" smtClean="0">
              <a:solidFill>
                <a:schemeClr val="accent5"/>
              </a:solidFill>
            </a:endParaRPr>
          </a:p>
          <a:p>
            <a:pPr lvl="1"/>
            <a:r>
              <a:rPr lang="ja-JP" altLang="en-US" sz="2800" dirty="0"/>
              <a:t>遅延</a:t>
            </a:r>
            <a:r>
              <a:rPr lang="ja-JP" altLang="en-US" sz="2800" dirty="0" smtClean="0"/>
              <a:t>を小さくするために</a:t>
            </a:r>
            <a:endParaRPr lang="en-US" altLang="ja-JP" sz="2800" dirty="0" smtClean="0"/>
          </a:p>
          <a:p>
            <a:pPr lvl="2"/>
            <a:r>
              <a:rPr lang="en-US" altLang="ja-JP" sz="2400" dirty="0" smtClean="0"/>
              <a:t>HTTP</a:t>
            </a:r>
            <a:r>
              <a:rPr lang="ja-JP" altLang="en-US" sz="2400" dirty="0" smtClean="0"/>
              <a:t>や</a:t>
            </a:r>
            <a:r>
              <a:rPr lang="en-US" altLang="ja-JP" sz="2400" dirty="0" smtClean="0"/>
              <a:t>RPC</a:t>
            </a:r>
            <a:r>
              <a:rPr lang="ja-JP" altLang="en-US" sz="2400" dirty="0" smtClean="0"/>
              <a:t>などのリクエストを投げる部分を非同期にする</a:t>
            </a:r>
            <a:endParaRPr lang="en-US" altLang="ja-JP" sz="2400" dirty="0" smtClean="0"/>
          </a:p>
          <a:p>
            <a:pPr lvl="2"/>
            <a:r>
              <a:rPr lang="ja-JP" altLang="en-US" sz="2400" dirty="0" smtClean="0"/>
              <a:t>予測</a:t>
            </a:r>
            <a:r>
              <a:rPr lang="ja-JP" altLang="en-US" sz="2400" dirty="0"/>
              <a:t>処理</a:t>
            </a:r>
            <a:r>
              <a:rPr lang="ja-JP" altLang="en-US" sz="2400" dirty="0" smtClean="0"/>
              <a:t>の結果を待つ間に他の処理を並列で進める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14</a:t>
            </a:fld>
            <a:endParaRPr kumimoji="1" lang="ja-JP" altLang="en-US"/>
          </a:p>
        </p:txBody>
      </p:sp>
    </p:spTree>
    <p:extLst>
      <p:ext uri="{BB962C8B-B14F-4D97-AF65-F5344CB8AC3E}">
        <p14:creationId xmlns:p14="http://schemas.microsoft.com/office/powerpoint/2010/main" val="251215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バッチ</a:t>
            </a:r>
            <a:r>
              <a:rPr lang="ja-JP" altLang="en-US" sz="4000" dirty="0"/>
              <a:t>処理で学習＋予測結果を</a:t>
            </a:r>
            <a:r>
              <a:rPr lang="en-US" altLang="ja-JP" sz="4000" dirty="0"/>
              <a:t>DB</a:t>
            </a:r>
            <a:r>
              <a:rPr lang="ja-JP" altLang="en-US" sz="4000" dirty="0"/>
              <a:t>経由で利用する</a:t>
            </a:r>
            <a:r>
              <a:rPr lang="en-US" altLang="ja-JP" sz="4000" dirty="0"/>
              <a:t>(</a:t>
            </a:r>
            <a:r>
              <a:rPr lang="ja-JP" altLang="en-US" sz="4000" dirty="0"/>
              <a:t>バッチ処理で予測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7439162" y="1690688"/>
            <a:ext cx="4572001" cy="3048285"/>
          </a:xfrm>
        </p:spPr>
        <p:txBody>
          <a:bodyPr/>
          <a:lstStyle/>
          <a:p>
            <a:r>
              <a:rPr kumimoji="1" lang="ja-JP" altLang="en-US" dirty="0" smtClean="0"/>
              <a:t>使い勝手の良いパターン</a:t>
            </a:r>
            <a:endParaRPr kumimoji="1" lang="en-US" altLang="ja-JP" dirty="0" smtClean="0"/>
          </a:p>
          <a:p>
            <a:pPr marL="914400" lvl="1" indent="-457200">
              <a:buFont typeface="+mj-lt"/>
              <a:buAutoNum type="arabicPeriod"/>
            </a:pPr>
            <a:r>
              <a:rPr lang="ja-JP" altLang="en-US" dirty="0"/>
              <a:t>教師</a:t>
            </a:r>
            <a:r>
              <a:rPr lang="ja-JP" altLang="en-US" dirty="0" smtClean="0"/>
              <a:t>あり学習のモデルを</a:t>
            </a:r>
            <a:r>
              <a:rPr lang="ja-JP" altLang="en-US" dirty="0" smtClean="0">
                <a:solidFill>
                  <a:srgbClr val="FF0000"/>
                </a:solidFill>
              </a:rPr>
              <a:t>一括学習</a:t>
            </a:r>
            <a:endParaRPr lang="en-US" altLang="ja-JP" dirty="0" smtClean="0">
              <a:solidFill>
                <a:srgbClr val="FF0000"/>
              </a:solidFill>
            </a:endParaRPr>
          </a:p>
          <a:p>
            <a:pPr marL="914400" lvl="1" indent="-457200">
              <a:buFont typeface="+mj-lt"/>
              <a:buAutoNum type="arabicPeriod"/>
            </a:pPr>
            <a:r>
              <a:rPr kumimoji="1" lang="ja-JP" altLang="en-US" dirty="0" smtClean="0"/>
              <a:t>そのモデルを使った</a:t>
            </a:r>
            <a:r>
              <a:rPr kumimoji="1" lang="ja-JP" altLang="en-US" dirty="0" smtClean="0">
                <a:solidFill>
                  <a:srgbClr val="FF0000"/>
                </a:solidFill>
              </a:rPr>
              <a:t>予測をバッチ処理</a:t>
            </a:r>
            <a:r>
              <a:rPr kumimoji="1" lang="ja-JP" altLang="en-US" dirty="0" smtClean="0"/>
              <a:t>で行う</a:t>
            </a:r>
            <a:endParaRPr kumimoji="1" lang="en-US" altLang="ja-JP" dirty="0" smtClean="0"/>
          </a:p>
          <a:p>
            <a:pPr marL="914400" lvl="1" indent="-457200">
              <a:buFont typeface="+mj-lt"/>
              <a:buAutoNum type="arabicPeriod"/>
            </a:pPr>
            <a:r>
              <a:rPr lang="ja-JP" altLang="en-US" dirty="0" smtClean="0"/>
              <a:t>予測結果を</a:t>
            </a:r>
            <a:r>
              <a:rPr lang="en-US" altLang="ja-JP" dirty="0" smtClean="0"/>
              <a:t>DB</a:t>
            </a:r>
            <a:r>
              <a:rPr lang="ja-JP" altLang="en-US" dirty="0" smtClean="0"/>
              <a:t>に格納する</a:t>
            </a:r>
            <a:endParaRPr kumimoji="1" lang="ja-JP" altLang="en-US" dirty="0"/>
          </a:p>
        </p:txBody>
      </p:sp>
      <p:pic>
        <p:nvPicPr>
          <p:cNvPr id="5" name="図 4"/>
          <p:cNvPicPr>
            <a:picLocks noChangeAspect="1"/>
          </p:cNvPicPr>
          <p:nvPr/>
        </p:nvPicPr>
        <p:blipFill>
          <a:blip r:embed="rId3"/>
          <a:stretch>
            <a:fillRect/>
          </a:stretch>
        </p:blipFill>
        <p:spPr>
          <a:xfrm>
            <a:off x="524536" y="1690688"/>
            <a:ext cx="6871493" cy="3031087"/>
          </a:xfrm>
          <a:prstGeom prst="rect">
            <a:avLst/>
          </a:prstGeom>
        </p:spPr>
      </p:pic>
      <p:sp>
        <p:nvSpPr>
          <p:cNvPr id="6" name="正方形/長方形 5"/>
          <p:cNvSpPr/>
          <p:nvPr/>
        </p:nvSpPr>
        <p:spPr>
          <a:xfrm>
            <a:off x="1115244" y="4971355"/>
            <a:ext cx="9961512"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特徴</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予測に必要な情報は予測バッチ実行時に存在する</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イベントを</a:t>
            </a:r>
            <a:r>
              <a:rPr lang="ja-JP" altLang="en-US" sz="2800" dirty="0">
                <a:latin typeface="ＭＳ Ｐゴシック" panose="020B0600070205080204" pitchFamily="50" charset="-128"/>
                <a:ea typeface="ＭＳ Ｐゴシック" panose="020B0600070205080204" pitchFamily="50" charset="-128"/>
              </a:rPr>
              <a:t>トリガーとして即時に予測結果を返す必要がない</a:t>
            </a: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15</a:t>
            </a:fld>
            <a:endParaRPr kumimoji="1" lang="ja-JP" altLang="en-US"/>
          </a:p>
        </p:txBody>
      </p:sp>
    </p:spTree>
    <p:extLst>
      <p:ext uri="{BB962C8B-B14F-4D97-AF65-F5344CB8AC3E}">
        <p14:creationId xmlns:p14="http://schemas.microsoft.com/office/powerpoint/2010/main" val="387546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5576"/>
            <a:ext cx="10515600" cy="1325563"/>
          </a:xfrm>
        </p:spPr>
        <p:txBody>
          <a:bodyPr>
            <a:normAutofit/>
          </a:bodyPr>
          <a:lstStyle/>
          <a:p>
            <a:r>
              <a:rPr lang="ja-JP" altLang="en-US" sz="4000" dirty="0" smtClean="0"/>
              <a:t>バッチ</a:t>
            </a:r>
            <a:r>
              <a:rPr lang="ja-JP" altLang="en-US" sz="4000" dirty="0"/>
              <a:t>処理で学習＋予測結果</a:t>
            </a:r>
            <a:r>
              <a:rPr lang="ja-JP" altLang="en-US" sz="4000" dirty="0" smtClean="0"/>
              <a:t>を</a:t>
            </a:r>
            <a:r>
              <a:rPr lang="en-US" altLang="ja-JP" sz="4000" dirty="0" smtClean="0"/>
              <a:t>DB</a:t>
            </a:r>
            <a:r>
              <a:rPr lang="ja-JP" altLang="en-US" sz="4000" dirty="0" smtClean="0"/>
              <a:t>経由で利用する</a:t>
            </a:r>
            <a:r>
              <a:rPr lang="en-US" altLang="ja-JP" sz="4000" dirty="0" smtClean="0"/>
              <a:t>(</a:t>
            </a:r>
            <a:r>
              <a:rPr lang="ja-JP" altLang="en-US" sz="4000" dirty="0"/>
              <a:t>バッチ</a:t>
            </a:r>
            <a:r>
              <a:rPr lang="ja-JP" altLang="en-US" sz="4000" dirty="0" smtClean="0"/>
              <a:t>処理</a:t>
            </a:r>
            <a:r>
              <a:rPr lang="ja-JP" altLang="en-US" sz="4000" dirty="0"/>
              <a:t>で予測</a:t>
            </a:r>
            <a:r>
              <a:rPr lang="en-US" altLang="ja-JP" sz="4000" dirty="0"/>
              <a:t>)</a:t>
            </a:r>
            <a:endParaRPr kumimoji="1" lang="ja-JP" altLang="en-US" sz="4000" dirty="0"/>
          </a:p>
        </p:txBody>
      </p:sp>
      <p:sp>
        <p:nvSpPr>
          <p:cNvPr id="46" name="テキスト ボックス 45"/>
          <p:cNvSpPr txBox="1"/>
          <p:nvPr/>
        </p:nvSpPr>
        <p:spPr>
          <a:xfrm>
            <a:off x="795032" y="1786677"/>
            <a:ext cx="10837334" cy="4647426"/>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このパターンが用いられる</a:t>
            </a:r>
            <a:r>
              <a:rPr lang="ja-JP" altLang="en-US" sz="2800" dirty="0" smtClean="0">
                <a:latin typeface="ＭＳ Ｐゴシック" panose="020B0600070205080204" pitchFamily="50" charset="-128"/>
                <a:ea typeface="ＭＳ Ｐゴシック" panose="020B0600070205080204" pitchFamily="50" charset="-128"/>
              </a:rPr>
              <a:t>場面</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予測の頻度</a:t>
            </a: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が</a:t>
            </a:r>
            <a:r>
              <a:rPr lang="ja-JP" altLang="en-US" sz="2400" dirty="0">
                <a:solidFill>
                  <a:srgbClr val="FF0000"/>
                </a:solidFill>
                <a:latin typeface="ＭＳ Ｐゴシック" panose="020B0600070205080204" pitchFamily="50" charset="-128"/>
                <a:ea typeface="ＭＳ Ｐゴシック" panose="020B0600070205080204" pitchFamily="50" charset="-128"/>
              </a:rPr>
              <a:t>頻繁</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でない</a:t>
            </a:r>
            <a:r>
              <a:rPr kumimoji="1" lang="ja-JP" altLang="en-US" sz="2400" dirty="0" smtClean="0">
                <a:latin typeface="ＭＳ Ｐゴシック" panose="020B0600070205080204" pitchFamily="50" charset="-128"/>
                <a:ea typeface="ＭＳ Ｐゴシック" panose="020B0600070205080204" pitchFamily="50" charset="-128"/>
              </a:rPr>
              <a:t>対象</a:t>
            </a:r>
            <a:r>
              <a:rPr kumimoji="1" lang="ja-JP" altLang="en-US" sz="2400" dirty="0" smtClean="0">
                <a:latin typeface="ＭＳ Ｐゴシック" panose="020B0600070205080204" pitchFamily="50" charset="-128"/>
                <a:ea typeface="ＭＳ Ｐゴシック" panose="020B0600070205080204" pitchFamily="50" charset="-128"/>
              </a:rPr>
              <a:t>や結果に向いているパターン</a:t>
            </a:r>
            <a:endParaRPr kumimoji="1"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e.g. </a:t>
            </a:r>
            <a:r>
              <a:rPr lang="ja-JP" altLang="en-US" sz="2400" dirty="0" smtClean="0">
                <a:latin typeface="ＭＳ Ｐゴシック" panose="020B0600070205080204" pitchFamily="50" charset="-128"/>
                <a:ea typeface="ＭＳ Ｐゴシック" panose="020B0600070205080204" pitchFamily="50" charset="-128"/>
              </a:rPr>
              <a:t>商品説明などの変化しにくいコンテンツを</a:t>
            </a:r>
            <a:r>
              <a:rPr lang="en-US" altLang="ja-JP" sz="2400" dirty="0" smtClean="0">
                <a:latin typeface="ＭＳ Ｐゴシック" panose="020B0600070205080204" pitchFamily="50" charset="-128"/>
                <a:ea typeface="ＭＳ Ｐゴシック" panose="020B0600070205080204" pitchFamily="50" charset="-128"/>
              </a:rPr>
              <a:t>6</a:t>
            </a:r>
            <a:r>
              <a:rPr lang="ja-JP" altLang="en-US" sz="2400" dirty="0" smtClean="0">
                <a:latin typeface="ＭＳ Ｐゴシック" panose="020B0600070205080204" pitchFamily="50" charset="-128"/>
                <a:ea typeface="ＭＳ Ｐゴシック" panose="020B0600070205080204" pitchFamily="50" charset="-128"/>
              </a:rPr>
              <a:t>時間ごとのバッチで分類</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0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メリット</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Web</a:t>
            </a:r>
            <a:r>
              <a:rPr kumimoji="1" lang="ja-JP" altLang="en-US" sz="2400" dirty="0" smtClean="0">
                <a:latin typeface="ＭＳ Ｐゴシック" panose="020B0600070205080204" pitchFamily="50" charset="-128"/>
                <a:ea typeface="ＭＳ Ｐゴシック" panose="020B0600070205080204" pitchFamily="50" charset="-128"/>
              </a:rPr>
              <a:t>アプリケーションと機械学習の学習・予測を行う言語がそれぞれ異なっ</a:t>
            </a:r>
            <a:r>
              <a:rPr lang="ja-JP" altLang="en-US" sz="2400" dirty="0" smtClean="0">
                <a:latin typeface="ＭＳ Ｐゴシック" panose="020B0600070205080204" pitchFamily="50" charset="-128"/>
                <a:ea typeface="ＭＳ Ｐゴシック" panose="020B0600070205080204" pitchFamily="50" charset="-128"/>
              </a:rPr>
              <a:t>ていてもよい</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予測処理に多少時間がかかる場合でもアプリケーションのレスポンスに影響</a:t>
            </a:r>
            <a:r>
              <a:rPr kumimoji="1" lang="ja-JP" altLang="en-US" sz="2400" dirty="0" smtClean="0">
                <a:latin typeface="ＭＳ Ｐゴシック" panose="020B0600070205080204" pitchFamily="50" charset="-128"/>
                <a:ea typeface="ＭＳ Ｐゴシック" panose="020B0600070205080204" pitchFamily="50" charset="-128"/>
              </a:rPr>
              <a:t>しない</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デメリット</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予測対象</a:t>
            </a:r>
            <a:r>
              <a:rPr lang="ja-JP" altLang="en-US" sz="2400" dirty="0" smtClean="0">
                <a:latin typeface="ＭＳ Ｐゴシック" panose="020B0600070205080204" pitchFamily="50" charset="-128"/>
                <a:ea typeface="ＭＳ Ｐゴシック" panose="020B0600070205080204" pitchFamily="50" charset="-128"/>
              </a:rPr>
              <a:t>となるコンテンツが増えていくと，それに比例して処理時間も増える</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16</a:t>
            </a:fld>
            <a:endParaRPr kumimoji="1" lang="ja-JP" altLang="en-US"/>
          </a:p>
        </p:txBody>
      </p:sp>
    </p:spTree>
    <p:extLst>
      <p:ext uri="{BB962C8B-B14F-4D97-AF65-F5344CB8AC3E}">
        <p14:creationId xmlns:p14="http://schemas.microsoft.com/office/powerpoint/2010/main" val="100801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961544" y="1139252"/>
            <a:ext cx="8161831" cy="3667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パターン３：学習フェーズ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3349" y="5073342"/>
            <a:ext cx="111676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a:t>
            </a:r>
            <a:endParaRPr kumimoji="1"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学習済みモデルは，シリアライズしてストレージに保持し予測フェーズで使用する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17</a:t>
            </a:fld>
            <a:endParaRPr kumimoji="1" lang="ja-JP" altLang="en-US"/>
          </a:p>
        </p:txBody>
      </p:sp>
    </p:spTree>
    <p:extLst>
      <p:ext uri="{BB962C8B-B14F-4D97-AF65-F5344CB8AC3E}">
        <p14:creationId xmlns:p14="http://schemas.microsoft.com/office/powerpoint/2010/main" val="339082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43709" y="998923"/>
            <a:ext cx="6499510" cy="3109362"/>
          </a:xfrm>
          <a:prstGeom prst="rect">
            <a:avLst/>
          </a:prstGeom>
        </p:spPr>
      </p:pic>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6" name="テキスト ボックス 45"/>
          <p:cNvSpPr txBox="1"/>
          <p:nvPr/>
        </p:nvSpPr>
        <p:spPr>
          <a:xfrm>
            <a:off x="6705581" y="1329507"/>
            <a:ext cx="50991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予測結果を</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へ格納</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682677" y="4272198"/>
            <a:ext cx="10826646" cy="224676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予測対象となるコンテンツが増えていくと，それに比例して処理時間も増えるので注意が必要</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新規</a:t>
            </a:r>
            <a:r>
              <a:rPr lang="ja-JP" altLang="en-US" sz="2800" dirty="0" smtClean="0">
                <a:latin typeface="ＭＳ Ｐゴシック" panose="020B0600070205080204" pitchFamily="50" charset="-128"/>
                <a:ea typeface="ＭＳ Ｐゴシック" panose="020B0600070205080204" pitchFamily="50" charset="-128"/>
              </a:rPr>
              <a:t>で登録された</a:t>
            </a:r>
            <a:r>
              <a:rPr lang="ja-JP" altLang="en-US" sz="2800" dirty="0" smtClean="0">
                <a:solidFill>
                  <a:srgbClr val="FF0000"/>
                </a:solidFill>
                <a:latin typeface="ＭＳ Ｐゴシック" panose="020B0600070205080204" pitchFamily="50" charset="-128"/>
                <a:ea typeface="ＭＳ Ｐゴシック" panose="020B0600070205080204" pitchFamily="50" charset="-128"/>
              </a:rPr>
              <a:t>差分のコンテンツだけ予測</a:t>
            </a:r>
            <a:r>
              <a:rPr lang="ja-JP" altLang="en-US" sz="2800" dirty="0" smtClean="0">
                <a:latin typeface="ＭＳ Ｐゴシック" panose="020B0600070205080204" pitchFamily="50" charset="-128"/>
                <a:ea typeface="ＭＳ Ｐゴシック" panose="020B0600070205080204" pitchFamily="50" charset="-128"/>
              </a:rPr>
              <a:t>を行う</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並列数を増やして予測処理を行う</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分散</a:t>
            </a:r>
            <a:r>
              <a:rPr lang="ja-JP" altLang="en-US" sz="2800" dirty="0">
                <a:latin typeface="ＭＳ Ｐゴシック" panose="020B0600070205080204" pitchFamily="50" charset="-128"/>
                <a:ea typeface="ＭＳ Ｐゴシック" panose="020B0600070205080204" pitchFamily="50" charset="-128"/>
              </a:rPr>
              <a:t>可能</a:t>
            </a:r>
            <a:r>
              <a:rPr lang="ja-JP" altLang="en-US" sz="2800" dirty="0" smtClean="0">
                <a:latin typeface="ＭＳ Ｐゴシック" panose="020B0600070205080204" pitchFamily="50" charset="-128"/>
                <a:ea typeface="ＭＳ Ｐゴシック" panose="020B0600070205080204" pitchFamily="50" charset="-128"/>
              </a:rPr>
              <a:t>な環境で予測する</a:t>
            </a:r>
            <a:endParaRPr kumimoji="1" lang="en-US" altLang="ja-JP" sz="2800" dirty="0" smtClean="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18</a:t>
            </a:fld>
            <a:endParaRPr kumimoji="1" lang="ja-JP" altLang="en-US"/>
          </a:p>
        </p:txBody>
      </p:sp>
    </p:spTree>
    <p:extLst>
      <p:ext uri="{BB962C8B-B14F-4D97-AF65-F5344CB8AC3E}">
        <p14:creationId xmlns:p14="http://schemas.microsoft.com/office/powerpoint/2010/main" val="309899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各パターン</a:t>
            </a:r>
            <a:r>
              <a:rPr kumimoji="1" lang="ja-JP" altLang="en-US" dirty="0" smtClean="0"/>
              <a:t>のまとめ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87463405"/>
              </p:ext>
            </p:extLst>
          </p:nvPr>
        </p:nvGraphicFramePr>
        <p:xfrm>
          <a:off x="864878" y="1513568"/>
          <a:ext cx="10462244" cy="5136150"/>
        </p:xfrm>
        <a:graphic>
          <a:graphicData uri="http://schemas.openxmlformats.org/drawingml/2006/table">
            <a:tbl>
              <a:tblPr firstRow="1" bandRow="1">
                <a:tableStyleId>{5940675A-B579-460E-94D1-54222C63F5DA}</a:tableStyleId>
              </a:tblPr>
              <a:tblGrid>
                <a:gridCol w="3127079">
                  <a:extLst>
                    <a:ext uri="{9D8B030D-6E8A-4147-A177-3AD203B41FA5}">
                      <a16:colId xmlns:a16="http://schemas.microsoft.com/office/drawing/2014/main" val="63176374"/>
                    </a:ext>
                  </a:extLst>
                </a:gridCol>
                <a:gridCol w="2591625">
                  <a:extLst>
                    <a:ext uri="{9D8B030D-6E8A-4147-A177-3AD203B41FA5}">
                      <a16:colId xmlns:a16="http://schemas.microsoft.com/office/drawing/2014/main" val="3938238617"/>
                    </a:ext>
                  </a:extLst>
                </a:gridCol>
                <a:gridCol w="2428241">
                  <a:extLst>
                    <a:ext uri="{9D8B030D-6E8A-4147-A177-3AD203B41FA5}">
                      <a16:colId xmlns:a16="http://schemas.microsoft.com/office/drawing/2014/main" val="1209099026"/>
                    </a:ext>
                  </a:extLst>
                </a:gridCol>
                <a:gridCol w="2315299">
                  <a:extLst>
                    <a:ext uri="{9D8B030D-6E8A-4147-A177-3AD203B41FA5}">
                      <a16:colId xmlns:a16="http://schemas.microsoft.com/office/drawing/2014/main" val="1802205735"/>
                    </a:ext>
                  </a:extLst>
                </a:gridCol>
              </a:tblGrid>
              <a:tr h="617355">
                <a:tc>
                  <a:txBody>
                    <a:bodyPr/>
                    <a:lstStyle/>
                    <a:p>
                      <a:r>
                        <a:rPr kumimoji="1" lang="ja-JP" altLang="en-US" sz="2000" b="1" dirty="0" smtClean="0"/>
                        <a:t>パターン</a:t>
                      </a:r>
                      <a:endParaRPr kumimoji="1" lang="ja-JP" altLang="en-US" sz="2000" b="1" dirty="0"/>
                    </a:p>
                  </a:txBody>
                  <a:tcPr/>
                </a:tc>
                <a:tc>
                  <a:txBody>
                    <a:bodyPr/>
                    <a:lstStyle/>
                    <a:p>
                      <a:r>
                        <a:rPr kumimoji="1" lang="ja-JP" altLang="en-US" sz="2000" b="1" dirty="0" smtClean="0"/>
                        <a:t>一括学習＋直接予測</a:t>
                      </a:r>
                      <a:endParaRPr kumimoji="1" lang="ja-JP" altLang="en-US" sz="2000" b="1" dirty="0"/>
                    </a:p>
                  </a:txBody>
                  <a:tcPr/>
                </a:tc>
                <a:tc>
                  <a:txBody>
                    <a:bodyPr/>
                    <a:lstStyle/>
                    <a:p>
                      <a:r>
                        <a:rPr kumimoji="1" lang="ja-JP" altLang="en-US" sz="2000" b="1" dirty="0" smtClean="0"/>
                        <a:t>一括学習＋</a:t>
                      </a:r>
                      <a:r>
                        <a:rPr kumimoji="1" lang="en-US" altLang="ja-JP" sz="2000" b="1" dirty="0" smtClean="0"/>
                        <a:t>API</a:t>
                      </a:r>
                      <a:endParaRPr kumimoji="1" lang="ja-JP" altLang="en-US" sz="2000" b="1" dirty="0"/>
                    </a:p>
                  </a:txBody>
                  <a:tcPr/>
                </a:tc>
                <a:tc>
                  <a:txBody>
                    <a:bodyPr/>
                    <a:lstStyle/>
                    <a:p>
                      <a:r>
                        <a:rPr kumimoji="1" lang="ja-JP" altLang="en-US" sz="2000" b="1" dirty="0" smtClean="0"/>
                        <a:t>一括学習＋</a:t>
                      </a:r>
                      <a:r>
                        <a:rPr kumimoji="1" lang="en-US" altLang="ja-JP" sz="2000" b="1" dirty="0" smtClean="0"/>
                        <a:t>DB</a:t>
                      </a:r>
                      <a:endParaRPr kumimoji="1" lang="ja-JP" altLang="en-US" sz="2000" b="1" dirty="0"/>
                    </a:p>
                  </a:txBody>
                  <a:tcPr/>
                </a:tc>
                <a:extLst>
                  <a:ext uri="{0D108BD9-81ED-4DB2-BD59-A6C34878D82A}">
                    <a16:rowId xmlns:a16="http://schemas.microsoft.com/office/drawing/2014/main" val="1798799346"/>
                  </a:ext>
                </a:extLst>
              </a:tr>
              <a:tr h="348940">
                <a:tc>
                  <a:txBody>
                    <a:bodyPr/>
                    <a:lstStyle/>
                    <a:p>
                      <a:r>
                        <a:rPr kumimoji="1" lang="ja-JP" altLang="en-US" sz="2000" b="1" dirty="0" smtClean="0"/>
                        <a:t>予測</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バッチ</a:t>
                      </a:r>
                      <a:endParaRPr kumimoji="1" lang="ja-JP" altLang="en-US" sz="2000" b="1" dirty="0"/>
                    </a:p>
                  </a:txBody>
                  <a:tcPr/>
                </a:tc>
                <a:extLst>
                  <a:ext uri="{0D108BD9-81ED-4DB2-BD59-A6C34878D82A}">
                    <a16:rowId xmlns:a16="http://schemas.microsoft.com/office/drawing/2014/main" val="4241768975"/>
                  </a:ext>
                </a:extLst>
              </a:tr>
              <a:tr h="617355">
                <a:tc>
                  <a:txBody>
                    <a:bodyPr/>
                    <a:lstStyle/>
                    <a:p>
                      <a:r>
                        <a:rPr kumimoji="1" lang="ja-JP" altLang="en-US" sz="2000" b="1" dirty="0" smtClean="0"/>
                        <a:t>予測結果の提供</a:t>
                      </a:r>
                      <a:endParaRPr kumimoji="1" lang="ja-JP" altLang="en-US" sz="2000" b="1" dirty="0"/>
                    </a:p>
                  </a:txBody>
                  <a:tcPr/>
                </a:tc>
                <a:tc>
                  <a:txBody>
                    <a:bodyPr/>
                    <a:lstStyle/>
                    <a:p>
                      <a:r>
                        <a:rPr kumimoji="1" lang="ja-JP" altLang="en-US" sz="2000" b="1" dirty="0" smtClean="0"/>
                        <a:t>プロセス内</a:t>
                      </a:r>
                      <a:r>
                        <a:rPr kumimoji="1" lang="en-US" altLang="ja-JP" sz="2000" b="1" dirty="0" smtClean="0"/>
                        <a:t>API</a:t>
                      </a:r>
                      <a:r>
                        <a:rPr kumimoji="1" lang="ja-JP" altLang="en-US" sz="2000" b="1" dirty="0" smtClean="0"/>
                        <a:t>経由</a:t>
                      </a:r>
                      <a:endParaRPr kumimoji="1" lang="ja-JP" altLang="en-US" sz="2000" b="1" dirty="0"/>
                    </a:p>
                  </a:txBody>
                  <a:tcPr/>
                </a:tc>
                <a:tc>
                  <a:txBody>
                    <a:bodyPr/>
                    <a:lstStyle/>
                    <a:p>
                      <a:r>
                        <a:rPr kumimoji="1" lang="en-US" altLang="ja-JP" sz="2000" b="1" dirty="0" smtClean="0"/>
                        <a:t>REST API</a:t>
                      </a:r>
                      <a:r>
                        <a:rPr kumimoji="1" lang="ja-JP" altLang="en-US" sz="2000" b="1" dirty="0" smtClean="0"/>
                        <a:t>経由</a:t>
                      </a:r>
                      <a:endParaRPr kumimoji="1" lang="ja-JP" altLang="en-US" sz="2000" b="1" dirty="0"/>
                    </a:p>
                  </a:txBody>
                  <a:tcPr/>
                </a:tc>
                <a:tc>
                  <a:txBody>
                    <a:bodyPr/>
                    <a:lstStyle/>
                    <a:p>
                      <a:r>
                        <a:rPr kumimoji="1" lang="ja-JP" altLang="en-US" sz="2000" b="1" dirty="0" smtClean="0"/>
                        <a:t>共有</a:t>
                      </a:r>
                      <a:r>
                        <a:rPr kumimoji="1" lang="en-US" altLang="ja-JP" sz="2000" b="1" dirty="0" smtClean="0"/>
                        <a:t>DB</a:t>
                      </a:r>
                      <a:endParaRPr kumimoji="1" lang="ja-JP" altLang="en-US" sz="2000" b="1" dirty="0"/>
                    </a:p>
                  </a:txBody>
                  <a:tcPr/>
                </a:tc>
                <a:extLst>
                  <a:ext uri="{0D108BD9-81ED-4DB2-BD59-A6C34878D82A}">
                    <a16:rowId xmlns:a16="http://schemas.microsoft.com/office/drawing/2014/main" val="761808967"/>
                  </a:ext>
                </a:extLst>
              </a:tr>
              <a:tr h="617355">
                <a:tc>
                  <a:txBody>
                    <a:bodyPr/>
                    <a:lstStyle/>
                    <a:p>
                      <a:r>
                        <a:rPr kumimoji="1" lang="ja-JP" altLang="en-US" sz="2000" b="1" dirty="0" smtClean="0"/>
                        <a:t>予測リクエストから結果までのレイテンシ</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a:t>
                      </a:r>
                      <a:endParaRPr kumimoji="1" lang="ja-JP" altLang="en-US" sz="2000" b="1" dirty="0"/>
                    </a:p>
                  </a:txBody>
                  <a:tcPr/>
                </a:tc>
                <a:extLst>
                  <a:ext uri="{0D108BD9-81ED-4DB2-BD59-A6C34878D82A}">
                    <a16:rowId xmlns:a16="http://schemas.microsoft.com/office/drawing/2014/main" val="2189332315"/>
                  </a:ext>
                </a:extLst>
              </a:tr>
              <a:tr h="617355">
                <a:tc>
                  <a:txBody>
                    <a:bodyPr/>
                    <a:lstStyle/>
                    <a:p>
                      <a:r>
                        <a:rPr kumimoji="1" lang="ja-JP" altLang="en-US" sz="2000" b="1" dirty="0" smtClean="0"/>
                        <a:t>新規データ取得から予測結果を渡すまでの時間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2059965861"/>
                  </a:ext>
                </a:extLst>
              </a:tr>
              <a:tr h="617355">
                <a:tc>
                  <a:txBody>
                    <a:bodyPr/>
                    <a:lstStyle/>
                    <a:p>
                      <a:r>
                        <a:rPr kumimoji="1" lang="ja-JP" altLang="en-US" sz="2000" b="1" dirty="0" smtClean="0"/>
                        <a:t>一件の予測処理にかけられる時間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11412630"/>
                  </a:ext>
                </a:extLst>
              </a:tr>
              <a:tr h="617355">
                <a:tc>
                  <a:txBody>
                    <a:bodyPr/>
                    <a:lstStyle/>
                    <a:p>
                      <a:r>
                        <a:rPr kumimoji="1" lang="en-US" altLang="ja-JP" sz="2000" b="1" dirty="0" smtClean="0"/>
                        <a:t>Web</a:t>
                      </a:r>
                      <a:r>
                        <a:rPr kumimoji="1" lang="ja-JP" altLang="en-US" sz="2000" b="1" dirty="0" smtClean="0"/>
                        <a:t>アプリケーションとの結合度</a:t>
                      </a:r>
                      <a:endParaRPr kumimoji="1" lang="ja-JP" altLang="en-US" sz="2000" b="1" dirty="0"/>
                    </a:p>
                  </a:txBody>
                  <a:tcPr/>
                </a:tc>
                <a:tc>
                  <a:txBody>
                    <a:bodyPr/>
                    <a:lstStyle/>
                    <a:p>
                      <a:r>
                        <a:rPr kumimoji="1" lang="ja-JP" altLang="en-US" sz="2000" b="1" dirty="0" smtClean="0"/>
                        <a:t>密</a:t>
                      </a:r>
                      <a:endParaRPr kumimoji="1" lang="ja-JP" altLang="en-US" sz="2000" b="1" dirty="0"/>
                    </a:p>
                  </a:txBody>
                  <a:tcPr/>
                </a:tc>
                <a:tc>
                  <a:txBody>
                    <a:bodyPr/>
                    <a:lstStyle/>
                    <a:p>
                      <a:r>
                        <a:rPr kumimoji="1" lang="ja-JP" altLang="en-US" sz="2000" b="1" dirty="0" smtClean="0"/>
                        <a:t>疎</a:t>
                      </a:r>
                      <a:endParaRPr kumimoji="1" lang="ja-JP" altLang="en-US" sz="2000" b="1" dirty="0"/>
                    </a:p>
                  </a:txBody>
                  <a:tcPr/>
                </a:tc>
                <a:tc>
                  <a:txBody>
                    <a:bodyPr/>
                    <a:lstStyle/>
                    <a:p>
                      <a:r>
                        <a:rPr kumimoji="1" lang="ja-JP" altLang="en-US" sz="2000" b="1" dirty="0" smtClean="0"/>
                        <a:t>疎</a:t>
                      </a:r>
                      <a:endParaRPr kumimoji="1" lang="ja-JP" altLang="en-US" sz="2000" b="1" dirty="0"/>
                    </a:p>
                  </a:txBody>
                  <a:tcPr/>
                </a:tc>
                <a:extLst>
                  <a:ext uri="{0D108BD9-81ED-4DB2-BD59-A6C34878D82A}">
                    <a16:rowId xmlns:a16="http://schemas.microsoft.com/office/drawing/2014/main" val="1510270926"/>
                  </a:ext>
                </a:extLst>
              </a:tr>
              <a:tr h="617355">
                <a:tc>
                  <a:txBody>
                    <a:bodyPr/>
                    <a:lstStyle/>
                    <a:p>
                      <a:r>
                        <a:rPr kumimoji="1" lang="en-US" altLang="ja-JP" sz="2000" b="1" dirty="0" smtClean="0"/>
                        <a:t>Web</a:t>
                      </a:r>
                      <a:r>
                        <a:rPr kumimoji="1" lang="ja-JP" altLang="en-US" sz="2000" b="1" dirty="0" smtClean="0"/>
                        <a:t>アプリケーションのプログラミング言語と</a:t>
                      </a:r>
                      <a:endParaRPr kumimoji="1" lang="ja-JP" altLang="en-US" sz="2000" b="1" dirty="0"/>
                    </a:p>
                  </a:txBody>
                  <a:tcPr/>
                </a:tc>
                <a:tc>
                  <a:txBody>
                    <a:bodyPr/>
                    <a:lstStyle/>
                    <a:p>
                      <a:r>
                        <a:rPr kumimoji="1" lang="ja-JP" altLang="en-US" sz="2000" b="1" dirty="0" smtClean="0"/>
                        <a:t>同一</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extLst>
                  <a:ext uri="{0D108BD9-81ED-4DB2-BD59-A6C34878D82A}">
                    <a16:rowId xmlns:a16="http://schemas.microsoft.com/office/drawing/2014/main" val="1019948532"/>
                  </a:ext>
                </a:extLst>
              </a:tr>
            </a:tbl>
          </a:graphicData>
        </a:graphic>
      </p:graphicFrame>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19</a:t>
            </a:fld>
            <a:endParaRPr kumimoji="1" lang="ja-JP" altLang="en-US"/>
          </a:p>
        </p:txBody>
      </p:sp>
    </p:spTree>
    <p:extLst>
      <p:ext uri="{BB962C8B-B14F-4D97-AF65-F5344CB8AC3E}">
        <p14:creationId xmlns:p14="http://schemas.microsoft.com/office/powerpoint/2010/main" val="4057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838200" y="1221633"/>
            <a:ext cx="11176000" cy="5397296"/>
          </a:xfrm>
        </p:spPr>
        <p:txBody>
          <a:bodyPr>
            <a:normAutofit lnSpcReduction="10000"/>
          </a:bodyPr>
          <a:lstStyle/>
          <a:p>
            <a:r>
              <a:rPr lang="ja-JP" altLang="en-US" dirty="0" smtClean="0"/>
              <a:t>システムに機械学習を含める流れ</a:t>
            </a:r>
            <a:endParaRPr kumimoji="1" lang="en-US" altLang="ja-JP" dirty="0" smtClean="0"/>
          </a:p>
          <a:p>
            <a:r>
              <a:rPr lang="ja-JP" altLang="en-US" dirty="0" smtClean="0"/>
              <a:t>システム設計</a:t>
            </a:r>
            <a:endParaRPr lang="en-US" altLang="ja-JP" dirty="0" smtClean="0"/>
          </a:p>
          <a:p>
            <a:pPr lvl="1"/>
            <a:r>
              <a:rPr lang="ja-JP" altLang="en-US" sz="2800" dirty="0" smtClean="0"/>
              <a:t>混乱しやすい「バッチ処理」と「バッチ学習」</a:t>
            </a:r>
            <a:endParaRPr kumimoji="1" lang="en-US" altLang="ja-JP" sz="2800" dirty="0" smtClean="0"/>
          </a:p>
          <a:p>
            <a:pPr lvl="2"/>
            <a:r>
              <a:rPr lang="ja-JP" altLang="en-US" sz="2400" dirty="0" smtClean="0"/>
              <a:t>一括</a:t>
            </a:r>
            <a:r>
              <a:rPr lang="ja-JP" altLang="en-US" sz="2400" dirty="0"/>
              <a:t>学習</a:t>
            </a:r>
            <a:r>
              <a:rPr lang="ja-JP" altLang="en-US" sz="2400" dirty="0" smtClean="0"/>
              <a:t>と逐次学習</a:t>
            </a:r>
            <a:endParaRPr lang="en-US" altLang="ja-JP" sz="2400" dirty="0" smtClean="0"/>
          </a:p>
          <a:p>
            <a:pPr lvl="2"/>
            <a:r>
              <a:rPr lang="ja-JP" altLang="en-US" sz="2400" dirty="0" smtClean="0"/>
              <a:t>取りうる処理と学習の組み合わせ</a:t>
            </a:r>
            <a:endParaRPr lang="en-US" altLang="ja-JP" sz="2400" dirty="0" smtClean="0"/>
          </a:p>
          <a:p>
            <a:pPr lvl="1"/>
            <a:r>
              <a:rPr kumimoji="1" lang="ja-JP" altLang="en-US" sz="2800" dirty="0" smtClean="0"/>
              <a:t>バッチ処理で学習＋予測結果を</a:t>
            </a:r>
            <a:r>
              <a:rPr kumimoji="1" lang="en-US" altLang="ja-JP" sz="2800" dirty="0" smtClean="0"/>
              <a:t>Web</a:t>
            </a:r>
            <a:r>
              <a:rPr kumimoji="1" lang="ja-JP" altLang="en-US" sz="2800" dirty="0" smtClean="0"/>
              <a:t>アプリケーションで直接算出する</a:t>
            </a:r>
            <a:endParaRPr kumimoji="1" lang="en-US" altLang="ja-JP" sz="2800" dirty="0" smtClean="0"/>
          </a:p>
          <a:p>
            <a:pPr lvl="1"/>
            <a:r>
              <a:rPr kumimoji="1" lang="ja-JP" altLang="en-US" sz="2800" dirty="0" smtClean="0"/>
              <a:t>バッチ処理で学習＋予測結果を</a:t>
            </a:r>
            <a:r>
              <a:rPr kumimoji="1" lang="en-US" altLang="ja-JP" sz="2800" dirty="0" smtClean="0"/>
              <a:t>API</a:t>
            </a:r>
            <a:r>
              <a:rPr kumimoji="1" lang="ja-JP" altLang="en-US" sz="2800" dirty="0" smtClean="0"/>
              <a:t>経由で利用する</a:t>
            </a:r>
            <a:endParaRPr kumimoji="1" lang="en-US" altLang="ja-JP" sz="2800" dirty="0" smtClean="0"/>
          </a:p>
          <a:p>
            <a:pPr lvl="1"/>
            <a:r>
              <a:rPr lang="ja-JP" altLang="en-US" sz="2800" dirty="0" smtClean="0"/>
              <a:t>バッチ</a:t>
            </a:r>
            <a:r>
              <a:rPr lang="ja-JP" altLang="en-US" sz="2800" dirty="0"/>
              <a:t>処理</a:t>
            </a:r>
            <a:r>
              <a:rPr lang="ja-JP" altLang="en-US" sz="2800" dirty="0" smtClean="0"/>
              <a:t>で学習＋予測結果を</a:t>
            </a:r>
            <a:r>
              <a:rPr lang="en-US" altLang="ja-JP" sz="2800" dirty="0" smtClean="0"/>
              <a:t>DB</a:t>
            </a:r>
            <a:r>
              <a:rPr lang="ja-JP" altLang="en-US" sz="2800" dirty="0" smtClean="0"/>
              <a:t>経由で利用する</a:t>
            </a:r>
            <a:endParaRPr kumimoji="1" lang="en-US" altLang="ja-JP" sz="2800" dirty="0" smtClean="0"/>
          </a:p>
          <a:p>
            <a:pPr lvl="1"/>
            <a:r>
              <a:rPr kumimoji="1" lang="ja-JP" altLang="en-US" sz="2800" dirty="0" smtClean="0"/>
              <a:t>各パターンのまとめ</a:t>
            </a:r>
            <a:endParaRPr kumimoji="1" lang="en-US" altLang="ja-JP" sz="2800" dirty="0" smtClean="0"/>
          </a:p>
          <a:p>
            <a:r>
              <a:rPr kumimoji="1" lang="ja-JP" altLang="en-US" dirty="0" smtClean="0"/>
              <a:t>ログ設計</a:t>
            </a:r>
            <a:endParaRPr kumimoji="1" lang="en-US" altLang="ja-JP" dirty="0" smtClean="0"/>
          </a:p>
          <a:p>
            <a:pPr lvl="1"/>
            <a:r>
              <a:rPr lang="ja-JP" altLang="en-US" sz="2800" dirty="0"/>
              <a:t>ログ</a:t>
            </a:r>
            <a:r>
              <a:rPr lang="ja-JP" altLang="en-US" sz="2800" dirty="0" smtClean="0"/>
              <a:t>を保持する場所</a:t>
            </a:r>
            <a:endParaRPr lang="en-US" altLang="ja-JP" sz="2800" dirty="0" smtClean="0"/>
          </a:p>
          <a:p>
            <a:pPr lvl="1"/>
            <a:r>
              <a:rPr lang="ja-JP" altLang="en-US" sz="2800" dirty="0"/>
              <a:t>ログを設計する上での注意点</a:t>
            </a:r>
            <a:endParaRPr kumimoji="1" lang="en-US" altLang="ja-JP" sz="2800" dirty="0" smtClean="0"/>
          </a:p>
          <a:p>
            <a:r>
              <a:rPr kumimoji="1" lang="ja-JP" altLang="en-US" dirty="0" smtClean="0"/>
              <a:t>この</a:t>
            </a:r>
            <a:r>
              <a:rPr kumimoji="1" lang="ja-JP" altLang="en-US" dirty="0" smtClean="0"/>
              <a:t>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264669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a:xfrm>
            <a:off x="838200" y="1753055"/>
            <a:ext cx="10515600" cy="4351338"/>
          </a:xfrm>
        </p:spPr>
        <p:txBody>
          <a:bodyPr/>
          <a:lstStyle/>
          <a:p>
            <a:r>
              <a:rPr kumimoji="1" lang="ja-JP" altLang="en-US" dirty="0" smtClean="0"/>
              <a:t>機械学習システムの</a:t>
            </a:r>
            <a:r>
              <a:rPr kumimoji="1" lang="ja-JP" altLang="en-US" dirty="0" smtClean="0">
                <a:solidFill>
                  <a:srgbClr val="FF0000"/>
                </a:solidFill>
              </a:rPr>
              <a:t>教師データを取得する</a:t>
            </a:r>
            <a:r>
              <a:rPr kumimoji="1" lang="ja-JP" altLang="en-US" dirty="0" smtClean="0"/>
              <a:t>ためのログの設計</a:t>
            </a:r>
            <a:endParaRPr kumimoji="1" lang="en-US" altLang="ja-JP" dirty="0" smtClean="0"/>
          </a:p>
          <a:p>
            <a:pPr lvl="1"/>
            <a:r>
              <a:rPr lang="en-US" altLang="ja-JP" dirty="0" smtClean="0"/>
              <a:t>Web</a:t>
            </a:r>
            <a:r>
              <a:rPr lang="ja-JP" altLang="en-US" dirty="0" smtClean="0"/>
              <a:t>サーバのアプリケーションログ</a:t>
            </a:r>
            <a:endParaRPr lang="en-US" altLang="ja-JP" dirty="0" smtClean="0"/>
          </a:p>
          <a:p>
            <a:pPr lvl="1"/>
            <a:r>
              <a:rPr kumimoji="1" lang="ja-JP" altLang="en-US" dirty="0" smtClean="0"/>
              <a:t>どこを</a:t>
            </a:r>
            <a:r>
              <a:rPr lang="ja-JP" altLang="en-US" dirty="0" smtClean="0"/>
              <a:t>どうクリックしたかなどの</a:t>
            </a:r>
            <a:r>
              <a:rPr kumimoji="1" lang="ja-JP" altLang="en-US" dirty="0" smtClean="0"/>
              <a:t>ユーザの行動ログ</a:t>
            </a:r>
            <a:endParaRPr kumimoji="1" lang="en-US" altLang="ja-JP" dirty="0" smtClean="0"/>
          </a:p>
          <a:p>
            <a:r>
              <a:rPr lang="ja-JP" altLang="en-US" dirty="0" smtClean="0"/>
              <a:t>ログの特徴</a:t>
            </a:r>
            <a:endParaRPr lang="en-US" altLang="ja-JP" dirty="0" smtClean="0"/>
          </a:p>
          <a:p>
            <a:pPr lvl="1"/>
            <a:r>
              <a:rPr kumimoji="1" lang="en-US" altLang="ja-JP" dirty="0" smtClean="0"/>
              <a:t>DB</a:t>
            </a:r>
            <a:r>
              <a:rPr kumimoji="1" lang="ja-JP" altLang="en-US" dirty="0" smtClean="0"/>
              <a:t>などのデータと異なりスキーマがない</a:t>
            </a:r>
            <a:endParaRPr kumimoji="1" lang="en-US" altLang="ja-JP" dirty="0" smtClean="0"/>
          </a:p>
          <a:p>
            <a:pPr lvl="1"/>
            <a:r>
              <a:rPr lang="ja-JP" altLang="en-US" dirty="0"/>
              <a:t>記録</a:t>
            </a:r>
            <a:r>
              <a:rPr lang="ja-JP" altLang="en-US" dirty="0" smtClean="0"/>
              <a:t>してないデータを後から改めて取得するのが困難</a:t>
            </a:r>
            <a:endParaRPr lang="en-US" altLang="ja-JP" dirty="0" smtClean="0"/>
          </a:p>
          <a:p>
            <a:r>
              <a:rPr kumimoji="1" lang="ja-JP" altLang="en-US" dirty="0" smtClean="0"/>
              <a:t>特徴量や教師データに使えそうな情報</a:t>
            </a:r>
            <a:endParaRPr kumimoji="1" lang="en-US" altLang="ja-JP" dirty="0" smtClean="0"/>
          </a:p>
          <a:p>
            <a:pPr marL="914400" lvl="1" indent="-457200">
              <a:buFont typeface="+mj-lt"/>
              <a:buAutoNum type="arabicPeriod"/>
            </a:pPr>
            <a:r>
              <a:rPr lang="ja-JP" altLang="en-US" dirty="0" smtClean="0"/>
              <a:t>ユーザー情報</a:t>
            </a:r>
            <a:endParaRPr lang="en-US" altLang="ja-JP" dirty="0" smtClean="0"/>
          </a:p>
          <a:p>
            <a:pPr marL="914400" lvl="1" indent="-457200">
              <a:buFont typeface="+mj-lt"/>
              <a:buAutoNum type="arabicPeriod"/>
            </a:pPr>
            <a:r>
              <a:rPr kumimoji="1" lang="ja-JP" altLang="en-US" dirty="0" smtClean="0"/>
              <a:t>コンテンツ情報</a:t>
            </a:r>
            <a:endParaRPr kumimoji="1" lang="en-US" altLang="ja-JP" dirty="0" smtClean="0"/>
          </a:p>
          <a:p>
            <a:pPr marL="914400" lvl="1" indent="-457200">
              <a:buFont typeface="+mj-lt"/>
              <a:buAutoNum type="arabicPeriod"/>
            </a:pPr>
            <a:r>
              <a:rPr lang="ja-JP" altLang="en-US" dirty="0"/>
              <a:t>ユーザ</a:t>
            </a:r>
            <a:r>
              <a:rPr lang="ja-JP" altLang="en-US" dirty="0" smtClean="0"/>
              <a:t>ーの行動ログ</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20</a:t>
            </a:fld>
            <a:endParaRPr kumimoji="1" lang="ja-JP" altLang="en-US"/>
          </a:p>
        </p:txBody>
      </p:sp>
    </p:spTree>
    <p:extLst>
      <p:ext uri="{BB962C8B-B14F-4D97-AF65-F5344CB8AC3E}">
        <p14:creationId xmlns:p14="http://schemas.microsoft.com/office/powerpoint/2010/main" val="134115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を保持する場所</a:t>
            </a:r>
            <a:endParaRPr kumimoji="1" lang="ja-JP" altLang="en-US" dirty="0"/>
          </a:p>
        </p:txBody>
      </p:sp>
      <p:sp>
        <p:nvSpPr>
          <p:cNvPr id="3" name="コンテンツ プレースホルダー 2"/>
          <p:cNvSpPr>
            <a:spLocks noGrp="1"/>
          </p:cNvSpPr>
          <p:nvPr>
            <p:ph idx="1"/>
          </p:nvPr>
        </p:nvSpPr>
        <p:spPr>
          <a:xfrm>
            <a:off x="725774" y="1615764"/>
            <a:ext cx="11137980" cy="5019498"/>
          </a:xfrm>
        </p:spPr>
        <p:txBody>
          <a:bodyPr>
            <a:normAutofit lnSpcReduction="10000"/>
          </a:bodyPr>
          <a:lstStyle/>
          <a:p>
            <a:pPr marL="0" indent="0">
              <a:buNone/>
            </a:pPr>
            <a:r>
              <a:rPr kumimoji="1" lang="ja-JP" altLang="en-US" sz="3600" dirty="0" smtClean="0"/>
              <a:t>ユーザー行動ログはデータ量が多く</a:t>
            </a:r>
            <a:r>
              <a:rPr kumimoji="1" lang="ja-JP" altLang="en-US" sz="3600" dirty="0" smtClean="0"/>
              <a:t>なる</a:t>
            </a:r>
            <a:endParaRPr kumimoji="1" lang="en-US" altLang="ja-JP" sz="3600" dirty="0" smtClean="0"/>
          </a:p>
          <a:p>
            <a:pPr marL="0" indent="0">
              <a:buNone/>
            </a:pPr>
            <a:endParaRPr kumimoji="1" lang="en-US" altLang="ja-JP" sz="100" dirty="0" smtClean="0"/>
          </a:p>
          <a:p>
            <a:r>
              <a:rPr lang="ja-JP" altLang="en-US" sz="3200" dirty="0" smtClean="0"/>
              <a:t>分散</a:t>
            </a:r>
            <a:r>
              <a:rPr lang="en-US" altLang="ja-JP" sz="3200" dirty="0" smtClean="0"/>
              <a:t>RDBMS</a:t>
            </a:r>
            <a:r>
              <a:rPr lang="ja-JP" altLang="en-US" sz="3200" dirty="0" smtClean="0"/>
              <a:t>に格納する</a:t>
            </a:r>
            <a:endParaRPr lang="en-US" altLang="ja-JP" sz="3200" dirty="0" smtClean="0"/>
          </a:p>
          <a:p>
            <a:pPr lvl="2"/>
            <a:r>
              <a:rPr lang="ja-JP" altLang="en-US" sz="2400" b="1" dirty="0" smtClean="0"/>
              <a:t>分散</a:t>
            </a:r>
            <a:r>
              <a:rPr lang="en-US" altLang="ja-JP" sz="2400" b="1" dirty="0" smtClean="0"/>
              <a:t>DB</a:t>
            </a:r>
            <a:r>
              <a:rPr lang="ja-JP" altLang="en-US" sz="2400" b="1" dirty="0" smtClean="0"/>
              <a:t>：</a:t>
            </a:r>
            <a:r>
              <a:rPr lang="ja-JP" altLang="en-US" sz="2400" dirty="0" smtClean="0"/>
              <a:t>ネットワーク上に</a:t>
            </a:r>
            <a:r>
              <a:rPr lang="ja-JP" altLang="en-US" sz="2400" dirty="0" smtClean="0">
                <a:solidFill>
                  <a:srgbClr val="FF0000"/>
                </a:solidFill>
              </a:rPr>
              <a:t>複数存在する</a:t>
            </a:r>
            <a:r>
              <a:rPr lang="en-US" altLang="ja-JP" sz="2400" dirty="0" smtClean="0">
                <a:solidFill>
                  <a:srgbClr val="FF0000"/>
                </a:solidFill>
              </a:rPr>
              <a:t>DB</a:t>
            </a:r>
            <a:r>
              <a:rPr lang="ja-JP" altLang="en-US" sz="2400" dirty="0" smtClean="0">
                <a:solidFill>
                  <a:srgbClr val="FF0000"/>
                </a:solidFill>
              </a:rPr>
              <a:t>をあたかも一つの</a:t>
            </a:r>
            <a:r>
              <a:rPr lang="en-US" altLang="ja-JP" sz="2400" dirty="0" smtClean="0">
                <a:solidFill>
                  <a:srgbClr val="FF0000"/>
                </a:solidFill>
              </a:rPr>
              <a:t>DB</a:t>
            </a:r>
            <a:r>
              <a:rPr lang="ja-JP" altLang="en-US" sz="2400" dirty="0" smtClean="0">
                <a:solidFill>
                  <a:srgbClr val="FF0000"/>
                </a:solidFill>
              </a:rPr>
              <a:t>であるかように利用</a:t>
            </a:r>
            <a:r>
              <a:rPr lang="ja-JP" altLang="en-US" sz="2400" dirty="0" smtClean="0"/>
              <a:t>する仕組み</a:t>
            </a:r>
            <a:endParaRPr lang="en-US" altLang="ja-JP" sz="2400" dirty="0" smtClean="0"/>
          </a:p>
          <a:p>
            <a:pPr lvl="2"/>
            <a:endParaRPr lang="en-US" altLang="ja-JP" dirty="0" smtClean="0"/>
          </a:p>
          <a:p>
            <a:r>
              <a:rPr kumimoji="1" lang="ja-JP" altLang="en-US" sz="3200" dirty="0" smtClean="0"/>
              <a:t>分散処理基盤</a:t>
            </a:r>
            <a:r>
              <a:rPr kumimoji="1" lang="en-US" altLang="ja-JP" sz="3200" dirty="0" err="1" smtClean="0"/>
              <a:t>Handoop</a:t>
            </a:r>
            <a:r>
              <a:rPr kumimoji="1" lang="ja-JP" altLang="en-US" sz="3200" dirty="0" smtClean="0"/>
              <a:t>クラスター</a:t>
            </a:r>
            <a:r>
              <a:rPr kumimoji="1" lang="en-US" altLang="ja-JP" sz="3200" dirty="0" smtClean="0"/>
              <a:t>HDFS</a:t>
            </a:r>
            <a:r>
              <a:rPr kumimoji="1" lang="ja-JP" altLang="en-US" sz="3200" dirty="0" smtClean="0"/>
              <a:t>に格納</a:t>
            </a:r>
            <a:r>
              <a:rPr kumimoji="1" lang="ja-JP" altLang="en-US" sz="3200" dirty="0" smtClean="0"/>
              <a:t>する</a:t>
            </a:r>
            <a:endParaRPr kumimoji="1" lang="en-US" altLang="ja-JP" sz="3200" dirty="0" smtClean="0"/>
          </a:p>
          <a:p>
            <a:pPr lvl="2"/>
            <a:r>
              <a:rPr lang="en-US" altLang="ja-JP" sz="2400" b="1" dirty="0" err="1" smtClean="0"/>
              <a:t>Handoop</a:t>
            </a:r>
            <a:r>
              <a:rPr lang="ja-JP" altLang="en-US" sz="2400" dirty="0" smtClean="0"/>
              <a:t>：構造化</a:t>
            </a:r>
            <a:r>
              <a:rPr lang="ja-JP" altLang="en-US" sz="2400" dirty="0"/>
              <a:t>されていないデータを、高速に処理</a:t>
            </a:r>
            <a:r>
              <a:rPr lang="ja-JP" altLang="en-US" sz="2400" dirty="0" smtClean="0"/>
              <a:t>出来るプラットフォーム</a:t>
            </a:r>
            <a:endParaRPr kumimoji="1" lang="en-US" altLang="ja-JP" sz="2800" dirty="0" smtClean="0"/>
          </a:p>
          <a:p>
            <a:pPr lvl="2"/>
            <a:r>
              <a:rPr kumimoji="1" lang="en-US" altLang="ja-JP" sz="2400" b="1" dirty="0" smtClean="0"/>
              <a:t>HDFS</a:t>
            </a:r>
            <a:r>
              <a:rPr kumimoji="1" lang="ja-JP" altLang="en-US" sz="2400" dirty="0" smtClean="0"/>
              <a:t>：</a:t>
            </a:r>
            <a:r>
              <a:rPr lang="ja-JP" altLang="en-US" sz="2400" dirty="0" smtClean="0"/>
              <a:t>ファイル</a:t>
            </a:r>
            <a:r>
              <a:rPr lang="ja-JP" altLang="en-US" sz="2400" dirty="0"/>
              <a:t>を一定</a:t>
            </a:r>
            <a:r>
              <a:rPr lang="ja-JP" altLang="en-US" sz="2400" dirty="0" smtClean="0"/>
              <a:t>のブロック</a:t>
            </a:r>
            <a:r>
              <a:rPr lang="ja-JP" altLang="en-US" sz="2400" dirty="0"/>
              <a:t>に分割</a:t>
            </a:r>
            <a:r>
              <a:rPr lang="ja-JP" altLang="en-US" sz="2400" dirty="0" smtClean="0"/>
              <a:t>し，複数の</a:t>
            </a:r>
            <a:r>
              <a:rPr lang="ja-JP" altLang="en-US" sz="2400" dirty="0"/>
              <a:t>記憶装置</a:t>
            </a:r>
            <a:r>
              <a:rPr lang="ja-JP" altLang="en-US" sz="2400" dirty="0" smtClean="0"/>
              <a:t>に</a:t>
            </a:r>
            <a:r>
              <a:rPr lang="ja-JP" altLang="en-US" sz="2400" dirty="0"/>
              <a:t>分散して</a:t>
            </a:r>
            <a:r>
              <a:rPr lang="ja-JP" altLang="en-US" sz="2400" dirty="0" smtClean="0"/>
              <a:t>保存</a:t>
            </a:r>
            <a:endParaRPr lang="en-US" altLang="ja-JP" sz="2400" dirty="0" smtClean="0"/>
          </a:p>
          <a:p>
            <a:pPr lvl="2"/>
            <a:endParaRPr kumimoji="1" lang="en-US" altLang="ja-JP" dirty="0" smtClean="0"/>
          </a:p>
          <a:p>
            <a:r>
              <a:rPr lang="ja-JP" altLang="en-US" sz="3200" dirty="0" smtClean="0"/>
              <a:t>オブジェクトストレージに格納する</a:t>
            </a:r>
            <a:endParaRPr lang="en-US" altLang="ja-JP" sz="3200" dirty="0" smtClean="0"/>
          </a:p>
          <a:p>
            <a:pPr lvl="2"/>
            <a:r>
              <a:rPr lang="ja-JP" altLang="en-US" sz="2400" dirty="0" smtClean="0"/>
              <a:t>各オブジェクトが互いに</a:t>
            </a:r>
            <a:r>
              <a:rPr lang="ja-JP" altLang="en-US" sz="2400" dirty="0" smtClean="0">
                <a:solidFill>
                  <a:srgbClr val="FF0000"/>
                </a:solidFill>
              </a:rPr>
              <a:t>依存関係のない状態で保存</a:t>
            </a:r>
            <a:r>
              <a:rPr lang="ja-JP" altLang="en-US" sz="2400" dirty="0" smtClean="0"/>
              <a:t>されている</a:t>
            </a:r>
            <a:endParaRPr lang="en-US" altLang="ja-JP" sz="2400" dirty="0" smtClean="0"/>
          </a:p>
          <a:p>
            <a:pPr lvl="2"/>
            <a:r>
              <a:rPr lang="ja-JP" altLang="en-US" sz="2400" dirty="0" smtClean="0"/>
              <a:t>データを移動，複製，分散化しやすい</a:t>
            </a:r>
            <a:endParaRPr lang="en-US" altLang="ja-JP" sz="2400" dirty="0" smtClean="0"/>
          </a:p>
          <a:p>
            <a:pPr lvl="2"/>
            <a:endParaRPr lang="en-US" altLang="ja-JP" dirty="0" smtClean="0"/>
          </a:p>
          <a:p>
            <a:pPr lvl="2"/>
            <a:endParaRPr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21</a:t>
            </a:fld>
            <a:endParaRPr kumimoji="1" lang="ja-JP" altLang="en-US"/>
          </a:p>
        </p:txBody>
      </p:sp>
    </p:spTree>
    <p:extLst>
      <p:ext uri="{BB962C8B-B14F-4D97-AF65-F5344CB8AC3E}">
        <p14:creationId xmlns:p14="http://schemas.microsoft.com/office/powerpoint/2010/main" val="8021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a:xfrm>
            <a:off x="505688" y="1610591"/>
            <a:ext cx="11599718" cy="5122719"/>
          </a:xfrm>
        </p:spPr>
        <p:txBody>
          <a:bodyPr>
            <a:normAutofit/>
          </a:bodyPr>
          <a:lstStyle/>
          <a:p>
            <a:pPr marL="0" indent="0">
              <a:buNone/>
            </a:pPr>
            <a:r>
              <a:rPr kumimoji="1" lang="ja-JP" altLang="en-US" sz="3200" dirty="0" smtClean="0"/>
              <a:t>大規模データの転送コスト</a:t>
            </a:r>
            <a:endParaRPr kumimoji="1" lang="en-US" altLang="ja-JP" sz="3200" dirty="0" smtClean="0"/>
          </a:p>
          <a:p>
            <a:r>
              <a:rPr kumimoji="1" lang="ja-JP" altLang="en-US" sz="3200" dirty="0" smtClean="0"/>
              <a:t>バッチ</a:t>
            </a:r>
            <a:r>
              <a:rPr kumimoji="1" lang="ja-JP" altLang="en-US" sz="3200" dirty="0"/>
              <a:t>処理</a:t>
            </a:r>
            <a:r>
              <a:rPr kumimoji="1" lang="ja-JP" altLang="en-US" sz="3200" dirty="0" smtClean="0"/>
              <a:t>を行うサーバーに</a:t>
            </a:r>
            <a:r>
              <a:rPr kumimoji="1" lang="ja-JP" altLang="en-US" sz="3200" dirty="0" smtClean="0">
                <a:solidFill>
                  <a:schemeClr val="accent5"/>
                </a:solidFill>
              </a:rPr>
              <a:t>データを転送する際，時間がかかる</a:t>
            </a:r>
            <a:endParaRPr kumimoji="1" lang="en-US" altLang="ja-JP" sz="3200" dirty="0" smtClean="0">
              <a:solidFill>
                <a:schemeClr val="accent5"/>
              </a:solidFill>
            </a:endParaRPr>
          </a:p>
          <a:p>
            <a:pPr lvl="1"/>
            <a:endParaRPr lang="en-US" altLang="ja-JP" sz="1000" dirty="0"/>
          </a:p>
          <a:p>
            <a:r>
              <a:rPr kumimoji="1" lang="ja-JP" altLang="en-US" sz="3200" dirty="0" smtClean="0"/>
              <a:t>時間を抑えるために</a:t>
            </a:r>
            <a:endParaRPr kumimoji="1" lang="en-US" altLang="ja-JP" sz="3200" dirty="0" smtClean="0"/>
          </a:p>
          <a:p>
            <a:pPr lvl="1"/>
            <a:r>
              <a:rPr lang="ja-JP" altLang="en-US" sz="2800" dirty="0" smtClean="0"/>
              <a:t>データウェアハウスに</a:t>
            </a:r>
            <a:r>
              <a:rPr lang="en-US" altLang="ja-JP" sz="2800" dirty="0" smtClean="0"/>
              <a:t>MySQL</a:t>
            </a:r>
            <a:r>
              <a:rPr lang="ja-JP" altLang="en-US" sz="2800" dirty="0" smtClean="0"/>
              <a:t>などの</a:t>
            </a:r>
            <a:r>
              <a:rPr lang="en-US" altLang="ja-JP" sz="2800" dirty="0" smtClean="0"/>
              <a:t>OLTP</a:t>
            </a:r>
            <a:r>
              <a:rPr lang="ja-JP" altLang="en-US" sz="2800" dirty="0" smtClean="0"/>
              <a:t>サーバーのデータを同期</a:t>
            </a:r>
            <a:endParaRPr lang="en-US" altLang="ja-JP" sz="2800" dirty="0" smtClean="0"/>
          </a:p>
          <a:p>
            <a:pPr lvl="1"/>
            <a:r>
              <a:rPr kumimoji="1" lang="ja-JP" altLang="en-US" sz="2800" dirty="0" smtClean="0"/>
              <a:t>分散</a:t>
            </a:r>
            <a:r>
              <a:rPr kumimoji="1" lang="en-US" altLang="ja-JP" sz="2800" dirty="0" smtClean="0"/>
              <a:t>RDBMS</a:t>
            </a:r>
            <a:r>
              <a:rPr kumimoji="1" lang="ja-JP" altLang="en-US" sz="2800" dirty="0" smtClean="0"/>
              <a:t>上で</a:t>
            </a:r>
            <a:r>
              <a:rPr kumimoji="1" lang="en-US" altLang="ja-JP" sz="2800" dirty="0" smtClean="0">
                <a:solidFill>
                  <a:srgbClr val="FF0000"/>
                </a:solidFill>
              </a:rPr>
              <a:t>SQL</a:t>
            </a:r>
            <a:r>
              <a:rPr kumimoji="1" lang="ja-JP" altLang="en-US" sz="2800" dirty="0" smtClean="0">
                <a:solidFill>
                  <a:srgbClr val="FF0000"/>
                </a:solidFill>
              </a:rPr>
              <a:t>を使って前処理</a:t>
            </a:r>
            <a:r>
              <a:rPr kumimoji="1" lang="ja-JP" altLang="en-US" sz="2800" dirty="0" smtClean="0"/>
              <a:t>をできるようにするのが望ましい</a:t>
            </a:r>
            <a:endParaRPr kumimoji="1" lang="en-US" altLang="ja-JP" sz="2800" dirty="0" smtClean="0"/>
          </a:p>
          <a:p>
            <a:pPr lvl="1"/>
            <a:endParaRPr lang="en-US" altLang="ja-JP" sz="1000" dirty="0"/>
          </a:p>
          <a:p>
            <a:r>
              <a:rPr kumimoji="1" lang="ja-JP" altLang="en-US" sz="3200" dirty="0" smtClean="0"/>
              <a:t>大規模なデータに対して，複雑な前処理を定期的に実行する必要がある場合</a:t>
            </a:r>
            <a:endParaRPr kumimoji="1" lang="en-US" altLang="ja-JP" sz="3200" dirty="0" smtClean="0"/>
          </a:p>
          <a:p>
            <a:pPr lvl="1"/>
            <a:r>
              <a:rPr kumimoji="1" lang="ja-JP" altLang="en-US" sz="2800" dirty="0" smtClean="0"/>
              <a:t>出来る限り</a:t>
            </a:r>
            <a:r>
              <a:rPr kumimoji="1" lang="ja-JP" altLang="en-US" sz="2800" u="sng" dirty="0" smtClean="0"/>
              <a:t>ローカルマシンにダウンロードしない</a:t>
            </a:r>
            <a:r>
              <a:rPr kumimoji="1" lang="ja-JP" altLang="en-US" sz="2800" dirty="0" smtClean="0"/>
              <a:t>工夫をする</a:t>
            </a:r>
            <a:endParaRPr kumimoji="1" lang="en-US" altLang="ja-JP" sz="2800" dirty="0" smtClean="0"/>
          </a:p>
          <a:p>
            <a:pPr lvl="2"/>
            <a:r>
              <a:rPr lang="en-US" altLang="ja-JP" sz="2400" dirty="0" smtClean="0"/>
              <a:t>e.g. Amazon S3</a:t>
            </a:r>
            <a:r>
              <a:rPr lang="ja-JP" altLang="en-US" sz="2400" dirty="0" err="1" smtClean="0"/>
              <a:t>に置</a:t>
            </a:r>
            <a:r>
              <a:rPr lang="ja-JP" altLang="en-US" sz="2400" dirty="0" smtClean="0"/>
              <a:t>いたデータを</a:t>
            </a:r>
            <a:r>
              <a:rPr lang="en-US" altLang="ja-JP" sz="2400" dirty="0" smtClean="0"/>
              <a:t>Amazon EMR</a:t>
            </a:r>
            <a:r>
              <a:rPr lang="ja-JP" altLang="en-US" sz="2400" dirty="0" smtClean="0"/>
              <a:t>で加工する</a:t>
            </a:r>
            <a:endParaRPr kumimoji="1" lang="en-US" altLang="ja-JP" sz="2400" dirty="0" smtClean="0"/>
          </a:p>
          <a:p>
            <a:pPr marL="0" indent="0">
              <a:buNone/>
            </a:pPr>
            <a:endParaRPr lang="en-US" altLang="ja-JP" dirty="0" smtClean="0"/>
          </a:p>
          <a:p>
            <a:pPr marL="0" indent="0">
              <a:buNone/>
            </a:pPr>
            <a:endParaRPr kumimoji="1" lang="en-US" altLang="ja-JP" dirty="0" smtClean="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22</a:t>
            </a:fld>
            <a:endParaRPr kumimoji="1" lang="ja-JP" altLang="en-US"/>
          </a:p>
        </p:txBody>
      </p:sp>
    </p:spTree>
    <p:extLst>
      <p:ext uri="{BB962C8B-B14F-4D97-AF65-F5344CB8AC3E}">
        <p14:creationId xmlns:p14="http://schemas.microsoft.com/office/powerpoint/2010/main" val="3598088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199" y="1825625"/>
            <a:ext cx="10626969" cy="4351338"/>
          </a:xfrm>
        </p:spPr>
        <p:txBody>
          <a:bodyPr/>
          <a:lstStyle/>
          <a:p>
            <a:r>
              <a:rPr kumimoji="1" lang="ja-JP" altLang="en-US" dirty="0" smtClean="0"/>
              <a:t>システム設計</a:t>
            </a:r>
            <a:endParaRPr kumimoji="1" lang="en-US" altLang="ja-JP" dirty="0" smtClean="0"/>
          </a:p>
          <a:p>
            <a:pPr lvl="1"/>
            <a:r>
              <a:rPr kumimoji="1" lang="ja-JP" altLang="en-US" dirty="0" smtClean="0"/>
              <a:t>一括</a:t>
            </a:r>
            <a:r>
              <a:rPr kumimoji="1" lang="ja-JP" altLang="en-US" dirty="0" smtClean="0"/>
              <a:t>学習をしてから得られたモデルから，予測結果をどのように呼び出す</a:t>
            </a:r>
            <a:r>
              <a:rPr kumimoji="1" lang="ja-JP" altLang="en-US" dirty="0" smtClean="0"/>
              <a:t>かによって</a:t>
            </a:r>
            <a:r>
              <a:rPr lang="ja-JP" altLang="en-US" dirty="0"/>
              <a:t>３</a:t>
            </a:r>
            <a:r>
              <a:rPr kumimoji="1" lang="ja-JP" altLang="en-US" dirty="0" smtClean="0"/>
              <a:t>つの</a:t>
            </a:r>
            <a:r>
              <a:rPr kumimoji="1" lang="ja-JP" altLang="en-US" dirty="0" smtClean="0"/>
              <a:t>パターンが</a:t>
            </a:r>
            <a:r>
              <a:rPr kumimoji="1" lang="ja-JP" altLang="en-US" dirty="0" smtClean="0"/>
              <a:t>ある</a:t>
            </a:r>
            <a:endParaRPr kumimoji="1" lang="en-US" altLang="ja-JP" dirty="0" smtClean="0"/>
          </a:p>
          <a:p>
            <a:pPr lvl="2"/>
            <a:r>
              <a:rPr lang="ja-JP" altLang="en-US" sz="2400" dirty="0"/>
              <a:t>バッチ処理で学習＋予測結果を</a:t>
            </a:r>
            <a:r>
              <a:rPr lang="en-US" altLang="ja-JP" sz="2400" dirty="0"/>
              <a:t>Web</a:t>
            </a:r>
            <a:r>
              <a:rPr lang="ja-JP" altLang="en-US" sz="2400" dirty="0"/>
              <a:t>アプリケーションで直接算出する</a:t>
            </a:r>
            <a:endParaRPr lang="en-US" altLang="ja-JP" sz="2400" dirty="0"/>
          </a:p>
          <a:p>
            <a:pPr lvl="2"/>
            <a:r>
              <a:rPr lang="ja-JP" altLang="en-US" sz="2400" dirty="0"/>
              <a:t>バッチ処理で学習＋予測結果を</a:t>
            </a:r>
            <a:r>
              <a:rPr lang="en-US" altLang="ja-JP" sz="2400" dirty="0"/>
              <a:t>API</a:t>
            </a:r>
            <a:r>
              <a:rPr lang="ja-JP" altLang="en-US" sz="2400" dirty="0"/>
              <a:t>経由で利用する</a:t>
            </a:r>
            <a:endParaRPr lang="en-US" altLang="ja-JP" sz="2400" dirty="0"/>
          </a:p>
          <a:p>
            <a:pPr lvl="2"/>
            <a:r>
              <a:rPr lang="ja-JP" altLang="en-US" sz="2400" dirty="0"/>
              <a:t>バッチ処理で学習＋予測結果を</a:t>
            </a:r>
            <a:r>
              <a:rPr lang="en-US" altLang="ja-JP" sz="2400" dirty="0"/>
              <a:t>DB</a:t>
            </a:r>
            <a:r>
              <a:rPr lang="ja-JP" altLang="en-US" sz="2400" dirty="0"/>
              <a:t>経由で利用</a:t>
            </a:r>
            <a:r>
              <a:rPr lang="ja-JP" altLang="en-US" sz="2400" dirty="0" smtClean="0"/>
              <a:t>する</a:t>
            </a:r>
            <a:endParaRPr lang="en-US" altLang="ja-JP" sz="2400" dirty="0" smtClean="0"/>
          </a:p>
          <a:p>
            <a:pPr lvl="2"/>
            <a:endParaRPr lang="en-US" altLang="ja-JP" sz="600" dirty="0" smtClean="0"/>
          </a:p>
          <a:p>
            <a:r>
              <a:rPr kumimoji="1" lang="ja-JP" altLang="en-US" dirty="0" smtClean="0"/>
              <a:t>ログ</a:t>
            </a:r>
            <a:r>
              <a:rPr kumimoji="1" lang="ja-JP" altLang="en-US" dirty="0" smtClean="0"/>
              <a:t>設計</a:t>
            </a:r>
            <a:endParaRPr kumimoji="1" lang="en-US" altLang="ja-JP" dirty="0" smtClean="0"/>
          </a:p>
          <a:p>
            <a:pPr lvl="1"/>
            <a:r>
              <a:rPr lang="ja-JP" altLang="en-US" dirty="0" smtClean="0"/>
              <a:t>特徴量や教師データに使いうる情報</a:t>
            </a:r>
            <a:endParaRPr lang="en-US" altLang="ja-JP" dirty="0" smtClean="0"/>
          </a:p>
          <a:p>
            <a:pPr lvl="1"/>
            <a:r>
              <a:rPr lang="ja-JP" altLang="en-US" dirty="0" smtClean="0"/>
              <a:t>データの保持方法と転送方法</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23</a:t>
            </a:fld>
            <a:endParaRPr kumimoji="1" lang="ja-JP" altLang="en-US"/>
          </a:p>
        </p:txBody>
      </p:sp>
    </p:spTree>
    <p:extLst>
      <p:ext uri="{BB962C8B-B14F-4D97-AF65-F5344CB8AC3E}">
        <p14:creationId xmlns:p14="http://schemas.microsoft.com/office/powerpoint/2010/main" val="141846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P21 </a:t>
            </a:r>
            <a:r>
              <a:rPr kumimoji="1" lang="ja-JP" altLang="en-US" dirty="0" smtClean="0"/>
              <a:t>オブジェクトストレージ</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24</a:t>
            </a:fld>
            <a:endParaRPr kumimoji="1" lang="ja-JP" altLang="en-US"/>
          </a:p>
        </p:txBody>
      </p:sp>
      <p:pic>
        <p:nvPicPr>
          <p:cNvPr id="1026"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527" y="1331348"/>
            <a:ext cx="9374945" cy="520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7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P22 </a:t>
            </a:r>
            <a:r>
              <a:rPr kumimoji="1" lang="ja-JP" altLang="en-US" dirty="0" smtClean="0"/>
              <a:t>データウェアハウス</a:t>
            </a:r>
            <a:endParaRPr kumimoji="1" lang="ja-JP" altLang="en-US" dirty="0"/>
          </a:p>
        </p:txBody>
      </p:sp>
      <p:pic>
        <p:nvPicPr>
          <p:cNvPr id="5" name="コンテンツ プレースホルダー 4"/>
          <p:cNvPicPr>
            <a:picLocks noGrp="1" noChangeAspect="1"/>
          </p:cNvPicPr>
          <p:nvPr>
            <p:ph idx="1"/>
          </p:nvPr>
        </p:nvPicPr>
        <p:blipFill rotWithShape="1">
          <a:blip r:embed="rId3"/>
          <a:srcRect l="7660" t="17744" r="44481" b="59093"/>
          <a:stretch/>
        </p:blipFill>
        <p:spPr>
          <a:xfrm>
            <a:off x="1087579" y="1535505"/>
            <a:ext cx="9490365" cy="4976029"/>
          </a:xfrm>
          <a:prstGeom prst="rect">
            <a:avLst/>
          </a:prstGeom>
        </p:spPr>
      </p:pic>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25</a:t>
            </a:fld>
            <a:endParaRPr kumimoji="1" lang="ja-JP" altLang="en-US"/>
          </a:p>
        </p:txBody>
      </p:sp>
    </p:spTree>
    <p:extLst>
      <p:ext uri="{BB962C8B-B14F-4D97-AF65-F5344CB8AC3E}">
        <p14:creationId xmlns:p14="http://schemas.microsoft.com/office/powerpoint/2010/main" val="524516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a:t>
            </a:r>
            <a:r>
              <a:rPr kumimoji="1" lang="ja-JP" altLang="en-US" dirty="0" smtClean="0"/>
              <a:t>を設計する上での注意点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大規模データの転送コスト</a:t>
            </a:r>
            <a:endParaRPr kumimoji="1" lang="en-US" altLang="ja-JP" dirty="0" smtClean="0"/>
          </a:p>
          <a:p>
            <a:r>
              <a:rPr kumimoji="1" lang="ja-JP" altLang="en-US" dirty="0" smtClean="0"/>
              <a:t>大規模データの機械学習における最も大きなボトルネック</a:t>
            </a:r>
            <a:endParaRPr kumimoji="1" lang="en-US" altLang="ja-JP" dirty="0" smtClean="0"/>
          </a:p>
          <a:p>
            <a:r>
              <a:rPr lang="ja-JP" altLang="en-US" dirty="0" smtClean="0"/>
              <a:t>１</a:t>
            </a:r>
            <a:r>
              <a:rPr lang="en-US" altLang="ja-JP" dirty="0" smtClean="0"/>
              <a:t>GB</a:t>
            </a:r>
            <a:r>
              <a:rPr lang="ja-JP" altLang="en-US" dirty="0" smtClean="0"/>
              <a:t>を超えたログの生データを一括で</a:t>
            </a:r>
            <a:r>
              <a:rPr lang="en-US" altLang="ja-JP" dirty="0" smtClean="0"/>
              <a:t>DL</a:t>
            </a:r>
            <a:r>
              <a:rPr lang="ja-JP" altLang="en-US" dirty="0" smtClean="0"/>
              <a:t>してオンメモリで処理</a:t>
            </a:r>
            <a:r>
              <a:rPr lang="ja-JP" altLang="en-US" dirty="0" err="1" smtClean="0"/>
              <a:t>するの</a:t>
            </a:r>
            <a:r>
              <a:rPr lang="ja-JP" altLang="en-US" dirty="0" smtClean="0"/>
              <a:t>はやめた方がいい</a:t>
            </a:r>
            <a:endParaRPr lang="en-US" altLang="ja-JP" dirty="0" smtClean="0"/>
          </a:p>
          <a:p>
            <a:r>
              <a:rPr kumimoji="1" lang="ja-JP" altLang="en-US" dirty="0" smtClean="0"/>
              <a:t>バッチ</a:t>
            </a:r>
            <a:r>
              <a:rPr kumimoji="1" lang="ja-JP" altLang="en-US" dirty="0"/>
              <a:t>処理</a:t>
            </a:r>
            <a:r>
              <a:rPr kumimoji="1" lang="ja-JP" altLang="en-US" dirty="0" smtClean="0"/>
              <a:t>を行うサーバーにデータを転送する際</a:t>
            </a:r>
            <a:endParaRPr lang="en-US" altLang="ja-JP" dirty="0"/>
          </a:p>
          <a:p>
            <a:pPr lvl="1"/>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26</a:t>
            </a:fld>
            <a:endParaRPr kumimoji="1" lang="ja-JP" altLang="en-US"/>
          </a:p>
        </p:txBody>
      </p:sp>
    </p:spTree>
    <p:extLst>
      <p:ext uri="{BB962C8B-B14F-4D97-AF65-F5344CB8AC3E}">
        <p14:creationId xmlns:p14="http://schemas.microsoft.com/office/powerpoint/2010/main" val="1597413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4.2.5 </a:t>
            </a:r>
            <a:r>
              <a:rPr kumimoji="1" lang="ja-JP" altLang="en-US" dirty="0" smtClean="0"/>
              <a:t>リアルタイム処理で学習する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27</a:t>
            </a:fld>
            <a:endParaRPr kumimoji="1" lang="ja-JP" altLang="en-US"/>
          </a:p>
        </p:txBody>
      </p:sp>
    </p:spTree>
    <p:extLst>
      <p:ext uri="{BB962C8B-B14F-4D97-AF65-F5344CB8AC3E}">
        <p14:creationId xmlns:p14="http://schemas.microsoft.com/office/powerpoint/2010/main" val="4047700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正方形/長方形 9"/>
          <p:cNvSpPr/>
          <p:nvPr/>
        </p:nvSpPr>
        <p:spPr>
          <a:xfrm>
            <a:off x="1926236" y="1146748"/>
            <a:ext cx="8154649"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1259095" y="5080344"/>
            <a:ext cx="10104638"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予測結果を</a:t>
            </a:r>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へ格納</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11" name="スライド番号プレースホルダー 10"/>
          <p:cNvSpPr>
            <a:spLocks noGrp="1"/>
          </p:cNvSpPr>
          <p:nvPr>
            <p:ph type="sldNum" sz="quarter" idx="12"/>
          </p:nvPr>
        </p:nvSpPr>
        <p:spPr/>
        <p:txBody>
          <a:bodyPr/>
          <a:lstStyle/>
          <a:p>
            <a:fld id="{4DC2A55A-9417-4532-9704-8CDE2F5A56C0}" type="slidenum">
              <a:rPr kumimoji="1" lang="ja-JP" altLang="en-US" smtClean="0"/>
              <a:t>28</a:t>
            </a:fld>
            <a:endParaRPr kumimoji="1" lang="ja-JP" altLang="en-US"/>
          </a:p>
        </p:txBody>
      </p:sp>
    </p:spTree>
    <p:extLst>
      <p:ext uri="{BB962C8B-B14F-4D97-AF65-F5344CB8AC3E}">
        <p14:creationId xmlns:p14="http://schemas.microsoft.com/office/powerpoint/2010/main" val="47203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pic>
        <p:nvPicPr>
          <p:cNvPr id="62" name="図 61"/>
          <p:cNvPicPr>
            <a:picLocks noChangeAspect="1"/>
          </p:cNvPicPr>
          <p:nvPr/>
        </p:nvPicPr>
        <p:blipFill>
          <a:blip r:embed="rId2"/>
          <a:stretch>
            <a:fillRect/>
          </a:stretch>
        </p:blipFill>
        <p:spPr>
          <a:xfrm>
            <a:off x="1802715" y="3712191"/>
            <a:ext cx="8163252" cy="3145809"/>
          </a:xfrm>
          <a:prstGeom prst="rect">
            <a:avLst/>
          </a:prstGeom>
        </p:spPr>
      </p:pic>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29</a:t>
            </a:fld>
            <a:endParaRPr kumimoji="1" lang="ja-JP" altLang="en-US"/>
          </a:p>
        </p:txBody>
      </p:sp>
    </p:spTree>
    <p:extLst>
      <p:ext uri="{BB962C8B-B14F-4D97-AF65-F5344CB8AC3E}">
        <p14:creationId xmlns:p14="http://schemas.microsoft.com/office/powerpoint/2010/main" val="2984906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a:t>
            </a:r>
            <a:r>
              <a:rPr lang="ja-JP" altLang="en-US" dirty="0" smtClean="0"/>
              <a:t>に機械学習を含める流れ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u="sng" dirty="0"/>
              <a:t>システム</a:t>
            </a:r>
            <a:r>
              <a:rPr lang="ja-JP" altLang="en-US" u="sng" dirty="0" smtClean="0"/>
              <a:t>に組み込む</a:t>
            </a:r>
            <a:endParaRPr kumimoji="1" lang="ja-JP" altLang="en-US" u="sng"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50541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9" name="テキスト ボックス 28"/>
          <p:cNvSpPr txBox="1"/>
          <p:nvPr/>
        </p:nvSpPr>
        <p:spPr>
          <a:xfrm>
            <a:off x="5125295" y="2154952"/>
            <a:ext cx="9450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smtClean="0"/>
              <a:t>API</a:t>
            </a:r>
            <a:endParaRPr kumimoji="1" lang="ja-JP" altLang="en-US" sz="2800"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kumimoji="1" lang="en-US" altLang="ja-JP" dirty="0" smtClean="0"/>
              <a:t>API</a:t>
            </a:r>
            <a:r>
              <a:rPr kumimoji="1" lang="ja-JP" altLang="en-US" dirty="0" smtClean="0"/>
              <a:t>サーバ</a:t>
            </a:r>
            <a:endParaRPr kumimoji="1" lang="ja-JP" altLang="en-US"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30</a:t>
            </a:fld>
            <a:endParaRPr kumimoji="1" lang="ja-JP" altLang="en-US"/>
          </a:p>
        </p:txBody>
      </p:sp>
    </p:spTree>
    <p:extLst>
      <p:ext uri="{BB962C8B-B14F-4D97-AF65-F5344CB8AC3E}">
        <p14:creationId xmlns:p14="http://schemas.microsoft.com/office/powerpoint/2010/main" val="368477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dirty="0" smtClean="0"/>
              <a:t>学習器</a:t>
            </a:r>
            <a:endParaRPr kumimoji="1" lang="ja-JP" altLang="en-US" sz="2400" b="1"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9" name="テキスト ボックス 28"/>
          <p:cNvSpPr txBox="1"/>
          <p:nvPr/>
        </p:nvSpPr>
        <p:spPr>
          <a:xfrm>
            <a:off x="5125295" y="2154952"/>
            <a:ext cx="9450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000" b="1" dirty="0" smtClean="0"/>
              <a:t>API</a:t>
            </a:r>
            <a:endParaRPr kumimoji="1" lang="ja-JP" altLang="en-US" sz="2000" b="1"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kumimoji="1" lang="en-US" altLang="ja-JP" b="1" dirty="0" smtClean="0"/>
              <a:t>API</a:t>
            </a:r>
            <a:r>
              <a:rPr kumimoji="1" lang="ja-JP" altLang="en-US" b="1" dirty="0" smtClean="0"/>
              <a:t>サーバ</a:t>
            </a:r>
            <a:endParaRPr kumimoji="1" lang="ja-JP" altLang="en-US" b="1"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31</a:t>
            </a:fld>
            <a:endParaRPr kumimoji="1" lang="ja-JP" altLang="en-US"/>
          </a:p>
        </p:txBody>
      </p:sp>
    </p:spTree>
    <p:extLst>
      <p:ext uri="{BB962C8B-B14F-4D97-AF65-F5344CB8AC3E}">
        <p14:creationId xmlns:p14="http://schemas.microsoft.com/office/powerpoint/2010/main" val="435574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2233534" y="1836295"/>
            <a:ext cx="7300209" cy="3245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6284618" y="2248523"/>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2368446" y="2248523"/>
            <a:ext cx="3585152"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sp>
        <p:nvSpPr>
          <p:cNvPr id="6" name="テキスト ボックス 5"/>
          <p:cNvSpPr txBox="1"/>
          <p:nvPr/>
        </p:nvSpPr>
        <p:spPr>
          <a:xfrm>
            <a:off x="2820652" y="1987280"/>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533930" y="3507831"/>
            <a:ext cx="15177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特徴抽出器</a:t>
            </a:r>
            <a:endParaRPr kumimoji="1" lang="ja-JP" altLang="en-US" sz="2000" b="1" dirty="0"/>
          </a:p>
        </p:txBody>
      </p:sp>
      <p:cxnSp>
        <p:nvCxnSpPr>
          <p:cNvPr id="9" name="直線矢印コネクタ 8"/>
          <p:cNvCxnSpPr/>
          <p:nvPr/>
        </p:nvCxnSpPr>
        <p:spPr>
          <a:xfrm>
            <a:off x="3009275" y="373733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5306516" y="2795664"/>
            <a:ext cx="1506514"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3" name="角丸四角形 12"/>
          <p:cNvSpPr/>
          <p:nvPr/>
        </p:nvSpPr>
        <p:spPr>
          <a:xfrm>
            <a:off x="5306516" y="4141481"/>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5" name="直線矢印コネクタ 14"/>
          <p:cNvCxnSpPr/>
          <p:nvPr/>
        </p:nvCxnSpPr>
        <p:spPr>
          <a:xfrm flipV="1">
            <a:off x="4726338" y="3049543"/>
            <a:ext cx="524043" cy="414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4768120" y="3956188"/>
            <a:ext cx="482261" cy="358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973445" y="325678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2" name="テキスト ボックス 21"/>
          <p:cNvSpPr txBox="1"/>
          <p:nvPr/>
        </p:nvSpPr>
        <p:spPr>
          <a:xfrm>
            <a:off x="4248475" y="2573809"/>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24" name="直線矢印コネクタ 23"/>
          <p:cNvCxnSpPr/>
          <p:nvPr/>
        </p:nvCxnSpPr>
        <p:spPr>
          <a:xfrm flipH="1">
            <a:off x="4106058" y="2980330"/>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39722" y="2795664"/>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26" name="テキスト ボックス 25"/>
          <p:cNvSpPr txBox="1"/>
          <p:nvPr/>
        </p:nvSpPr>
        <p:spPr>
          <a:xfrm>
            <a:off x="7744916" y="4141481"/>
            <a:ext cx="148902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28" name="直線矢印コネクタ 27"/>
          <p:cNvCxnSpPr/>
          <p:nvPr/>
        </p:nvCxnSpPr>
        <p:spPr>
          <a:xfrm flipH="1">
            <a:off x="6865495" y="2975546"/>
            <a:ext cx="1060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8489427" y="3264618"/>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553136" y="3499485"/>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0" name="テキスト ボックス 9"/>
          <p:cNvSpPr txBox="1"/>
          <p:nvPr/>
        </p:nvSpPr>
        <p:spPr>
          <a:xfrm>
            <a:off x="2345960" y="3564900"/>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16" name="テキスト ボックス 15"/>
          <p:cNvSpPr txBox="1"/>
          <p:nvPr/>
        </p:nvSpPr>
        <p:spPr>
          <a:xfrm>
            <a:off x="4206721" y="420373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18" name="テキスト ボックス 17"/>
          <p:cNvSpPr txBox="1"/>
          <p:nvPr/>
        </p:nvSpPr>
        <p:spPr>
          <a:xfrm>
            <a:off x="6813030" y="260079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19" name="テキスト ボックス 18"/>
          <p:cNvSpPr txBox="1"/>
          <p:nvPr/>
        </p:nvSpPr>
        <p:spPr>
          <a:xfrm>
            <a:off x="6683424" y="4343916"/>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7" name="直線矢印コネクタ 26"/>
          <p:cNvCxnSpPr/>
          <p:nvPr/>
        </p:nvCxnSpPr>
        <p:spPr>
          <a:xfrm>
            <a:off x="6813030" y="4321363"/>
            <a:ext cx="821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951998" y="1976269"/>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36" name="スライド番号プレースホルダー 35"/>
          <p:cNvSpPr>
            <a:spLocks noGrp="1"/>
          </p:cNvSpPr>
          <p:nvPr>
            <p:ph type="sldNum" sz="quarter" idx="12"/>
          </p:nvPr>
        </p:nvSpPr>
        <p:spPr/>
        <p:txBody>
          <a:bodyPr/>
          <a:lstStyle/>
          <a:p>
            <a:fld id="{4DC2A55A-9417-4532-9704-8CDE2F5A56C0}" type="slidenum">
              <a:rPr kumimoji="1" lang="ja-JP" altLang="en-US" smtClean="0"/>
              <a:t>32</a:t>
            </a:fld>
            <a:endParaRPr kumimoji="1" lang="ja-JP" altLang="en-US"/>
          </a:p>
        </p:txBody>
      </p:sp>
    </p:spTree>
    <p:extLst>
      <p:ext uri="{BB962C8B-B14F-4D97-AF65-F5344CB8AC3E}">
        <p14:creationId xmlns:p14="http://schemas.microsoft.com/office/powerpoint/2010/main" val="111327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p:cNvSpPr/>
          <p:nvPr/>
        </p:nvSpPr>
        <p:spPr>
          <a:xfrm>
            <a:off x="1821305" y="1199213"/>
            <a:ext cx="8117174" cy="357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691922" y="1641476"/>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 name="角丸四角形 3"/>
          <p:cNvSpPr/>
          <p:nvPr/>
        </p:nvSpPr>
        <p:spPr>
          <a:xfrm>
            <a:off x="4817637" y="2150561"/>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360336" y="2150563"/>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1971520" y="1620616"/>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320548" y="1383012"/>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352229" y="2525120"/>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291438" y="3323405"/>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115486" y="3258444"/>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496642" y="3879032"/>
            <a:ext cx="181229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210637" y="2804544"/>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8929605" y="3752168"/>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570121" y="4122956"/>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369589" y="24177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113823" y="3967027"/>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572700" y="1970370"/>
            <a:ext cx="184379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学習バッチ</a:t>
            </a:r>
            <a:endParaRPr kumimoji="1" lang="ja-JP" altLang="en-US" sz="2000" b="1" dirty="0"/>
          </a:p>
        </p:txBody>
      </p:sp>
      <p:cxnSp>
        <p:nvCxnSpPr>
          <p:cNvPr id="23" name="直線コネクタ 22"/>
          <p:cNvCxnSpPr/>
          <p:nvPr/>
        </p:nvCxnSpPr>
        <p:spPr>
          <a:xfrm flipH="1">
            <a:off x="8357507" y="4122228"/>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29605" y="2801240"/>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70153" y="1965143"/>
            <a:ext cx="185980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予測</a:t>
            </a:r>
            <a:r>
              <a:rPr lang="ja-JP" altLang="en-US" sz="2000" b="1" dirty="0"/>
              <a:t>バッチ</a:t>
            </a:r>
            <a:endParaRPr kumimoji="1" lang="ja-JP" altLang="en-US" sz="2000" b="1" dirty="0"/>
          </a:p>
        </p:txBody>
      </p:sp>
      <p:cxnSp>
        <p:nvCxnSpPr>
          <p:cNvPr id="26" name="直線矢印コネクタ 25"/>
          <p:cNvCxnSpPr/>
          <p:nvPr/>
        </p:nvCxnSpPr>
        <p:spPr>
          <a:xfrm flipH="1">
            <a:off x="5394181" y="2756364"/>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6862083" y="3119216"/>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461453" y="3816996"/>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062254" y="347782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360141" y="1461940"/>
            <a:ext cx="1838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4959488" y="262510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377710" y="3598863"/>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218723" y="316709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5172" y="5003617"/>
            <a:ext cx="11167672"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latin typeface="ＭＳ Ｐゴシック" panose="020B0600070205080204" pitchFamily="50" charset="-128"/>
                <a:ea typeface="ＭＳ Ｐゴシック" panose="020B0600070205080204" pitchFamily="50" charset="-128"/>
              </a:rPr>
              <a:t>教師あり学習モデル</a:t>
            </a:r>
            <a:r>
              <a:rPr lang="ja-JP" altLang="en-US" sz="3200" dirty="0" smtClean="0">
                <a:latin typeface="ＭＳ Ｐゴシック" panose="020B0600070205080204" pitchFamily="50" charset="-128"/>
                <a:ea typeface="ＭＳ Ｐゴシック" panose="020B0600070205080204" pitchFamily="50" charset="-128"/>
              </a:rPr>
              <a:t>を一括学習し，そのモデルを使った予測をバッチ処理で行い，その結果を</a:t>
            </a:r>
            <a:r>
              <a:rPr lang="en-US" altLang="ja-JP" sz="3200" dirty="0" smtClean="0">
                <a:latin typeface="ＭＳ Ｐゴシック" panose="020B0600070205080204" pitchFamily="50" charset="-128"/>
                <a:ea typeface="ＭＳ Ｐゴシック" panose="020B0600070205080204" pitchFamily="50" charset="-128"/>
              </a:rPr>
              <a:t>DB</a:t>
            </a:r>
            <a:r>
              <a:rPr lang="ja-JP" altLang="en-US" sz="3200" dirty="0" smtClean="0">
                <a:latin typeface="ＭＳ Ｐゴシック" panose="020B0600070205080204" pitchFamily="50" charset="-128"/>
                <a:ea typeface="ＭＳ Ｐゴシック" panose="020B0600070205080204" pitchFamily="50" charset="-128"/>
              </a:rPr>
              <a:t>に格納する方法</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33</a:t>
            </a:fld>
            <a:endParaRPr kumimoji="1" lang="ja-JP" altLang="en-US"/>
          </a:p>
        </p:txBody>
      </p:sp>
    </p:spTree>
    <p:extLst>
      <p:ext uri="{BB962C8B-B14F-4D97-AF65-F5344CB8AC3E}">
        <p14:creationId xmlns:p14="http://schemas.microsoft.com/office/powerpoint/2010/main" val="2223778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a:t>
            </a:r>
            <a:r>
              <a:rPr kumimoji="1" lang="ja-JP" altLang="en-US" dirty="0" smtClean="0"/>
              <a:t>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分類や回帰などの教師あり学習の場合，学習と予測の</a:t>
            </a:r>
            <a:r>
              <a:rPr kumimoji="1" lang="en-US" altLang="ja-JP" sz="3600" dirty="0" smtClean="0"/>
              <a:t>2</a:t>
            </a:r>
            <a:r>
              <a:rPr kumimoji="1" lang="ja-JP" altLang="en-US" sz="3600" dirty="0" err="1" smtClean="0"/>
              <a:t>つの</a:t>
            </a:r>
            <a:r>
              <a:rPr kumimoji="1" lang="ja-JP" altLang="en-US" sz="3600" dirty="0" smtClean="0"/>
              <a:t>フェーズがある</a:t>
            </a:r>
            <a:endParaRPr kumimoji="1" lang="en-US" altLang="ja-JP" sz="3600" dirty="0" smtClean="0"/>
          </a:p>
          <a:p>
            <a:pPr lvl="1"/>
            <a:r>
              <a:rPr lang="ja-JP" altLang="en-US" sz="3200" dirty="0" smtClean="0"/>
              <a:t>バッチ処理での学習</a:t>
            </a:r>
            <a:endParaRPr lang="en-US" altLang="ja-JP" sz="3200" dirty="0" smtClean="0"/>
          </a:p>
          <a:p>
            <a:pPr lvl="1"/>
            <a:r>
              <a:rPr kumimoji="1" lang="ja-JP" altLang="en-US" sz="3200" dirty="0" smtClean="0"/>
              <a:t>リアルタイム</a:t>
            </a:r>
            <a:r>
              <a:rPr lang="ja-JP" altLang="en-US" sz="3200" dirty="0"/>
              <a:t>処理</a:t>
            </a:r>
            <a:r>
              <a:rPr lang="ja-JP" altLang="en-US" sz="3200" dirty="0" smtClean="0"/>
              <a:t>での学習</a:t>
            </a:r>
            <a:endParaRPr kumimoji="1" lang="ja-JP" altLang="en-US" sz="32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4</a:t>
            </a:fld>
            <a:endParaRPr kumimoji="1" lang="ja-JP" altLang="en-US"/>
          </a:p>
        </p:txBody>
      </p:sp>
    </p:spTree>
    <p:extLst>
      <p:ext uri="{BB962C8B-B14F-4D97-AF65-F5344CB8AC3E}">
        <p14:creationId xmlns:p14="http://schemas.microsoft.com/office/powerpoint/2010/main" val="137780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964" y="365125"/>
            <a:ext cx="11353801" cy="1325563"/>
          </a:xfrm>
        </p:spPr>
        <p:txBody>
          <a:bodyPr/>
          <a:lstStyle/>
          <a:p>
            <a:r>
              <a:rPr kumimoji="1" lang="ja-JP" altLang="en-US" dirty="0" smtClean="0"/>
              <a:t>混乱</a:t>
            </a:r>
            <a:r>
              <a:rPr kumimoji="1" lang="ja-JP" altLang="en-US" dirty="0" smtClean="0"/>
              <a:t>しやすい「バッチ処理」と「バッチ学習」</a:t>
            </a:r>
            <a:endParaRPr kumimoji="1" lang="ja-JP" altLang="en-US" dirty="0"/>
          </a:p>
        </p:txBody>
      </p:sp>
      <p:sp>
        <p:nvSpPr>
          <p:cNvPr id="3" name="コンテンツ プレースホルダー 2"/>
          <p:cNvSpPr>
            <a:spLocks noGrp="1"/>
          </p:cNvSpPr>
          <p:nvPr>
            <p:ph idx="1"/>
          </p:nvPr>
        </p:nvSpPr>
        <p:spPr>
          <a:xfrm>
            <a:off x="973111" y="1630755"/>
            <a:ext cx="10014676" cy="4351338"/>
          </a:xfrm>
        </p:spPr>
        <p:txBody>
          <a:bodyPr/>
          <a:lstStyle/>
          <a:p>
            <a:r>
              <a:rPr kumimoji="1" lang="ja-JP" altLang="en-US" sz="3200" dirty="0" smtClean="0"/>
              <a:t>バッチ処理</a:t>
            </a:r>
            <a:endParaRPr kumimoji="1" lang="en-US" altLang="ja-JP" sz="3200" dirty="0" smtClean="0"/>
          </a:p>
          <a:p>
            <a:pPr lvl="1"/>
            <a:r>
              <a:rPr lang="ja-JP" altLang="en-US" sz="2800" dirty="0"/>
              <a:t>一括</a:t>
            </a:r>
            <a:r>
              <a:rPr lang="ja-JP" altLang="en-US" sz="2800" dirty="0" smtClean="0"/>
              <a:t>で何かを処理する</a:t>
            </a:r>
            <a:r>
              <a:rPr lang="ja-JP" altLang="en-US" sz="2800" dirty="0" smtClean="0"/>
              <a:t>こと，また</a:t>
            </a:r>
            <a:r>
              <a:rPr lang="ja-JP" altLang="en-US" sz="2800" dirty="0" smtClean="0"/>
              <a:t>その処理そのものを指す</a:t>
            </a:r>
            <a:endParaRPr lang="en-US" altLang="ja-JP" sz="2800" dirty="0"/>
          </a:p>
          <a:p>
            <a:r>
              <a:rPr kumimoji="1" lang="ja-JP" altLang="en-US" sz="3200" dirty="0" smtClean="0"/>
              <a:t>リアルタイム処理</a:t>
            </a:r>
            <a:endParaRPr kumimoji="1" lang="en-US" altLang="ja-JP" sz="3200" dirty="0" smtClean="0"/>
          </a:p>
          <a:p>
            <a:pPr lvl="1"/>
            <a:r>
              <a:rPr lang="ja-JP" altLang="en-US" sz="2800" dirty="0"/>
              <a:t>刻々</a:t>
            </a:r>
            <a:r>
              <a:rPr lang="ja-JP" altLang="en-US" sz="2800" dirty="0" smtClean="0"/>
              <a:t>と流れてくるデータに対して逐次処理をすること</a:t>
            </a:r>
            <a:endParaRPr lang="en-US" altLang="ja-JP" sz="2800" dirty="0" smtClean="0"/>
          </a:p>
          <a:p>
            <a:pPr marL="0" indent="0">
              <a:buNone/>
            </a:pPr>
            <a:endParaRPr lang="en-US" altLang="ja-JP" sz="300" dirty="0"/>
          </a:p>
          <a:p>
            <a:pPr marL="0" indent="0">
              <a:buNone/>
            </a:pPr>
            <a:r>
              <a:rPr kumimoji="1" lang="en-US" altLang="ja-JP" dirty="0" smtClean="0"/>
              <a:t>※</a:t>
            </a:r>
            <a:r>
              <a:rPr kumimoji="1" lang="ja-JP" altLang="en-US" dirty="0" smtClean="0"/>
              <a:t>バッチ学習を</a:t>
            </a:r>
            <a:r>
              <a:rPr kumimoji="1" lang="ja-JP" altLang="en-US" b="1" dirty="0" smtClean="0">
                <a:solidFill>
                  <a:srgbClr val="FF0000"/>
                </a:solidFill>
              </a:rPr>
              <a:t>一括学習</a:t>
            </a:r>
            <a:r>
              <a:rPr kumimoji="1" lang="ja-JP" altLang="en-US" dirty="0" smtClean="0"/>
              <a:t>，オンライン学習を</a:t>
            </a:r>
            <a:r>
              <a:rPr kumimoji="1" lang="ja-JP" altLang="en-US" b="1" dirty="0" smtClean="0">
                <a:solidFill>
                  <a:srgbClr val="FF0000"/>
                </a:solidFill>
              </a:rPr>
              <a:t>逐次学習</a:t>
            </a:r>
            <a:r>
              <a:rPr kumimoji="1" lang="ja-JP" altLang="en-US" dirty="0" smtClean="0"/>
              <a:t>と表現する</a:t>
            </a:r>
            <a:endParaRPr kumimoji="1" lang="en-US" altLang="ja-JP" sz="2400"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5</a:t>
            </a:fld>
            <a:endParaRPr kumimoji="1" lang="ja-JP" altLang="en-US"/>
          </a:p>
        </p:txBody>
      </p:sp>
    </p:spTree>
    <p:extLst>
      <p:ext uri="{BB962C8B-B14F-4D97-AF65-F5344CB8AC3E}">
        <p14:creationId xmlns:p14="http://schemas.microsoft.com/office/powerpoint/2010/main" val="281149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2048" y="1588959"/>
            <a:ext cx="11121452" cy="3410262"/>
          </a:xfrm>
        </p:spPr>
        <p:txBody>
          <a:bodyPr>
            <a:noAutofit/>
          </a:bodyPr>
          <a:lstStyle/>
          <a:p>
            <a:r>
              <a:rPr kumimoji="1" lang="ja-JP" altLang="en-US" sz="3200" dirty="0" smtClean="0"/>
              <a:t>モデル学習時の</a:t>
            </a:r>
            <a:r>
              <a:rPr lang="ja-JP" altLang="en-US" sz="3200" dirty="0"/>
              <a:t>データ</a:t>
            </a:r>
            <a:r>
              <a:rPr lang="ja-JP" altLang="en-US" sz="3200" dirty="0" smtClean="0"/>
              <a:t>の保持の仕方が異なる</a:t>
            </a:r>
            <a:endParaRPr lang="en-US" altLang="ja-JP" sz="3200" dirty="0" smtClean="0"/>
          </a:p>
          <a:p>
            <a:pPr lvl="1"/>
            <a:r>
              <a:rPr kumimoji="1" lang="ja-JP" altLang="en-US" sz="2800" dirty="0" smtClean="0"/>
              <a:t>一括学習</a:t>
            </a:r>
            <a:endParaRPr kumimoji="1" lang="en-US" altLang="ja-JP" sz="2800" dirty="0" smtClean="0"/>
          </a:p>
          <a:p>
            <a:pPr lvl="2"/>
            <a:r>
              <a:rPr lang="ja-JP" altLang="en-US" sz="2400" dirty="0" smtClean="0"/>
              <a:t>重み</a:t>
            </a:r>
            <a:r>
              <a:rPr lang="ja-JP" altLang="en-US" sz="2400" dirty="0"/>
              <a:t>計算</a:t>
            </a:r>
            <a:r>
              <a:rPr lang="ja-JP" altLang="en-US" sz="2400" dirty="0" smtClean="0"/>
              <a:t>のために</a:t>
            </a:r>
            <a:r>
              <a:rPr lang="ja-JP" altLang="en-US" sz="2400" dirty="0" smtClean="0">
                <a:solidFill>
                  <a:srgbClr val="FF0000"/>
                </a:solidFill>
              </a:rPr>
              <a:t>すべての教師データを必要</a:t>
            </a:r>
            <a:r>
              <a:rPr lang="ja-JP" altLang="en-US" sz="2400" dirty="0" smtClean="0"/>
              <a:t>とし，全データを用いて最適な重みを計算</a:t>
            </a:r>
            <a:endParaRPr lang="en-US" altLang="ja-JP" sz="2400" dirty="0" smtClean="0"/>
          </a:p>
          <a:p>
            <a:pPr lvl="2"/>
            <a:r>
              <a:rPr lang="ja-JP" altLang="en-US" sz="2400" dirty="0" smtClean="0"/>
              <a:t>データが増えるとその分メモリ量も増加する</a:t>
            </a:r>
            <a:endParaRPr lang="en-US" altLang="ja-JP" sz="2400" dirty="0" smtClean="0"/>
          </a:p>
          <a:p>
            <a:pPr lvl="1"/>
            <a:r>
              <a:rPr lang="ja-JP" altLang="en-US" sz="2800" dirty="0" smtClean="0"/>
              <a:t>逐次学習</a:t>
            </a:r>
            <a:endParaRPr lang="en-US" altLang="ja-JP" sz="2800" dirty="0" smtClean="0"/>
          </a:p>
          <a:p>
            <a:pPr lvl="2"/>
            <a:r>
              <a:rPr lang="ja-JP" altLang="en-US" sz="2400" dirty="0" smtClean="0"/>
              <a:t>教師データを１つ与えて、</a:t>
            </a:r>
            <a:r>
              <a:rPr lang="ja-JP" altLang="en-US" sz="2400" dirty="0" smtClean="0">
                <a:solidFill>
                  <a:srgbClr val="FF0000"/>
                </a:solidFill>
              </a:rPr>
              <a:t>その都度重みを計算</a:t>
            </a:r>
            <a:endParaRPr lang="en-US" altLang="ja-JP" sz="2400" dirty="0" smtClean="0">
              <a:solidFill>
                <a:srgbClr val="FF0000"/>
              </a:solidFill>
            </a:endParaRPr>
          </a:p>
          <a:p>
            <a:pPr lvl="2"/>
            <a:r>
              <a:rPr lang="ja-JP" altLang="en-US" sz="2400" dirty="0"/>
              <a:t>メモリ</a:t>
            </a:r>
            <a:r>
              <a:rPr lang="ja-JP" altLang="en-US" sz="2400" dirty="0" smtClean="0"/>
              <a:t>に保持されるデータは，その時のデータと計算された重みだけ</a:t>
            </a:r>
            <a:endParaRPr lang="en-US" altLang="ja-JP" sz="2400" dirty="0"/>
          </a:p>
        </p:txBody>
      </p:sp>
      <p:sp>
        <p:nvSpPr>
          <p:cNvPr id="4" name="タイトル 1"/>
          <p:cNvSpPr>
            <a:spLocks noGrp="1"/>
          </p:cNvSpPr>
          <p:nvPr>
            <p:ph type="title"/>
          </p:nvPr>
        </p:nvSpPr>
        <p:spPr>
          <a:xfrm>
            <a:off x="479680" y="365125"/>
            <a:ext cx="11406266" cy="1325563"/>
          </a:xfrm>
        </p:spPr>
        <p:txBody>
          <a:bodyPr/>
          <a:lstStyle/>
          <a:p>
            <a:r>
              <a:rPr kumimoji="1" lang="ja-JP" altLang="en-US" dirty="0" smtClean="0"/>
              <a:t>一括学習と逐次学習</a:t>
            </a:r>
            <a:endParaRPr kumimoji="1" lang="ja-JP" altLang="en-US" dirty="0"/>
          </a:p>
        </p:txBody>
      </p:sp>
      <p:sp>
        <p:nvSpPr>
          <p:cNvPr id="5" name="テキスト ボックス 4"/>
          <p:cNvSpPr txBox="1"/>
          <p:nvPr/>
        </p:nvSpPr>
        <p:spPr>
          <a:xfrm>
            <a:off x="1355980" y="5246559"/>
            <a:ext cx="9534375"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学習時の必要とするデータの塊が違い，学習時の最適化の方針が違うだけ</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2"/>
          </p:nvPr>
        </p:nvSpPr>
        <p:spPr/>
        <p:txBody>
          <a:bodyPr/>
          <a:lstStyle/>
          <a:p>
            <a:fld id="{4DC2A55A-9417-4532-9704-8CDE2F5A56C0}" type="slidenum">
              <a:rPr kumimoji="1" lang="ja-JP" altLang="en-US" smtClean="0"/>
              <a:t>6</a:t>
            </a:fld>
            <a:endParaRPr kumimoji="1" lang="ja-JP" altLang="en-US"/>
          </a:p>
        </p:txBody>
      </p:sp>
    </p:spTree>
    <p:extLst>
      <p:ext uri="{BB962C8B-B14F-4D97-AF65-F5344CB8AC3E}">
        <p14:creationId xmlns:p14="http://schemas.microsoft.com/office/powerpoint/2010/main" val="97610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取りうる処理と学習の組み合わせ</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バッチ処理で一括学習</a:t>
            </a:r>
            <a:endParaRPr kumimoji="1" lang="en-US" altLang="ja-JP" dirty="0" smtClean="0"/>
          </a:p>
          <a:p>
            <a:pPr marL="514350" indent="-514350">
              <a:buFont typeface="+mj-lt"/>
              <a:buAutoNum type="arabicPeriod"/>
            </a:pPr>
            <a:r>
              <a:rPr lang="ja-JP" altLang="en-US" dirty="0" smtClean="0"/>
              <a:t>バッチ</a:t>
            </a:r>
            <a:r>
              <a:rPr lang="ja-JP" altLang="en-US" dirty="0"/>
              <a:t>処理</a:t>
            </a:r>
            <a:r>
              <a:rPr lang="ja-JP" altLang="en-US" dirty="0" smtClean="0"/>
              <a:t>で逐次学習</a:t>
            </a:r>
            <a:endParaRPr lang="en-US" altLang="ja-JP" dirty="0" smtClean="0"/>
          </a:p>
          <a:p>
            <a:pPr marL="514350" indent="-514350">
              <a:buFont typeface="+mj-lt"/>
              <a:buAutoNum type="arabicPeriod"/>
            </a:pPr>
            <a:r>
              <a:rPr kumimoji="1" lang="ja-JP" altLang="en-US" dirty="0" smtClean="0">
                <a:solidFill>
                  <a:schemeClr val="bg2">
                    <a:lumMod val="75000"/>
                  </a:schemeClr>
                </a:solidFill>
              </a:rPr>
              <a:t>リアルタイム処理で一括学習</a:t>
            </a:r>
            <a:endParaRPr kumimoji="1" lang="en-US" altLang="ja-JP" dirty="0" smtClean="0">
              <a:solidFill>
                <a:schemeClr val="bg2">
                  <a:lumMod val="75000"/>
                </a:schemeClr>
              </a:solidFill>
            </a:endParaRPr>
          </a:p>
          <a:p>
            <a:pPr marL="514350" indent="-514350">
              <a:buFont typeface="+mj-lt"/>
              <a:buAutoNum type="arabicPeriod"/>
            </a:pPr>
            <a:r>
              <a:rPr lang="ja-JP" altLang="en-US" dirty="0" smtClean="0"/>
              <a:t>リアルタイム</a:t>
            </a:r>
            <a:r>
              <a:rPr lang="ja-JP" altLang="en-US" dirty="0"/>
              <a:t>処理</a:t>
            </a:r>
            <a:r>
              <a:rPr lang="ja-JP" altLang="en-US" dirty="0" smtClean="0"/>
              <a:t>で</a:t>
            </a:r>
            <a:r>
              <a:rPr lang="ja-JP" altLang="en-US" dirty="0" smtClean="0"/>
              <a:t>逐次学習</a:t>
            </a:r>
            <a:endParaRPr lang="en-US" altLang="ja-JP" dirty="0" smtClean="0"/>
          </a:p>
          <a:p>
            <a:pPr marL="514350" indent="-514350">
              <a:buFont typeface="+mj-lt"/>
              <a:buAutoNum type="arabicPeriod"/>
            </a:pPr>
            <a:endParaRPr kumimoji="1" lang="en-US" altLang="ja-JP" dirty="0"/>
          </a:p>
          <a:p>
            <a:r>
              <a:rPr kumimoji="1" lang="ja-JP" altLang="en-US" dirty="0" smtClean="0"/>
              <a:t>２</a:t>
            </a:r>
            <a:r>
              <a:rPr kumimoji="1" lang="en-US" altLang="ja-JP" dirty="0" smtClean="0"/>
              <a:t>.</a:t>
            </a:r>
            <a:r>
              <a:rPr kumimoji="1" lang="ja-JP" altLang="en-US" dirty="0" smtClean="0"/>
              <a:t>の</a:t>
            </a:r>
            <a:r>
              <a:rPr lang="ja-JP" altLang="en-US" dirty="0" smtClean="0"/>
              <a:t>「バッチ処理で逐次学習」とはどのようなものなのか？</a:t>
            </a:r>
            <a:endParaRPr lang="en-US" altLang="ja-JP" dirty="0" smtClean="0"/>
          </a:p>
          <a:p>
            <a:pPr lvl="1"/>
            <a:r>
              <a:rPr kumimoji="1" lang="ja-JP" altLang="en-US" dirty="0" smtClean="0"/>
              <a:t>バッチ処理でまとまったデータを</a:t>
            </a:r>
            <a:r>
              <a:rPr kumimoji="1" lang="ja-JP" altLang="en-US" dirty="0" smtClean="0">
                <a:solidFill>
                  <a:srgbClr val="FF0000"/>
                </a:solidFill>
              </a:rPr>
              <a:t>一括処理</a:t>
            </a:r>
            <a:r>
              <a:rPr lang="ja-JP" altLang="en-US" dirty="0" smtClean="0"/>
              <a:t>をするけれど，最適化方針は</a:t>
            </a:r>
            <a:r>
              <a:rPr lang="ja-JP" altLang="en-US" dirty="0" smtClean="0">
                <a:solidFill>
                  <a:srgbClr val="FF0000"/>
                </a:solidFill>
              </a:rPr>
              <a:t>逐次学習</a:t>
            </a:r>
            <a:r>
              <a:rPr lang="ja-JP" altLang="en-US" dirty="0" smtClean="0"/>
              <a:t>するということはありえる</a:t>
            </a:r>
            <a:endParaRPr kumimoji="1" lang="en-US" altLang="ja-JP" dirty="0" smtClean="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7</a:t>
            </a:fld>
            <a:endParaRPr kumimoji="1" lang="ja-JP" altLang="en-US"/>
          </a:p>
        </p:txBody>
      </p:sp>
    </p:spTree>
    <p:extLst>
      <p:ext uri="{BB962C8B-B14F-4D97-AF65-F5344CB8AC3E}">
        <p14:creationId xmlns:p14="http://schemas.microsoft.com/office/powerpoint/2010/main" val="24661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バッチ処理で学習を行う３つの予測パターン</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600" dirty="0" smtClean="0"/>
              <a:t>バッチ処理で学習＋予測結果を</a:t>
            </a:r>
            <a:r>
              <a:rPr kumimoji="1" lang="en-US" altLang="ja-JP" sz="3600" dirty="0" smtClean="0"/>
              <a:t>Web</a:t>
            </a:r>
            <a:r>
              <a:rPr lang="ja-JP" altLang="en-US" sz="3600" dirty="0" smtClean="0"/>
              <a:t>アプリケーションで直接算出する</a:t>
            </a:r>
            <a:r>
              <a:rPr lang="en-US" altLang="ja-JP" sz="3600" dirty="0" smtClean="0"/>
              <a:t>(</a:t>
            </a:r>
            <a:r>
              <a:rPr lang="ja-JP" altLang="en-US" sz="3600" dirty="0" smtClean="0"/>
              <a:t>リアルタイム処理で予測</a:t>
            </a:r>
            <a:r>
              <a:rPr lang="en-US" altLang="ja-JP" sz="3600" dirty="0" smtClean="0"/>
              <a:t>)</a:t>
            </a:r>
          </a:p>
          <a:p>
            <a:pPr marL="514350" indent="-514350">
              <a:buFont typeface="+mj-lt"/>
              <a:buAutoNum type="arabicPeriod"/>
            </a:pPr>
            <a:endParaRPr lang="en-US" altLang="ja-JP" sz="900" dirty="0" smtClean="0"/>
          </a:p>
          <a:p>
            <a:pPr marL="514350" indent="-514350">
              <a:buFont typeface="+mj-lt"/>
              <a:buAutoNum type="arabicPeriod"/>
            </a:pPr>
            <a:r>
              <a:rPr kumimoji="1" lang="ja-JP" altLang="en-US" sz="3600" dirty="0" smtClean="0"/>
              <a:t>バッチ処理で学習＋予測結果を</a:t>
            </a:r>
            <a:r>
              <a:rPr kumimoji="1" lang="en-US" altLang="ja-JP" sz="3600" dirty="0" smtClean="0"/>
              <a:t>API</a:t>
            </a:r>
            <a:r>
              <a:rPr kumimoji="1" lang="ja-JP" altLang="en-US" sz="3600" dirty="0" smtClean="0"/>
              <a:t>経由で利用する</a:t>
            </a:r>
            <a:r>
              <a:rPr kumimoji="1" lang="en-US" altLang="ja-JP" sz="3600" dirty="0" smtClean="0"/>
              <a:t>(</a:t>
            </a:r>
            <a:r>
              <a:rPr lang="ja-JP" altLang="en-US" sz="3600" dirty="0"/>
              <a:t>リアルタイム</a:t>
            </a:r>
            <a:r>
              <a:rPr kumimoji="1" lang="ja-JP" altLang="en-US" sz="3600" dirty="0" smtClean="0"/>
              <a:t>処理で予測</a:t>
            </a:r>
            <a:r>
              <a:rPr kumimoji="1" lang="en-US" altLang="ja-JP" sz="3600" dirty="0" smtClean="0"/>
              <a:t>)</a:t>
            </a:r>
          </a:p>
          <a:p>
            <a:pPr marL="514350" indent="-514350">
              <a:buFont typeface="+mj-lt"/>
              <a:buAutoNum type="arabicPeriod"/>
            </a:pPr>
            <a:endParaRPr kumimoji="1" lang="en-US" altLang="ja-JP" sz="900" dirty="0" smtClean="0"/>
          </a:p>
          <a:p>
            <a:pPr marL="514350" indent="-514350">
              <a:buFont typeface="+mj-lt"/>
              <a:buAutoNum type="arabicPeriod"/>
            </a:pPr>
            <a:r>
              <a:rPr lang="ja-JP" altLang="en-US" sz="3600" dirty="0" smtClean="0"/>
              <a:t>バッチ処理で学習＋予測結果を</a:t>
            </a:r>
            <a:r>
              <a:rPr lang="en-US" altLang="ja-JP" sz="3600" dirty="0" smtClean="0"/>
              <a:t>DB</a:t>
            </a:r>
            <a:r>
              <a:rPr lang="ja-JP" altLang="en-US" sz="3600" dirty="0" smtClean="0"/>
              <a:t>経由で利用する（バッチ処理で予測）</a:t>
            </a:r>
            <a:endParaRPr kumimoji="1" lang="ja-JP" altLang="en-US" sz="36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8</a:t>
            </a:fld>
            <a:endParaRPr kumimoji="1" lang="ja-JP" altLang="en-US"/>
          </a:p>
        </p:txBody>
      </p:sp>
    </p:spTree>
    <p:extLst>
      <p:ext uri="{BB962C8B-B14F-4D97-AF65-F5344CB8AC3E}">
        <p14:creationId xmlns:p14="http://schemas.microsoft.com/office/powerpoint/2010/main" val="38290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a:stretch>
            <a:fillRect/>
          </a:stretch>
        </p:blipFill>
        <p:spPr>
          <a:xfrm>
            <a:off x="219539" y="1812692"/>
            <a:ext cx="6762131" cy="3014784"/>
          </a:xfrm>
          <a:prstGeom prst="rect">
            <a:avLst/>
          </a:prstGeom>
        </p:spPr>
      </p:pic>
      <p:sp>
        <p:nvSpPr>
          <p:cNvPr id="2" name="タイトル 1"/>
          <p:cNvSpPr>
            <a:spLocks noGrp="1"/>
          </p:cNvSpPr>
          <p:nvPr>
            <p:ph type="title"/>
          </p:nvPr>
        </p:nvSpPr>
        <p:spPr>
          <a:xfrm>
            <a:off x="412229" y="365125"/>
            <a:ext cx="11564911" cy="1325563"/>
          </a:xfrm>
        </p:spPr>
        <p:txBody>
          <a:bodyPr>
            <a:normAutofit/>
          </a:bodyPr>
          <a:lstStyle/>
          <a:p>
            <a:r>
              <a:rPr lang="ja-JP" altLang="en-US" sz="4000" dirty="0" smtClean="0"/>
              <a:t>バッチ</a:t>
            </a:r>
            <a:r>
              <a:rPr lang="ja-JP" altLang="en-US" sz="4000" dirty="0"/>
              <a:t>処理で学習＋予測結果を</a:t>
            </a:r>
            <a:r>
              <a:rPr lang="en-US" altLang="ja-JP" sz="4000" dirty="0"/>
              <a:t>Web</a:t>
            </a:r>
            <a:r>
              <a:rPr lang="ja-JP" altLang="en-US" sz="4000" dirty="0"/>
              <a:t>アプリケーションで直接算出する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81670" y="1690689"/>
            <a:ext cx="5081699" cy="3615830"/>
          </a:xfrm>
        </p:spPr>
        <p:txBody>
          <a:bodyPr>
            <a:normAutofit/>
          </a:bodyPr>
          <a:lstStyle/>
          <a:p>
            <a:r>
              <a:rPr kumimoji="1" lang="ja-JP" altLang="en-US" dirty="0" smtClean="0"/>
              <a:t>最も素朴な方法</a:t>
            </a:r>
            <a:endParaRPr kumimoji="1" lang="en-US" altLang="ja-JP" dirty="0" smtClean="0"/>
          </a:p>
          <a:p>
            <a:pPr marL="914400" lvl="1" indent="-457200">
              <a:buFont typeface="+mj-lt"/>
              <a:buAutoNum type="arabicPeriod"/>
            </a:pPr>
            <a:r>
              <a:rPr kumimoji="1" lang="ja-JP" altLang="en-US" dirty="0" smtClean="0"/>
              <a:t>バッチ処理で一括学習</a:t>
            </a:r>
            <a:endParaRPr kumimoji="1" lang="en-US" altLang="ja-JP" dirty="0" smtClean="0"/>
          </a:p>
          <a:p>
            <a:pPr marL="914400" lvl="1" indent="-457200">
              <a:buFont typeface="+mj-lt"/>
              <a:buAutoNum type="arabicPeriod"/>
            </a:pPr>
            <a:r>
              <a:rPr kumimoji="1" lang="ja-JP" altLang="en-US" dirty="0" smtClean="0"/>
              <a:t>予測モデルをリアルタイム処理で利用</a:t>
            </a:r>
            <a:endParaRPr kumimoji="1" lang="en-US" altLang="ja-JP" dirty="0" smtClean="0"/>
          </a:p>
          <a:p>
            <a:r>
              <a:rPr lang="ja-JP" altLang="en-US" dirty="0"/>
              <a:t>特徴</a:t>
            </a:r>
            <a:endParaRPr lang="en-US" altLang="ja-JP" dirty="0"/>
          </a:p>
          <a:p>
            <a:pPr lvl="1"/>
            <a:r>
              <a:rPr lang="ja-JP" altLang="en-US" dirty="0"/>
              <a:t>予測はリアルタイム処理が必要</a:t>
            </a:r>
            <a:endParaRPr lang="en-US" altLang="ja-JP" dirty="0"/>
          </a:p>
          <a:p>
            <a:pPr lvl="1"/>
            <a:r>
              <a:rPr lang="en-US" altLang="ja-JP" dirty="0"/>
              <a:t>Web</a:t>
            </a:r>
            <a:r>
              <a:rPr lang="ja-JP" altLang="en-US" dirty="0"/>
              <a:t>アプリケーション</a:t>
            </a:r>
            <a:r>
              <a:rPr lang="ja-JP" altLang="en-US" dirty="0" smtClean="0"/>
              <a:t>とバッチシステム</a:t>
            </a:r>
            <a:r>
              <a:rPr lang="ja-JP" altLang="en-US" dirty="0"/>
              <a:t>の言語が同一</a:t>
            </a:r>
          </a:p>
          <a:p>
            <a:endParaRPr kumimoji="1" lang="ja-JP" altLang="en-US" dirty="0"/>
          </a:p>
        </p:txBody>
      </p:sp>
      <p:sp>
        <p:nvSpPr>
          <p:cNvPr id="32" name="テキスト ボックス 31"/>
          <p:cNvSpPr txBox="1"/>
          <p:nvPr/>
        </p:nvSpPr>
        <p:spPr>
          <a:xfrm>
            <a:off x="936884" y="5284035"/>
            <a:ext cx="10515600"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比較的単純な構成のため試すのも容易で，小規模で試してみるのに適したパターン</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4" name="スライド番号プレースホルダー 33"/>
          <p:cNvSpPr>
            <a:spLocks noGrp="1"/>
          </p:cNvSpPr>
          <p:nvPr>
            <p:ph type="sldNum" sz="quarter" idx="12"/>
          </p:nvPr>
        </p:nvSpPr>
        <p:spPr/>
        <p:txBody>
          <a:bodyPr/>
          <a:lstStyle/>
          <a:p>
            <a:fld id="{4DC2A55A-9417-4532-9704-8CDE2F5A56C0}" type="slidenum">
              <a:rPr kumimoji="1" lang="ja-JP" altLang="en-US" smtClean="0"/>
              <a:t>9</a:t>
            </a:fld>
            <a:endParaRPr kumimoji="1" lang="ja-JP" altLang="en-US"/>
          </a:p>
        </p:txBody>
      </p:sp>
    </p:spTree>
    <p:extLst>
      <p:ext uri="{BB962C8B-B14F-4D97-AF65-F5344CB8AC3E}">
        <p14:creationId xmlns:p14="http://schemas.microsoft.com/office/powerpoint/2010/main" val="39960332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7752</TotalTime>
  <Words>4641</Words>
  <Application>Microsoft Office PowerPoint</Application>
  <PresentationFormat>ワイド画面</PresentationFormat>
  <Paragraphs>713</Paragraphs>
  <Slides>33</Slides>
  <Notes>26</Notes>
  <HiddenSlides>8</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33</vt:i4>
      </vt:variant>
    </vt:vector>
  </HeadingPairs>
  <TitlesOfParts>
    <vt:vector size="38" baseType="lpstr">
      <vt:lpstr>ＭＳ Ｐゴシック</vt:lpstr>
      <vt:lpstr>游ゴシック</vt:lpstr>
      <vt:lpstr>游ゴシック Light</vt:lpstr>
      <vt:lpstr>Arial</vt:lpstr>
      <vt:lpstr>Office テーマ</vt:lpstr>
      <vt:lpstr>仕事ではじめる機械学習 4章 システムに機械学習を組み込む</vt:lpstr>
      <vt:lpstr>目次</vt:lpstr>
      <vt:lpstr>システムに機械学習を含める流れ</vt:lpstr>
      <vt:lpstr>システム設計</vt:lpstr>
      <vt:lpstr>混乱しやすい「バッチ処理」と「バッチ学習」</vt:lpstr>
      <vt:lpstr>一括学習と逐次学習</vt:lpstr>
      <vt:lpstr>取りうる処理と学習の組み合わせ</vt:lpstr>
      <vt:lpstr>バッチ処理で学習を行う３つの予測パターン</vt:lpstr>
      <vt:lpstr>バッチ処理で学習＋予測結果をWebアプリケーションで直接算出する(リアルタイム処理で予測)</vt:lpstr>
      <vt:lpstr>バッチ処理で学習＋予測結果をWebアプリケーションで直接算出する(リアルタイム処理で予測)</vt:lpstr>
      <vt:lpstr>パターン１：学習フェーズ</vt:lpstr>
      <vt:lpstr>パターン１：予測フェーズ</vt:lpstr>
      <vt:lpstr>バッチ処理で学習＋予測結果をAPI経由で利用する(リアルタイム処理で予測)</vt:lpstr>
      <vt:lpstr>バッチ処理で学習＋予測結果をAPI経由で利用する(リアルタイム処理で予測)</vt:lpstr>
      <vt:lpstr>バッチ処理で学習＋予測結果をDB経由で利用する(バッチ処理で予測)</vt:lpstr>
      <vt:lpstr>バッチ処理で学習＋予測結果をDB経由で利用する(バッチ処理で予測)</vt:lpstr>
      <vt:lpstr>パターン３：学習フェーズ</vt:lpstr>
      <vt:lpstr>パターン３：予測フェーズ</vt:lpstr>
      <vt:lpstr>各パターンのまとめ</vt:lpstr>
      <vt:lpstr>ログ設計</vt:lpstr>
      <vt:lpstr>ログを保持する場所</vt:lpstr>
      <vt:lpstr>ログを設計する上での注意点</vt:lpstr>
      <vt:lpstr>4.4 まとめ</vt:lpstr>
      <vt:lpstr>P21 オブジェクトストレージ</vt:lpstr>
      <vt:lpstr>P22 データウェアハウス</vt:lpstr>
      <vt:lpstr>ログを設計する上での注意点</vt:lpstr>
      <vt:lpstr>4.2.5 リアルタイム処理で学習する</vt:lpstr>
      <vt:lpstr>パターン３：予測フェーズ</vt:lpstr>
      <vt:lpstr>4.2.2 バッチ処理で学習＋予測結果をWebアプリケーションで直接算出する(リアルタイム処理で予測)</vt:lpstr>
      <vt:lpstr>4.2.2 バッチ処理で学習＋予測結果をAPI経由で利用する(リアルタイム処理で予測)</vt:lpstr>
      <vt:lpstr>4.2.2 バッチ処理で学習＋予測結果をAPI経由で利用する(リアルタイム処理で予測)</vt:lpstr>
      <vt:lpstr>4.2.2 バッチ処理で学習＋予測結果をWebアプリケーションで直接算出する(リアルタイム処理で予測)</vt:lpstr>
      <vt:lpstr>4.2.4 バッチ処理で学習＋予測結果をDB経由で利用する(バッチ処理で予測)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4章 システムに機械学習を組み込む</dc:title>
  <dc:creator>倉地 亮介</dc:creator>
  <cp:lastModifiedBy>倉地 亮介</cp:lastModifiedBy>
  <cp:revision>247</cp:revision>
  <dcterms:created xsi:type="dcterms:W3CDTF">2019-06-22T03:31:23Z</dcterms:created>
  <dcterms:modified xsi:type="dcterms:W3CDTF">2019-07-02T11:32:32Z</dcterms:modified>
</cp:coreProperties>
</file>