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0" r:id="rId23"/>
    <p:sldId id="284" r:id="rId24"/>
    <p:sldId id="289" r:id="rId25"/>
    <p:sldId id="280" r:id="rId26"/>
    <p:sldId id="278" r:id="rId27"/>
    <p:sldId id="266" r:id="rId28"/>
    <p:sldId id="287" r:id="rId29"/>
    <p:sldId id="272" r:id="rId30"/>
    <p:sldId id="267" r:id="rId31"/>
    <p:sldId id="275"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59406" autoAdjust="0"/>
  </p:normalViewPr>
  <p:slideViewPr>
    <p:cSldViewPr snapToGrid="0">
      <p:cViewPr varScale="1">
        <p:scale>
          <a:sx n="61" d="100"/>
          <a:sy n="61" d="100"/>
        </p:scale>
        <p:origin x="1428" y="33"/>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a:t>
            </a:r>
            <a:r>
              <a:rPr kumimoji="1" lang="ja-JP" altLang="en-US" dirty="0" smtClean="0"/>
              <a:t>第</a:t>
            </a:r>
            <a:r>
              <a:rPr kumimoji="1" lang="en-US" altLang="ja-JP" dirty="0" smtClean="0"/>
              <a:t>4</a:t>
            </a:r>
            <a:r>
              <a:rPr kumimoji="1" lang="ja-JP" altLang="en-US" dirty="0" smtClean="0"/>
              <a:t>章</a:t>
            </a:r>
            <a:r>
              <a:rPr kumimoji="1" lang="ja-JP" altLang="en-US" baseline="0" dirty="0" smtClean="0"/>
              <a:t> </a:t>
            </a:r>
            <a:r>
              <a:rPr kumimoji="1" lang="ja-JP" altLang="en-US" baseline="0" dirty="0" smtClean="0"/>
              <a:t>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dirty="0" smtClean="0"/>
              <a:t>学習は一括でできるけど、予測したい未知の入力データが事前に用意できず、予測結果を低遅延で使いたい場合です</a:t>
            </a:r>
            <a:endParaRPr kumimoji="1" lang="en-US" altLang="ja-JP"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dirty="0" smtClean="0"/>
              <a:t>そのため</a:t>
            </a:r>
            <a:r>
              <a:rPr kumimoji="1" lang="en-US" altLang="ja-JP" dirty="0" smtClean="0"/>
              <a:t>RDB</a:t>
            </a:r>
            <a:r>
              <a:rPr kumimoji="1" lang="ja-JP" altLang="en-US" dirty="0" smtClean="0"/>
              <a:t>に前処理済みのデータや特徴量を格納しておく工夫が必要です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dirty="0" smtClean="0"/>
              <a:t>アプリケーションで用いる言語で機械学習で使う予測モデルを実装するのは大変らしく～～場合もあるようです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次にこのパターンの学習フェーズと予測フェーズを見て行きます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学習フェーズではオレンジ色のコンポーネントが使われます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１．バッチシステムによって、</a:t>
            </a:r>
            <a:r>
              <a:rPr lang="en-US" altLang="ja-JP" sz="1200" dirty="0" smtClean="0">
                <a:latin typeface="ＭＳ Ｐゴシック" panose="020B0600070205080204" pitchFamily="50" charset="-128"/>
                <a:ea typeface="ＭＳ Ｐゴシック" panose="020B0600070205080204" pitchFamily="50" charset="-128"/>
              </a:rPr>
              <a:t>DB</a:t>
            </a:r>
            <a:r>
              <a:rPr lang="ja-JP" altLang="en-US" sz="12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２．次にここで得た、特徴量を元に何らかのモデルを学習します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３．～～</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シリアライズというのは、簡単に言うと</a:t>
            </a:r>
            <a:r>
              <a:rPr kumimoji="1" lang="ja-JP" altLang="en-US" sz="1200" b="0" i="0" kern="1200" dirty="0" smtClean="0">
                <a:solidFill>
                  <a:schemeClr val="tx1"/>
                </a:solidFill>
                <a:effectLst/>
                <a:latin typeface="+mn-lt"/>
                <a:ea typeface="+mn-ea"/>
                <a:cs typeface="+mn-cs"/>
              </a:rPr>
              <a:t>ソフトウェア内部で扱っているデータをそのまま、保存したり送受信することができるように変換することですね。</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で次は予測フェーズですね</a:t>
            </a:r>
            <a:endParaRPr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11</a:t>
            </a:fld>
            <a:endParaRPr kumimoji="1" lang="ja-JP" altLang="en-US"/>
          </a:p>
        </p:txBody>
      </p:sp>
    </p:spTree>
    <p:extLst>
      <p:ext uri="{BB962C8B-B14F-4D97-AF65-F5344CB8AC3E}">
        <p14:creationId xmlns:p14="http://schemas.microsoft.com/office/powerpoint/2010/main" val="738457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予測フェーズは青い部分の要素が用いられます。</a:t>
            </a:r>
            <a:endParaRPr kumimoji="1" lang="en-US" altLang="ja-JP" dirty="0" smtClean="0"/>
          </a:p>
          <a:p>
            <a:endParaRPr kumimoji="1" lang="en-US" altLang="ja-JP" dirty="0" smtClean="0"/>
          </a:p>
          <a:p>
            <a:r>
              <a:rPr kumimoji="1" lang="ja-JP" altLang="en-US" dirty="0" smtClean="0"/>
              <a:t>で、</a:t>
            </a:r>
            <a:r>
              <a:rPr kumimoji="1" lang="en-US" altLang="ja-JP" dirty="0" smtClean="0"/>
              <a:t>Web</a:t>
            </a:r>
            <a:r>
              <a:rPr kumimoji="1" lang="ja-JP" altLang="en-US" dirty="0" smtClean="0"/>
              <a:t>アプリケーションが何かしらのイベントをトリガーに予測を要求します。例えば～～</a:t>
            </a:r>
            <a:endParaRPr kumimoji="1" lang="en-US" altLang="ja-JP" dirty="0" smtClean="0"/>
          </a:p>
          <a:p>
            <a:endParaRPr kumimoji="1" lang="en-US" altLang="ja-JP" dirty="0" smtClean="0"/>
          </a:p>
          <a:p>
            <a:r>
              <a:rPr kumimoji="1" lang="ja-JP" altLang="en-US" dirty="0" smtClean="0"/>
              <a:t>で、このイベント発生時に予測したい対象、今回の例だとコメントですね。この情報を</a:t>
            </a:r>
            <a:r>
              <a:rPr kumimoji="1" lang="en-US" altLang="ja-JP" dirty="0" smtClean="0"/>
              <a:t>DB</a:t>
            </a:r>
            <a:r>
              <a:rPr kumimoji="1" lang="ja-JP" altLang="en-US" dirty="0" smtClean="0"/>
              <a:t>からあるいはリクエスト情報から直接取得し、特徴量を抽出します</a:t>
            </a:r>
            <a:endParaRPr kumimoji="1" lang="en-US" altLang="ja-JP" dirty="0" smtClean="0"/>
          </a:p>
          <a:p>
            <a:endParaRPr kumimoji="1" lang="en-US" altLang="ja-JP" dirty="0" smtClean="0"/>
          </a:p>
          <a:p>
            <a:r>
              <a:rPr kumimoji="1" lang="ja-JP" altLang="en-US" dirty="0" smtClean="0"/>
              <a:t>で、次に学習フェーズ完成させておいた～～</a:t>
            </a:r>
            <a:endParaRPr kumimoji="1" lang="en-US" altLang="ja-JP" dirty="0" smtClean="0"/>
          </a:p>
          <a:p>
            <a:endParaRPr kumimoji="1" lang="en-US" altLang="ja-JP" dirty="0" smtClean="0"/>
          </a:p>
          <a:p>
            <a:r>
              <a:rPr kumimoji="1" lang="ja-JP" altLang="en-US" dirty="0" smtClean="0"/>
              <a:t>その</a:t>
            </a:r>
            <a:r>
              <a:rPr kumimoji="1" lang="ja-JP" altLang="en-US" dirty="0" smtClean="0"/>
              <a:t>結果</a:t>
            </a:r>
            <a:r>
              <a:rPr kumimoji="1" lang="ja-JP" altLang="en-US" dirty="0" smtClean="0"/>
              <a:t>をもと</a:t>
            </a:r>
            <a:r>
              <a:rPr kumimoji="1" lang="ja-JP" altLang="en-US" dirty="0" smtClean="0"/>
              <a:t>に、ユーザーにフィードバックをするなどして、次の処理へとつなげて</a:t>
            </a:r>
            <a:r>
              <a:rPr kumimoji="1" lang="ja-JP" altLang="en-US" dirty="0" smtClean="0"/>
              <a:t>いきます</a:t>
            </a:r>
            <a:endParaRPr kumimoji="1" lang="en-US" altLang="ja-JP" dirty="0" smtClean="0"/>
          </a:p>
          <a:p>
            <a:endParaRPr kumimoji="1" lang="en-US" altLang="ja-JP" b="0" dirty="0" smtClean="0"/>
          </a:p>
          <a:p>
            <a:r>
              <a:rPr kumimoji="1" lang="ja-JP" altLang="en-US" b="0" dirty="0" smtClean="0"/>
              <a:t>パターン</a:t>
            </a:r>
            <a:r>
              <a:rPr kumimoji="1" lang="en-US" altLang="ja-JP" b="0" dirty="0" smtClean="0"/>
              <a:t>1</a:t>
            </a:r>
            <a:r>
              <a:rPr kumimoji="1" lang="ja-JP" altLang="en-US" b="0" dirty="0" smtClean="0"/>
              <a:t>の学習と予測フェーズはこんな感じなりました</a:t>
            </a:r>
            <a:endParaRPr kumimoji="1" lang="en-US" altLang="ja-JP" b="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イベントトリガー：イベントを起こす要因、引き金</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次のパターンは、～～というパターンですね。</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a:t>
            </a:r>
            <a:r>
              <a:rPr kumimoji="1" lang="ja-JP" altLang="en-US" dirty="0" smtClean="0"/>
              <a:t>、バッチ処理で学習とリアルタイム処理で予測という点では、パターン</a:t>
            </a:r>
            <a:r>
              <a:rPr kumimoji="1" lang="en-US" altLang="ja-JP" dirty="0" smtClean="0"/>
              <a:t>1</a:t>
            </a:r>
            <a:r>
              <a:rPr kumimoji="1" lang="ja-JP" altLang="en-US" dirty="0" smtClean="0"/>
              <a:t>と同じですが、</a:t>
            </a:r>
            <a:r>
              <a:rPr kumimoji="1" lang="ja-JP" altLang="en-US" b="1" dirty="0" smtClean="0"/>
              <a:t>予測</a:t>
            </a:r>
            <a:r>
              <a:rPr kumimoji="1" lang="ja-JP" altLang="en-US" b="1" dirty="0" smtClean="0"/>
              <a:t>結果をレスポンスとして返す</a:t>
            </a:r>
            <a:r>
              <a:rPr kumimoji="1" lang="en-US" altLang="ja-JP" b="1" dirty="0" smtClean="0"/>
              <a:t>API</a:t>
            </a:r>
            <a:r>
              <a:rPr kumimoji="1" lang="ja-JP" altLang="en-US" b="1" dirty="0" smtClean="0"/>
              <a:t>サーバーを用意</a:t>
            </a:r>
            <a:r>
              <a:rPr kumimoji="1" lang="ja-JP" altLang="en-US" b="1" dirty="0" smtClean="0"/>
              <a:t>するという点</a:t>
            </a:r>
            <a:r>
              <a:rPr kumimoji="1" lang="ja-JP" altLang="en-US" dirty="0" smtClean="0"/>
              <a:t>でちょっと違います。</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a:t>
            </a:r>
            <a:r>
              <a:rPr kumimoji="1" lang="ja-JP" altLang="en-US" dirty="0" smtClean="0"/>
              <a:t>あり一つは、～～ということです、これは実装する際に非常にメリットがあります</a:t>
            </a:r>
            <a:endParaRPr kumimoji="1" lang="en-US" altLang="ja-JP" dirty="0" smtClean="0"/>
          </a:p>
          <a:p>
            <a:endParaRPr kumimoji="1" lang="en-US" altLang="ja-JP" dirty="0" smtClean="0"/>
          </a:p>
          <a:p>
            <a:r>
              <a:rPr kumimoji="1" lang="ja-JP" altLang="en-US" dirty="0" smtClean="0"/>
              <a:t>２つ目は、～～ということでこれはパターン１と基本的には同じですね</a:t>
            </a:r>
            <a:endParaRPr kumimoji="1" lang="en-US" altLang="ja-JP" dirty="0" smtClean="0"/>
          </a:p>
          <a:p>
            <a:endParaRPr kumimoji="1" lang="en-US" altLang="ja-JP" dirty="0" smtClean="0"/>
          </a:p>
          <a:p>
            <a:r>
              <a:rPr kumimoji="1" lang="ja-JP" altLang="en-US" dirty="0" smtClean="0"/>
              <a:t>で、このパターンはバッチ</a:t>
            </a:r>
            <a:r>
              <a:rPr kumimoji="1" lang="ja-JP" altLang="en-US" dirty="0" smtClean="0"/>
              <a:t>処理で学習を行うことは他のパターンとは代わりませんが、</a:t>
            </a:r>
            <a:r>
              <a:rPr kumimoji="1" lang="en-US" altLang="ja-JP" dirty="0" smtClean="0"/>
              <a:t>Web</a:t>
            </a:r>
            <a:r>
              <a:rPr kumimoji="1" lang="ja-JP" altLang="en-US" dirty="0" smtClean="0"/>
              <a:t>アプリケーションから</a:t>
            </a:r>
            <a:r>
              <a:rPr kumimoji="1" lang="ja-JP" altLang="en-US" dirty="0" smtClean="0"/>
              <a:t>～～ということです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このスライドでは、パターン</a:t>
            </a:r>
            <a:r>
              <a:rPr kumimoji="1" lang="en-US" altLang="ja-JP" dirty="0" smtClean="0"/>
              <a:t>2</a:t>
            </a:r>
            <a:r>
              <a:rPr kumimoji="1" lang="ja-JP" altLang="en-US" dirty="0" smtClean="0"/>
              <a:t>のメリットとデメリットを簡単に紹介したいと思います。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メリットは前のスライドの特徴のところでも言いましたが、</a:t>
            </a:r>
            <a:r>
              <a:rPr lang="en-US" altLang="ja-JP" dirty="0" smtClean="0"/>
              <a:t>Web</a:t>
            </a:r>
            <a:r>
              <a:rPr lang="ja-JP" altLang="en-US" dirty="0" smtClean="0"/>
              <a:t>アプリケーションとの結合が疎になることがメリットです。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で、結合が疎になるから～～</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dirty="0" smtClean="0"/>
              <a:t>A/B</a:t>
            </a:r>
            <a:r>
              <a:rPr lang="ja-JP" altLang="en-US" dirty="0" smtClean="0"/>
              <a:t>テストというのはモデルの検証方法で、</a:t>
            </a:r>
            <a:r>
              <a:rPr lang="ja-JP" altLang="en-US" sz="1200" dirty="0" smtClean="0"/>
              <a:t>複数の予測モデルを並列に検証し、どのモデルがより高い成果を出せるのか調べることですね。</a:t>
            </a:r>
            <a:endParaRPr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このパターンだとモデルが独立して</a:t>
            </a:r>
            <a:r>
              <a:rPr kumimoji="1" lang="ja-JP" altLang="en-US" sz="1200" dirty="0" err="1" smtClean="0"/>
              <a:t>いるの</a:t>
            </a:r>
            <a:r>
              <a:rPr kumimoji="1" lang="ja-JP" altLang="en-US" sz="1200" dirty="0" smtClean="0"/>
              <a:t>比較検証がしやすいということです</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デメリットとしては、パターン１と比べると遅延が大きくなることですね</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パターン１と比べると～～</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で、この遅延を小さくするために～～など工夫をした方がいいらしいです。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14</a:t>
            </a:fld>
            <a:endParaRPr kumimoji="1" lang="ja-JP" altLang="en-US"/>
          </a:p>
        </p:txBody>
      </p:sp>
    </p:spTree>
    <p:extLst>
      <p:ext uri="{BB962C8B-B14F-4D97-AF65-F5344CB8AC3E}">
        <p14:creationId xmlns:p14="http://schemas.microsoft.com/office/powerpoint/2010/main" val="2715152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最後のパターン３ですね。このパターンは～～という方法です。　前の</a:t>
            </a:r>
            <a:r>
              <a:rPr kumimoji="1" lang="en-US" altLang="ja-JP" dirty="0" smtClean="0"/>
              <a:t>2</a:t>
            </a:r>
            <a:r>
              <a:rPr kumimoji="1" lang="ja-JP" altLang="en-US" dirty="0" err="1" smtClean="0"/>
              <a:t>つの</a:t>
            </a:r>
            <a:r>
              <a:rPr kumimoji="1" lang="ja-JP" altLang="en-US" dirty="0" smtClean="0"/>
              <a:t>パターンとの違いとしては予測結果を</a:t>
            </a:r>
            <a:r>
              <a:rPr kumimoji="1" lang="en-US" altLang="ja-JP" dirty="0" smtClean="0"/>
              <a:t>DB</a:t>
            </a:r>
            <a:r>
              <a:rPr kumimoji="1" lang="ja-JP" altLang="en-US" dirty="0" smtClean="0"/>
              <a:t>経由で提供することですね</a:t>
            </a:r>
            <a:endParaRPr kumimoji="1" lang="en-US" altLang="ja-JP" dirty="0" smtClean="0"/>
          </a:p>
          <a:p>
            <a:endParaRPr kumimoji="1" lang="en-US" altLang="ja-JP" dirty="0" smtClean="0"/>
          </a:p>
          <a:p>
            <a:r>
              <a:rPr kumimoji="1" lang="en-US" altLang="ja-JP" b="1" dirty="0" smtClean="0"/>
              <a:t>Web</a:t>
            </a:r>
            <a:r>
              <a:rPr kumimoji="1" lang="ja-JP" altLang="en-US" b="1" dirty="0" smtClean="0"/>
              <a:t>アプリケーションで使い勝手の良いのはこの</a:t>
            </a:r>
            <a:r>
              <a:rPr kumimoji="1" lang="ja-JP" altLang="en-US" b="1" dirty="0" smtClean="0"/>
              <a:t>パターン</a:t>
            </a:r>
            <a:r>
              <a:rPr kumimoji="1" lang="ja-JP" altLang="en-US" b="1" dirty="0" smtClean="0"/>
              <a:t>で、一番初めに試すパターンとしてはこの方法が無難らしいです。</a:t>
            </a:r>
            <a:endParaRPr kumimoji="1" lang="en-US" altLang="ja-JP" b="1"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a:t>
            </a:r>
            <a:r>
              <a:rPr kumimoji="1" lang="ja-JP" altLang="en-US" dirty="0" smtClean="0"/>
              <a:t>、予測</a:t>
            </a:r>
            <a:r>
              <a:rPr kumimoji="1" lang="ja-JP" altLang="en-US" dirty="0" smtClean="0"/>
              <a:t>バッチとアプリケーションの間で</a:t>
            </a:r>
            <a:r>
              <a:rPr kumimoji="1" lang="en-US" altLang="ja-JP" dirty="0" smtClean="0"/>
              <a:t>DB</a:t>
            </a:r>
            <a:r>
              <a:rPr kumimoji="1" lang="ja-JP" altLang="en-US" dirty="0" smtClean="0"/>
              <a:t>を介してやり取りをするので</a:t>
            </a:r>
            <a:r>
              <a:rPr kumimoji="1" lang="ja-JP" altLang="en-US" dirty="0" smtClean="0"/>
              <a:t>、パターン２と同様に</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b="1" dirty="0" smtClean="0"/>
              <a:t>Web</a:t>
            </a:r>
            <a:r>
              <a:rPr kumimoji="1" lang="ja-JP" altLang="en-US" b="1" dirty="0" smtClean="0"/>
              <a:t>アプリケーションと機械学習する部分で言語がそれぞれ異なっても良いことが大きなメリットです</a:t>
            </a:r>
            <a:r>
              <a:rPr kumimoji="1" lang="ja-JP" altLang="en-US" b="1" dirty="0" smtClean="0"/>
              <a:t>。</a:t>
            </a:r>
            <a:endParaRPr kumimoji="1" lang="en-US" altLang="ja-JP" b="1" dirty="0" smtClean="0"/>
          </a:p>
          <a:p>
            <a:endParaRPr kumimoji="1" lang="en-US" altLang="ja-JP" dirty="0" smtClean="0"/>
          </a:p>
          <a:p>
            <a:r>
              <a:rPr kumimoji="1" lang="ja-JP" altLang="en-US" dirty="0" smtClean="0"/>
              <a:t>このパターンの特徴は２つ書かれていました。</a:t>
            </a:r>
            <a:endParaRPr kumimoji="1" lang="en-US" altLang="ja-JP" dirty="0" smtClean="0"/>
          </a:p>
          <a:p>
            <a:endParaRPr kumimoji="1" lang="en-US" altLang="ja-JP" dirty="0" smtClean="0"/>
          </a:p>
          <a:p>
            <a:r>
              <a:rPr kumimoji="1" lang="ja-JP" altLang="en-US" dirty="0" smtClean="0"/>
              <a:t>１つは、予測に必要な情報は予測バッチ実行時に存在する、これは予測を一括で行うので予測で必要な情報が事前に存在しているってことですね</a:t>
            </a:r>
            <a:endParaRPr kumimoji="1" lang="en-US" altLang="ja-JP" dirty="0" smtClean="0"/>
          </a:p>
          <a:p>
            <a:endParaRPr kumimoji="1" lang="en-US" altLang="ja-JP" dirty="0" smtClean="0"/>
          </a:p>
          <a:p>
            <a:r>
              <a:rPr kumimoji="1" lang="en-US" altLang="ja-JP" dirty="0" smtClean="0"/>
              <a:t>2</a:t>
            </a:r>
            <a:r>
              <a:rPr kumimoji="1" lang="ja-JP" altLang="en-US" dirty="0" smtClean="0"/>
              <a:t>つ目は～～ということです、</a:t>
            </a:r>
            <a:r>
              <a:rPr kumimoji="1" lang="ja-JP" altLang="en-US" b="1" dirty="0" smtClean="0"/>
              <a:t>即時に予測結果を提供したい場合は、前の２つのパターンでやってるようにリアルタイム処理で予測をする必要があります</a:t>
            </a:r>
            <a:endParaRPr kumimoji="1" lang="ja-JP" altLang="en-US" b="1"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a:t>
            </a:r>
            <a:r>
              <a:rPr kumimoji="1" lang="ja-JP" altLang="en-US" dirty="0" smtClean="0"/>
              <a:t>場面ですね</a:t>
            </a:r>
            <a:endParaRPr kumimoji="1" lang="en-US" altLang="ja-JP" dirty="0" smtClean="0"/>
          </a:p>
          <a:p>
            <a:endParaRPr kumimoji="1" lang="en-US" altLang="ja-JP" dirty="0" smtClean="0"/>
          </a:p>
          <a:p>
            <a:r>
              <a:rPr kumimoji="1" lang="ja-JP" altLang="en-US" dirty="0" smtClean="0"/>
              <a:t>前のスライドの特徴で予測結果をリアルタイムに返す必要にないといったように、予測の頻度が頻繁でない対象や結果に向いているパターンになります。</a:t>
            </a:r>
            <a:endParaRPr kumimoji="1" lang="en-US" altLang="ja-JP" dirty="0" smtClean="0"/>
          </a:p>
          <a:p>
            <a:endParaRPr kumimoji="1" lang="en-US" altLang="ja-JP" dirty="0" smtClean="0"/>
          </a:p>
          <a:p>
            <a:r>
              <a:rPr kumimoji="1" lang="ja-JP" altLang="en-US" dirty="0" smtClean="0"/>
              <a:t>具体的には、予測の頻度がおよそ一日一回以上、短くても数時間に一回程度で問題のない対象や結果に向いています。</a:t>
            </a:r>
            <a:endParaRPr kumimoji="1" lang="en-US" altLang="ja-JP" dirty="0" smtClean="0"/>
          </a:p>
          <a:p>
            <a:endParaRPr kumimoji="1" lang="en-US" altLang="ja-JP" dirty="0" smtClean="0"/>
          </a:p>
          <a:p>
            <a:r>
              <a:rPr kumimoji="1" lang="ja-JP" altLang="en-US" dirty="0" smtClean="0"/>
              <a:t>例としては、～～</a:t>
            </a:r>
            <a:endParaRPr kumimoji="1" lang="en-US" altLang="ja-JP" dirty="0" smtClean="0"/>
          </a:p>
          <a:p>
            <a:endParaRPr kumimoji="1" lang="en-US" altLang="ja-JP" dirty="0" smtClean="0"/>
          </a:p>
          <a:p>
            <a:endParaRPr kumimoji="1" lang="en-US" altLang="ja-JP" dirty="0" smtClean="0"/>
          </a:p>
          <a:p>
            <a:r>
              <a:rPr kumimoji="1" lang="ja-JP" altLang="en-US" dirty="0" smtClean="0"/>
              <a:t>・</a:t>
            </a:r>
            <a:r>
              <a:rPr kumimoji="1" lang="ja-JP" altLang="en-US" dirty="0" smtClean="0"/>
              <a:t>メリットとしては、これはパターン２と同じなんですが～～ということで</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a:t>
            </a:r>
            <a:r>
              <a:rPr kumimoji="1" lang="ja-JP" altLang="en-US" dirty="0" smtClean="0"/>
              <a:t>使ってたと</a:t>
            </a:r>
            <a:r>
              <a:rPr kumimoji="1" lang="ja-JP" altLang="en-US" dirty="0" smtClean="0"/>
              <a:t>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a:t>
            </a:r>
            <a:r>
              <a:rPr kumimoji="1" lang="ja-JP" altLang="en-US" dirty="0" smtClean="0"/>
              <a:t>あります</a:t>
            </a:r>
            <a:endParaRPr kumimoji="1" lang="en-US" altLang="ja-JP" dirty="0" smtClean="0"/>
          </a:p>
          <a:p>
            <a:endParaRPr kumimoji="1" lang="en-US" altLang="ja-JP" dirty="0" smtClean="0"/>
          </a:p>
          <a:p>
            <a:r>
              <a:rPr kumimoji="1" lang="en-US" altLang="ja-JP" dirty="0" smtClean="0"/>
              <a:t>2</a:t>
            </a:r>
            <a:r>
              <a:rPr kumimoji="1" lang="ja-JP" altLang="en-US" dirty="0" smtClean="0"/>
              <a:t>つ目は、前の</a:t>
            </a:r>
            <a:r>
              <a:rPr kumimoji="1" lang="en-US" altLang="ja-JP" dirty="0" smtClean="0"/>
              <a:t>API</a:t>
            </a:r>
            <a:r>
              <a:rPr kumimoji="1" lang="ja-JP" altLang="en-US" dirty="0" smtClean="0"/>
              <a:t>パターンと異なり～～ということです。これは、</a:t>
            </a:r>
            <a:r>
              <a:rPr kumimoji="1" lang="en-US" altLang="ja-JP" dirty="0" smtClean="0"/>
              <a:t>API</a:t>
            </a:r>
            <a:r>
              <a:rPr kumimoji="1" lang="ja-JP" altLang="en-US" dirty="0" smtClean="0"/>
              <a:t>パターンのような余分な通信が発生しないからですね</a:t>
            </a:r>
            <a:endParaRPr kumimoji="1" lang="en-US" altLang="ja-JP" dirty="0" smtClean="0"/>
          </a:p>
          <a:p>
            <a:endParaRPr kumimoji="1" lang="en-US" altLang="ja-JP" dirty="0" smtClean="0"/>
          </a:p>
          <a:p>
            <a:r>
              <a:rPr kumimoji="1" lang="ja-JP" altLang="en-US" dirty="0" smtClean="0"/>
              <a:t>デメリットは、やっぱりバッチ処理で予測をするので～～ということです、これの対策を後でやる予測フェーズの部分で説明します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で、パターン３の学習フェーズの概要ですね</a:t>
            </a:r>
            <a:endParaRPr kumimoji="1" lang="en-US" altLang="ja-JP" dirty="0" smtClean="0"/>
          </a:p>
          <a:p>
            <a:endParaRPr kumimoji="1" lang="en-US" altLang="ja-JP" dirty="0" smtClean="0"/>
          </a:p>
          <a:p>
            <a:r>
              <a:rPr kumimoji="1" lang="ja-JP" altLang="en-US" dirty="0" smtClean="0"/>
              <a:t>オレンジのコンポーネントが学習フェーズ使う要素です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a:t>
            </a:r>
            <a:r>
              <a:rPr kumimoji="1" lang="en-US" altLang="ja-JP" dirty="0" smtClean="0"/>
              <a:t>DB</a:t>
            </a:r>
            <a:r>
              <a:rPr kumimoji="1" lang="ja-JP" altLang="en-US" dirty="0" smtClean="0"/>
              <a:t>の中にある</a:t>
            </a:r>
            <a:r>
              <a:rPr kumimoji="1" lang="ja-JP" altLang="en-US" sz="12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ログやユーザー情報から特徴を抽出してモデルを一括学習します。</a:t>
            </a: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ＭＳ Ｐゴシック" panose="020B0600070205080204" pitchFamily="50" charset="-128"/>
                <a:ea typeface="ＭＳ Ｐゴシック" panose="020B0600070205080204" pitchFamily="50" charset="-128"/>
              </a:rPr>
              <a:t>で、ここで構築した学習済みモデルを保存して予測フェーズで使用する</a:t>
            </a:r>
            <a:endParaRPr kumimoji="1"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パターン３の予測フェーズです。　青のコンポーネントが予測フェーズで使う要素になります</a:t>
            </a:r>
            <a:endParaRPr kumimoji="1" lang="en-US" altLang="ja-JP" dirty="0" smtClean="0"/>
          </a:p>
          <a:p>
            <a:endParaRPr kumimoji="1" lang="en-US" altLang="ja-JP" dirty="0" smtClean="0"/>
          </a:p>
          <a:p>
            <a:r>
              <a:rPr kumimoji="1" lang="ja-JP" altLang="en-US" dirty="0" smtClean="0"/>
              <a:t>先ほどの学習フェーズで完成したモデルを用いて予測を行います</a:t>
            </a:r>
            <a:endParaRPr kumimoji="1" lang="en-US" altLang="ja-JP" dirty="0" smtClean="0"/>
          </a:p>
          <a:p>
            <a:endParaRPr kumimoji="1" lang="en-US" altLang="ja-JP" dirty="0" smtClean="0"/>
          </a:p>
          <a:p>
            <a:r>
              <a:rPr kumimoji="1" lang="en-US" altLang="ja-JP" dirty="0" smtClean="0"/>
              <a:t>DB</a:t>
            </a:r>
            <a:r>
              <a:rPr kumimoji="1" lang="ja-JP" altLang="en-US" dirty="0" smtClean="0"/>
              <a:t>の中のデータから特徴量を抽出し、予測します</a:t>
            </a:r>
            <a:endParaRPr kumimoji="1" lang="en-US" altLang="ja-JP" dirty="0" smtClean="0"/>
          </a:p>
          <a:p>
            <a:endParaRPr kumimoji="1" lang="en-US" altLang="ja-JP" dirty="0" smtClean="0"/>
          </a:p>
          <a:p>
            <a:r>
              <a:rPr kumimoji="1" lang="ja-JP" altLang="en-US" dirty="0" smtClean="0"/>
              <a:t>で、</a:t>
            </a:r>
            <a:r>
              <a:rPr kumimoji="1" lang="ja-JP" altLang="en-US" b="1" dirty="0" smtClean="0"/>
              <a:t>予測結果を</a:t>
            </a:r>
            <a:r>
              <a:rPr kumimoji="1" lang="en-US" altLang="ja-JP" b="1" dirty="0" smtClean="0"/>
              <a:t>Web</a:t>
            </a:r>
            <a:r>
              <a:rPr kumimoji="1" lang="ja-JP" altLang="en-US" b="1" dirty="0" smtClean="0"/>
              <a:t>アプリケーションで利用できる形にして</a:t>
            </a:r>
            <a:r>
              <a:rPr kumimoji="1" lang="en-US" altLang="ja-JP" b="1" dirty="0" smtClean="0"/>
              <a:t>DB</a:t>
            </a:r>
            <a:r>
              <a:rPr kumimoji="1" lang="ja-JP" altLang="en-US" b="1" dirty="0" smtClean="0"/>
              <a:t>に格納</a:t>
            </a:r>
            <a:r>
              <a:rPr kumimoji="1" lang="ja-JP" altLang="en-US" dirty="0" smtClean="0"/>
              <a:t>し、</a:t>
            </a:r>
            <a:r>
              <a:rPr kumimoji="1" lang="en-US" altLang="ja-JP" b="1" dirty="0" smtClean="0"/>
              <a:t>DB</a:t>
            </a:r>
            <a:r>
              <a:rPr kumimoji="1" lang="ja-JP" altLang="en-US" b="1" dirty="0" smtClean="0"/>
              <a:t>経由で予測結果を提供します</a:t>
            </a:r>
            <a:endParaRPr kumimoji="1" lang="en-US" altLang="ja-JP" b="1" dirty="0" smtClean="0"/>
          </a:p>
          <a:p>
            <a:endParaRPr kumimoji="1" lang="en-US" altLang="ja-JP" dirty="0" smtClean="0"/>
          </a:p>
          <a:p>
            <a:r>
              <a:rPr kumimoji="1" lang="ja-JP" altLang="en-US" dirty="0" smtClean="0"/>
              <a:t>この</a:t>
            </a:r>
            <a:r>
              <a:rPr kumimoji="1" lang="ja-JP" altLang="en-US" dirty="0" smtClean="0"/>
              <a:t>パターンは他のパターンと比べ</a:t>
            </a:r>
            <a:r>
              <a:rPr kumimoji="1" lang="ja-JP" altLang="en-US" dirty="0" smtClean="0"/>
              <a:t>、予測にかけられる時間に余裕があるのが特徴ですが、～～</a:t>
            </a:r>
            <a:endParaRPr kumimoji="1" lang="en-US" altLang="ja-JP" dirty="0" smtClean="0"/>
          </a:p>
          <a:p>
            <a:endParaRPr kumimoji="1" lang="en-US" altLang="ja-JP" dirty="0" smtClean="0"/>
          </a:p>
          <a:p>
            <a:r>
              <a:rPr kumimoji="1" lang="ja-JP" altLang="en-US" dirty="0" smtClean="0"/>
              <a:t>その対策方法を３つ紹介されていました。一つは～～方法ですね。ただこの方法はデータの特性がそこまで大きく変化しないことが保障されていることが前提になります</a:t>
            </a:r>
            <a:endParaRPr kumimoji="1" lang="en-US" altLang="ja-JP" dirty="0" smtClean="0"/>
          </a:p>
          <a:p>
            <a:endParaRPr kumimoji="1" lang="en-US" altLang="ja-JP" dirty="0" smtClean="0"/>
          </a:p>
          <a:p>
            <a:r>
              <a:rPr kumimoji="1" lang="ja-JP" altLang="en-US" dirty="0" smtClean="0"/>
              <a:t>残りの２つは、</a:t>
            </a:r>
            <a:r>
              <a:rPr kumimoji="1" lang="ja-JP" altLang="en-US" b="1" dirty="0" smtClean="0"/>
              <a:t>すべてのデータに対して予測しなおす必要がある場合</a:t>
            </a:r>
            <a:r>
              <a:rPr kumimoji="1" lang="ja-JP" altLang="en-US" dirty="0" smtClean="0"/>
              <a:t>です。この場合は～～か～～といった戦略があります。分散可能な環境として</a:t>
            </a:r>
            <a:r>
              <a:rPr kumimoji="1" lang="en-US" altLang="ja-JP" dirty="0" smtClean="0"/>
              <a:t>Spark</a:t>
            </a:r>
            <a:r>
              <a:rPr kumimoji="1" lang="ja-JP" altLang="en-US" dirty="0" smtClean="0"/>
              <a:t>などがあるらしいです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これまで紹介した３つのパターンのまとめですね</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19</a:t>
            </a:fld>
            <a:endParaRPr kumimoji="1" lang="ja-JP" altLang="en-US"/>
          </a:p>
        </p:txBody>
      </p:sp>
    </p:spTree>
    <p:extLst>
      <p:ext uri="{BB962C8B-B14F-4D97-AF65-F5344CB8AC3E}">
        <p14:creationId xmlns:p14="http://schemas.microsoft.com/office/powerpoint/2010/main" val="239041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目次はこんな感じになります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a:t>
            </a:fld>
            <a:endParaRPr kumimoji="1" lang="ja-JP" altLang="en-US"/>
          </a:p>
        </p:txBody>
      </p:sp>
    </p:spTree>
    <p:extLst>
      <p:ext uri="{BB962C8B-B14F-4D97-AF65-F5344CB8AC3E}">
        <p14:creationId xmlns:p14="http://schemas.microsoft.com/office/powerpoint/2010/main" val="1206939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ログの設計とは、機械学習システムで必要な教師データをどのように取得するかを設計することです。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r>
              <a:rPr kumimoji="1" lang="ja-JP" altLang="en-US" dirty="0" smtClean="0"/>
              <a:t>。</a:t>
            </a:r>
            <a:endParaRPr kumimoji="1" lang="en-US" altLang="ja-JP" dirty="0" smtClean="0"/>
          </a:p>
          <a:p>
            <a:endParaRPr kumimoji="1" lang="en-US" altLang="ja-JP" dirty="0" smtClean="0"/>
          </a:p>
          <a:p>
            <a:r>
              <a:rPr kumimoji="1" lang="ja-JP" altLang="en-US" dirty="0" smtClean="0"/>
              <a:t>で、特徴量や教師データに使えそうな情報として、この本ではこの３つを紹介しています。</a:t>
            </a:r>
            <a:endParaRPr kumimoji="1" lang="en-US" altLang="ja-JP" dirty="0" smtClean="0"/>
          </a:p>
          <a:p>
            <a:endParaRPr kumimoji="1" lang="en-US" altLang="ja-JP" dirty="0" smtClean="0"/>
          </a:p>
          <a:p>
            <a:r>
              <a:rPr kumimoji="1" lang="ja-JP" altLang="en-US" dirty="0" smtClean="0"/>
              <a:t>ユーザー情報は性別や年齢などで、コンテンツ情報はブログの記事とかですね、ユーザーの行動ログは、ユーザーがどのページにアクセスしたかやどの商品をクリックしたかとかの情報です</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ログを保持する場所ですね</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先ほどの教師データとして使えそうな情報を取得した後にどこに保存しておくかという話です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で、取得した情報の中でも～～の</a:t>
            </a:r>
            <a:r>
              <a:rPr kumimoji="1" lang="ja-JP" altLang="en-US" sz="1200" b="0" i="0" kern="1200" dirty="0" err="1" smtClean="0">
                <a:solidFill>
                  <a:schemeClr val="tx1"/>
                </a:solidFill>
                <a:effectLst/>
                <a:latin typeface="+mn-lt"/>
                <a:ea typeface="+mn-ea"/>
                <a:cs typeface="+mn-cs"/>
              </a:rPr>
              <a:t>で</a:t>
            </a:r>
            <a:r>
              <a:rPr kumimoji="1" lang="ja-JP" altLang="en-US" sz="1200" b="0" i="0" kern="1200" dirty="0" smtClean="0">
                <a:solidFill>
                  <a:schemeClr val="tx1"/>
                </a:solidFill>
                <a:effectLst/>
                <a:latin typeface="+mn-lt"/>
                <a:ea typeface="+mn-ea"/>
                <a:cs typeface="+mn-cs"/>
              </a:rPr>
              <a:t>保存場所には注意が必要です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この本ではデータの保持方法として３つの保持方法が紹介されていました。</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一つ目の分散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に格納する</a:t>
            </a:r>
            <a:r>
              <a:rPr kumimoji="1" lang="ja-JP" altLang="en-US" sz="1200" b="0" i="0" kern="1200" dirty="0" err="1"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分散</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というのは～～です。通信負荷の軽減、パフォーマンスの向上が図れるほか、一つのサイトが障害に遭っても全体の機能が失われないというメリットもあります。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つ目が分散処理基盤</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クラスター</a:t>
            </a:r>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に格納するという方法でこれは簡単に説明するのは難しいんですが、</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というのは～～ことです、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というのは、分散ファイルシステムのことで、管理するファイルの読み書きを高速化するため、大きなファイルを～～できるようにしたシステムです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最後がオブジェクトストレージに格納する</a:t>
            </a:r>
            <a:r>
              <a:rPr kumimoji="1" lang="ja-JP" altLang="en-US" sz="1200" b="0" i="0" kern="1200" dirty="0" err="1" smtClean="0">
                <a:solidFill>
                  <a:schemeClr val="tx1"/>
                </a:solidFill>
                <a:effectLst/>
                <a:latin typeface="+mn-lt"/>
                <a:ea typeface="+mn-ea"/>
                <a:cs typeface="+mn-cs"/>
              </a:rPr>
              <a:t>で</a:t>
            </a:r>
            <a:r>
              <a:rPr kumimoji="1" lang="ja-JP" altLang="en-US" sz="1200" b="0" i="0" kern="1200" dirty="0" smtClean="0">
                <a:solidFill>
                  <a:schemeClr val="tx1"/>
                </a:solidFill>
                <a:effectLst/>
                <a:latin typeface="+mn-lt"/>
                <a:ea typeface="+mn-ea"/>
                <a:cs typeface="+mn-cs"/>
              </a:rPr>
              <a:t>すね</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ストレージというのはファイル単位，ブロック単位ではなく「オブジェクト」という単位でデータを管理するストレージことで、オブジェクトの保管場所となる空間に、何の依存関係もない状態で各オブジェクトを保管し、オブジェクトに</a:t>
            </a:r>
            <a:r>
              <a:rPr lang="en-US" altLang="ja-JP" sz="2400" dirty="0" smtClean="0"/>
              <a:t>ID</a:t>
            </a:r>
            <a:r>
              <a:rPr lang="ja-JP" altLang="en-US" sz="2400" dirty="0" smtClean="0"/>
              <a:t>を付与して、この</a:t>
            </a:r>
            <a:r>
              <a:rPr lang="en-US" altLang="ja-JP" sz="2400" dirty="0" smtClean="0"/>
              <a:t>ID</a:t>
            </a:r>
            <a:r>
              <a:rPr lang="ja-JP" altLang="en-US" sz="2400" dirty="0" smtClean="0"/>
              <a:t>でデータを出し入れします。</a:t>
            </a:r>
            <a:endParaRPr lang="en-US" altLang="ja-JP" sz="240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分散</a:t>
            </a:r>
            <a:r>
              <a:rPr kumimoji="1" lang="ja-JP" altLang="en-US" sz="1200" b="1" i="0" kern="1200" dirty="0" smtClean="0">
                <a:solidFill>
                  <a:schemeClr val="tx1"/>
                </a:solidFill>
                <a:effectLst/>
                <a:latin typeface="+mn-lt"/>
                <a:ea typeface="+mn-ea"/>
                <a:cs typeface="+mn-cs"/>
              </a:rPr>
              <a:t>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a:t>
            </a:r>
            <a:r>
              <a:rPr kumimoji="1" lang="ja-JP" altLang="en-US" sz="1200" b="0" i="0" kern="1200" dirty="0"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HDFS</a:t>
            </a:r>
            <a:r>
              <a:rPr kumimoji="1" lang="ja-JP" altLang="en-US" dirty="0" smtClean="0"/>
              <a:t>：</a:t>
            </a:r>
            <a:r>
              <a:rPr lang="ja-JP" altLang="en-US" dirty="0" smtClean="0"/>
              <a:t>管理するファイルの読み書きを高速化するために，大きなファイルを一定のブロックに分割し，複数の記憶装置に分散して保存</a:t>
            </a:r>
            <a:endParaRPr lang="en-US" altLang="ja-JP" dirty="0" smtClean="0"/>
          </a:p>
          <a:p>
            <a:endParaRPr kumimoji="1"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まとめですね、第４章では機械学習をシステムに組み込むための設計と、ログ設計について説明しました</a:t>
            </a:r>
            <a:endParaRPr kumimoji="1" lang="en-US" altLang="ja-JP" dirty="0" smtClean="0"/>
          </a:p>
          <a:p>
            <a:endParaRPr kumimoji="1" lang="en-US" altLang="ja-JP" dirty="0" smtClean="0"/>
          </a:p>
          <a:p>
            <a:r>
              <a:rPr kumimoji="1" lang="ja-JP" altLang="en-US" dirty="0" smtClean="0"/>
              <a:t>システム設計では、～～ことを紹介し、各パターンが用いられる場所やメリットを紹介しました</a:t>
            </a:r>
            <a:endParaRPr kumimoji="1" lang="en-US" altLang="ja-JP" dirty="0" smtClean="0"/>
          </a:p>
          <a:p>
            <a:endParaRPr kumimoji="1" lang="en-US" altLang="ja-JP" dirty="0" smtClean="0"/>
          </a:p>
          <a:p>
            <a:r>
              <a:rPr kumimoji="1" lang="ja-JP" altLang="en-US" smtClean="0"/>
              <a:t>ログ設計では、～～や具体的な～～を紹介しました。　以上で発表を終わります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23</a:t>
            </a:fld>
            <a:endParaRPr kumimoji="1" lang="ja-JP" altLang="en-US"/>
          </a:p>
        </p:txBody>
      </p:sp>
    </p:spTree>
    <p:extLst>
      <p:ext uri="{BB962C8B-B14F-4D97-AF65-F5344CB8AC3E}">
        <p14:creationId xmlns:p14="http://schemas.microsoft.com/office/powerpoint/2010/main" val="1996609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26</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31</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はじめに前の第１章の</a:t>
            </a:r>
            <a:r>
              <a:rPr kumimoji="1" lang="ja-JP" altLang="en-US" dirty="0" err="1" smtClean="0"/>
              <a:t>で</a:t>
            </a:r>
            <a:r>
              <a:rPr kumimoji="1" lang="ja-JP" altLang="en-US" dirty="0" smtClean="0"/>
              <a:t>やった、システムに機械学習を含めるの流れを一応確認しておきます</a:t>
            </a:r>
            <a:endParaRPr kumimoji="1" lang="en-US" altLang="ja-JP" dirty="0" smtClean="0"/>
          </a:p>
          <a:p>
            <a:endParaRPr kumimoji="1" lang="en-US" altLang="ja-JP" dirty="0" smtClean="0"/>
          </a:p>
          <a:p>
            <a:r>
              <a:rPr kumimoji="1" lang="ja-JP" altLang="en-US" dirty="0" smtClean="0"/>
              <a:t>実際</a:t>
            </a:r>
            <a:r>
              <a:rPr kumimoji="1" lang="ja-JP" altLang="en-US" dirty="0" smtClean="0"/>
              <a:t>の機械学習を含めたプロジェクトを開始する際には、以下のような流れで進めて行きます</a:t>
            </a:r>
            <a:r>
              <a:rPr kumimoji="1" lang="ja-JP" altLang="en-US" dirty="0" smtClean="0"/>
              <a:t>。</a:t>
            </a:r>
            <a:endParaRPr kumimoji="1" lang="en-US" altLang="ja-JP" dirty="0" smtClean="0"/>
          </a:p>
          <a:p>
            <a:endParaRPr kumimoji="1" lang="en-US" altLang="ja-JP" dirty="0" smtClean="0"/>
          </a:p>
          <a:p>
            <a:r>
              <a:rPr kumimoji="1" lang="ja-JP" altLang="en-US" dirty="0" smtClean="0"/>
              <a:t>今回はこの流れの項目の中でも８番目のシステムに組み込みという部分に着目して「システム設計」と「ログ設計」について説明していきます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はじめにシステム設計ですね</a:t>
            </a:r>
            <a:endParaRPr kumimoji="1" lang="en-US" altLang="ja-JP" dirty="0" smtClean="0"/>
          </a:p>
          <a:p>
            <a:endParaRPr kumimoji="1" lang="en-US" altLang="ja-JP" dirty="0" smtClean="0"/>
          </a:p>
          <a:p>
            <a:r>
              <a:rPr kumimoji="1" lang="ja-JP" altLang="en-US" dirty="0" smtClean="0"/>
              <a:t>機械</a:t>
            </a:r>
            <a:r>
              <a:rPr kumimoji="1" lang="ja-JP" altLang="en-US" dirty="0" smtClean="0"/>
              <a:t>学習にはいくつかの種類がありますが、ここでは最も活用ケースが多い教師あり学習について、システムに組み込む場合の構成を説明します</a:t>
            </a:r>
            <a:endParaRPr kumimoji="1" lang="en-US" altLang="ja-JP" dirty="0" smtClean="0"/>
          </a:p>
          <a:p>
            <a:endParaRPr kumimoji="1" lang="en-US" altLang="ja-JP" dirty="0" smtClean="0"/>
          </a:p>
          <a:p>
            <a:r>
              <a:rPr kumimoji="1" lang="ja-JP" altLang="en-US" dirty="0" smtClean="0"/>
              <a:t>分類や回帰などの教師あり学習の場合、学習と予測の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更にそのタイミングによって、バッチ処理での学習とリアルタイム処理での学習という２種類のタイミングがあります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ちょっとシステム</a:t>
            </a:r>
            <a:r>
              <a:rPr kumimoji="1" lang="ja-JP" altLang="en-US" dirty="0" smtClean="0"/>
              <a:t>構成とそのポイントについて</a:t>
            </a:r>
            <a:r>
              <a:rPr kumimoji="1" lang="ja-JP" altLang="en-US" dirty="0" smtClean="0"/>
              <a:t>学ぶ前に、重要</a:t>
            </a:r>
            <a:r>
              <a:rPr kumimoji="1" lang="ja-JP" altLang="en-US" dirty="0" smtClean="0"/>
              <a:t>でありながら混乱しがちな用語について整理しておきます</a:t>
            </a:r>
            <a:endParaRPr kumimoji="1" lang="en-US" altLang="ja-JP" dirty="0" smtClean="0"/>
          </a:p>
          <a:p>
            <a:endParaRPr kumimoji="1" lang="en-US" altLang="ja-JP" dirty="0" smtClean="0"/>
          </a:p>
          <a:p>
            <a:r>
              <a:rPr kumimoji="1" lang="ja-JP" altLang="en-US" dirty="0" smtClean="0"/>
              <a:t>で、よく混乱しやすいのが～～です。</a:t>
            </a:r>
            <a:endParaRPr kumimoji="1" lang="en-US" altLang="ja-JP" dirty="0" smtClean="0"/>
          </a:p>
          <a:p>
            <a:endParaRPr kumimoji="1" lang="en-US" altLang="ja-JP" dirty="0" smtClean="0"/>
          </a:p>
          <a:p>
            <a:r>
              <a:rPr kumimoji="1" lang="ja-JP" altLang="en-US" dirty="0" smtClean="0"/>
              <a:t>機械学習において、「バッチ」という言葉は特別な意味を持つということで、多くの場合、機械学習の文脈で「バッチ」というと「バッチ学習」のことを</a:t>
            </a:r>
            <a:r>
              <a:rPr kumimoji="1" lang="ja-JP" altLang="en-US" dirty="0" smtClean="0"/>
              <a:t>指すとのことです</a:t>
            </a:r>
            <a:endParaRPr kumimoji="1" lang="en-US" altLang="ja-JP" dirty="0" smtClean="0"/>
          </a:p>
          <a:p>
            <a:endParaRPr kumimoji="1" lang="en-US" altLang="ja-JP" dirty="0" smtClean="0"/>
          </a:p>
          <a:p>
            <a:r>
              <a:rPr kumimoji="1" lang="ja-JP" altLang="en-US" dirty="0" smtClean="0"/>
              <a:t>で、この本ではバッチ処理を～～と定義し、リアルタイム処理を～～と定義しています</a:t>
            </a:r>
            <a:endParaRPr kumimoji="1" lang="en-US" altLang="ja-JP" dirty="0" smtClean="0"/>
          </a:p>
          <a:p>
            <a:endParaRPr kumimoji="1" lang="en-US" altLang="ja-JP" dirty="0" smtClean="0"/>
          </a:p>
          <a:p>
            <a:r>
              <a:rPr kumimoji="1" lang="ja-JP" altLang="en-US" dirty="0" smtClean="0"/>
              <a:t>あと、バッチ処理とバッチ学習の混同を避けるため～</a:t>
            </a:r>
            <a:r>
              <a:rPr kumimoji="1" lang="ja-JP" altLang="en-US" dirty="0" smtClean="0"/>
              <a:t>～表現しています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一括学習と逐次学習についてさらに見て行きます</a:t>
            </a:r>
            <a:endParaRPr kumimoji="1" lang="en-US" altLang="ja-JP" dirty="0" smtClean="0"/>
          </a:p>
          <a:p>
            <a:endParaRPr kumimoji="1" lang="en-US" altLang="ja-JP" dirty="0" smtClean="0"/>
          </a:p>
          <a:p>
            <a:r>
              <a:rPr kumimoji="1" lang="ja-JP" altLang="en-US" dirty="0" smtClean="0"/>
              <a:t>一括</a:t>
            </a:r>
            <a:r>
              <a:rPr kumimoji="1" lang="ja-JP" altLang="en-US" dirty="0" smtClean="0"/>
              <a:t>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a:t>
            </a:r>
            <a:r>
              <a:rPr kumimoji="1" lang="ja-JP" altLang="en-US" dirty="0" smtClean="0"/>
              <a:t>で特徴量の計算のため～～します</a:t>
            </a:r>
            <a:endParaRPr kumimoji="1" lang="en-US" altLang="ja-JP" dirty="0" smtClean="0"/>
          </a:p>
          <a:p>
            <a:endParaRPr kumimoji="1" lang="en-US" altLang="ja-JP" dirty="0" smtClean="0"/>
          </a:p>
          <a:p>
            <a:r>
              <a:rPr kumimoji="1" lang="ja-JP" altLang="en-US" dirty="0" smtClean="0"/>
              <a:t>一般的に一括学習の場合、教師データが増えると必要とするメモリはその分増加していきます。</a:t>
            </a:r>
            <a:endParaRPr kumimoji="1" lang="en-US" altLang="ja-JP" dirty="0" smtClean="0"/>
          </a:p>
          <a:p>
            <a:endParaRPr kumimoji="1" lang="en-US" altLang="ja-JP" dirty="0" smtClean="0"/>
          </a:p>
          <a:p>
            <a:r>
              <a:rPr kumimoji="1" lang="ja-JP" altLang="en-US" dirty="0" smtClean="0"/>
              <a:t>一方、逐次学習は、～</a:t>
            </a:r>
            <a:r>
              <a:rPr kumimoji="1" lang="ja-JP" altLang="en-US" dirty="0" smtClean="0"/>
              <a:t>～計算していく学習方法です。で～～といったメリットがあります。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前のスライド</a:t>
            </a:r>
            <a:r>
              <a:rPr kumimoji="1" lang="en-US" altLang="ja-JP" dirty="0" smtClean="0"/>
              <a:t>2</a:t>
            </a:r>
            <a:r>
              <a:rPr kumimoji="1" lang="ja-JP" altLang="en-US" dirty="0" err="1" smtClean="0"/>
              <a:t>つで</a:t>
            </a:r>
            <a:r>
              <a:rPr kumimoji="1" lang="ja-JP" altLang="en-US" dirty="0" smtClean="0"/>
              <a:t>処理と学習について説明したんですが、</a:t>
            </a:r>
            <a:endParaRPr kumimoji="1" lang="en-US" altLang="ja-JP" dirty="0" smtClean="0"/>
          </a:p>
          <a:p>
            <a:endParaRPr kumimoji="1" lang="en-US" altLang="ja-JP" dirty="0" smtClean="0"/>
          </a:p>
          <a:p>
            <a:r>
              <a:rPr kumimoji="1" lang="ja-JP" altLang="en-US" dirty="0" smtClean="0"/>
              <a:t>では</a:t>
            </a:r>
            <a:r>
              <a:rPr kumimoji="1" lang="ja-JP" altLang="en-US" dirty="0" smtClean="0"/>
              <a:t>、取りうる処理と学習の組み合わせはどのようなものがあるかというと、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a:t>
            </a:r>
            <a:r>
              <a:rPr kumimoji="1" lang="en-US" altLang="ja-JP" dirty="0" smtClean="0"/>
              <a:t>2</a:t>
            </a:r>
            <a:r>
              <a:rPr kumimoji="1" lang="ja-JP" altLang="en-US" dirty="0" smtClean="0"/>
              <a:t>つで、学習方法</a:t>
            </a:r>
            <a:r>
              <a:rPr kumimoji="1" lang="ja-JP" altLang="en-US" dirty="0" smtClean="0"/>
              <a:t>も</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よくある誤解は「一括学習はバッチ処理でしかできず」、「逐次学習はリアルタイム処理でしかできない」というものです。実は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dirty="0" smtClean="0"/>
              <a:t>前のスライドで逐次学習は、最適化時に教師データを１ずつ与えてその都度処理する最適化方針だと説明しました。つまり</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a:t>
            </a:r>
            <a:r>
              <a:rPr kumimoji="1" lang="ja-JP" altLang="en-US" dirty="0" smtClean="0"/>
              <a:t>行う予測</a:t>
            </a:r>
            <a:r>
              <a:rPr kumimoji="1" lang="ja-JP" altLang="en-US" dirty="0" smtClean="0"/>
              <a:t>パターンについての構成を見て行きます</a:t>
            </a:r>
            <a:endParaRPr kumimoji="1" lang="en-US" altLang="ja-JP" dirty="0" smtClean="0"/>
          </a:p>
          <a:p>
            <a:endParaRPr kumimoji="1" lang="en-US" altLang="ja-JP" dirty="0" smtClean="0"/>
          </a:p>
          <a:p>
            <a:r>
              <a:rPr kumimoji="1" lang="ja-JP" altLang="en-US" dirty="0" smtClean="0"/>
              <a:t>今回のこの３つのパターンを紹介します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一つ目は～～という方法で、このパターンは３つの予測パターンの中で、最も素朴な方法がこのパターンです。</a:t>
            </a:r>
            <a:endParaRPr kumimoji="1" lang="en-US" altLang="ja-JP" dirty="0" smtClean="0"/>
          </a:p>
          <a:p>
            <a:endParaRPr kumimoji="1" lang="en-US" altLang="ja-JP" dirty="0" smtClean="0"/>
          </a:p>
          <a:p>
            <a:r>
              <a:rPr kumimoji="1" lang="ja-JP" altLang="en-US" dirty="0" smtClean="0"/>
              <a:t>このパターンは、バッチ処理で一括学習をし、そこで得られた予測モデルを</a:t>
            </a:r>
            <a:r>
              <a:rPr kumimoji="1" lang="en-US" altLang="ja-JP" dirty="0" smtClean="0"/>
              <a:t>Web</a:t>
            </a:r>
            <a:r>
              <a:rPr kumimoji="1" lang="ja-JP" altLang="en-US" dirty="0" smtClean="0"/>
              <a:t>アプリケーションでリアルタイム処理で利用するというものです。</a:t>
            </a:r>
            <a:endParaRPr kumimoji="1" lang="en-US" altLang="ja-JP"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r>
              <a:rPr kumimoji="1" lang="ja-JP" altLang="en-US" dirty="0" smtClean="0"/>
              <a:t>～</a:t>
            </a:r>
            <a:endParaRPr kumimoji="1" lang="en-US" altLang="ja-JP" dirty="0" smtClean="0"/>
          </a:p>
          <a:p>
            <a:endParaRPr kumimoji="1" lang="en-US" altLang="ja-JP" dirty="0" smtClean="0"/>
          </a:p>
          <a:p>
            <a:endParaRPr kumimoji="1" lang="en-US" altLang="ja-JP" dirty="0" smtClean="0"/>
          </a:p>
          <a:p>
            <a:r>
              <a:rPr kumimoji="1" lang="ja-JP" altLang="en-US" dirty="0" smtClean="0"/>
              <a:t>特徴抽出器：取得したデータの中から入力データとして使えそうな特徴量を抽出する</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3" y="365125"/>
            <a:ext cx="11458253" cy="1325563"/>
          </a:xfrm>
        </p:spPr>
        <p:txBody>
          <a:bodyPr>
            <a:normAutofit/>
          </a:bodyPr>
          <a:lstStyle/>
          <a:p>
            <a:r>
              <a:rPr lang="ja-JP" altLang="en-US" sz="4000" dirty="0" smtClean="0"/>
              <a:t>バッチ</a:t>
            </a:r>
            <a:r>
              <a:rPr lang="ja-JP" altLang="en-US" sz="4000" dirty="0" smtClean="0"/>
              <a:t>処理で学習＋予測結果を</a:t>
            </a:r>
            <a:r>
              <a:rPr lang="en-US" altLang="ja-JP" sz="4000" dirty="0" smtClean="0"/>
              <a:t>Web</a:t>
            </a:r>
            <a:r>
              <a:rPr lang="ja-JP" altLang="en-US" sz="4000" dirty="0" smtClean="0"/>
              <a:t>アプリケーションで直接算出する</a:t>
            </a:r>
            <a:r>
              <a:rPr lang="en-US" altLang="ja-JP" sz="4000" dirty="0" smtClean="0"/>
              <a:t>(</a:t>
            </a:r>
            <a:r>
              <a:rPr lang="ja-JP" altLang="en-US" sz="4000" dirty="0" smtClean="0"/>
              <a:t>リアルタイム処理で予測</a:t>
            </a:r>
            <a:r>
              <a:rPr lang="en-US" altLang="ja-JP" sz="4000" dirty="0" smtClean="0"/>
              <a:t>)</a:t>
            </a:r>
            <a:endParaRPr kumimoji="1" lang="ja-JP" altLang="en-US" sz="4000" dirty="0"/>
          </a:p>
        </p:txBody>
      </p:sp>
      <p:sp>
        <p:nvSpPr>
          <p:cNvPr id="3" name="コンテンツ プレースホルダー 2"/>
          <p:cNvSpPr>
            <a:spLocks noGrp="1"/>
          </p:cNvSpPr>
          <p:nvPr>
            <p:ph idx="1"/>
          </p:nvPr>
        </p:nvSpPr>
        <p:spPr>
          <a:xfrm>
            <a:off x="838200" y="1825624"/>
            <a:ext cx="10666046"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a:t>
            </a:r>
            <a:r>
              <a:rPr lang="ja-JP" altLang="en-US" dirty="0" smtClean="0"/>
              <a:t>フェッチ，前処理</a:t>
            </a:r>
            <a:r>
              <a:rPr lang="ja-JP" altLang="en-US" dirty="0"/>
              <a:t>，</a:t>
            </a:r>
            <a:r>
              <a:rPr lang="ja-JP" altLang="en-US" dirty="0" smtClean="0"/>
              <a:t>特徴抽出，予測</a:t>
            </a:r>
            <a:r>
              <a:rPr lang="ja-JP" altLang="en-US" dirty="0" smtClean="0"/>
              <a:t>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74301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708376" y="4767457"/>
            <a:ext cx="10803988"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8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a:t>
            </a:r>
            <a:r>
              <a:rPr lang="ja-JP" altLang="en-US" sz="2400" dirty="0" smtClean="0">
                <a:latin typeface="ＭＳ Ｐゴシック" panose="020B0600070205080204" pitchFamily="50" charset="-128"/>
                <a:ea typeface="ＭＳ Ｐゴシック" panose="020B0600070205080204" pitchFamily="50" charset="-128"/>
              </a:rPr>
              <a:t>対象の</a:t>
            </a:r>
            <a:r>
              <a:rPr lang="ja-JP" altLang="en-US" sz="2400" dirty="0" smtClean="0">
                <a:latin typeface="ＭＳ Ｐゴシック" panose="020B0600070205080204" pitchFamily="50" charset="-128"/>
                <a:ea typeface="ＭＳ Ｐゴシック" panose="020B0600070205080204" pitchFamily="50" charset="-128"/>
              </a:rPr>
              <a:t>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学習済み</a:t>
            </a:r>
            <a:r>
              <a:rPr lang="ja-JP" altLang="en-US" sz="2400" dirty="0" smtClean="0">
                <a:latin typeface="ＭＳ Ｐゴシック" panose="020B0600070205080204" pitchFamily="50" charset="-128"/>
                <a:ea typeface="ＭＳ Ｐゴシック" panose="020B0600070205080204" pitchFamily="50" charset="-128"/>
              </a:rPr>
              <a:t>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827487"/>
            <a:ext cx="6745367" cy="2959753"/>
          </a:xfrm>
          <a:prstGeom prst="rect">
            <a:avLst/>
          </a:prstGeom>
        </p:spPr>
      </p:pic>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83452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a:t>
            </a:r>
            <a:r>
              <a:rPr lang="ja-JP" altLang="en-US" dirty="0" smtClean="0">
                <a:solidFill>
                  <a:srgbClr val="FF0000"/>
                </a:solidFill>
              </a:rPr>
              <a:t>使う言語を分けられる</a:t>
            </a:r>
            <a:endParaRPr lang="en-US" altLang="ja-JP" dirty="0" smtClean="0">
              <a:solidFill>
                <a:srgbClr val="FF0000"/>
              </a:solidFill>
            </a:endParaRPr>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2"/>
            <a:r>
              <a:rPr lang="ja-JP" altLang="en-US" sz="2400" dirty="0" smtClean="0"/>
              <a:t>複数モデルによる</a:t>
            </a:r>
            <a:r>
              <a:rPr lang="en-US" altLang="ja-JP" sz="2400" dirty="0" smtClean="0"/>
              <a:t>A/B</a:t>
            </a:r>
            <a:r>
              <a:rPr lang="ja-JP" altLang="en-US" sz="2400" dirty="0" smtClean="0"/>
              <a:t>テストを行う場合に，</a:t>
            </a:r>
            <a:r>
              <a:rPr lang="ja-JP" altLang="en-US" sz="2400" dirty="0" smtClean="0">
                <a:solidFill>
                  <a:srgbClr val="FF0000"/>
                </a:solidFill>
              </a:rPr>
              <a:t>モデルの比較がしやすい</a:t>
            </a:r>
            <a:endParaRPr lang="en-US" altLang="ja-JP" sz="24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a:t>比</a:t>
            </a:r>
            <a:r>
              <a:rPr lang="ja-JP" altLang="en-US" sz="2800" dirty="0" smtClean="0"/>
              <a:t>べると</a:t>
            </a:r>
            <a:r>
              <a:rPr lang="en-US" altLang="ja-JP" sz="2800" dirty="0" smtClean="0"/>
              <a:t>API</a:t>
            </a:r>
            <a:r>
              <a:rPr lang="ja-JP" altLang="en-US" sz="2800" dirty="0" smtClean="0"/>
              <a:t>サーバと予測結果を利用するクライアントの間で通信が発生する分，</a:t>
            </a:r>
            <a:r>
              <a:rPr lang="ja-JP" altLang="en-US" sz="2800" dirty="0" smtClean="0">
                <a:solidFill>
                  <a:schemeClr val="accent5"/>
                </a:solidFill>
              </a:rPr>
              <a:t>遅延が大きくなる</a:t>
            </a:r>
            <a:endParaRPr lang="en-US" altLang="ja-JP" sz="28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a:t>
            </a:r>
            <a:r>
              <a:rPr lang="ja-JP" altLang="en-US" dirty="0" smtClean="0">
                <a:solidFill>
                  <a:srgbClr val="FF0000"/>
                </a:solidFill>
              </a:rPr>
              <a:t>一括学習</a:t>
            </a:r>
            <a:endParaRPr lang="en-US" altLang="ja-JP" dirty="0" smtClean="0">
              <a:solidFill>
                <a:srgbClr val="FF0000"/>
              </a:solidFill>
            </a:endParaRPr>
          </a:p>
          <a:p>
            <a:pPr marL="914400" lvl="1" indent="-457200">
              <a:buFont typeface="+mj-lt"/>
              <a:buAutoNum type="arabicPeriod"/>
            </a:pPr>
            <a:r>
              <a:rPr kumimoji="1" lang="ja-JP" altLang="en-US" dirty="0" smtClean="0"/>
              <a:t>そのモデルを使った</a:t>
            </a:r>
            <a:r>
              <a:rPr kumimoji="1" lang="ja-JP" altLang="en-US" dirty="0" smtClean="0">
                <a:solidFill>
                  <a:srgbClr val="FF0000"/>
                </a:solidFill>
              </a:rPr>
              <a:t>予測をバッチ処理</a:t>
            </a:r>
            <a:r>
              <a:rPr kumimoji="1" lang="ja-JP" altLang="en-US" dirty="0" smtClean="0"/>
              <a:t>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1115244" y="4833415"/>
            <a:ext cx="9961512"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特徴</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イベント</a:t>
            </a:r>
            <a:r>
              <a:rPr lang="en-US" altLang="ja-JP" sz="2800" dirty="0">
                <a:latin typeface="ＭＳ Ｐゴシック" panose="020B0600070205080204" pitchFamily="50" charset="-128"/>
                <a:ea typeface="ＭＳ Ｐゴシック" panose="020B0600070205080204" pitchFamily="50" charset="-128"/>
              </a:rPr>
              <a:t>(</a:t>
            </a:r>
            <a:r>
              <a:rPr lang="ja-JP" altLang="en-US" sz="2800" dirty="0">
                <a:latin typeface="ＭＳ Ｐゴシック" panose="020B0600070205080204" pitchFamily="50" charset="-128"/>
                <a:ea typeface="ＭＳ Ｐゴシック" panose="020B0600070205080204" pitchFamily="50" charset="-128"/>
              </a:rPr>
              <a:t>例：ユーザの</a:t>
            </a:r>
            <a:r>
              <a:rPr lang="en-US" altLang="ja-JP" sz="2800" dirty="0">
                <a:latin typeface="ＭＳ Ｐゴシック" panose="020B0600070205080204" pitchFamily="50" charset="-128"/>
                <a:ea typeface="ＭＳ Ｐゴシック" panose="020B0600070205080204" pitchFamily="50" charset="-128"/>
              </a:rPr>
              <a:t>Web</a:t>
            </a:r>
            <a:r>
              <a:rPr lang="ja-JP" altLang="en-US" sz="2800" dirty="0">
                <a:latin typeface="ＭＳ Ｐゴシック" panose="020B0600070205080204" pitchFamily="50" charset="-128"/>
                <a:ea typeface="ＭＳ Ｐゴシック" panose="020B0600070205080204" pitchFamily="50" charset="-128"/>
              </a:rPr>
              <a:t>ページ訪問</a:t>
            </a:r>
            <a:r>
              <a:rPr lang="en-US" altLang="ja-JP" sz="2800" dirty="0">
                <a:latin typeface="ＭＳ Ｐゴシック" panose="020B0600070205080204" pitchFamily="50" charset="-128"/>
                <a:ea typeface="ＭＳ Ｐゴシック" panose="020B0600070205080204" pitchFamily="50" charset="-128"/>
              </a:rPr>
              <a:t>)</a:t>
            </a:r>
            <a:r>
              <a:rPr lang="ja-JP" altLang="en-US" sz="2800" dirty="0">
                <a:latin typeface="ＭＳ Ｐゴシック" panose="020B0600070205080204" pitchFamily="50" charset="-128"/>
                <a:ea typeface="ＭＳ Ｐゴシック" panose="020B0600070205080204" pitchFamily="50" charset="-128"/>
              </a:rPr>
              <a:t>をトリガーとして即時に予測結果を返す必要がない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ja-JP" altLang="en-US" sz="3600" dirty="0" smtClean="0"/>
              <a:t>バッチ</a:t>
            </a:r>
            <a:r>
              <a:rPr lang="ja-JP" altLang="en-US" sz="3600" dirty="0"/>
              <a:t>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6" name="テキスト ボックス 45"/>
          <p:cNvSpPr txBox="1"/>
          <p:nvPr/>
        </p:nvSpPr>
        <p:spPr>
          <a:xfrm>
            <a:off x="795032" y="1786677"/>
            <a:ext cx="10837334" cy="4647426"/>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このパターンが用いられる</a:t>
            </a:r>
            <a:r>
              <a:rPr lang="ja-JP" altLang="en-US" sz="2800" dirty="0" smtClean="0">
                <a:latin typeface="ＭＳ Ｐゴシック" panose="020B0600070205080204" pitchFamily="50" charset="-128"/>
                <a:ea typeface="ＭＳ Ｐゴシック" panose="020B0600070205080204" pitchFamily="50" charset="-128"/>
              </a:rPr>
              <a:t>場面</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予測の頻度</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が</a:t>
            </a:r>
            <a:r>
              <a:rPr lang="ja-JP" altLang="en-US" sz="2400" dirty="0">
                <a:solidFill>
                  <a:srgbClr val="FF0000"/>
                </a:solidFill>
                <a:latin typeface="ＭＳ Ｐゴシック" panose="020B0600070205080204" pitchFamily="50" charset="-128"/>
                <a:ea typeface="ＭＳ Ｐゴシック" panose="020B0600070205080204" pitchFamily="50" charset="-128"/>
              </a:rPr>
              <a:t>頻繁</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でない</a:t>
            </a:r>
            <a:r>
              <a:rPr kumimoji="1" lang="ja-JP" altLang="en-US" sz="2400" dirty="0" smtClean="0">
                <a:latin typeface="ＭＳ Ｐゴシック" panose="020B0600070205080204" pitchFamily="50" charset="-128"/>
                <a:ea typeface="ＭＳ Ｐゴシック" panose="020B0600070205080204" pitchFamily="50" charset="-128"/>
              </a:rPr>
              <a:t>対象</a:t>
            </a:r>
            <a:r>
              <a:rPr kumimoji="1" lang="ja-JP" altLang="en-US" sz="2400" dirty="0" smtClean="0">
                <a:latin typeface="ＭＳ Ｐゴシック" panose="020B0600070205080204" pitchFamily="50" charset="-128"/>
                <a:ea typeface="ＭＳ Ｐゴシック" panose="020B0600070205080204" pitchFamily="50" charset="-128"/>
              </a:rPr>
              <a:t>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メリット</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a:t>
            </a:r>
            <a:r>
              <a:rPr kumimoji="1" lang="ja-JP" altLang="en-US" sz="2400" dirty="0" smtClean="0">
                <a:latin typeface="ＭＳ Ｐゴシック" panose="020B0600070205080204" pitchFamily="50" charset="-128"/>
                <a:ea typeface="ＭＳ Ｐゴシック" panose="020B0600070205080204" pitchFamily="50" charset="-128"/>
              </a:rPr>
              <a:t>しない</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デメリット</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予測対象</a:t>
            </a:r>
            <a:r>
              <a:rPr lang="ja-JP" altLang="en-US" sz="2400" dirty="0" smtClean="0">
                <a:latin typeface="ＭＳ Ｐゴシック" panose="020B0600070205080204" pitchFamily="50" charset="-128"/>
                <a:ea typeface="ＭＳ Ｐゴシック" panose="020B0600070205080204" pitchFamily="50" charset="-128"/>
              </a:rPr>
              <a:t>となるコンテンツが増えていくと，それに比例して処理時間も増える</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a:t>
            </a:r>
            <a:r>
              <a:rPr lang="ja-JP" altLang="en-US" sz="2800" dirty="0" smtClean="0">
                <a:solidFill>
                  <a:srgbClr val="FF0000"/>
                </a:solidFill>
                <a:latin typeface="ＭＳ Ｐゴシック" panose="020B0600070205080204" pitchFamily="50" charset="-128"/>
                <a:ea typeface="ＭＳ Ｐゴシック" panose="020B0600070205080204" pitchFamily="50" charset="-128"/>
              </a:rPr>
              <a:t>差分のコンテンツだけ予測</a:t>
            </a:r>
            <a:r>
              <a:rPr lang="ja-JP" altLang="en-US" sz="2800" dirty="0" smtClean="0">
                <a:latin typeface="ＭＳ Ｐゴシック" panose="020B0600070205080204" pitchFamily="50" charset="-128"/>
                <a:ea typeface="ＭＳ Ｐゴシック" panose="020B0600070205080204" pitchFamily="50" charset="-128"/>
              </a:rPr>
              <a:t>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各パターン</a:t>
            </a:r>
            <a:r>
              <a:rPr kumimoji="1" lang="ja-JP" altLang="en-US" dirty="0" smtClean="0"/>
              <a:t>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838200" y="1221633"/>
            <a:ext cx="11176000" cy="5397296"/>
          </a:xfrm>
        </p:spPr>
        <p:txBody>
          <a:bodyPr>
            <a:normAutofit lnSpcReduction="10000"/>
          </a:bodyPr>
          <a:lstStyle/>
          <a:p>
            <a:r>
              <a:rPr lang="ja-JP" altLang="en-US" dirty="0" smtClean="0"/>
              <a:t>システムに機械学習を含める流れ</a:t>
            </a:r>
            <a:endParaRPr kumimoji="1" lang="en-US" altLang="ja-JP" dirty="0" smtClean="0"/>
          </a:p>
          <a:p>
            <a:r>
              <a:rPr lang="ja-JP" altLang="en-US" dirty="0" smtClean="0"/>
              <a:t>システム設計</a:t>
            </a:r>
            <a:endParaRPr lang="en-US" altLang="ja-JP" dirty="0" smtClean="0"/>
          </a:p>
          <a:p>
            <a:pPr lvl="1"/>
            <a:r>
              <a:rPr lang="ja-JP" altLang="en-US" sz="2800" dirty="0" smtClean="0"/>
              <a:t>混乱しやすい「バッチ処理」と「バッチ学習」</a:t>
            </a:r>
            <a:endParaRPr kumimoji="1" lang="en-US" altLang="ja-JP" sz="2800" dirty="0" smtClean="0"/>
          </a:p>
          <a:p>
            <a:pPr lvl="2"/>
            <a:r>
              <a:rPr lang="ja-JP" altLang="en-US" sz="2400" dirty="0" smtClean="0"/>
              <a:t>一括</a:t>
            </a:r>
            <a:r>
              <a:rPr lang="ja-JP" altLang="en-US" sz="2400" dirty="0"/>
              <a:t>学習</a:t>
            </a:r>
            <a:r>
              <a:rPr lang="ja-JP" altLang="en-US" sz="2400" dirty="0" smtClean="0"/>
              <a:t>と逐次学習</a:t>
            </a:r>
            <a:endParaRPr lang="en-US" altLang="ja-JP" sz="2400" dirty="0" smtClean="0"/>
          </a:p>
          <a:p>
            <a:pPr lvl="2"/>
            <a:r>
              <a:rPr lang="ja-JP" altLang="en-US" sz="2400" dirty="0" smtClean="0"/>
              <a:t>取りうる処理と学習の組み合わせ</a:t>
            </a:r>
            <a:endParaRPr lang="en-US" altLang="ja-JP" sz="2400" dirty="0" smtClean="0"/>
          </a:p>
          <a:p>
            <a:pPr lvl="1"/>
            <a:r>
              <a:rPr kumimoji="1" lang="ja-JP" altLang="en-US" sz="2800" dirty="0" smtClean="0"/>
              <a:t>バッチ処理で学習＋予測結果を</a:t>
            </a:r>
            <a:r>
              <a:rPr kumimoji="1" lang="en-US" altLang="ja-JP" sz="2800" dirty="0" smtClean="0"/>
              <a:t>Web</a:t>
            </a:r>
            <a:r>
              <a:rPr kumimoji="1" lang="ja-JP" altLang="en-US" sz="2800" dirty="0" smtClean="0"/>
              <a:t>アプリケーションで直接算出する</a:t>
            </a:r>
            <a:endParaRPr kumimoji="1" lang="en-US" altLang="ja-JP" sz="2800" dirty="0" smtClean="0"/>
          </a:p>
          <a:p>
            <a:pPr lvl="1"/>
            <a:r>
              <a:rPr kumimoji="1" lang="ja-JP" altLang="en-US" sz="2800" dirty="0" smtClean="0"/>
              <a:t>バッチ処理で学習＋予測結果を</a:t>
            </a:r>
            <a:r>
              <a:rPr kumimoji="1" lang="en-US" altLang="ja-JP" sz="2800" dirty="0" smtClean="0"/>
              <a:t>API</a:t>
            </a:r>
            <a:r>
              <a:rPr kumimoji="1" lang="ja-JP" altLang="en-US" sz="2800" dirty="0" smtClean="0"/>
              <a:t>経由で利用する</a:t>
            </a:r>
            <a:endParaRPr kumimoji="1" lang="en-US" altLang="ja-JP" sz="2800" dirty="0" smtClean="0"/>
          </a:p>
          <a:p>
            <a:pPr lvl="1"/>
            <a:r>
              <a:rPr lang="ja-JP" altLang="en-US" sz="2800" dirty="0" smtClean="0"/>
              <a:t>バッチ</a:t>
            </a:r>
            <a:r>
              <a:rPr lang="ja-JP" altLang="en-US" sz="2800" dirty="0"/>
              <a:t>処理</a:t>
            </a:r>
            <a:r>
              <a:rPr lang="ja-JP" altLang="en-US" sz="2800" dirty="0" smtClean="0"/>
              <a:t>で学習＋予測結果を</a:t>
            </a:r>
            <a:r>
              <a:rPr lang="en-US" altLang="ja-JP" sz="2800" dirty="0" smtClean="0"/>
              <a:t>DB</a:t>
            </a:r>
            <a:r>
              <a:rPr lang="ja-JP" altLang="en-US" sz="2800" dirty="0" smtClean="0"/>
              <a:t>経由で利用する</a:t>
            </a:r>
            <a:endParaRPr kumimoji="1" lang="en-US" altLang="ja-JP" sz="2800" dirty="0" smtClean="0"/>
          </a:p>
          <a:p>
            <a:pPr lvl="1"/>
            <a:r>
              <a:rPr kumimoji="1" lang="ja-JP" altLang="en-US" sz="2800" dirty="0" smtClean="0"/>
              <a:t>各パターンのまとめ</a:t>
            </a:r>
            <a:endParaRPr kumimoji="1" lang="en-US" altLang="ja-JP" sz="2800" dirty="0" smtClean="0"/>
          </a:p>
          <a:p>
            <a:r>
              <a:rPr kumimoji="1" lang="ja-JP" altLang="en-US" dirty="0" smtClean="0"/>
              <a:t>ログ設計</a:t>
            </a:r>
            <a:endParaRPr kumimoji="1" lang="en-US" altLang="ja-JP" dirty="0" smtClean="0"/>
          </a:p>
          <a:p>
            <a:pPr lvl="1"/>
            <a:r>
              <a:rPr lang="ja-JP" altLang="en-US" sz="2800" dirty="0"/>
              <a:t>ログ</a:t>
            </a:r>
            <a:r>
              <a:rPr lang="ja-JP" altLang="en-US" sz="2800" dirty="0" smtClean="0"/>
              <a:t>を保持する場所</a:t>
            </a:r>
            <a:endParaRPr lang="en-US" altLang="ja-JP" sz="2800" dirty="0" smtClean="0"/>
          </a:p>
          <a:p>
            <a:pPr lvl="1"/>
            <a:r>
              <a:rPr lang="ja-JP" altLang="en-US" sz="2800" dirty="0"/>
              <a:t>ログを設計する上での注意点</a:t>
            </a:r>
            <a:endParaRPr kumimoji="1" lang="en-US" altLang="ja-JP" sz="2800" dirty="0" smtClean="0"/>
          </a:p>
          <a:p>
            <a:r>
              <a:rPr kumimoji="1" lang="ja-JP" altLang="en-US" dirty="0" smtClean="0"/>
              <a:t>この</a:t>
            </a:r>
            <a:r>
              <a:rPr kumimoji="1" lang="ja-JP" altLang="en-US" dirty="0" smtClean="0"/>
              <a:t>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a:xfrm>
            <a:off x="838200" y="1753055"/>
            <a:ext cx="10515600" cy="4351338"/>
          </a:xfrm>
        </p:spPr>
        <p:txBody>
          <a:bodyPr/>
          <a:lstStyle/>
          <a:p>
            <a:r>
              <a:rPr kumimoji="1" lang="ja-JP" altLang="en-US" dirty="0" smtClean="0"/>
              <a:t>機械学習システムの</a:t>
            </a:r>
            <a:r>
              <a:rPr kumimoji="1" lang="ja-JP" altLang="en-US" dirty="0" smtClean="0">
                <a:solidFill>
                  <a:srgbClr val="FF0000"/>
                </a:solidFill>
              </a:rPr>
              <a:t>教師データを取得する</a:t>
            </a:r>
            <a:r>
              <a:rPr kumimoji="1" lang="ja-JP" altLang="en-US" dirty="0" smtClean="0"/>
              <a:t>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を保持する場所</a:t>
            </a:r>
            <a:endParaRPr kumimoji="1" lang="ja-JP" altLang="en-US" dirty="0"/>
          </a:p>
        </p:txBody>
      </p:sp>
      <p:sp>
        <p:nvSpPr>
          <p:cNvPr id="3" name="コンテンツ プレースホルダー 2"/>
          <p:cNvSpPr>
            <a:spLocks noGrp="1"/>
          </p:cNvSpPr>
          <p:nvPr>
            <p:ph idx="1"/>
          </p:nvPr>
        </p:nvSpPr>
        <p:spPr>
          <a:xfrm>
            <a:off x="725774" y="1615764"/>
            <a:ext cx="11137980" cy="5019498"/>
          </a:xfrm>
        </p:spPr>
        <p:txBody>
          <a:bodyPr>
            <a:normAutofit lnSpcReduction="10000"/>
          </a:bodyPr>
          <a:lstStyle/>
          <a:p>
            <a:pPr marL="0" indent="0">
              <a:buNone/>
            </a:pPr>
            <a:r>
              <a:rPr kumimoji="1" lang="ja-JP" altLang="en-US" sz="3200" dirty="0" smtClean="0"/>
              <a:t>ユーザー行動ログはデータ量が多く</a:t>
            </a:r>
            <a:r>
              <a:rPr kumimoji="1" lang="ja-JP" altLang="en-US" sz="3200" dirty="0" smtClean="0"/>
              <a:t>なる</a:t>
            </a:r>
            <a:endParaRPr kumimoji="1" lang="en-US" altLang="ja-JP" sz="3200" dirty="0" smtClean="0"/>
          </a:p>
          <a:p>
            <a:pPr marL="0" indent="0">
              <a:buNone/>
            </a:pPr>
            <a:endParaRPr kumimoji="1" lang="en-US" altLang="ja-JP" sz="100" dirty="0" smtClean="0"/>
          </a:p>
          <a:p>
            <a:r>
              <a:rPr lang="ja-JP" altLang="en-US" dirty="0" smtClean="0"/>
              <a:t>分散</a:t>
            </a:r>
            <a:r>
              <a:rPr lang="en-US" altLang="ja-JP" dirty="0" smtClean="0"/>
              <a:t>RDBMS</a:t>
            </a:r>
            <a:r>
              <a:rPr lang="ja-JP" altLang="en-US" dirty="0" smtClean="0"/>
              <a:t>に格納する</a:t>
            </a:r>
            <a:endParaRPr lang="en-US" altLang="ja-JP" dirty="0" smtClean="0"/>
          </a:p>
          <a:p>
            <a:pPr lvl="2"/>
            <a:r>
              <a:rPr lang="ja-JP" altLang="en-US" sz="2400" b="1" dirty="0" smtClean="0"/>
              <a:t>分散</a:t>
            </a:r>
            <a:r>
              <a:rPr lang="en-US" altLang="ja-JP" sz="2400" b="1" dirty="0" smtClean="0"/>
              <a:t>DB</a:t>
            </a:r>
            <a:r>
              <a:rPr lang="ja-JP" altLang="en-US" sz="2400" b="1" dirty="0" smtClean="0"/>
              <a:t>：</a:t>
            </a:r>
            <a:r>
              <a:rPr lang="ja-JP" altLang="en-US" sz="2400" dirty="0" smtClean="0"/>
              <a:t>ネットワーク上に</a:t>
            </a:r>
            <a:r>
              <a:rPr lang="ja-JP" altLang="en-US" sz="2400" dirty="0" smtClean="0">
                <a:solidFill>
                  <a:srgbClr val="FF0000"/>
                </a:solidFill>
              </a:rPr>
              <a:t>複数存在する</a:t>
            </a:r>
            <a:r>
              <a:rPr lang="en-US" altLang="ja-JP" sz="2400" dirty="0" smtClean="0">
                <a:solidFill>
                  <a:srgbClr val="FF0000"/>
                </a:solidFill>
              </a:rPr>
              <a:t>DB</a:t>
            </a:r>
            <a:r>
              <a:rPr lang="ja-JP" altLang="en-US" sz="2400" dirty="0" smtClean="0">
                <a:solidFill>
                  <a:srgbClr val="FF0000"/>
                </a:solidFill>
              </a:rPr>
              <a:t>をあたかも一つの</a:t>
            </a:r>
            <a:r>
              <a:rPr lang="en-US" altLang="ja-JP" sz="2400" dirty="0" smtClean="0">
                <a:solidFill>
                  <a:srgbClr val="FF0000"/>
                </a:solidFill>
              </a:rPr>
              <a:t>DB</a:t>
            </a:r>
            <a:r>
              <a:rPr lang="ja-JP" altLang="en-US" sz="2400" dirty="0" smtClean="0">
                <a:solidFill>
                  <a:srgbClr val="FF0000"/>
                </a:solidFill>
              </a:rPr>
              <a:t>であるかように利用</a:t>
            </a:r>
            <a:r>
              <a:rPr lang="ja-JP" altLang="en-US" sz="2400" dirty="0" smtClean="0"/>
              <a:t>する仕組み</a:t>
            </a:r>
            <a:endParaRPr lang="en-US" altLang="ja-JP" sz="2400" dirty="0" smtClean="0"/>
          </a:p>
          <a:p>
            <a:pPr lvl="2"/>
            <a:endParaRPr lang="en-US" altLang="ja-JP" dirty="0" smtClean="0"/>
          </a:p>
          <a:p>
            <a:r>
              <a:rPr kumimoji="1" lang="ja-JP" altLang="en-US" sz="3200" dirty="0" smtClean="0"/>
              <a:t>分散処理基盤</a:t>
            </a:r>
            <a:r>
              <a:rPr kumimoji="1" lang="en-US" altLang="ja-JP" sz="3200" dirty="0" err="1" smtClean="0"/>
              <a:t>Handoop</a:t>
            </a:r>
            <a:r>
              <a:rPr kumimoji="1" lang="ja-JP" altLang="en-US" sz="3200" dirty="0" smtClean="0"/>
              <a:t>クラスター</a:t>
            </a:r>
            <a:r>
              <a:rPr kumimoji="1" lang="en-US" altLang="ja-JP" sz="3200" dirty="0" smtClean="0"/>
              <a:t>HDFS</a:t>
            </a:r>
            <a:r>
              <a:rPr kumimoji="1" lang="ja-JP" altLang="en-US" sz="3200" dirty="0" smtClean="0"/>
              <a:t>に格納</a:t>
            </a:r>
            <a:r>
              <a:rPr kumimoji="1" lang="ja-JP" altLang="en-US" sz="3200" dirty="0" smtClean="0"/>
              <a:t>する</a:t>
            </a:r>
            <a:endParaRPr kumimoji="1" lang="en-US" altLang="ja-JP" sz="3200" dirty="0" smtClean="0"/>
          </a:p>
          <a:p>
            <a:pPr lvl="2"/>
            <a:r>
              <a:rPr lang="en-US" altLang="ja-JP" sz="2400" b="1" dirty="0" err="1" smtClean="0"/>
              <a:t>Handoop</a:t>
            </a:r>
            <a:r>
              <a:rPr lang="ja-JP" altLang="en-US" sz="2400" dirty="0" smtClean="0"/>
              <a:t>：構造化</a:t>
            </a:r>
            <a:r>
              <a:rPr lang="ja-JP" altLang="en-US" sz="2400" dirty="0"/>
              <a:t>されていないデータを、高速に処理</a:t>
            </a:r>
            <a:r>
              <a:rPr lang="ja-JP" altLang="en-US" sz="2400" dirty="0" smtClean="0"/>
              <a:t>出来るプラットフォーム</a:t>
            </a:r>
            <a:endParaRPr kumimoji="1" lang="en-US" altLang="ja-JP" sz="2800" dirty="0" smtClean="0"/>
          </a:p>
          <a:p>
            <a:pPr lvl="2"/>
            <a:r>
              <a:rPr kumimoji="1" lang="en-US" altLang="ja-JP" sz="2400" b="1" dirty="0" smtClean="0"/>
              <a:t>HDFS</a:t>
            </a:r>
            <a:r>
              <a:rPr kumimoji="1" lang="ja-JP" altLang="en-US" sz="2400" dirty="0" smtClean="0"/>
              <a:t>：</a:t>
            </a:r>
            <a:r>
              <a:rPr lang="ja-JP" altLang="en-US" sz="2400" dirty="0" smtClean="0"/>
              <a:t>ファイル</a:t>
            </a:r>
            <a:r>
              <a:rPr lang="ja-JP" altLang="en-US" sz="2400" dirty="0"/>
              <a:t>を一定</a:t>
            </a:r>
            <a:r>
              <a:rPr lang="ja-JP" altLang="en-US" sz="2400" dirty="0" smtClean="0"/>
              <a:t>のブロック</a:t>
            </a:r>
            <a:r>
              <a:rPr lang="ja-JP" altLang="en-US" sz="2400" dirty="0"/>
              <a:t>に分割</a:t>
            </a:r>
            <a:r>
              <a:rPr lang="ja-JP" altLang="en-US" sz="2400" dirty="0" smtClean="0"/>
              <a:t>し，複数の</a:t>
            </a:r>
            <a:r>
              <a:rPr lang="ja-JP" altLang="en-US" sz="2400" dirty="0"/>
              <a:t>記憶装置</a:t>
            </a:r>
            <a:r>
              <a:rPr lang="ja-JP" altLang="en-US" sz="2400" dirty="0" smtClean="0"/>
              <a:t>に</a:t>
            </a:r>
            <a:r>
              <a:rPr lang="ja-JP" altLang="en-US" sz="2400" dirty="0"/>
              <a:t>分散して</a:t>
            </a:r>
            <a:r>
              <a:rPr lang="ja-JP" altLang="en-US" sz="2400" dirty="0" smtClean="0"/>
              <a:t>保存</a:t>
            </a:r>
            <a:endParaRPr lang="en-US" altLang="ja-JP" sz="2400" dirty="0" smtClean="0"/>
          </a:p>
          <a:p>
            <a:pPr lvl="2"/>
            <a:endParaRPr kumimoji="1" lang="en-US" altLang="ja-JP" dirty="0" smtClean="0"/>
          </a:p>
          <a:p>
            <a:r>
              <a:rPr lang="ja-JP" altLang="en-US" sz="3200" dirty="0" smtClean="0"/>
              <a:t>オブジェクトストレージに格納する</a:t>
            </a:r>
            <a:endParaRPr lang="en-US" altLang="ja-JP" sz="3200" dirty="0" smtClean="0"/>
          </a:p>
          <a:p>
            <a:pPr lvl="2"/>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a:t>
            </a:r>
            <a:endParaRPr lang="en-US" altLang="ja-JP" sz="2400" dirty="0" smtClean="0"/>
          </a:p>
          <a:p>
            <a:pPr lvl="2"/>
            <a:r>
              <a:rPr lang="ja-JP" altLang="en-US" sz="2400" dirty="0" smtClean="0"/>
              <a:t>データを移動，複製，分散化しやすい</a:t>
            </a:r>
            <a:endParaRPr lang="en-US" altLang="ja-JP" sz="2400"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大規模データの転送コスト</a:t>
            </a:r>
            <a:endParaRPr kumimoji="1" lang="en-US" altLang="ja-JP" dirty="0" smtClean="0"/>
          </a:p>
          <a:p>
            <a:r>
              <a:rPr kumimoji="1" lang="ja-JP" altLang="en-US" dirty="0" smtClean="0"/>
              <a:t>大規模データの機械学習における最も大きなボトルネック</a:t>
            </a:r>
            <a:endParaRPr kumimoji="1" lang="en-US" altLang="ja-JP" dirty="0" smtClean="0"/>
          </a:p>
          <a:p>
            <a:r>
              <a:rPr lang="ja-JP" altLang="en-US" dirty="0" smtClean="0"/>
              <a:t>１</a:t>
            </a:r>
            <a:r>
              <a:rPr lang="en-US" altLang="ja-JP" dirty="0" smtClean="0"/>
              <a:t>GB</a:t>
            </a:r>
            <a:r>
              <a:rPr lang="ja-JP" altLang="en-US" dirty="0" smtClean="0"/>
              <a:t>を超えたログの生データを一括で</a:t>
            </a:r>
            <a:r>
              <a:rPr lang="en-US" altLang="ja-JP" dirty="0" smtClean="0"/>
              <a:t>DL</a:t>
            </a:r>
            <a:r>
              <a:rPr lang="ja-JP" altLang="en-US" dirty="0" smtClean="0"/>
              <a:t>してオンメモリで処理</a:t>
            </a:r>
            <a:r>
              <a:rPr lang="ja-JP" altLang="en-US" dirty="0" err="1" smtClean="0"/>
              <a:t>するの</a:t>
            </a:r>
            <a:r>
              <a:rPr lang="ja-JP" altLang="en-US" dirty="0" smtClean="0"/>
              <a:t>はやめた方がいい</a:t>
            </a:r>
            <a:endParaRPr lang="en-US" altLang="ja-JP" dirty="0" smtClean="0"/>
          </a:p>
          <a:p>
            <a:r>
              <a:rPr kumimoji="1" lang="ja-JP" altLang="en-US" dirty="0" smtClean="0"/>
              <a:t>バッチ</a:t>
            </a:r>
            <a:r>
              <a:rPr kumimoji="1" lang="ja-JP" altLang="en-US" dirty="0"/>
              <a:t>処理</a:t>
            </a:r>
            <a:r>
              <a:rPr kumimoji="1" lang="ja-JP" altLang="en-US" dirty="0" smtClean="0"/>
              <a:t>を行うサーバーにデータを転送する際</a:t>
            </a:r>
            <a:endParaRPr lang="en-US" altLang="ja-JP" dirty="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1597413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システム設計</a:t>
            </a:r>
            <a:endParaRPr kumimoji="1" lang="en-US" altLang="ja-JP" dirty="0" smtClean="0"/>
          </a:p>
          <a:p>
            <a:pPr lvl="1"/>
            <a:r>
              <a:rPr kumimoji="1" lang="ja-JP" altLang="en-US" dirty="0" smtClean="0"/>
              <a:t>一括</a:t>
            </a:r>
            <a:r>
              <a:rPr kumimoji="1" lang="ja-JP" altLang="en-US" dirty="0" smtClean="0"/>
              <a:t>学習をしてから得られたモデルから，予測結果をどのように呼び出す</a:t>
            </a:r>
            <a:r>
              <a:rPr kumimoji="1" lang="ja-JP" altLang="en-US" dirty="0" smtClean="0"/>
              <a:t>かによって</a:t>
            </a:r>
            <a:r>
              <a:rPr lang="ja-JP" altLang="en-US" dirty="0"/>
              <a:t>３</a:t>
            </a:r>
            <a:r>
              <a:rPr kumimoji="1" lang="ja-JP" altLang="en-US" dirty="0" smtClean="0"/>
              <a:t>つの</a:t>
            </a:r>
            <a:r>
              <a:rPr kumimoji="1" lang="ja-JP" altLang="en-US" dirty="0" smtClean="0"/>
              <a:t>パターンが</a:t>
            </a:r>
            <a:r>
              <a:rPr kumimoji="1" lang="ja-JP" altLang="en-US" dirty="0" smtClean="0"/>
              <a:t>ある</a:t>
            </a:r>
            <a:endParaRPr kumimoji="1" lang="en-US" altLang="ja-JP" dirty="0" smtClean="0"/>
          </a:p>
          <a:p>
            <a:pPr lvl="2"/>
            <a:r>
              <a:rPr lang="ja-JP" altLang="en-US" sz="2400" dirty="0"/>
              <a:t>バッチ処理で学習＋予測結果を</a:t>
            </a:r>
            <a:r>
              <a:rPr lang="en-US" altLang="ja-JP" sz="2400" dirty="0"/>
              <a:t>Web</a:t>
            </a:r>
            <a:r>
              <a:rPr lang="ja-JP" altLang="en-US" sz="2400" dirty="0"/>
              <a:t>アプリケーションで直接算出する</a:t>
            </a:r>
            <a:endParaRPr lang="en-US" altLang="ja-JP" sz="2400" dirty="0"/>
          </a:p>
          <a:p>
            <a:pPr lvl="2"/>
            <a:r>
              <a:rPr lang="ja-JP" altLang="en-US" sz="2400" dirty="0"/>
              <a:t>バッチ処理で学習＋予測結果を</a:t>
            </a:r>
            <a:r>
              <a:rPr lang="en-US" altLang="ja-JP" sz="2400" dirty="0"/>
              <a:t>API</a:t>
            </a:r>
            <a:r>
              <a:rPr lang="ja-JP" altLang="en-US" sz="2400" dirty="0"/>
              <a:t>経由で利用する</a:t>
            </a:r>
            <a:endParaRPr lang="en-US" altLang="ja-JP" sz="2400" dirty="0"/>
          </a:p>
          <a:p>
            <a:pPr lvl="2"/>
            <a:r>
              <a:rPr lang="ja-JP" altLang="en-US" sz="2400" dirty="0"/>
              <a:t>バッチ処理で学習＋予測結果を</a:t>
            </a:r>
            <a:r>
              <a:rPr lang="en-US" altLang="ja-JP" sz="2400" dirty="0"/>
              <a:t>DB</a:t>
            </a:r>
            <a:r>
              <a:rPr lang="ja-JP" altLang="en-US" sz="2400" dirty="0"/>
              <a:t>経由で利用</a:t>
            </a:r>
            <a:r>
              <a:rPr lang="ja-JP" altLang="en-US" sz="2400" dirty="0" smtClean="0"/>
              <a:t>する</a:t>
            </a:r>
            <a:endParaRPr lang="en-US" altLang="ja-JP" sz="2400" dirty="0" smtClean="0"/>
          </a:p>
          <a:p>
            <a:pPr lvl="2"/>
            <a:endParaRPr lang="en-US" altLang="ja-JP" sz="600" dirty="0" smtClean="0"/>
          </a:p>
          <a:p>
            <a:r>
              <a:rPr kumimoji="1" lang="ja-JP" altLang="en-US" dirty="0" smtClean="0"/>
              <a:t>ログ</a:t>
            </a:r>
            <a:r>
              <a:rPr kumimoji="1" lang="ja-JP" altLang="en-US" dirty="0" smtClean="0"/>
              <a:t>設計</a:t>
            </a:r>
            <a:endParaRPr kumimoji="1" lang="en-US" altLang="ja-JP" dirty="0" smtClean="0"/>
          </a:p>
          <a:p>
            <a:pPr lvl="1"/>
            <a:r>
              <a:rPr lang="ja-JP" altLang="en-US" dirty="0" smtClean="0"/>
              <a:t>特徴量や教師データに使いうる情報</a:t>
            </a:r>
            <a:endParaRPr lang="en-US" altLang="ja-JP" dirty="0" smtClean="0"/>
          </a:p>
          <a:p>
            <a:pPr lvl="1"/>
            <a:r>
              <a:rPr lang="ja-JP" altLang="en-US" dirty="0" smtClean="0"/>
              <a:t>データの保持方法</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4047700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47203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2984906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368477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435574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a:t>
            </a:r>
            <a:r>
              <a:rPr lang="ja-JP" altLang="en-US" dirty="0" smtClean="0"/>
              <a:t>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111327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2223778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ja-JP" altLang="en-US" dirty="0" smtClean="0"/>
              <a:t>混乱</a:t>
            </a:r>
            <a:r>
              <a:rPr kumimoji="1" lang="ja-JP" altLang="en-US" dirty="0" smtClean="0"/>
              <a:t>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a:t>
            </a:r>
            <a:r>
              <a:rPr lang="ja-JP" altLang="en-US" sz="2800" dirty="0" smtClean="0"/>
              <a:t>こと，また</a:t>
            </a:r>
            <a:r>
              <a:rPr lang="ja-JP" altLang="en-US" sz="2800" dirty="0" smtClean="0"/>
              <a:t>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リアルタイム学習で逐次学習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バッチ処理でまとまったデータを一括処理</a:t>
            </a:r>
            <a:r>
              <a:rPr lang="ja-JP" altLang="en-US" dirty="0" smtClean="0"/>
              <a:t>をするけれど，最適化方針は逐次学習するということはありえる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ja-JP" altLang="en-US" sz="4000" dirty="0" smtClean="0"/>
              <a:t>バッチ</a:t>
            </a:r>
            <a:r>
              <a:rPr lang="ja-JP" altLang="en-US" sz="4000" dirty="0"/>
              <a:t>処理で学習＋予測結果を</a:t>
            </a:r>
            <a:r>
              <a:rPr lang="en-US" altLang="ja-JP" sz="4000" dirty="0"/>
              <a:t>Web</a:t>
            </a:r>
            <a:r>
              <a:rPr lang="ja-JP" altLang="en-US" sz="4000" dirty="0"/>
              <a:t>アプリケーションで直接算出する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81670" y="1690689"/>
            <a:ext cx="5047937"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5970</TotalTime>
  <Words>4411</Words>
  <Application>Microsoft Office PowerPoint</Application>
  <PresentationFormat>ワイド画面</PresentationFormat>
  <Paragraphs>659</Paragraphs>
  <Slides>31</Slides>
  <Notes>24</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システムに機械学習を含める流れ</vt:lpstr>
      <vt:lpstr>システム設計</vt:lpstr>
      <vt:lpstr>混乱しやすい「バッチ処理」と「バッチ学習」</vt:lpstr>
      <vt:lpstr>一括学習と逐次学習</vt:lpstr>
      <vt:lpstr>取りうる処理と学習の組み合わせ</vt:lpstr>
      <vt:lpstr>バッチ処理で学習を行う３つの予測パターン</vt:lpstr>
      <vt:lpstr>バッチ処理で学習＋予測結果をWebアプリケーションで直接算出する(リアルタイム処理で予測)</vt:lpstr>
      <vt:lpstr>バッチ処理で学習＋予測結果をWebアプリケーションで直接算出する(リアルタイム処理で予測)</vt:lpstr>
      <vt:lpstr>パターン１：学習フェーズ</vt:lpstr>
      <vt:lpstr>パターン１：予測フェーズ</vt:lpstr>
      <vt:lpstr>バッチ処理で学習＋予測結果をAPI経由で利用する(リアルタイム処理で予測)</vt:lpstr>
      <vt:lpstr>バッチ処理で学習＋予測結果をAPI経由で利用する(リアルタイム処理で予測)</vt:lpstr>
      <vt:lpstr>バッチ処理で学習＋予測結果をDB経由で利用する(バッチ処理で予測)</vt:lpstr>
      <vt:lpstr>バッチ処理で学習＋予測結果をDB経由で利用する(バッチ処理で予測)</vt:lpstr>
      <vt:lpstr>パターン３：学習フェーズ</vt:lpstr>
      <vt:lpstr>パターン３：予測フェーズ</vt:lpstr>
      <vt:lpstr>各パターンのまとめ</vt:lpstr>
      <vt:lpstr>ログ設計</vt:lpstr>
      <vt:lpstr>ログを保持する場所</vt:lpstr>
      <vt:lpstr>ログを設計する上での注意点</vt:lpstr>
      <vt:lpstr>4.4 まとめ</vt:lpstr>
      <vt:lpstr>オブジェクトストレージ</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195</cp:revision>
  <dcterms:created xsi:type="dcterms:W3CDTF">2019-06-22T03:31:23Z</dcterms:created>
  <dcterms:modified xsi:type="dcterms:W3CDTF">2019-07-01T05:50:42Z</dcterms:modified>
</cp:coreProperties>
</file>