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60" r:id="rId3"/>
    <p:sldId id="258" r:id="rId4"/>
    <p:sldId id="263" r:id="rId5"/>
    <p:sldId id="261" r:id="rId6"/>
    <p:sldId id="262" r:id="rId7"/>
    <p:sldId id="264" r:id="rId8"/>
    <p:sldId id="265" r:id="rId9"/>
    <p:sldId id="285" r:id="rId10"/>
    <p:sldId id="269" r:id="rId11"/>
    <p:sldId id="270" r:id="rId12"/>
    <p:sldId id="271" r:id="rId13"/>
    <p:sldId id="286" r:id="rId14"/>
    <p:sldId id="274" r:id="rId15"/>
    <p:sldId id="288" r:id="rId16"/>
    <p:sldId id="276" r:id="rId17"/>
    <p:sldId id="277" r:id="rId18"/>
    <p:sldId id="279" r:id="rId19"/>
    <p:sldId id="281" r:id="rId20"/>
    <p:sldId id="282" r:id="rId21"/>
    <p:sldId id="283" r:id="rId22"/>
    <p:sldId id="290" r:id="rId23"/>
    <p:sldId id="284" r:id="rId24"/>
    <p:sldId id="289" r:id="rId25"/>
    <p:sldId id="280" r:id="rId26"/>
    <p:sldId id="278" r:id="rId27"/>
    <p:sldId id="266" r:id="rId28"/>
    <p:sldId id="287" r:id="rId29"/>
    <p:sldId id="272" r:id="rId30"/>
    <p:sldId id="267" r:id="rId31"/>
    <p:sldId id="275"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5" autoAdjust="0"/>
    <p:restoredTop sz="59406" autoAdjust="0"/>
  </p:normalViewPr>
  <p:slideViewPr>
    <p:cSldViewPr snapToGrid="0">
      <p:cViewPr varScale="1">
        <p:scale>
          <a:sx n="61" d="100"/>
          <a:sy n="61" d="100"/>
        </p:scale>
        <p:origin x="1428"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E26B5-8898-4486-87D2-8D9E02A65170}" type="datetimeFigureOut">
              <a:rPr kumimoji="1" lang="ja-JP" altLang="en-US" smtClean="0"/>
              <a:t>2019/6/29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4524-672D-4E66-A637-CA0A2B28D555}" type="slidenum">
              <a:rPr kumimoji="1" lang="ja-JP" altLang="en-US" smtClean="0"/>
              <a:t>‹#›</a:t>
            </a:fld>
            <a:endParaRPr kumimoji="1" lang="ja-JP" altLang="en-US"/>
          </a:p>
        </p:txBody>
      </p:sp>
    </p:spTree>
    <p:extLst>
      <p:ext uri="{BB962C8B-B14F-4D97-AF65-F5344CB8AC3E}">
        <p14:creationId xmlns:p14="http://schemas.microsoft.com/office/powerpoint/2010/main" val="4208471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仕事ではじめる機械学習の第１章</a:t>
            </a:r>
            <a:r>
              <a:rPr kumimoji="1" lang="ja-JP" altLang="en-US" baseline="0" dirty="0" smtClean="0"/>
              <a:t> 機械学習プロジェクトの始め方をやっていきたいと思います。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1</a:t>
            </a:fld>
            <a:endParaRPr kumimoji="1" lang="ja-JP" altLang="en-US"/>
          </a:p>
        </p:txBody>
      </p:sp>
    </p:spTree>
    <p:extLst>
      <p:ext uri="{BB962C8B-B14F-4D97-AF65-F5344CB8AC3E}">
        <p14:creationId xmlns:p14="http://schemas.microsoft.com/office/powerpoint/2010/main" val="4146709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１．バッチシステムによって、</a:t>
            </a:r>
            <a:r>
              <a:rPr lang="en-US" altLang="ja-JP" sz="1200" dirty="0" smtClean="0">
                <a:latin typeface="ＭＳ Ｐゴシック" panose="020B0600070205080204" pitchFamily="50" charset="-128"/>
                <a:ea typeface="ＭＳ Ｐゴシック" panose="020B0600070205080204" pitchFamily="50" charset="-128"/>
              </a:rPr>
              <a:t>DB</a:t>
            </a:r>
            <a:r>
              <a:rPr lang="ja-JP" altLang="en-US" sz="1200" dirty="0" smtClean="0">
                <a:latin typeface="ＭＳ Ｐゴシック" panose="020B0600070205080204" pitchFamily="50" charset="-128"/>
                <a:ea typeface="ＭＳ Ｐゴシック" panose="020B0600070205080204" pitchFamily="50" charset="-128"/>
              </a:rPr>
              <a:t>から予め蓄積されたログやユーザー情報を取得し，特徴量を抽出する</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２．次にここで得た、特徴量を元に何らかのモデルを学習します</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３．～～</a:t>
            </a: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Ｐゴシック" panose="020B0600070205080204" pitchFamily="50" charset="-128"/>
                <a:ea typeface="ＭＳ Ｐゴシック" panose="020B0600070205080204" pitchFamily="50" charset="-128"/>
              </a:rPr>
              <a:t>シリアライズというのは、</a:t>
            </a:r>
            <a:r>
              <a:rPr kumimoji="1" lang="ja-JP" altLang="en-US" sz="1200" b="0" i="0" kern="1200" dirty="0" smtClean="0">
                <a:solidFill>
                  <a:schemeClr val="tx1"/>
                </a:solidFill>
                <a:effectLst/>
                <a:latin typeface="+mn-lt"/>
                <a:ea typeface="+mn-ea"/>
                <a:cs typeface="+mn-cs"/>
              </a:rPr>
              <a:t>ソフトウェア内部で扱っているデータをそのまま、保存したり送受信することができるように変換することですね。</a:t>
            </a:r>
            <a:endParaRPr kumimoji="1" lang="en-US" altLang="ja-JP"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tx1"/>
                </a:solidFill>
                <a:effectLst/>
                <a:latin typeface="+mn-lt"/>
                <a:ea typeface="+mn-ea"/>
                <a:cs typeface="+mn-cs"/>
              </a:rPr>
              <a:t>で次は予測フェーズですね</a:t>
            </a:r>
            <a:endParaRPr lang="en-US" altLang="ja-JP" sz="1200" dirty="0" smtClean="0">
              <a:latin typeface="ＭＳ Ｐゴシック" panose="020B0600070205080204" pitchFamily="50" charset="-128"/>
              <a:ea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11</a:t>
            </a:fld>
            <a:endParaRPr kumimoji="1" lang="ja-JP" altLang="en-US"/>
          </a:p>
        </p:txBody>
      </p:sp>
    </p:spTree>
    <p:extLst>
      <p:ext uri="{BB962C8B-B14F-4D97-AF65-F5344CB8AC3E}">
        <p14:creationId xmlns:p14="http://schemas.microsoft.com/office/powerpoint/2010/main" val="738457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予測フェーズは青い部分の要素が用いられます。</a:t>
            </a:r>
            <a:endParaRPr kumimoji="1" lang="en-US" altLang="ja-JP" dirty="0" smtClean="0"/>
          </a:p>
          <a:p>
            <a:endParaRPr kumimoji="1" lang="en-US" altLang="ja-JP" dirty="0" smtClean="0"/>
          </a:p>
          <a:p>
            <a:r>
              <a:rPr kumimoji="1" lang="ja-JP" altLang="en-US" dirty="0" smtClean="0"/>
              <a:t>で、</a:t>
            </a:r>
            <a:r>
              <a:rPr kumimoji="1" lang="en-US" altLang="ja-JP" dirty="0" smtClean="0"/>
              <a:t>Web</a:t>
            </a:r>
            <a:r>
              <a:rPr kumimoji="1" lang="ja-JP" altLang="en-US" dirty="0" smtClean="0"/>
              <a:t>アプリケーションが何かしらのイベントをトリガーに予測を要求します。例えば～～</a:t>
            </a:r>
            <a:endParaRPr kumimoji="1" lang="en-US" altLang="ja-JP" dirty="0" smtClean="0"/>
          </a:p>
          <a:p>
            <a:endParaRPr kumimoji="1" lang="en-US" altLang="ja-JP" dirty="0" smtClean="0"/>
          </a:p>
          <a:p>
            <a:r>
              <a:rPr kumimoji="1" lang="ja-JP" altLang="en-US" dirty="0" smtClean="0"/>
              <a:t>で、このイベント発生時に予測したい対象、今回の例だとコメントですね。この情報を</a:t>
            </a:r>
            <a:r>
              <a:rPr kumimoji="1" lang="en-US" altLang="ja-JP" dirty="0" smtClean="0"/>
              <a:t>DB</a:t>
            </a:r>
            <a:r>
              <a:rPr kumimoji="1" lang="ja-JP" altLang="en-US" dirty="0" smtClean="0"/>
              <a:t>からあるいはリクエスト情報から直接取得し、特徴量を抽出します</a:t>
            </a:r>
            <a:endParaRPr kumimoji="1" lang="en-US" altLang="ja-JP" dirty="0" smtClean="0"/>
          </a:p>
          <a:p>
            <a:endParaRPr kumimoji="1" lang="en-US" altLang="ja-JP" dirty="0" smtClean="0"/>
          </a:p>
          <a:p>
            <a:r>
              <a:rPr kumimoji="1" lang="ja-JP" altLang="en-US" dirty="0" smtClean="0"/>
              <a:t>で、次に学習フェーズ完成させておいた～～</a:t>
            </a:r>
            <a:endParaRPr kumimoji="1" lang="en-US" altLang="ja-JP" dirty="0" smtClean="0"/>
          </a:p>
          <a:p>
            <a:endParaRPr kumimoji="1" lang="en-US" altLang="ja-JP" dirty="0" smtClean="0"/>
          </a:p>
          <a:p>
            <a:r>
              <a:rPr kumimoji="1" lang="ja-JP" altLang="en-US" dirty="0" smtClean="0"/>
              <a:t>その</a:t>
            </a:r>
            <a:r>
              <a:rPr kumimoji="1" lang="ja-JP" altLang="en-US" dirty="0" smtClean="0"/>
              <a:t>結果</a:t>
            </a:r>
            <a:r>
              <a:rPr kumimoji="1" lang="ja-JP" altLang="en-US" dirty="0" smtClean="0"/>
              <a:t>をもと</a:t>
            </a:r>
            <a:r>
              <a:rPr kumimoji="1" lang="ja-JP" altLang="en-US" dirty="0" smtClean="0"/>
              <a:t>に、ユーザーにフィードバックをするなどして、次の処理へとつなげて</a:t>
            </a:r>
            <a:r>
              <a:rPr kumimoji="1" lang="ja-JP" altLang="en-US" dirty="0" smtClean="0"/>
              <a:t>いきます</a:t>
            </a:r>
            <a:endParaRPr kumimoji="1" lang="en-US" altLang="ja-JP" dirty="0" smtClean="0"/>
          </a:p>
          <a:p>
            <a:endParaRPr kumimoji="1" lang="en-US" altLang="ja-JP" b="0" dirty="0" smtClean="0"/>
          </a:p>
          <a:p>
            <a:r>
              <a:rPr kumimoji="1" lang="ja-JP" altLang="en-US" b="0" dirty="0" smtClean="0"/>
              <a:t>パターン</a:t>
            </a:r>
            <a:r>
              <a:rPr kumimoji="1" lang="en-US" altLang="ja-JP" b="0" dirty="0" smtClean="0"/>
              <a:t>1</a:t>
            </a:r>
            <a:r>
              <a:rPr kumimoji="1" lang="ja-JP" altLang="en-US" b="0" dirty="0" smtClean="0"/>
              <a:t>の学習と予測フェーズはこんな感じなりました</a:t>
            </a:r>
            <a:endParaRPr kumimoji="1" lang="en-US" altLang="ja-JP" b="0" dirty="0" smtClean="0"/>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イベントトリガー：イベントを起こす要因、引き金</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12</a:t>
            </a:fld>
            <a:endParaRPr kumimoji="1" lang="ja-JP" altLang="en-US"/>
          </a:p>
        </p:txBody>
      </p:sp>
    </p:spTree>
    <p:extLst>
      <p:ext uri="{BB962C8B-B14F-4D97-AF65-F5344CB8AC3E}">
        <p14:creationId xmlns:p14="http://schemas.microsoft.com/office/powerpoint/2010/main" val="416543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次のパターンは、～～というパターンですね。</a:t>
            </a:r>
            <a:endParaRPr kumimoji="1" lang="en-US" altLang="ja-JP" dirty="0" smtClean="0"/>
          </a:p>
          <a:p>
            <a:endParaRPr kumimoji="1" lang="en-US" altLang="ja-JP" dirty="0" smtClean="0"/>
          </a:p>
          <a:p>
            <a:r>
              <a:rPr kumimoji="1" lang="ja-JP" altLang="en-US" dirty="0" smtClean="0"/>
              <a:t>この</a:t>
            </a:r>
            <a:r>
              <a:rPr kumimoji="1" lang="ja-JP" altLang="en-US" dirty="0" smtClean="0"/>
              <a:t>パターンは</a:t>
            </a:r>
            <a:r>
              <a:rPr kumimoji="1" lang="ja-JP" altLang="en-US" dirty="0" smtClean="0"/>
              <a:t>、バッチ処理で学習とリアルタイム処理で予測という点では、パターン</a:t>
            </a:r>
            <a:r>
              <a:rPr kumimoji="1" lang="en-US" altLang="ja-JP" dirty="0" smtClean="0"/>
              <a:t>1</a:t>
            </a:r>
            <a:r>
              <a:rPr kumimoji="1" lang="ja-JP" altLang="en-US" dirty="0" smtClean="0"/>
              <a:t>と同じですが、予測</a:t>
            </a:r>
            <a:r>
              <a:rPr kumimoji="1" lang="ja-JP" altLang="en-US" dirty="0" smtClean="0"/>
              <a:t>結果をレスポンスとして返す</a:t>
            </a:r>
            <a:r>
              <a:rPr kumimoji="1" lang="en-US" altLang="ja-JP" dirty="0" smtClean="0"/>
              <a:t>API</a:t>
            </a:r>
            <a:r>
              <a:rPr kumimoji="1" lang="ja-JP" altLang="en-US" dirty="0" smtClean="0"/>
              <a:t>サーバーを用意</a:t>
            </a:r>
            <a:r>
              <a:rPr kumimoji="1" lang="ja-JP" altLang="en-US" dirty="0" smtClean="0"/>
              <a:t>するという点でちょっと違います。</a:t>
            </a:r>
            <a:endParaRPr kumimoji="1" lang="en-US" altLang="ja-JP" dirty="0" smtClean="0"/>
          </a:p>
          <a:p>
            <a:endParaRPr kumimoji="1" lang="en-US" altLang="ja-JP" dirty="0" smtClean="0"/>
          </a:p>
          <a:p>
            <a:r>
              <a:rPr kumimoji="1" lang="ja-JP" altLang="en-US" dirty="0" smtClean="0"/>
              <a:t>このパターンの特徴は～～</a:t>
            </a:r>
            <a:endParaRPr kumimoji="1" lang="en-US" altLang="ja-JP" dirty="0" smtClean="0"/>
          </a:p>
          <a:p>
            <a:endParaRPr kumimoji="1" lang="en-US" altLang="ja-JP" dirty="0" smtClean="0"/>
          </a:p>
          <a:p>
            <a:r>
              <a:rPr kumimoji="1" lang="ja-JP" altLang="en-US" dirty="0" smtClean="0"/>
              <a:t>の２点があり</a:t>
            </a:r>
            <a:endParaRPr kumimoji="1" lang="en-US" altLang="ja-JP" dirty="0" smtClean="0"/>
          </a:p>
          <a:p>
            <a:endParaRPr kumimoji="1" lang="en-US" altLang="ja-JP" dirty="0" smtClean="0"/>
          </a:p>
          <a:p>
            <a:r>
              <a:rPr kumimoji="1" lang="ja-JP" altLang="en-US" dirty="0" smtClean="0"/>
              <a:t>バッチ処理で学習を行うことは他のパターンとは代わりませんが、</a:t>
            </a:r>
            <a:r>
              <a:rPr kumimoji="1" lang="en-US" altLang="ja-JP" dirty="0" smtClean="0"/>
              <a:t>Web</a:t>
            </a:r>
            <a:r>
              <a:rPr kumimoji="1" lang="ja-JP" altLang="en-US" dirty="0" smtClean="0"/>
              <a:t>アプリケーションから～～です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13</a:t>
            </a:fld>
            <a:endParaRPr kumimoji="1" lang="ja-JP" altLang="en-US"/>
          </a:p>
        </p:txBody>
      </p:sp>
    </p:spTree>
    <p:extLst>
      <p:ext uri="{BB962C8B-B14F-4D97-AF65-F5344CB8AC3E}">
        <p14:creationId xmlns:p14="http://schemas.microsoft.com/office/powerpoint/2010/main" val="1667135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このスライドでは、パターン</a:t>
            </a:r>
            <a:r>
              <a:rPr kumimoji="1" lang="en-US" altLang="ja-JP" dirty="0" smtClean="0"/>
              <a:t>2</a:t>
            </a:r>
            <a:r>
              <a:rPr kumimoji="1" lang="ja-JP" altLang="en-US" dirty="0" smtClean="0"/>
              <a:t>のメリットとデメリットを簡単に紹介したいと思います。</a:t>
            </a:r>
            <a:endParaRPr kumimoji="1" lang="en-US" altLang="ja-JP" dirty="0" smtClean="0"/>
          </a:p>
          <a:p>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メリットは前のスライドの特徴のところでも言いましたが、</a:t>
            </a:r>
            <a:r>
              <a:rPr lang="en-US" altLang="ja-JP" dirty="0" smtClean="0"/>
              <a:t>Web</a:t>
            </a:r>
            <a:r>
              <a:rPr lang="ja-JP" altLang="en-US" dirty="0" smtClean="0"/>
              <a:t>アプリケーションとの結合が疎になることがメリットです。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で、結合が疎になるから～～</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デメリットとしては、～～</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14</a:t>
            </a:fld>
            <a:endParaRPr kumimoji="1" lang="ja-JP" altLang="en-US"/>
          </a:p>
        </p:txBody>
      </p:sp>
    </p:spTree>
    <p:extLst>
      <p:ext uri="{BB962C8B-B14F-4D97-AF65-F5344CB8AC3E}">
        <p14:creationId xmlns:p14="http://schemas.microsoft.com/office/powerpoint/2010/main" val="2715152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最後のパターン３ですね。このパターンは～～という方法です</a:t>
            </a:r>
            <a:endParaRPr kumimoji="1" lang="en-US" altLang="ja-JP" dirty="0" smtClean="0"/>
          </a:p>
          <a:p>
            <a:endParaRPr kumimoji="1" lang="en-US" altLang="ja-JP" dirty="0" smtClean="0"/>
          </a:p>
          <a:p>
            <a:r>
              <a:rPr kumimoji="1" lang="ja-JP" altLang="en-US" dirty="0" smtClean="0"/>
              <a:t>前の</a:t>
            </a:r>
            <a:r>
              <a:rPr kumimoji="1" lang="en-US" altLang="ja-JP" dirty="0" smtClean="0"/>
              <a:t>2</a:t>
            </a:r>
            <a:r>
              <a:rPr kumimoji="1" lang="ja-JP" altLang="en-US" dirty="0" err="1" smtClean="0"/>
              <a:t>つの</a:t>
            </a:r>
            <a:r>
              <a:rPr kumimoji="1" lang="ja-JP" altLang="en-US" dirty="0" smtClean="0"/>
              <a:t>パターンとの違いとしては予測結果を</a:t>
            </a:r>
            <a:r>
              <a:rPr kumimoji="1" lang="en-US" altLang="ja-JP" dirty="0" smtClean="0"/>
              <a:t>DB</a:t>
            </a:r>
            <a:r>
              <a:rPr kumimoji="1" lang="ja-JP" altLang="en-US" dirty="0" smtClean="0"/>
              <a:t>経由で提供することですね</a:t>
            </a:r>
            <a:endParaRPr kumimoji="1" lang="en-US" altLang="ja-JP" dirty="0" smtClean="0"/>
          </a:p>
          <a:p>
            <a:endParaRPr kumimoji="1" lang="en-US" altLang="ja-JP" dirty="0" smtClean="0"/>
          </a:p>
          <a:p>
            <a:r>
              <a:rPr kumimoji="1" lang="en-US" altLang="ja-JP" dirty="0" smtClean="0"/>
              <a:t>Web</a:t>
            </a:r>
            <a:r>
              <a:rPr kumimoji="1" lang="ja-JP" altLang="en-US" dirty="0" smtClean="0"/>
              <a:t>アプリケーションで使い勝手の良いのはこの</a:t>
            </a:r>
            <a:r>
              <a:rPr kumimoji="1" lang="ja-JP" altLang="en-US" dirty="0" smtClean="0"/>
              <a:t>パターン</a:t>
            </a:r>
            <a:r>
              <a:rPr kumimoji="1" lang="ja-JP" altLang="en-US" dirty="0" smtClean="0"/>
              <a:t>で、一番初めに試すパターンとしてはこの方法が無難らしいです。</a:t>
            </a:r>
            <a:endParaRPr kumimoji="1" lang="en-US" altLang="ja-JP" dirty="0" smtClean="0"/>
          </a:p>
          <a:p>
            <a:endParaRPr kumimoji="1" lang="en-US" altLang="ja-JP" dirty="0" smtClean="0"/>
          </a:p>
          <a:p>
            <a:r>
              <a:rPr kumimoji="1" lang="ja-JP" altLang="en-US" dirty="0" smtClean="0"/>
              <a:t>分類問題などについて～～</a:t>
            </a:r>
            <a:endParaRPr kumimoji="1" lang="en-US" altLang="ja-JP" dirty="0" smtClean="0"/>
          </a:p>
          <a:p>
            <a:endParaRPr kumimoji="1" lang="en-US" altLang="ja-JP" dirty="0" smtClean="0"/>
          </a:p>
          <a:p>
            <a:r>
              <a:rPr kumimoji="1" lang="ja-JP" altLang="en-US" dirty="0" smtClean="0"/>
              <a:t>このパターンは</a:t>
            </a:r>
            <a:r>
              <a:rPr kumimoji="1" lang="ja-JP" altLang="en-US" dirty="0" smtClean="0"/>
              <a:t>、パターン２と同様に予測</a:t>
            </a:r>
            <a:r>
              <a:rPr kumimoji="1" lang="ja-JP" altLang="en-US" dirty="0" smtClean="0"/>
              <a:t>バッチとアプリケーションの間で</a:t>
            </a:r>
            <a:r>
              <a:rPr kumimoji="1" lang="en-US" altLang="ja-JP" dirty="0" smtClean="0"/>
              <a:t>DB</a:t>
            </a:r>
            <a:r>
              <a:rPr kumimoji="1" lang="ja-JP" altLang="en-US" dirty="0" smtClean="0"/>
              <a:t>を介してやり取りをするので、</a:t>
            </a:r>
            <a:r>
              <a:rPr kumimoji="1" lang="en-US" altLang="ja-JP" dirty="0" smtClean="0"/>
              <a:t>Web</a:t>
            </a:r>
            <a:r>
              <a:rPr kumimoji="1" lang="ja-JP" altLang="en-US" dirty="0" smtClean="0"/>
              <a:t>アプリケーションと機械学習の学習・予測を行う部分がそれぞれ独立しており</a:t>
            </a:r>
            <a:endParaRPr kumimoji="1" lang="en-US" altLang="ja-JP" dirty="0" smtClean="0"/>
          </a:p>
          <a:p>
            <a:endParaRPr kumimoji="1" lang="en-US" altLang="ja-JP" dirty="0" smtClean="0"/>
          </a:p>
          <a:p>
            <a:r>
              <a:rPr kumimoji="1" lang="en-US" altLang="ja-JP" dirty="0" smtClean="0"/>
              <a:t>Web</a:t>
            </a:r>
            <a:r>
              <a:rPr kumimoji="1" lang="ja-JP" altLang="en-US" dirty="0" smtClean="0"/>
              <a:t>アプリケーションと機械学習する部分で言語がそれぞれ異なっても良いことが大きなメリットです</a:t>
            </a:r>
            <a:r>
              <a:rPr kumimoji="1" lang="ja-JP" altLang="en-US" dirty="0" smtClean="0"/>
              <a:t>。</a:t>
            </a:r>
            <a:endParaRPr kumimoji="1" lang="en-US" altLang="ja-JP" dirty="0" smtClean="0"/>
          </a:p>
          <a:p>
            <a:endParaRPr kumimoji="1" lang="en-US" altLang="ja-JP" dirty="0" smtClean="0"/>
          </a:p>
          <a:p>
            <a:r>
              <a:rPr kumimoji="1" lang="ja-JP" altLang="en-US" dirty="0" smtClean="0"/>
              <a:t>このパターンの特徴は２つ書かれていました。</a:t>
            </a:r>
            <a:endParaRPr kumimoji="1" lang="en-US" altLang="ja-JP" dirty="0" smtClean="0"/>
          </a:p>
          <a:p>
            <a:endParaRPr kumimoji="1" lang="en-US" altLang="ja-JP" dirty="0" smtClean="0"/>
          </a:p>
          <a:p>
            <a:r>
              <a:rPr kumimoji="1" lang="ja-JP" altLang="en-US" dirty="0" smtClean="0"/>
              <a:t>１つは、予測に必要な情報は予測バッチ実行時に存在する、これは予測を一括で行うので予測で必要な情報が事前に存在しているってことですね</a:t>
            </a:r>
            <a:endParaRPr kumimoji="1" lang="en-US" altLang="ja-JP" dirty="0" smtClean="0"/>
          </a:p>
          <a:p>
            <a:endParaRPr kumimoji="1" lang="en-US" altLang="ja-JP" dirty="0" smtClean="0"/>
          </a:p>
          <a:p>
            <a:r>
              <a:rPr kumimoji="1" lang="en-US" altLang="ja-JP" dirty="0" smtClean="0"/>
              <a:t>2</a:t>
            </a:r>
            <a:r>
              <a:rPr kumimoji="1" lang="ja-JP" altLang="en-US" dirty="0" smtClean="0"/>
              <a:t>つ目は～～ということです、即時に予測結果を提供したい場合は、前の２つのパターンでやってるようにリアルタイム処理で予測をする必要があります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15</a:t>
            </a:fld>
            <a:endParaRPr kumimoji="1" lang="ja-JP" altLang="en-US"/>
          </a:p>
        </p:txBody>
      </p:sp>
    </p:spTree>
    <p:extLst>
      <p:ext uri="{BB962C8B-B14F-4D97-AF65-F5344CB8AC3E}">
        <p14:creationId xmlns:p14="http://schemas.microsoft.com/office/powerpoint/2010/main" val="686770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・このパターンが用いられる</a:t>
            </a:r>
            <a:r>
              <a:rPr kumimoji="1" lang="ja-JP" altLang="en-US" dirty="0" smtClean="0"/>
              <a:t>場面ですね</a:t>
            </a:r>
            <a:endParaRPr kumimoji="1" lang="en-US" altLang="ja-JP" dirty="0" smtClean="0"/>
          </a:p>
          <a:p>
            <a:endParaRPr kumimoji="1" lang="en-US" altLang="ja-JP" dirty="0" smtClean="0"/>
          </a:p>
          <a:p>
            <a:r>
              <a:rPr kumimoji="1" lang="ja-JP" altLang="en-US" dirty="0" smtClean="0"/>
              <a:t>前のスライドの特徴で予測結果を即時に返す必要にないといったように、予測の頻度が頻繁でない対象や結果に向いているパターンになります。</a:t>
            </a:r>
            <a:endParaRPr kumimoji="1" lang="en-US" altLang="ja-JP" dirty="0" smtClean="0"/>
          </a:p>
          <a:p>
            <a:endParaRPr kumimoji="1" lang="en-US" altLang="ja-JP" dirty="0" smtClean="0"/>
          </a:p>
          <a:p>
            <a:r>
              <a:rPr kumimoji="1" lang="ja-JP" altLang="en-US" dirty="0" smtClean="0"/>
              <a:t>具体的には、予測の頻度がおよそ一日一回以上、短くても数時間に一回程度で問題のない対象や結果に向いています。</a:t>
            </a:r>
            <a:endParaRPr kumimoji="1" lang="en-US" altLang="ja-JP" dirty="0" smtClean="0"/>
          </a:p>
          <a:p>
            <a:endParaRPr kumimoji="1" lang="en-US" altLang="ja-JP" dirty="0" smtClean="0"/>
          </a:p>
          <a:p>
            <a:r>
              <a:rPr kumimoji="1" lang="ja-JP" altLang="en-US" dirty="0" smtClean="0"/>
              <a:t>例としては、～～</a:t>
            </a:r>
            <a:endParaRPr kumimoji="1" lang="en-US" altLang="ja-JP" dirty="0" smtClean="0"/>
          </a:p>
          <a:p>
            <a:endParaRPr kumimoji="1" lang="en-US" altLang="ja-JP" dirty="0" smtClean="0"/>
          </a:p>
          <a:p>
            <a:endParaRPr kumimoji="1" lang="en-US" altLang="ja-JP" dirty="0" smtClean="0"/>
          </a:p>
          <a:p>
            <a:r>
              <a:rPr kumimoji="1" lang="ja-JP" altLang="en-US" dirty="0" smtClean="0"/>
              <a:t>・</a:t>
            </a:r>
            <a:r>
              <a:rPr kumimoji="1" lang="ja-JP" altLang="en-US" dirty="0" smtClean="0"/>
              <a:t>メリットとしては、これはパターン２と同じなんですが～～ということで</a:t>
            </a:r>
            <a:endParaRPr kumimoji="1" lang="en-US" altLang="ja-JP" dirty="0" smtClean="0"/>
          </a:p>
          <a:p>
            <a:endParaRPr kumimoji="1" lang="en-US" altLang="ja-JP" dirty="0" smtClean="0"/>
          </a:p>
          <a:p>
            <a:r>
              <a:rPr kumimoji="1" lang="en-US" altLang="ja-JP" dirty="0" smtClean="0"/>
              <a:t>Web</a:t>
            </a:r>
            <a:r>
              <a:rPr kumimoji="1" lang="ja-JP" altLang="en-US" dirty="0" smtClean="0"/>
              <a:t>アプロケーションで</a:t>
            </a:r>
            <a:r>
              <a:rPr kumimoji="1" lang="en-US" altLang="ja-JP" dirty="0" smtClean="0"/>
              <a:t>Ruby on Rails</a:t>
            </a:r>
            <a:r>
              <a:rPr kumimoji="1" lang="ja-JP" altLang="en-US" dirty="0" smtClean="0"/>
              <a:t>を</a:t>
            </a:r>
            <a:r>
              <a:rPr kumimoji="1" lang="ja-JP" altLang="en-US" dirty="0" smtClean="0"/>
              <a:t>使ってたと</a:t>
            </a:r>
            <a:r>
              <a:rPr kumimoji="1" lang="ja-JP" altLang="en-US" dirty="0" smtClean="0"/>
              <a:t>しても、特に気にすることなく</a:t>
            </a:r>
            <a:r>
              <a:rPr kumimoji="1" lang="en-US" altLang="ja-JP" dirty="0" smtClean="0"/>
              <a:t>Python</a:t>
            </a:r>
            <a:r>
              <a:rPr kumimoji="1" lang="ja-JP" altLang="en-US" dirty="0" smtClean="0"/>
              <a:t>や</a:t>
            </a:r>
            <a:r>
              <a:rPr kumimoji="1" lang="en-US" altLang="ja-JP" dirty="0" smtClean="0"/>
              <a:t>R</a:t>
            </a:r>
            <a:r>
              <a:rPr kumimoji="1" lang="ja-JP" altLang="en-US" dirty="0" smtClean="0"/>
              <a:t>でバッチを書けるというメリットが</a:t>
            </a:r>
            <a:r>
              <a:rPr kumimoji="1" lang="ja-JP" altLang="en-US" dirty="0" smtClean="0"/>
              <a:t>あります</a:t>
            </a:r>
            <a:endParaRPr kumimoji="1" lang="en-US" altLang="ja-JP" dirty="0" smtClean="0"/>
          </a:p>
          <a:p>
            <a:endParaRPr kumimoji="1" lang="en-US" altLang="ja-JP" dirty="0" smtClean="0"/>
          </a:p>
          <a:p>
            <a:r>
              <a:rPr kumimoji="1" lang="en-US" altLang="ja-JP" dirty="0" smtClean="0"/>
              <a:t>2</a:t>
            </a:r>
            <a:r>
              <a:rPr kumimoji="1" lang="ja-JP" altLang="en-US" dirty="0" smtClean="0"/>
              <a:t>つ目は予測を一括で行うので、～～</a:t>
            </a:r>
            <a:endParaRPr kumimoji="1" lang="en-US" altLang="ja-JP" dirty="0" smtClean="0"/>
          </a:p>
          <a:p>
            <a:endParaRPr kumimoji="1" lang="en-US" altLang="ja-JP" dirty="0" smtClean="0"/>
          </a:p>
          <a:p>
            <a:r>
              <a:rPr kumimoji="1" lang="ja-JP" altLang="en-US" dirty="0" smtClean="0"/>
              <a:t>デメリットは、やっぱりバッチ処理で予測をするので～～ということです</a:t>
            </a:r>
            <a:endParaRPr kumimoji="1" lang="en-US" altLang="ja-JP" dirty="0" smtClean="0"/>
          </a:p>
          <a:p>
            <a:endParaRPr kumimoji="1" lang="en-US" altLang="ja-JP" dirty="0" smtClean="0"/>
          </a:p>
          <a:p>
            <a:r>
              <a:rPr kumimoji="1" lang="ja-JP" altLang="en-US" dirty="0" smtClean="0"/>
              <a:t>なので、全コンテンツに対して予測しなおすようなバッチの組み方をすると、データ量に増加に対して処理時間が予想以上に膨らんでしまい、日次のジョブでは終わらないようなことが起きるので注意が必要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16</a:t>
            </a:fld>
            <a:endParaRPr kumimoji="1" lang="ja-JP" altLang="en-US"/>
          </a:p>
        </p:txBody>
      </p:sp>
    </p:spTree>
    <p:extLst>
      <p:ext uri="{BB962C8B-B14F-4D97-AF65-F5344CB8AC3E}">
        <p14:creationId xmlns:p14="http://schemas.microsoft.com/office/powerpoint/2010/main" val="2801964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パターン３の学習フェーズの概要ですね</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学習フェーズでは、</a:t>
            </a:r>
            <a:r>
              <a:rPr kumimoji="1" lang="en-US" altLang="ja-JP" dirty="0" smtClean="0"/>
              <a:t>DB</a:t>
            </a:r>
            <a:r>
              <a:rPr kumimoji="1" lang="ja-JP" altLang="en-US" dirty="0" smtClean="0"/>
              <a:t>の中にある</a:t>
            </a:r>
            <a:r>
              <a:rPr kumimoji="1" lang="ja-JP" altLang="en-US" sz="1200" dirty="0" smtClean="0">
                <a:latin typeface="ＭＳ Ｐゴシック" panose="020B0600070205080204" pitchFamily="50" charset="-128"/>
                <a:ea typeface="ＭＳ Ｐゴシック" panose="020B0600070205080204" pitchFamily="50" charset="-128"/>
              </a:rPr>
              <a:t>ログやユーザー情報から特徴を抽出してモデルを一括学習します。</a:t>
            </a:r>
            <a:endParaRPr kumimoji="1"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latin typeface="ＭＳ Ｐゴシック" panose="020B0600070205080204" pitchFamily="50" charset="-128"/>
              <a:ea typeface="ＭＳ Ｐゴシック" panose="020B060007020508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ＭＳ Ｐゴシック" panose="020B0600070205080204" pitchFamily="50" charset="-128"/>
                <a:ea typeface="ＭＳ Ｐゴシック" panose="020B0600070205080204" pitchFamily="50" charset="-128"/>
              </a:rPr>
              <a:t>で、ここで構築した学習済みモデルを保存して予測フェーズで使用する</a:t>
            </a:r>
            <a:endParaRPr kumimoji="1" lang="en-US" altLang="ja-JP" sz="1200" dirty="0" smtClean="0">
              <a:latin typeface="ＭＳ Ｐゴシック" panose="020B0600070205080204" pitchFamily="50" charset="-128"/>
              <a:ea typeface="ＭＳ Ｐゴシック" panose="020B060007020508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17</a:t>
            </a:fld>
            <a:endParaRPr kumimoji="1" lang="ja-JP" altLang="en-US"/>
          </a:p>
        </p:txBody>
      </p:sp>
    </p:spTree>
    <p:extLst>
      <p:ext uri="{BB962C8B-B14F-4D97-AF65-F5344CB8AC3E}">
        <p14:creationId xmlns:p14="http://schemas.microsoft.com/office/powerpoint/2010/main" val="3996026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パターン３の予測フェーズです</a:t>
            </a:r>
            <a:endParaRPr kumimoji="1" lang="en-US" altLang="ja-JP" dirty="0" smtClean="0"/>
          </a:p>
          <a:p>
            <a:endParaRPr kumimoji="1" lang="en-US" altLang="ja-JP" dirty="0" smtClean="0"/>
          </a:p>
          <a:p>
            <a:r>
              <a:rPr kumimoji="1" lang="ja-JP" altLang="en-US" dirty="0" smtClean="0"/>
              <a:t>先ほどの学習フェーズで完成したモデルを用いて予測を行います</a:t>
            </a:r>
            <a:endParaRPr kumimoji="1" lang="en-US" altLang="ja-JP" dirty="0" smtClean="0"/>
          </a:p>
          <a:p>
            <a:endParaRPr kumimoji="1" lang="en-US" altLang="ja-JP" dirty="0" smtClean="0"/>
          </a:p>
          <a:p>
            <a:r>
              <a:rPr kumimoji="1" lang="en-US" altLang="ja-JP" dirty="0" smtClean="0"/>
              <a:t>DB</a:t>
            </a:r>
            <a:r>
              <a:rPr kumimoji="1" lang="ja-JP" altLang="en-US" dirty="0" smtClean="0"/>
              <a:t>の中のデータから特徴量を抽出し、予測します</a:t>
            </a:r>
            <a:endParaRPr kumimoji="1" lang="en-US" altLang="ja-JP" dirty="0" smtClean="0"/>
          </a:p>
          <a:p>
            <a:endParaRPr kumimoji="1" lang="en-US" altLang="ja-JP" dirty="0" smtClean="0"/>
          </a:p>
          <a:p>
            <a:r>
              <a:rPr kumimoji="1" lang="ja-JP" altLang="en-US" dirty="0" smtClean="0"/>
              <a:t>で、予測結果を</a:t>
            </a:r>
            <a:r>
              <a:rPr kumimoji="1" lang="en-US" altLang="ja-JP" dirty="0" smtClean="0"/>
              <a:t>Web</a:t>
            </a:r>
            <a:r>
              <a:rPr kumimoji="1" lang="ja-JP" altLang="en-US" dirty="0" smtClean="0"/>
              <a:t>アプリケーションで利用できる形にして</a:t>
            </a:r>
            <a:r>
              <a:rPr kumimoji="1" lang="en-US" altLang="ja-JP" dirty="0" smtClean="0"/>
              <a:t>DB</a:t>
            </a:r>
            <a:r>
              <a:rPr kumimoji="1" lang="ja-JP" altLang="en-US" dirty="0" smtClean="0"/>
              <a:t>に格納し、</a:t>
            </a:r>
            <a:r>
              <a:rPr kumimoji="1" lang="en-US" altLang="ja-JP" dirty="0" smtClean="0"/>
              <a:t>DB</a:t>
            </a:r>
            <a:r>
              <a:rPr kumimoji="1" lang="ja-JP" altLang="en-US" dirty="0" smtClean="0"/>
              <a:t>経由で予測結果を提供します</a:t>
            </a:r>
            <a:endParaRPr kumimoji="1" lang="en-US" altLang="ja-JP" dirty="0" smtClean="0"/>
          </a:p>
          <a:p>
            <a:endParaRPr kumimoji="1" lang="en-US" altLang="ja-JP" dirty="0" smtClean="0"/>
          </a:p>
          <a:p>
            <a:r>
              <a:rPr kumimoji="1" lang="ja-JP" altLang="en-US" dirty="0" smtClean="0"/>
              <a:t>この</a:t>
            </a:r>
            <a:r>
              <a:rPr kumimoji="1" lang="ja-JP" altLang="en-US" dirty="0" smtClean="0"/>
              <a:t>パターンは他のパターンと比べ、予測にかけられる時間に余裕があるのが特徴ですが、予測対象となるコンテンツが増えていく</a:t>
            </a:r>
            <a:r>
              <a:rPr kumimoji="1" lang="ja-JP" altLang="en-US" dirty="0" smtClean="0"/>
              <a:t>と</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18</a:t>
            </a:fld>
            <a:endParaRPr kumimoji="1" lang="ja-JP" altLang="en-US"/>
          </a:p>
        </p:txBody>
      </p:sp>
    </p:spTree>
    <p:extLst>
      <p:ext uri="{BB962C8B-B14F-4D97-AF65-F5344CB8AC3E}">
        <p14:creationId xmlns:p14="http://schemas.microsoft.com/office/powerpoint/2010/main" val="198928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これまで紹介した３つのパターンのまとめですね</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19</a:t>
            </a:fld>
            <a:endParaRPr kumimoji="1" lang="ja-JP" altLang="en-US"/>
          </a:p>
        </p:txBody>
      </p:sp>
    </p:spTree>
    <p:extLst>
      <p:ext uri="{BB962C8B-B14F-4D97-AF65-F5344CB8AC3E}">
        <p14:creationId xmlns:p14="http://schemas.microsoft.com/office/powerpoint/2010/main" val="2390412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最後の節は、ログの設計ですね</a:t>
            </a:r>
            <a:endParaRPr kumimoji="1" lang="en-US" altLang="ja-JP" dirty="0" smtClean="0"/>
          </a:p>
          <a:p>
            <a:endParaRPr kumimoji="1" lang="en-US" altLang="ja-JP" dirty="0" smtClean="0"/>
          </a:p>
          <a:p>
            <a:r>
              <a:rPr kumimoji="1" lang="ja-JP" altLang="en-US" dirty="0" smtClean="0"/>
              <a:t>ログの設計とは、機械学習システムで必要な教師データをどのように取得するかを設計することです。</a:t>
            </a:r>
            <a:endParaRPr kumimoji="1" lang="en-US" altLang="ja-JP" dirty="0" smtClean="0"/>
          </a:p>
          <a:p>
            <a:endParaRPr kumimoji="1" lang="en-US" altLang="ja-JP" dirty="0" smtClean="0"/>
          </a:p>
          <a:p>
            <a:r>
              <a:rPr kumimoji="1" lang="ja-JP" altLang="en-US" dirty="0" smtClean="0"/>
              <a:t>ここでいうログとは、具体的には、</a:t>
            </a:r>
            <a:endParaRPr kumimoji="1" lang="en-US" altLang="ja-JP" dirty="0" smtClean="0"/>
          </a:p>
          <a:p>
            <a:r>
              <a:rPr kumimoji="1" lang="ja-JP" altLang="en-US" dirty="0" smtClean="0"/>
              <a:t>・</a:t>
            </a:r>
            <a:r>
              <a:rPr kumimoji="1" lang="en-US" altLang="ja-JP" dirty="0" smtClean="0"/>
              <a:t>Web</a:t>
            </a:r>
            <a:r>
              <a:rPr kumimoji="1" lang="ja-JP" altLang="en-US" dirty="0" smtClean="0"/>
              <a:t>サーバのアプリケーションログ　や</a:t>
            </a:r>
            <a:endParaRPr kumimoji="1" lang="en-US" altLang="ja-JP" dirty="0" smtClean="0"/>
          </a:p>
          <a:p>
            <a:r>
              <a:rPr kumimoji="1" lang="ja-JP" altLang="en-US" dirty="0" smtClean="0"/>
              <a:t>・どこをどうクリックしたかなどのユーザの行動ログ　</a:t>
            </a:r>
            <a:endParaRPr kumimoji="1" lang="en-US" altLang="ja-JP" dirty="0" smtClean="0"/>
          </a:p>
          <a:p>
            <a:r>
              <a:rPr kumimoji="1" lang="ja-JP" altLang="en-US" dirty="0" smtClean="0"/>
              <a:t>を指します</a:t>
            </a:r>
            <a:endParaRPr kumimoji="1" lang="en-US" altLang="ja-JP" dirty="0" smtClean="0"/>
          </a:p>
          <a:p>
            <a:endParaRPr kumimoji="1" lang="en-US" altLang="ja-JP" dirty="0" smtClean="0"/>
          </a:p>
          <a:p>
            <a:r>
              <a:rPr kumimoji="1" lang="ja-JP" altLang="en-US" dirty="0" smtClean="0"/>
              <a:t>ログには、～～や～～といった特徴があり、システムに組み込みにあたっては様々なコツがあるらしいです</a:t>
            </a:r>
            <a:r>
              <a:rPr kumimoji="1" lang="ja-JP" altLang="en-US" dirty="0" smtClean="0"/>
              <a:t>。</a:t>
            </a:r>
            <a:endParaRPr kumimoji="1" lang="en-US" altLang="ja-JP" dirty="0" smtClean="0"/>
          </a:p>
          <a:p>
            <a:endParaRPr kumimoji="1" lang="en-US" altLang="ja-JP" dirty="0" smtClean="0"/>
          </a:p>
          <a:p>
            <a:r>
              <a:rPr kumimoji="1" lang="ja-JP" altLang="en-US" dirty="0" smtClean="0"/>
              <a:t>で、特徴量や教師データに使えそうな情報として、この本ではこの３つを紹介しています。</a:t>
            </a:r>
            <a:endParaRPr kumimoji="1" lang="en-US" altLang="ja-JP" dirty="0" smtClean="0"/>
          </a:p>
          <a:p>
            <a:endParaRPr kumimoji="1" lang="en-US" altLang="ja-JP" dirty="0" smtClean="0"/>
          </a:p>
          <a:p>
            <a:r>
              <a:rPr kumimoji="1" lang="ja-JP" altLang="en-US" dirty="0" smtClean="0"/>
              <a:t>ユーザー情報は性別や年齢などで、コンテンツ情報はブログの記事とかですね、ユーザーの鼓動ログは、ユーザーがどのページにアクセスしたかやどの商品をクリックしたかとかの情報です</a:t>
            </a:r>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20</a:t>
            </a:fld>
            <a:endParaRPr kumimoji="1" lang="ja-JP" altLang="en-US"/>
          </a:p>
        </p:txBody>
      </p:sp>
    </p:spTree>
    <p:extLst>
      <p:ext uri="{BB962C8B-B14F-4D97-AF65-F5344CB8AC3E}">
        <p14:creationId xmlns:p14="http://schemas.microsoft.com/office/powerpoint/2010/main" val="3081659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次は、機械学習プロジェクトの流れです。</a:t>
            </a:r>
            <a:endParaRPr kumimoji="1" lang="en-US" altLang="ja-JP" dirty="0" smtClean="0"/>
          </a:p>
          <a:p>
            <a:endParaRPr kumimoji="1" lang="en-US" altLang="ja-JP" dirty="0" smtClean="0"/>
          </a:p>
          <a:p>
            <a:r>
              <a:rPr kumimoji="1" lang="ja-JP" altLang="en-US" dirty="0" smtClean="0"/>
              <a:t>実際の機械学習を含めたプロジェクトを開始する際には、以下のような流れで進めて行きます。</a:t>
            </a:r>
            <a:endParaRPr kumimoji="1" lang="en-US" altLang="ja-JP" dirty="0" smtClean="0"/>
          </a:p>
          <a:p>
            <a:endParaRPr kumimoji="1" lang="en-US" altLang="ja-JP" dirty="0" smtClean="0"/>
          </a:p>
          <a:p>
            <a:r>
              <a:rPr kumimoji="1" lang="ja-JP" altLang="en-US" dirty="0" smtClean="0"/>
              <a:t>ビジネスで使う機械学習プロジェクトはこんな感じの流れなのですが、機械学習をつかった理論的な研究では、</a:t>
            </a:r>
            <a:r>
              <a:rPr kumimoji="1" lang="en-US" altLang="ja-JP" dirty="0" smtClean="0"/>
              <a:t>4,5,6,7</a:t>
            </a:r>
            <a:r>
              <a:rPr kumimoji="1" lang="ja-JP" altLang="en-US" dirty="0" smtClean="0"/>
              <a:t>が中心になることが多いそうです。</a:t>
            </a:r>
            <a:endParaRPr kumimoji="1" lang="ja-JP" altLang="en-US" dirty="0"/>
          </a:p>
        </p:txBody>
      </p:sp>
      <p:sp>
        <p:nvSpPr>
          <p:cNvPr id="4" name="スライド番号プレースホルダー 3"/>
          <p:cNvSpPr>
            <a:spLocks noGrp="1"/>
          </p:cNvSpPr>
          <p:nvPr>
            <p:ph type="sldNum" sz="quarter" idx="10"/>
          </p:nvPr>
        </p:nvSpPr>
        <p:spPr/>
        <p:txBody>
          <a:bodyPr/>
          <a:lstStyle/>
          <a:p>
            <a:fld id="{24A390C7-6BBC-453F-82CB-FDF7B3D50C2A}" type="slidenum">
              <a:rPr kumimoji="1" lang="ja-JP" altLang="en-US" smtClean="0"/>
              <a:t>3</a:t>
            </a:fld>
            <a:endParaRPr kumimoji="1" lang="ja-JP" altLang="en-US" dirty="0"/>
          </a:p>
        </p:txBody>
      </p:sp>
    </p:spTree>
    <p:extLst>
      <p:ext uri="{BB962C8B-B14F-4D97-AF65-F5344CB8AC3E}">
        <p14:creationId xmlns:p14="http://schemas.microsoft.com/office/powerpoint/2010/main" val="3217156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b="0"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ja-JP" altLang="en-US" sz="1200" b="1" i="0" kern="1200" dirty="0" smtClean="0">
                <a:solidFill>
                  <a:schemeClr val="tx1"/>
                </a:solidFill>
                <a:effectLst/>
                <a:latin typeface="+mn-lt"/>
                <a:ea typeface="+mn-ea"/>
                <a:cs typeface="+mn-cs"/>
              </a:rPr>
              <a:t>分散</a:t>
            </a:r>
            <a:r>
              <a:rPr kumimoji="1" lang="ja-JP" altLang="en-US" sz="1200" b="1" i="0" kern="1200" dirty="0" smtClean="0">
                <a:solidFill>
                  <a:schemeClr val="tx1"/>
                </a:solidFill>
                <a:effectLst/>
                <a:latin typeface="+mn-lt"/>
                <a:ea typeface="+mn-ea"/>
                <a:cs typeface="+mn-cs"/>
              </a:rPr>
              <a:t>データベース</a:t>
            </a:r>
            <a:r>
              <a:rPr kumimoji="1" lang="ja-JP" altLang="en-US" sz="1200" b="0" i="0" kern="1200" dirty="0" smtClean="0">
                <a:solidFill>
                  <a:schemeClr val="tx1"/>
                </a:solidFill>
                <a:effectLst/>
                <a:latin typeface="+mn-lt"/>
                <a:ea typeface="+mn-ea"/>
                <a:cs typeface="+mn-cs"/>
              </a:rPr>
              <a:t>は、ネットワーク上に複数存在するデータベースを、あたかも一つのデータベースであるように利用する仕組み</a:t>
            </a:r>
            <a:r>
              <a:rPr kumimoji="1" lang="ja-JP" altLang="en-US" sz="1200" b="0" i="0" kern="1200" dirty="0" smtClean="0">
                <a:solidFill>
                  <a:schemeClr val="tx1"/>
                </a:solidFill>
                <a:effectLst/>
                <a:latin typeface="+mn-lt"/>
                <a:ea typeface="+mn-ea"/>
                <a:cs typeface="+mn-cs"/>
              </a:rPr>
              <a:t>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HDFS</a:t>
            </a:r>
            <a:r>
              <a:rPr kumimoji="1" lang="ja-JP" altLang="en-US" dirty="0" smtClean="0"/>
              <a:t>：</a:t>
            </a:r>
            <a:r>
              <a:rPr lang="ja-JP" altLang="en-US" dirty="0" smtClean="0"/>
              <a:t>管理するファイルの読み書きを高速化するために，大きなファイルを一定のブロックに分割し，複数の記憶装置に分散して保存</a:t>
            </a:r>
            <a:endParaRPr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21</a:t>
            </a:fld>
            <a:endParaRPr kumimoji="1" lang="ja-JP" altLang="en-US"/>
          </a:p>
        </p:txBody>
      </p:sp>
    </p:spTree>
    <p:extLst>
      <p:ext uri="{BB962C8B-B14F-4D97-AF65-F5344CB8AC3E}">
        <p14:creationId xmlns:p14="http://schemas.microsoft.com/office/powerpoint/2010/main" val="2930396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このパターンは他のパターンと比べ、予測にかけられる時間に余裕があるのが特徴ですが、予測対象となるコンテンツが増えていくと</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26</a:t>
            </a:fld>
            <a:endParaRPr kumimoji="1" lang="ja-JP" altLang="en-US"/>
          </a:p>
        </p:txBody>
      </p:sp>
    </p:spTree>
    <p:extLst>
      <p:ext uri="{BB962C8B-B14F-4D97-AF65-F5344CB8AC3E}">
        <p14:creationId xmlns:p14="http://schemas.microsoft.com/office/powerpoint/2010/main" val="2196884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アプリケーションで使い勝手の良いのはこのパタンで、一番初めに試すパターンとしてはこの方法が無難らしいです。</a:t>
            </a:r>
            <a:endParaRPr kumimoji="1" lang="en-US" altLang="ja-JP" dirty="0" smtClean="0"/>
          </a:p>
          <a:p>
            <a:endParaRPr kumimoji="1" lang="en-US" altLang="ja-JP" dirty="0" smtClean="0"/>
          </a:p>
          <a:p>
            <a:r>
              <a:rPr kumimoji="1" lang="ja-JP" altLang="en-US" dirty="0" smtClean="0"/>
              <a:t>分類問題などについて～～</a:t>
            </a:r>
            <a:endParaRPr kumimoji="1" lang="en-US" altLang="ja-JP" dirty="0" smtClean="0"/>
          </a:p>
          <a:p>
            <a:endParaRPr kumimoji="1" lang="en-US" altLang="ja-JP" dirty="0" smtClean="0"/>
          </a:p>
          <a:p>
            <a:r>
              <a:rPr kumimoji="1" lang="ja-JP" altLang="en-US" dirty="0" smtClean="0"/>
              <a:t>このパターンは、予測バッチとアプリケーションの間で</a:t>
            </a:r>
            <a:r>
              <a:rPr kumimoji="1" lang="en-US" altLang="ja-JP" dirty="0" smtClean="0"/>
              <a:t>DB</a:t>
            </a:r>
            <a:r>
              <a:rPr kumimoji="1" lang="ja-JP" altLang="en-US" dirty="0" smtClean="0"/>
              <a:t>を介してやり取りをするので、</a:t>
            </a:r>
            <a:r>
              <a:rPr kumimoji="1" lang="en-US" altLang="ja-JP" dirty="0" smtClean="0"/>
              <a:t>Web</a:t>
            </a:r>
            <a:r>
              <a:rPr kumimoji="1" lang="ja-JP" altLang="en-US" dirty="0" smtClean="0"/>
              <a:t>アプリケーションと機械学習の学習・予測を行う部分がそれぞれ独立しており</a:t>
            </a:r>
            <a:endParaRPr kumimoji="1" lang="en-US" altLang="ja-JP" dirty="0" smtClean="0"/>
          </a:p>
          <a:p>
            <a:endParaRPr kumimoji="1" lang="en-US" altLang="ja-JP" dirty="0" smtClean="0"/>
          </a:p>
          <a:p>
            <a:r>
              <a:rPr kumimoji="1" lang="en-US" altLang="ja-JP" dirty="0" smtClean="0"/>
              <a:t>Web</a:t>
            </a:r>
            <a:r>
              <a:rPr kumimoji="1" lang="ja-JP" altLang="en-US" dirty="0" smtClean="0"/>
              <a:t>アプリケーションと機械学習する部分で言語がそれぞれ異なっても良いことが大きなメリットです。</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31</a:t>
            </a:fld>
            <a:endParaRPr kumimoji="1" lang="ja-JP" altLang="en-US"/>
          </a:p>
        </p:txBody>
      </p:sp>
    </p:spTree>
    <p:extLst>
      <p:ext uri="{BB962C8B-B14F-4D97-AF65-F5344CB8AC3E}">
        <p14:creationId xmlns:p14="http://schemas.microsoft.com/office/powerpoint/2010/main" val="2808679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機械学習にはいくつかの種類がありますが、ここでは最も活用ケースが多い教師あり学習について、システムに組み込む場合の構成を説明します</a:t>
            </a:r>
            <a:endParaRPr kumimoji="1" lang="en-US" altLang="ja-JP" dirty="0" smtClean="0"/>
          </a:p>
          <a:p>
            <a:endParaRPr kumimoji="1" lang="en-US" altLang="ja-JP" dirty="0" smtClean="0"/>
          </a:p>
          <a:p>
            <a:r>
              <a:rPr kumimoji="1" lang="ja-JP" altLang="en-US" dirty="0" smtClean="0"/>
              <a:t>分類や回帰などの教師あり学習の場合、学習と予測の</a:t>
            </a:r>
            <a:r>
              <a:rPr kumimoji="1" lang="en-US" altLang="ja-JP" dirty="0" smtClean="0"/>
              <a:t>2</a:t>
            </a:r>
            <a:r>
              <a:rPr kumimoji="1" lang="ja-JP" altLang="en-US" dirty="0" err="1" smtClean="0"/>
              <a:t>つの</a:t>
            </a:r>
            <a:r>
              <a:rPr kumimoji="1" lang="ja-JP" altLang="en-US" dirty="0" smtClean="0"/>
              <a:t>フェーズがあります。</a:t>
            </a:r>
            <a:endParaRPr kumimoji="1" lang="en-US" altLang="ja-JP" dirty="0" smtClean="0"/>
          </a:p>
          <a:p>
            <a:endParaRPr kumimoji="1" lang="en-US" altLang="ja-JP" dirty="0" smtClean="0"/>
          </a:p>
          <a:p>
            <a:r>
              <a:rPr kumimoji="1" lang="ja-JP" altLang="en-US" dirty="0" smtClean="0"/>
              <a:t>更にそのタイミングによって、バッチ処理での学習とリアルタイム処理での学習という２種類のタイミングがあります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4</a:t>
            </a:fld>
            <a:endParaRPr kumimoji="1" lang="ja-JP" altLang="en-US"/>
          </a:p>
        </p:txBody>
      </p:sp>
    </p:spTree>
    <p:extLst>
      <p:ext uri="{BB962C8B-B14F-4D97-AF65-F5344CB8AC3E}">
        <p14:creationId xmlns:p14="http://schemas.microsoft.com/office/powerpoint/2010/main" val="4062039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本節では</a:t>
            </a:r>
            <a:r>
              <a:rPr kumimoji="1" lang="en-US" altLang="ja-JP" dirty="0" smtClean="0"/>
              <a:t>2</a:t>
            </a:r>
            <a:r>
              <a:rPr kumimoji="1" lang="ja-JP" altLang="en-US" dirty="0" smtClean="0"/>
              <a:t>種類の学習をする場合のシステム構成とそのポイントについて学びますが、まずその前に重要でありながら混乱しがちな用語について整理しておきます</a:t>
            </a:r>
            <a:endParaRPr kumimoji="1" lang="en-US" altLang="ja-JP" dirty="0" smtClean="0"/>
          </a:p>
          <a:p>
            <a:endParaRPr kumimoji="1" lang="en-US" altLang="ja-JP" dirty="0" smtClean="0"/>
          </a:p>
          <a:p>
            <a:r>
              <a:rPr kumimoji="1" lang="ja-JP" altLang="en-US" dirty="0" smtClean="0"/>
              <a:t>で、よく混乱しやすいのが～～です。</a:t>
            </a:r>
            <a:endParaRPr kumimoji="1" lang="en-US" altLang="ja-JP" dirty="0" smtClean="0"/>
          </a:p>
          <a:p>
            <a:endParaRPr kumimoji="1" lang="en-US" altLang="ja-JP" dirty="0" smtClean="0"/>
          </a:p>
          <a:p>
            <a:r>
              <a:rPr kumimoji="1" lang="ja-JP" altLang="en-US" dirty="0" smtClean="0"/>
              <a:t>機械学習において、「バッチ」という言葉は特別な意味を持つということで、多くの場合、機械学習の文脈で「バッチ」というと「バッチ学習」のことを</a:t>
            </a:r>
            <a:r>
              <a:rPr kumimoji="1" lang="ja-JP" altLang="en-US" smtClean="0"/>
              <a:t>指すと</a:t>
            </a:r>
            <a:endParaRPr kumimoji="1" lang="en-US" altLang="ja-JP" dirty="0" smtClean="0"/>
          </a:p>
          <a:p>
            <a:endParaRPr kumimoji="1" lang="en-US" altLang="ja-JP" dirty="0" smtClean="0"/>
          </a:p>
          <a:p>
            <a:r>
              <a:rPr kumimoji="1" lang="ja-JP" altLang="en-US" dirty="0" smtClean="0"/>
              <a:t>で、この本ではバッチ処理を～～と定義し、リアルタイム処理を～～と定義しています</a:t>
            </a:r>
            <a:endParaRPr kumimoji="1" lang="en-US" altLang="ja-JP" dirty="0" smtClean="0"/>
          </a:p>
          <a:p>
            <a:endParaRPr kumimoji="1" lang="en-US" altLang="ja-JP" dirty="0" smtClean="0"/>
          </a:p>
          <a:p>
            <a:r>
              <a:rPr kumimoji="1" lang="ja-JP" altLang="en-US" dirty="0" smtClean="0"/>
              <a:t>あと、バッチ処理とバッチ学習の混同を避けるため～～</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5</a:t>
            </a:fld>
            <a:endParaRPr kumimoji="1" lang="ja-JP" altLang="en-US"/>
          </a:p>
        </p:txBody>
      </p:sp>
    </p:spTree>
    <p:extLst>
      <p:ext uri="{BB962C8B-B14F-4D97-AF65-F5344CB8AC3E}">
        <p14:creationId xmlns:p14="http://schemas.microsoft.com/office/powerpoint/2010/main" val="2243879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一括学習と逐次学習では、モデル学習時のデータの保持の仕方が異なるということで</a:t>
            </a:r>
            <a:endParaRPr kumimoji="1" lang="en-US" altLang="ja-JP" dirty="0" smtClean="0"/>
          </a:p>
          <a:p>
            <a:endParaRPr kumimoji="1" lang="en-US" altLang="ja-JP" dirty="0" smtClean="0"/>
          </a:p>
          <a:p>
            <a:r>
              <a:rPr kumimoji="1" lang="ja-JP" altLang="en-US" dirty="0" smtClean="0"/>
              <a:t>一括学習は、その名の通り一括で学習するとことで～～なので～～ということです。</a:t>
            </a:r>
            <a:endParaRPr kumimoji="1" lang="en-US" altLang="ja-JP" dirty="0" smtClean="0"/>
          </a:p>
          <a:p>
            <a:endParaRPr kumimoji="1" lang="en-US" altLang="ja-JP" dirty="0" smtClean="0"/>
          </a:p>
          <a:p>
            <a:r>
              <a:rPr kumimoji="1" lang="ja-JP" altLang="en-US" dirty="0" smtClean="0"/>
              <a:t>逐次学習も、名前の通り逐次的に学習していくということで、～～計算していく学習方法です。で～～といったメリットがあります。</a:t>
            </a:r>
            <a:endParaRPr kumimoji="1" lang="en-US" altLang="ja-JP" dirty="0" smtClean="0"/>
          </a:p>
          <a:p>
            <a:endParaRPr kumimoji="1" lang="en-US" altLang="ja-JP" dirty="0" smtClean="0"/>
          </a:p>
          <a:p>
            <a:r>
              <a:rPr kumimoji="1" lang="ja-JP" altLang="en-US" dirty="0" smtClean="0"/>
              <a:t>で、一括学習と逐次学習では～～ということです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6</a:t>
            </a:fld>
            <a:endParaRPr kumimoji="1" lang="ja-JP" altLang="en-US"/>
          </a:p>
        </p:txBody>
      </p:sp>
    </p:spTree>
    <p:extLst>
      <p:ext uri="{BB962C8B-B14F-4D97-AF65-F5344CB8AC3E}">
        <p14:creationId xmlns:p14="http://schemas.microsoft.com/office/powerpoint/2010/main" val="367043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では、取りうる処理と学習の組み合わせはどのようなものがあるかというと、</a:t>
            </a:r>
            <a:endParaRPr kumimoji="1" lang="en-US" altLang="ja-JP" dirty="0" smtClean="0"/>
          </a:p>
          <a:p>
            <a:endParaRPr kumimoji="1" lang="en-US" altLang="ja-JP" dirty="0" smtClean="0"/>
          </a:p>
          <a:p>
            <a:r>
              <a:rPr kumimoji="1" lang="ja-JP" altLang="en-US" dirty="0" smtClean="0"/>
              <a:t>処理はバッチ処理とリアルタイムの</a:t>
            </a:r>
            <a:r>
              <a:rPr kumimoji="1" lang="en-US" altLang="ja-JP" dirty="0" smtClean="0"/>
              <a:t>2</a:t>
            </a:r>
            <a:r>
              <a:rPr kumimoji="1" lang="ja-JP" altLang="en-US" dirty="0" smtClean="0"/>
              <a:t>つで、学習方法も一括学習と逐次学習の</a:t>
            </a:r>
            <a:r>
              <a:rPr kumimoji="1" lang="en-US" altLang="ja-JP" dirty="0" smtClean="0"/>
              <a:t>2</a:t>
            </a:r>
            <a:r>
              <a:rPr kumimoji="1" lang="ja-JP" altLang="en-US" dirty="0" err="1" smtClean="0"/>
              <a:t>つなので</a:t>
            </a:r>
            <a:r>
              <a:rPr kumimoji="1" lang="ja-JP" altLang="en-US" dirty="0" smtClean="0"/>
              <a:t>一応全部で４種類の組み合わせが考えられます</a:t>
            </a:r>
            <a:endParaRPr kumimoji="1" lang="en-US" altLang="ja-JP" dirty="0" smtClean="0"/>
          </a:p>
          <a:p>
            <a:endParaRPr kumimoji="1" lang="en-US" altLang="ja-JP" dirty="0" smtClean="0"/>
          </a:p>
          <a:p>
            <a:r>
              <a:rPr kumimoji="1" lang="ja-JP" altLang="en-US" dirty="0" smtClean="0"/>
              <a:t>で、この中で実際に存在するのはどれなのかということなんですが</a:t>
            </a:r>
            <a:endParaRPr kumimoji="1" lang="en-US" altLang="ja-JP" dirty="0" smtClean="0"/>
          </a:p>
          <a:p>
            <a:endParaRPr kumimoji="1" lang="en-US" altLang="ja-JP" dirty="0" smtClean="0"/>
          </a:p>
          <a:p>
            <a:r>
              <a:rPr kumimoji="1" lang="ja-JP" altLang="en-US" dirty="0" smtClean="0"/>
              <a:t>よくある誤解は「一括学習はバッチ処理でしかできず」、「逐次学習はリアルタイム処理でしかできない」というものです。実は</a:t>
            </a:r>
            <a:r>
              <a:rPr kumimoji="1" lang="en-US" altLang="ja-JP" dirty="0" smtClean="0"/>
              <a:t>3</a:t>
            </a:r>
            <a:r>
              <a:rPr kumimoji="1" lang="ja-JP" altLang="en-US" dirty="0" smtClean="0"/>
              <a:t>以外はすべてありえます。</a:t>
            </a:r>
            <a:endParaRPr kumimoji="1" lang="en-US" altLang="ja-JP" dirty="0" smtClean="0"/>
          </a:p>
          <a:p>
            <a:endParaRPr kumimoji="1" lang="en-US" altLang="ja-JP" dirty="0" smtClean="0"/>
          </a:p>
          <a:p>
            <a:r>
              <a:rPr kumimoji="1" lang="en-US" altLang="ja-JP" dirty="0" smtClean="0"/>
              <a:t>1</a:t>
            </a:r>
            <a:r>
              <a:rPr kumimoji="1" lang="ja-JP" altLang="en-US" dirty="0" err="1" smtClean="0"/>
              <a:t>、</a:t>
            </a:r>
            <a:r>
              <a:rPr kumimoji="1" lang="en-US" altLang="ja-JP" dirty="0" smtClean="0"/>
              <a:t>4</a:t>
            </a:r>
            <a:r>
              <a:rPr kumimoji="1" lang="ja-JP" altLang="en-US" dirty="0" smtClean="0"/>
              <a:t>については特に違和感はないかもしれません。では２の～～　</a:t>
            </a:r>
            <a:endParaRPr kumimoji="1" lang="en-US" altLang="ja-JP" dirty="0" smtClean="0"/>
          </a:p>
          <a:p>
            <a:endParaRPr kumimoji="1" lang="en-US" altLang="ja-JP" dirty="0" smtClean="0"/>
          </a:p>
          <a:p>
            <a:r>
              <a:rPr kumimoji="1" lang="ja-JP" altLang="en-US" dirty="0" smtClean="0"/>
              <a:t>前のスライドで逐次学習は、最適化時に教師データを１ずつ与えてその都度処理する最適化方針だと説明しました。つまり</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7</a:t>
            </a:fld>
            <a:endParaRPr kumimoji="1" lang="ja-JP" altLang="en-US"/>
          </a:p>
        </p:txBody>
      </p:sp>
    </p:spTree>
    <p:extLst>
      <p:ext uri="{BB962C8B-B14F-4D97-AF65-F5344CB8AC3E}">
        <p14:creationId xmlns:p14="http://schemas.microsoft.com/office/powerpoint/2010/main" val="92301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ここからは、バッチ処理で学習を行う</a:t>
            </a:r>
            <a:r>
              <a:rPr kumimoji="1" lang="en-US" altLang="ja-JP" dirty="0" smtClean="0"/>
              <a:t>3</a:t>
            </a:r>
            <a:r>
              <a:rPr kumimoji="1" lang="ja-JP" altLang="en-US" dirty="0" err="1" smtClean="0"/>
              <a:t>つの</a:t>
            </a:r>
            <a:r>
              <a:rPr kumimoji="1" lang="ja-JP" altLang="en-US" dirty="0" smtClean="0"/>
              <a:t>予測パターンについての構成を見て行きます</a:t>
            </a:r>
            <a:endParaRPr kumimoji="1" lang="en-US" altLang="ja-JP" dirty="0" smtClean="0"/>
          </a:p>
          <a:p>
            <a:endParaRPr kumimoji="1" lang="en-US" altLang="ja-JP" dirty="0" smtClean="0"/>
          </a:p>
          <a:p>
            <a:r>
              <a:rPr kumimoji="1" lang="ja-JP" altLang="en-US" dirty="0" smtClean="0"/>
              <a:t>こちらが３つのパターンになります</a:t>
            </a:r>
            <a:endParaRPr kumimoji="1" lang="en-US" altLang="ja-JP" dirty="0" smtClean="0"/>
          </a:p>
          <a:p>
            <a:endParaRPr kumimoji="1" lang="en-US" altLang="ja-JP" dirty="0" smtClean="0"/>
          </a:p>
          <a:p>
            <a:r>
              <a:rPr kumimoji="1" lang="ja-JP" altLang="en-US" dirty="0" smtClean="0"/>
              <a:t>１つずつ見て行きます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8</a:t>
            </a:fld>
            <a:endParaRPr kumimoji="1" lang="ja-JP" altLang="en-US"/>
          </a:p>
        </p:txBody>
      </p:sp>
    </p:spTree>
    <p:extLst>
      <p:ext uri="{BB962C8B-B14F-4D97-AF65-F5344CB8AC3E}">
        <p14:creationId xmlns:p14="http://schemas.microsoft.com/office/powerpoint/2010/main" val="2378823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一つ目は～～という方法で、このパターンは３つの予測パターンの中で、最も素朴な方法がこのパターンです。</a:t>
            </a:r>
            <a:endParaRPr kumimoji="1" lang="en-US" altLang="ja-JP" dirty="0" smtClean="0"/>
          </a:p>
          <a:p>
            <a:endParaRPr kumimoji="1" lang="en-US" altLang="ja-JP" dirty="0" smtClean="0"/>
          </a:p>
          <a:p>
            <a:r>
              <a:rPr kumimoji="1" lang="ja-JP" altLang="en-US" dirty="0" smtClean="0"/>
              <a:t>このパターンは、バッチ処理で一括学習をし、そこで得られた予測モデルを</a:t>
            </a:r>
            <a:r>
              <a:rPr kumimoji="1" lang="en-US" altLang="ja-JP" dirty="0" smtClean="0"/>
              <a:t>Web</a:t>
            </a:r>
            <a:r>
              <a:rPr kumimoji="1" lang="ja-JP" altLang="en-US" dirty="0" smtClean="0"/>
              <a:t>アプリケーションでリアルタイム処理で利用するというものです。</a:t>
            </a:r>
            <a:endParaRPr kumimoji="1" lang="en-US" altLang="ja-JP" dirty="0" smtClean="0"/>
          </a:p>
          <a:p>
            <a:endParaRPr kumimoji="1" lang="en-US" altLang="ja-JP" dirty="0" smtClean="0"/>
          </a:p>
          <a:p>
            <a:r>
              <a:rPr kumimoji="1" lang="ja-JP" altLang="en-US" dirty="0" smtClean="0"/>
              <a:t>このパターンの特徴としては、</a:t>
            </a:r>
            <a:endParaRPr kumimoji="1" lang="en-US" altLang="ja-JP" dirty="0" smtClean="0"/>
          </a:p>
          <a:p>
            <a:r>
              <a:rPr kumimoji="1" lang="ja-JP" altLang="en-US" dirty="0" smtClean="0"/>
              <a:t>・</a:t>
            </a:r>
            <a:endParaRPr kumimoji="1" lang="en-US" altLang="ja-JP" dirty="0" smtClean="0"/>
          </a:p>
          <a:p>
            <a:r>
              <a:rPr kumimoji="1" lang="ja-JP" altLang="en-US" dirty="0" smtClean="0"/>
              <a:t>・</a:t>
            </a:r>
            <a:endParaRPr kumimoji="1" lang="en-US" altLang="ja-JP" dirty="0" smtClean="0"/>
          </a:p>
          <a:p>
            <a:endParaRPr kumimoji="1" lang="en-US" altLang="ja-JP" dirty="0" smtClean="0"/>
          </a:p>
          <a:p>
            <a:r>
              <a:rPr kumimoji="1" lang="ja-JP" altLang="en-US" dirty="0" smtClean="0"/>
              <a:t>という２点があり，～～</a:t>
            </a:r>
            <a:endParaRPr kumimoji="1" lang="ja-JP" altLang="en-US" dirty="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9</a:t>
            </a:fld>
            <a:endParaRPr kumimoji="1" lang="ja-JP" altLang="en-US"/>
          </a:p>
        </p:txBody>
      </p:sp>
    </p:spTree>
    <p:extLst>
      <p:ext uri="{BB962C8B-B14F-4D97-AF65-F5344CB8AC3E}">
        <p14:creationId xmlns:p14="http://schemas.microsoft.com/office/powerpoint/2010/main" val="1700129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で、このパターンがどのような場面で用いられるかというと</a:t>
            </a:r>
          </a:p>
          <a:p>
            <a:r>
              <a:rPr kumimoji="1" lang="ja-JP" altLang="en-US" dirty="0" smtClean="0"/>
              <a:t>学習は一括でできるけど、予測したい未知の入力データが事前に用意できず、予測結果を低遅延で使いたい場合です</a:t>
            </a:r>
            <a:endParaRPr kumimoji="1" lang="en-US" altLang="ja-JP" dirty="0" smtClean="0"/>
          </a:p>
          <a:p>
            <a:endParaRPr kumimoji="1" lang="en-US" altLang="ja-JP" dirty="0" smtClean="0"/>
          </a:p>
          <a:p>
            <a:r>
              <a:rPr kumimoji="1" lang="ja-JP" altLang="en-US" dirty="0" smtClean="0"/>
              <a:t>例えば、広告配信の最適化などが考えられます。</a:t>
            </a:r>
            <a:endParaRPr kumimoji="1" lang="en-US" altLang="ja-JP" dirty="0" smtClean="0"/>
          </a:p>
          <a:p>
            <a:endParaRPr kumimoji="1" lang="en-US" altLang="ja-JP" dirty="0" smtClean="0"/>
          </a:p>
          <a:p>
            <a:r>
              <a:rPr kumimoji="1" lang="ja-JP" altLang="en-US" dirty="0" smtClean="0"/>
              <a:t>で、この予測結果を低遅延で提供するためにはいろいろ工夫が必要で～～です</a:t>
            </a:r>
            <a:endParaRPr kumimoji="1" lang="en-US" altLang="ja-JP" dirty="0" smtClean="0"/>
          </a:p>
          <a:p>
            <a:endParaRPr kumimoji="1" lang="en-US" altLang="ja-JP" dirty="0" smtClean="0"/>
          </a:p>
          <a:p>
            <a:r>
              <a:rPr kumimoji="1" lang="ja-JP" altLang="en-US" dirty="0" smtClean="0"/>
              <a:t>そのため</a:t>
            </a:r>
            <a:r>
              <a:rPr kumimoji="1" lang="en-US" altLang="ja-JP" dirty="0" smtClean="0"/>
              <a:t>RDB</a:t>
            </a:r>
            <a:r>
              <a:rPr kumimoji="1" lang="ja-JP" altLang="en-US" dirty="0" smtClean="0"/>
              <a:t>に前処理済みのデータや特徴量を格納しておく工夫が必要です</a:t>
            </a:r>
            <a:endParaRPr kumimoji="1" lang="en-US" altLang="ja-JP" dirty="0" smtClean="0"/>
          </a:p>
          <a:p>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で、特徴のところでも言いましたが、このパターンは</a:t>
            </a:r>
            <a:r>
              <a:rPr lang="en-US" altLang="ja-JP" dirty="0" smtClean="0"/>
              <a:t>Web</a:t>
            </a:r>
            <a:r>
              <a:rPr lang="ja-JP" altLang="en-US" dirty="0" smtClean="0"/>
              <a:t>アプリケーションとバッチシステムが同一でなければならないというように～～特徴があります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ただどうしても</a:t>
            </a:r>
            <a:r>
              <a:rPr lang="en-US" altLang="ja-JP" dirty="0" smtClean="0"/>
              <a:t>Web</a:t>
            </a:r>
            <a:r>
              <a:rPr lang="ja-JP" altLang="en-US" dirty="0" smtClean="0"/>
              <a:t>アプリケーションで用いる言語で機械学習で使う予測モデルを実装するのは大変らしく～～場合もあるようです</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D904524-672D-4E66-A637-CA0A2B28D555}" type="slidenum">
              <a:rPr kumimoji="1" lang="ja-JP" altLang="en-US" smtClean="0"/>
              <a:t>10</a:t>
            </a:fld>
            <a:endParaRPr kumimoji="1" lang="ja-JP" altLang="en-US"/>
          </a:p>
        </p:txBody>
      </p:sp>
    </p:spTree>
    <p:extLst>
      <p:ext uri="{BB962C8B-B14F-4D97-AF65-F5344CB8AC3E}">
        <p14:creationId xmlns:p14="http://schemas.microsoft.com/office/powerpoint/2010/main" val="1176882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ＭＳ Ｐゴシック" panose="020B0600070205080204" pitchFamily="50" charset="-128"/>
                <a:ea typeface="ＭＳ Ｐゴシック" panose="020B060007020508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39E63393-D41D-4BA0-829A-38184E0BBA2A}"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4131858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D2AED48-5372-4789-8112-4ADF634046F9}"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34065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242D85-8B93-4C88-A075-CB0E1D058B69}"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73790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ＭＳ Ｐゴシック" panose="020B0600070205080204" pitchFamily="50" charset="-128"/>
                <a:ea typeface="ＭＳ Ｐゴシック" panose="020B060007020508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4ACA7463-7A1B-41DE-B3F2-47E5FD3214F8}"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45705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594B69D-E232-4893-906D-1ED88DC3197B}" type="datetime1">
              <a:rPr kumimoji="1" lang="ja-JP" altLang="en-US" smtClean="0"/>
              <a:t>2019/6/29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49337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D74DDAB-C466-4BAF-8645-496E8E4CC141}"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25015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C71D26D-08EB-44C9-9C47-F4C1D6F8ECB8}" type="datetime1">
              <a:rPr kumimoji="1" lang="ja-JP" altLang="en-US" smtClean="0"/>
              <a:t>2019/6/29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116294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E1444F4-CFAF-481A-A47E-B0FC5A78CE90}" type="datetime1">
              <a:rPr kumimoji="1" lang="ja-JP" altLang="en-US" smtClean="0"/>
              <a:t>2019/6/29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194909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F5552E7-0721-4333-8866-464246ECD54A}" type="datetime1">
              <a:rPr kumimoji="1" lang="ja-JP" altLang="en-US" smtClean="0"/>
              <a:t>2019/6/29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52895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A4F737-42CE-4AD3-A34F-F7F97F80B918}"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205450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2C05B49-AD60-4995-AA12-CFE4C086929E}" type="datetime1">
              <a:rPr kumimoji="1" lang="ja-JP" altLang="en-US" smtClean="0"/>
              <a:t>2019/6/29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3818663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1A226-196F-40C5-8280-564719F84EE6}" type="datetime1">
              <a:rPr kumimoji="1" lang="ja-JP" altLang="en-US" smtClean="0"/>
              <a:t>2019/6/29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2A55A-9417-4532-9704-8CDE2F5A56C0}" type="slidenum">
              <a:rPr kumimoji="1" lang="ja-JP" altLang="en-US" smtClean="0"/>
              <a:t>‹#›</a:t>
            </a:fld>
            <a:endParaRPr kumimoji="1" lang="ja-JP" altLang="en-US"/>
          </a:p>
        </p:txBody>
      </p:sp>
    </p:spTree>
    <p:extLst>
      <p:ext uri="{BB962C8B-B14F-4D97-AF65-F5344CB8AC3E}">
        <p14:creationId xmlns:p14="http://schemas.microsoft.com/office/powerpoint/2010/main" val="777438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58794" y="1751013"/>
            <a:ext cx="10474411" cy="2387600"/>
          </a:xfrm>
        </p:spPr>
        <p:txBody>
          <a:bodyPr>
            <a:normAutofit fontScale="90000"/>
          </a:bodyPr>
          <a:lstStyle/>
          <a:p>
            <a:r>
              <a:rPr lang="ja-JP" altLang="en-US" sz="8000" dirty="0"/>
              <a:t>仕事</a:t>
            </a:r>
            <a:r>
              <a:rPr lang="ja-JP" altLang="en-US" sz="8000" dirty="0" smtClean="0"/>
              <a:t>ではじめる機械学習</a:t>
            </a:r>
            <a:r>
              <a:rPr lang="en-US" altLang="ja-JP" dirty="0" smtClean="0"/>
              <a:t/>
            </a:r>
            <a:br>
              <a:rPr lang="en-US" altLang="ja-JP" dirty="0" smtClean="0"/>
            </a:br>
            <a:r>
              <a:rPr lang="en-US" altLang="ja-JP" sz="5300" dirty="0"/>
              <a:t>4</a:t>
            </a:r>
            <a:r>
              <a:rPr lang="ja-JP" altLang="en-US" sz="5300" dirty="0" smtClean="0"/>
              <a:t>章 システムに機械学習を組み込む</a:t>
            </a:r>
            <a:endParaRPr kumimoji="1" lang="ja-JP" altLang="en-US" sz="5300" dirty="0"/>
          </a:p>
        </p:txBody>
      </p:sp>
      <p:sp>
        <p:nvSpPr>
          <p:cNvPr id="3" name="サブタイトル 2"/>
          <p:cNvSpPr>
            <a:spLocks noGrp="1"/>
          </p:cNvSpPr>
          <p:nvPr>
            <p:ph type="subTitle" idx="1"/>
          </p:nvPr>
        </p:nvSpPr>
        <p:spPr/>
        <p:txBody>
          <a:bodyPr/>
          <a:lstStyle/>
          <a:p>
            <a:endParaRPr kumimoji="1" lang="en-US" altLang="ja-JP" dirty="0" smtClean="0"/>
          </a:p>
          <a:p>
            <a:endParaRPr lang="en-US" altLang="ja-JP" dirty="0"/>
          </a:p>
          <a:p>
            <a:r>
              <a:rPr kumimoji="1" lang="en-US" altLang="ja-JP" dirty="0" smtClean="0"/>
              <a:t>M2 </a:t>
            </a:r>
            <a:r>
              <a:rPr kumimoji="1" lang="ja-JP" altLang="en-US" dirty="0" smtClean="0"/>
              <a:t>倉地亮介</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1</a:t>
            </a:fld>
            <a:endParaRPr kumimoji="1" lang="ja-JP" altLang="en-US" dirty="0"/>
          </a:p>
        </p:txBody>
      </p:sp>
    </p:spTree>
    <p:extLst>
      <p:ext uri="{BB962C8B-B14F-4D97-AF65-F5344CB8AC3E}">
        <p14:creationId xmlns:p14="http://schemas.microsoft.com/office/powerpoint/2010/main" val="3873027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624" y="365125"/>
            <a:ext cx="11271354" cy="1325563"/>
          </a:xfrm>
        </p:spPr>
        <p:txBody>
          <a:bodyPr>
            <a:normAutofit fontScale="90000"/>
          </a:bodyPr>
          <a:lstStyle/>
          <a:p>
            <a:r>
              <a:rPr lang="en-US" altLang="ja-JP" dirty="0" smtClean="0"/>
              <a:t>4.2.2 </a:t>
            </a:r>
            <a:r>
              <a:rPr lang="ja-JP" altLang="en-US" dirty="0" smtClean="0"/>
              <a:t>バッチ処理で学習＋予測結果を</a:t>
            </a:r>
            <a:r>
              <a:rPr lang="en-US" altLang="ja-JP" dirty="0" smtClean="0"/>
              <a:t>Web</a:t>
            </a:r>
            <a:r>
              <a:rPr lang="ja-JP" altLang="en-US" dirty="0" smtClean="0"/>
              <a:t>アプリケーションで直接算出する</a:t>
            </a:r>
            <a:r>
              <a:rPr lang="en-US" altLang="ja-JP" dirty="0" smtClean="0"/>
              <a:t>(</a:t>
            </a:r>
            <a:r>
              <a:rPr lang="ja-JP" altLang="en-US" dirty="0" smtClean="0"/>
              <a:t>リアルタイム処理で予測</a:t>
            </a:r>
            <a:r>
              <a:rPr lang="en-US" altLang="ja-JP" dirty="0" smtClean="0"/>
              <a:t>)</a:t>
            </a:r>
            <a:endParaRPr kumimoji="1" lang="ja-JP" altLang="en-US" dirty="0"/>
          </a:p>
        </p:txBody>
      </p:sp>
      <p:sp>
        <p:nvSpPr>
          <p:cNvPr id="3" name="コンテンツ プレースホルダー 2"/>
          <p:cNvSpPr>
            <a:spLocks noGrp="1"/>
          </p:cNvSpPr>
          <p:nvPr>
            <p:ph idx="1"/>
          </p:nvPr>
        </p:nvSpPr>
        <p:spPr>
          <a:xfrm>
            <a:off x="838200" y="1825624"/>
            <a:ext cx="10899098" cy="4895851"/>
          </a:xfrm>
        </p:spPr>
        <p:txBody>
          <a:bodyPr>
            <a:normAutofit/>
          </a:bodyPr>
          <a:lstStyle/>
          <a:p>
            <a:r>
              <a:rPr kumimoji="1" lang="ja-JP" altLang="en-US" dirty="0" smtClean="0"/>
              <a:t>このパターンが用いられる場面</a:t>
            </a:r>
            <a:endParaRPr kumimoji="1" lang="en-US" altLang="ja-JP" dirty="0" smtClean="0"/>
          </a:p>
          <a:p>
            <a:pPr lvl="1"/>
            <a:r>
              <a:rPr kumimoji="1" lang="ja-JP" altLang="en-US" dirty="0" smtClean="0"/>
              <a:t>入力データが事前に用意できず，</a:t>
            </a:r>
            <a:r>
              <a:rPr kumimoji="1" lang="ja-JP" altLang="en-US" dirty="0" smtClean="0">
                <a:solidFill>
                  <a:srgbClr val="FF0000"/>
                </a:solidFill>
              </a:rPr>
              <a:t>予測の結果を低遅延</a:t>
            </a:r>
            <a:r>
              <a:rPr kumimoji="1" lang="ja-JP" altLang="en-US" dirty="0" smtClean="0"/>
              <a:t>で使いたい場合</a:t>
            </a:r>
            <a:endParaRPr lang="en-US" altLang="ja-JP" dirty="0"/>
          </a:p>
          <a:p>
            <a:pPr lvl="2"/>
            <a:r>
              <a:rPr kumimoji="1" lang="en-US" altLang="ja-JP" dirty="0" smtClean="0"/>
              <a:t>e.g. </a:t>
            </a:r>
            <a:r>
              <a:rPr kumimoji="1" lang="ja-JP" altLang="en-US" dirty="0" smtClean="0"/>
              <a:t>広告配信の最適化</a:t>
            </a:r>
            <a:endParaRPr kumimoji="1" lang="en-US" altLang="ja-JP" dirty="0" smtClean="0"/>
          </a:p>
          <a:p>
            <a:pPr marL="457200" lvl="1" indent="0">
              <a:buNone/>
            </a:pPr>
            <a:endParaRPr lang="en-US" altLang="ja-JP" sz="1000" dirty="0" smtClean="0"/>
          </a:p>
          <a:p>
            <a:r>
              <a:rPr kumimoji="1" lang="ja-JP" altLang="en-US" dirty="0" smtClean="0"/>
              <a:t>遅延を抑えるために</a:t>
            </a:r>
            <a:endParaRPr kumimoji="1" lang="en-US" altLang="ja-JP" dirty="0" smtClean="0"/>
          </a:p>
          <a:p>
            <a:pPr lvl="1"/>
            <a:r>
              <a:rPr lang="ja-JP" altLang="en-US" dirty="0" smtClean="0"/>
              <a:t>データのフェッチ、前処理、特徴抽出、予測といった一連の処理が低遅延で完結することが望ましい</a:t>
            </a:r>
            <a:endParaRPr lang="en-US" altLang="ja-JP" dirty="0" smtClean="0"/>
          </a:p>
          <a:p>
            <a:pPr lvl="2"/>
            <a:r>
              <a:rPr kumimoji="1" lang="ja-JP" altLang="en-US" dirty="0" smtClean="0"/>
              <a:t>データや特徴量を前処理</a:t>
            </a:r>
            <a:r>
              <a:rPr kumimoji="1" lang="ja-JP" altLang="en-US" dirty="0" smtClean="0"/>
              <a:t>して</a:t>
            </a:r>
            <a:r>
              <a:rPr lang="en-US" altLang="ja-JP" dirty="0" smtClean="0"/>
              <a:t>DB</a:t>
            </a:r>
            <a:r>
              <a:rPr lang="ja-JP" altLang="en-US" dirty="0" smtClean="0"/>
              <a:t>に</a:t>
            </a:r>
            <a:r>
              <a:rPr lang="ja-JP" altLang="en-US" dirty="0"/>
              <a:t>格納</a:t>
            </a:r>
            <a:r>
              <a:rPr lang="ja-JP" altLang="en-US" dirty="0" smtClean="0"/>
              <a:t>してお</a:t>
            </a:r>
            <a:r>
              <a:rPr lang="ja-JP" altLang="en-US" dirty="0"/>
              <a:t>く</a:t>
            </a:r>
            <a:endParaRPr kumimoji="1" lang="en-US" altLang="ja-JP" dirty="0" smtClean="0"/>
          </a:p>
          <a:p>
            <a:pPr lvl="2"/>
            <a:endParaRPr kumimoji="1" lang="en-US" altLang="ja-JP" sz="1000" dirty="0" smtClean="0"/>
          </a:p>
          <a:p>
            <a:r>
              <a:rPr kumimoji="1" lang="ja-JP" altLang="en-US" dirty="0" smtClean="0"/>
              <a:t>機械学習の処理部分と</a:t>
            </a:r>
            <a:r>
              <a:rPr kumimoji="1" lang="en-US" altLang="ja-JP" dirty="0" smtClean="0"/>
              <a:t>Web</a:t>
            </a:r>
            <a:r>
              <a:rPr kumimoji="1" lang="ja-JP" altLang="en-US" dirty="0" smtClean="0"/>
              <a:t>アプリケーションが密結合に</a:t>
            </a:r>
            <a:r>
              <a:rPr kumimoji="1" lang="ja-JP" altLang="en-US" dirty="0" smtClean="0"/>
              <a:t>なりやすい</a:t>
            </a:r>
            <a:endParaRPr kumimoji="1" lang="en-US" altLang="ja-JP" dirty="0" smtClean="0"/>
          </a:p>
          <a:p>
            <a:pPr lvl="1"/>
            <a:r>
              <a:rPr lang="ja-JP" altLang="en-US" dirty="0" smtClean="0"/>
              <a:t>機械学習のプロトタイプは</a:t>
            </a:r>
            <a:r>
              <a:rPr lang="en-US" altLang="ja-JP" dirty="0" smtClean="0"/>
              <a:t>Python</a:t>
            </a:r>
            <a:r>
              <a:rPr lang="ja-JP" altLang="en-US" dirty="0" smtClean="0"/>
              <a:t>で行い、そのロジックを</a:t>
            </a:r>
            <a:r>
              <a:rPr lang="en-US" altLang="ja-JP" dirty="0" smtClean="0"/>
              <a:t>Web</a:t>
            </a:r>
            <a:r>
              <a:rPr lang="ja-JP" altLang="en-US" dirty="0" smtClean="0"/>
              <a:t>アプリケーションで利用している</a:t>
            </a:r>
            <a:r>
              <a:rPr lang="en-US" altLang="ja-JP" dirty="0" smtClean="0"/>
              <a:t>JavaScript</a:t>
            </a:r>
            <a:r>
              <a:rPr lang="ja-JP" altLang="en-US" dirty="0" smtClean="0"/>
              <a:t>や</a:t>
            </a:r>
            <a:r>
              <a:rPr lang="en-US" altLang="ja-JP" dirty="0" smtClean="0"/>
              <a:t>Ruby</a:t>
            </a:r>
            <a:r>
              <a:rPr lang="ja-JP" altLang="en-US" dirty="0" smtClean="0"/>
              <a:t>で実現する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10</a:t>
            </a:fld>
            <a:endParaRPr kumimoji="1" lang="ja-JP" altLang="en-US"/>
          </a:p>
        </p:txBody>
      </p:sp>
    </p:spTree>
    <p:extLst>
      <p:ext uri="{BB962C8B-B14F-4D97-AF65-F5344CB8AC3E}">
        <p14:creationId xmlns:p14="http://schemas.microsoft.com/office/powerpoint/2010/main" val="299257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91325" y="1206709"/>
            <a:ext cx="8431967" cy="32678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33470" y="95305"/>
            <a:ext cx="11353800" cy="1325563"/>
          </a:xfrm>
        </p:spPr>
        <p:txBody>
          <a:bodyPr>
            <a:normAutofit/>
          </a:bodyPr>
          <a:lstStyle/>
          <a:p>
            <a:r>
              <a:rPr kumimoji="1" lang="ja-JP" altLang="en-US" sz="4000" dirty="0" smtClean="0"/>
              <a:t>パターン１：学習フェーズ</a:t>
            </a:r>
            <a:endParaRPr kumimoji="1" lang="ja-JP" altLang="en-US" sz="4000" dirty="0"/>
          </a:p>
        </p:txBody>
      </p:sp>
      <p:sp>
        <p:nvSpPr>
          <p:cNvPr id="4" name="角丸四角形 3"/>
          <p:cNvSpPr/>
          <p:nvPr/>
        </p:nvSpPr>
        <p:spPr>
          <a:xfrm>
            <a:off x="6901715" y="1648152"/>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948721" y="1648153"/>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652632" y="1375898"/>
            <a:ext cx="25708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433989" y="2952297"/>
            <a:ext cx="14090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特徴抽出器</a:t>
            </a:r>
            <a:endParaRPr kumimoji="1" lang="ja-JP" altLang="en-US" b="1" dirty="0"/>
          </a:p>
        </p:txBody>
      </p:sp>
      <p:cxnSp>
        <p:nvCxnSpPr>
          <p:cNvPr id="8" name="直線矢印コネクタ 7"/>
          <p:cNvCxnSpPr/>
          <p:nvPr/>
        </p:nvCxnSpPr>
        <p:spPr>
          <a:xfrm>
            <a:off x="2961801" y="3136963"/>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角丸四角形 8"/>
          <p:cNvSpPr/>
          <p:nvPr/>
        </p:nvSpPr>
        <p:spPr>
          <a:xfrm>
            <a:off x="5576338" y="2195293"/>
            <a:ext cx="1431561" cy="3597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b="1" dirty="0" smtClean="0"/>
              <a:t>予測モデル</a:t>
            </a:r>
            <a:endParaRPr kumimoji="1" lang="ja-JP" altLang="en-US" b="1" dirty="0"/>
          </a:p>
        </p:txBody>
      </p:sp>
      <p:sp>
        <p:nvSpPr>
          <p:cNvPr id="10" name="角丸四角形 9"/>
          <p:cNvSpPr/>
          <p:nvPr/>
        </p:nvSpPr>
        <p:spPr>
          <a:xfrm>
            <a:off x="5576338" y="3541110"/>
            <a:ext cx="1431561" cy="3597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b="1" dirty="0" smtClean="0"/>
              <a:t>D</a:t>
            </a:r>
            <a:r>
              <a:rPr lang="en-US" altLang="ja-JP" b="1" dirty="0"/>
              <a:t>B</a:t>
            </a:r>
            <a:endParaRPr kumimoji="1" lang="ja-JP" altLang="en-US" b="1" dirty="0"/>
          </a:p>
        </p:txBody>
      </p:sp>
      <p:cxnSp>
        <p:nvCxnSpPr>
          <p:cNvPr id="11" name="直線矢印コネクタ 10"/>
          <p:cNvCxnSpPr/>
          <p:nvPr/>
        </p:nvCxnSpPr>
        <p:spPr>
          <a:xfrm flipV="1">
            <a:off x="4838072" y="2466856"/>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0" idx="1"/>
          </p:cNvCxnSpPr>
          <p:nvPr/>
        </p:nvCxnSpPr>
        <p:spPr>
          <a:xfrm flipH="1" flipV="1">
            <a:off x="4870553" y="3196336"/>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81660" y="276763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4" name="テキスト ボックス 13"/>
          <p:cNvSpPr txBox="1"/>
          <p:nvPr/>
        </p:nvSpPr>
        <p:spPr>
          <a:xfrm>
            <a:off x="4389618" y="1990495"/>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4287186" y="2367681"/>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56819" y="2195293"/>
            <a:ext cx="89941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17" name="テキスト ボックス 16"/>
          <p:cNvSpPr txBox="1"/>
          <p:nvPr/>
        </p:nvSpPr>
        <p:spPr>
          <a:xfrm>
            <a:off x="8362013" y="3541110"/>
            <a:ext cx="148902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b="1" dirty="0" smtClean="0"/>
              <a:t>特徴抽出</a:t>
            </a:r>
            <a:r>
              <a:rPr lang="ja-JP" altLang="en-US" b="1" dirty="0"/>
              <a:t>器</a:t>
            </a:r>
            <a:endParaRPr kumimoji="1" lang="ja-JP" altLang="en-US" b="1" dirty="0"/>
          </a:p>
        </p:txBody>
      </p:sp>
      <p:cxnSp>
        <p:nvCxnSpPr>
          <p:cNvPr id="18" name="直線矢印コネクタ 17"/>
          <p:cNvCxnSpPr/>
          <p:nvPr/>
        </p:nvCxnSpPr>
        <p:spPr>
          <a:xfrm flipH="1">
            <a:off x="7123136" y="2375175"/>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106524" y="2664247"/>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095281" y="293653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1" name="テキスト ボックス 20"/>
          <p:cNvSpPr txBox="1"/>
          <p:nvPr/>
        </p:nvSpPr>
        <p:spPr>
          <a:xfrm>
            <a:off x="2150471" y="2931377"/>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22" name="テキスト ボックス 21"/>
          <p:cNvSpPr txBox="1"/>
          <p:nvPr/>
        </p:nvSpPr>
        <p:spPr>
          <a:xfrm>
            <a:off x="3864963" y="3577708"/>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23" name="テキスト ボックス 22"/>
          <p:cNvSpPr txBox="1"/>
          <p:nvPr/>
        </p:nvSpPr>
        <p:spPr>
          <a:xfrm>
            <a:off x="7321444" y="1986945"/>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7117827" y="3749458"/>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5" name="直線矢印コネクタ 24"/>
          <p:cNvCxnSpPr/>
          <p:nvPr/>
        </p:nvCxnSpPr>
        <p:spPr>
          <a:xfrm>
            <a:off x="7123136" y="3720992"/>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7569095" y="1375898"/>
            <a:ext cx="184379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7" name="テキスト ボックス 26"/>
          <p:cNvSpPr txBox="1"/>
          <p:nvPr/>
        </p:nvSpPr>
        <p:spPr>
          <a:xfrm>
            <a:off x="433470" y="4743014"/>
            <a:ext cx="11422509" cy="181588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mj-lt"/>
              <a:buAutoNum type="arabicPeriod"/>
            </a:pP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から予め蓄積されたログやユーザー情報を取得し，特徴量を抽出する</a:t>
            </a:r>
            <a:endParaRPr lang="en-US" altLang="ja-JP" sz="28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lang="ja-JP" altLang="en-US" sz="2800" dirty="0" smtClean="0">
                <a:latin typeface="ＭＳ Ｐゴシック" panose="020B0600070205080204" pitchFamily="50" charset="-128"/>
                <a:ea typeface="ＭＳ Ｐゴシック" panose="020B0600070205080204" pitchFamily="50" charset="-128"/>
              </a:rPr>
              <a:t>特徴</a:t>
            </a:r>
            <a:r>
              <a:rPr lang="ja-JP" altLang="en-US" sz="2800" dirty="0">
                <a:latin typeface="ＭＳ Ｐゴシック" panose="020B0600070205080204" pitchFamily="50" charset="-128"/>
                <a:ea typeface="ＭＳ Ｐゴシック" panose="020B0600070205080204" pitchFamily="50" charset="-128"/>
              </a:rPr>
              <a:t>量</a:t>
            </a:r>
            <a:r>
              <a:rPr lang="ja-JP" altLang="en-US" sz="2800" dirty="0" smtClean="0">
                <a:latin typeface="ＭＳ Ｐゴシック" panose="020B0600070205080204" pitchFamily="50" charset="-128"/>
                <a:ea typeface="ＭＳ Ｐゴシック" panose="020B0600070205080204" pitchFamily="50" charset="-128"/>
              </a:rPr>
              <a:t>をもとに何らかのモデルを学習する</a:t>
            </a:r>
            <a:endParaRPr lang="en-US" altLang="ja-JP" sz="2800" dirty="0" smtClean="0">
              <a:latin typeface="ＭＳ Ｐゴシック" panose="020B0600070205080204" pitchFamily="50" charset="-128"/>
              <a:ea typeface="ＭＳ Ｐゴシック" panose="020B0600070205080204" pitchFamily="50" charset="-128"/>
            </a:endParaRPr>
          </a:p>
          <a:p>
            <a:pPr marL="342900" indent="-342900">
              <a:buFont typeface="+mj-lt"/>
              <a:buAutoNum type="arabicPeriod"/>
            </a:pPr>
            <a:r>
              <a:rPr lang="ja-JP" altLang="en-US" sz="2800" dirty="0" smtClean="0">
                <a:latin typeface="ＭＳ Ｐゴシック" panose="020B0600070205080204" pitchFamily="50" charset="-128"/>
                <a:ea typeface="ＭＳ Ｐゴシック" panose="020B0600070205080204" pitchFamily="50" charset="-128"/>
              </a:rPr>
              <a:t>学習結果は学習済みモデルをシリアライズして保存したものをストレージに保存する</a:t>
            </a:r>
            <a:endParaRPr lang="en-US" altLang="ja-JP" sz="2800" dirty="0" smtClean="0">
              <a:latin typeface="ＭＳ Ｐゴシック" panose="020B0600070205080204" pitchFamily="50" charset="-128"/>
              <a:ea typeface="ＭＳ Ｐゴシック" panose="020B0600070205080204" pitchFamily="50" charset="-128"/>
            </a:endParaRPr>
          </a:p>
        </p:txBody>
      </p:sp>
      <p:sp>
        <p:nvSpPr>
          <p:cNvPr id="28" name="スライド番号プレースホルダー 27"/>
          <p:cNvSpPr>
            <a:spLocks noGrp="1"/>
          </p:cNvSpPr>
          <p:nvPr>
            <p:ph type="sldNum" sz="quarter" idx="12"/>
          </p:nvPr>
        </p:nvSpPr>
        <p:spPr/>
        <p:txBody>
          <a:bodyPr/>
          <a:lstStyle/>
          <a:p>
            <a:fld id="{4DC2A55A-9417-4532-9704-8CDE2F5A56C0}" type="slidenum">
              <a:rPr kumimoji="1" lang="ja-JP" altLang="en-US" smtClean="0"/>
              <a:t>11</a:t>
            </a:fld>
            <a:endParaRPr kumimoji="1" lang="ja-JP" altLang="en-US"/>
          </a:p>
        </p:txBody>
      </p:sp>
    </p:spTree>
    <p:extLst>
      <p:ext uri="{BB962C8B-B14F-4D97-AF65-F5344CB8AC3E}">
        <p14:creationId xmlns:p14="http://schemas.microsoft.com/office/powerpoint/2010/main" val="321573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90700" y="1229460"/>
            <a:ext cx="8410575" cy="3219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33470" y="95305"/>
            <a:ext cx="11353800" cy="1325563"/>
          </a:xfrm>
        </p:spPr>
        <p:txBody>
          <a:bodyPr>
            <a:normAutofit/>
          </a:bodyPr>
          <a:lstStyle/>
          <a:p>
            <a:r>
              <a:rPr kumimoji="1" lang="ja-JP" altLang="en-US" sz="4000" dirty="0" smtClean="0"/>
              <a:t>パターン１：予測</a:t>
            </a:r>
            <a:r>
              <a:rPr lang="ja-JP" altLang="en-US" sz="4000" dirty="0"/>
              <a:t>フェーズ</a:t>
            </a:r>
            <a:endParaRPr kumimoji="1" lang="ja-JP" altLang="en-US" sz="4000" dirty="0"/>
          </a:p>
        </p:txBody>
      </p:sp>
      <p:sp>
        <p:nvSpPr>
          <p:cNvPr id="4" name="角丸四角形 3"/>
          <p:cNvSpPr/>
          <p:nvPr/>
        </p:nvSpPr>
        <p:spPr>
          <a:xfrm>
            <a:off x="6901715" y="1588769"/>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948721" y="1588770"/>
            <a:ext cx="3979888"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652632" y="1316515"/>
            <a:ext cx="25708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433989" y="2892914"/>
            <a:ext cx="1409076"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特徴抽出器</a:t>
            </a:r>
            <a:endParaRPr kumimoji="1" lang="ja-JP" altLang="en-US" b="1" dirty="0"/>
          </a:p>
        </p:txBody>
      </p:sp>
      <p:cxnSp>
        <p:nvCxnSpPr>
          <p:cNvPr id="8" name="直線矢印コネクタ 7"/>
          <p:cNvCxnSpPr/>
          <p:nvPr/>
        </p:nvCxnSpPr>
        <p:spPr>
          <a:xfrm>
            <a:off x="2961801" y="3077580"/>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角丸四角形 8"/>
          <p:cNvSpPr/>
          <p:nvPr/>
        </p:nvSpPr>
        <p:spPr>
          <a:xfrm>
            <a:off x="5576338" y="2135910"/>
            <a:ext cx="1431561" cy="359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b="1" dirty="0" smtClean="0"/>
              <a:t>予測モデル</a:t>
            </a:r>
            <a:endParaRPr kumimoji="1" lang="ja-JP" altLang="en-US" b="1" dirty="0"/>
          </a:p>
        </p:txBody>
      </p:sp>
      <p:sp>
        <p:nvSpPr>
          <p:cNvPr id="10" name="角丸四角形 9"/>
          <p:cNvSpPr/>
          <p:nvPr/>
        </p:nvSpPr>
        <p:spPr>
          <a:xfrm>
            <a:off x="5576338" y="3481727"/>
            <a:ext cx="1431561" cy="3597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b="1" dirty="0" smtClean="0"/>
              <a:t>D</a:t>
            </a:r>
            <a:r>
              <a:rPr lang="en-US" altLang="ja-JP" b="1" dirty="0"/>
              <a:t>B</a:t>
            </a:r>
            <a:endParaRPr kumimoji="1" lang="ja-JP" altLang="en-US" b="1" dirty="0"/>
          </a:p>
        </p:txBody>
      </p:sp>
      <p:cxnSp>
        <p:nvCxnSpPr>
          <p:cNvPr id="11" name="直線矢印コネクタ 10"/>
          <p:cNvCxnSpPr/>
          <p:nvPr/>
        </p:nvCxnSpPr>
        <p:spPr>
          <a:xfrm flipV="1">
            <a:off x="4838072" y="2407473"/>
            <a:ext cx="593985" cy="515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10" idx="1"/>
          </p:cNvCxnSpPr>
          <p:nvPr/>
        </p:nvCxnSpPr>
        <p:spPr>
          <a:xfrm flipH="1" flipV="1">
            <a:off x="4870553" y="3136953"/>
            <a:ext cx="705785" cy="5246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81660" y="270824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4" name="テキスト ボックス 13"/>
          <p:cNvSpPr txBox="1"/>
          <p:nvPr/>
        </p:nvSpPr>
        <p:spPr>
          <a:xfrm>
            <a:off x="4389618" y="1931112"/>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4287186" y="2308298"/>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56819" y="2135910"/>
            <a:ext cx="8994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17" name="テキスト ボックス 16"/>
          <p:cNvSpPr txBox="1"/>
          <p:nvPr/>
        </p:nvSpPr>
        <p:spPr>
          <a:xfrm>
            <a:off x="8362013" y="3481727"/>
            <a:ext cx="14890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b="1" dirty="0" smtClean="0"/>
              <a:t>特徴抽出</a:t>
            </a:r>
            <a:r>
              <a:rPr lang="ja-JP" altLang="en-US" b="1" dirty="0"/>
              <a:t>器</a:t>
            </a:r>
            <a:endParaRPr kumimoji="1" lang="ja-JP" altLang="en-US" b="1" dirty="0"/>
          </a:p>
        </p:txBody>
      </p:sp>
      <p:cxnSp>
        <p:nvCxnSpPr>
          <p:cNvPr id="18" name="直線矢印コネクタ 17"/>
          <p:cNvCxnSpPr/>
          <p:nvPr/>
        </p:nvCxnSpPr>
        <p:spPr>
          <a:xfrm flipH="1">
            <a:off x="7123136" y="2315792"/>
            <a:ext cx="13678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106524" y="2604864"/>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170233" y="283973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1" name="テキスト ボックス 20"/>
          <p:cNvSpPr txBox="1"/>
          <p:nvPr/>
        </p:nvSpPr>
        <p:spPr>
          <a:xfrm>
            <a:off x="2150471" y="2871994"/>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22" name="テキスト ボックス 21"/>
          <p:cNvSpPr txBox="1"/>
          <p:nvPr/>
        </p:nvSpPr>
        <p:spPr>
          <a:xfrm>
            <a:off x="3864963" y="3518325"/>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23" name="テキスト ボックス 22"/>
          <p:cNvSpPr txBox="1"/>
          <p:nvPr/>
        </p:nvSpPr>
        <p:spPr>
          <a:xfrm>
            <a:off x="7321444" y="1927562"/>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7117827" y="3690075"/>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5" name="直線矢印コネクタ 24"/>
          <p:cNvCxnSpPr/>
          <p:nvPr/>
        </p:nvCxnSpPr>
        <p:spPr>
          <a:xfrm>
            <a:off x="7123136" y="3661609"/>
            <a:ext cx="11289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7569095" y="1316515"/>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7" name="テキスト ボックス 26"/>
          <p:cNvSpPr txBox="1"/>
          <p:nvPr/>
        </p:nvSpPr>
        <p:spPr>
          <a:xfrm>
            <a:off x="708376" y="4767457"/>
            <a:ext cx="10803988" cy="163121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2800" dirty="0" smtClean="0">
                <a:latin typeface="ＭＳ Ｐゴシック" panose="020B0600070205080204" pitchFamily="50" charset="-128"/>
                <a:ea typeface="ＭＳ Ｐゴシック" panose="020B0600070205080204" pitchFamily="50" charset="-128"/>
              </a:rPr>
              <a:t>Web</a:t>
            </a:r>
            <a:r>
              <a:rPr lang="ja-JP" altLang="en-US" sz="2800" dirty="0" smtClean="0">
                <a:latin typeface="ＭＳ Ｐゴシック" panose="020B0600070205080204" pitchFamily="50" charset="-128"/>
                <a:ea typeface="ＭＳ Ｐゴシック" panose="020B0600070205080204" pitchFamily="50" charset="-128"/>
              </a:rPr>
              <a:t>アプリケーションが何かしらのイベントをトリガーに予測を要求する</a:t>
            </a:r>
            <a:endParaRPr lang="en-US" altLang="ja-JP" sz="2800" dirty="0" smtClean="0">
              <a:latin typeface="ＭＳ Ｐゴシック" panose="020B0600070205080204" pitchFamily="50" charset="-128"/>
              <a:ea typeface="ＭＳ Ｐゴシック" panose="020B0600070205080204" pitchFamily="50" charset="-128"/>
            </a:endParaRPr>
          </a:p>
          <a:p>
            <a:pPr marL="800100" lvl="1" indent="-34290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例えば，スパムかどうかを判定したいコメントが投稿されたとす</a:t>
            </a:r>
            <a:r>
              <a:rPr lang="ja-JP" altLang="en-US" sz="2400" dirty="0">
                <a:latin typeface="ＭＳ Ｐゴシック" panose="020B0600070205080204" pitchFamily="50" charset="-128"/>
                <a:ea typeface="ＭＳ Ｐゴシック" panose="020B0600070205080204" pitchFamily="50" charset="-128"/>
              </a:rPr>
              <a:t>る</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イベント発生時に予測をしたい</a:t>
            </a:r>
            <a:r>
              <a:rPr lang="ja-JP" altLang="en-US" sz="2400" dirty="0" smtClean="0">
                <a:latin typeface="ＭＳ Ｐゴシック" panose="020B0600070205080204" pitchFamily="50" charset="-128"/>
                <a:ea typeface="ＭＳ Ｐゴシック" panose="020B0600070205080204" pitchFamily="50" charset="-128"/>
              </a:rPr>
              <a:t>対象の</a:t>
            </a:r>
            <a:r>
              <a:rPr lang="ja-JP" altLang="en-US" sz="2400" dirty="0" smtClean="0">
                <a:latin typeface="ＭＳ Ｐゴシック" panose="020B0600070205080204" pitchFamily="50" charset="-128"/>
                <a:ea typeface="ＭＳ Ｐゴシック" panose="020B0600070205080204" pitchFamily="50" charset="-128"/>
              </a:rPr>
              <a:t>情報を</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から取得し，特徴量を抽出</a:t>
            </a:r>
            <a:endParaRPr lang="en-US" altLang="ja-JP" sz="2400" dirty="0" smtClean="0">
              <a:latin typeface="ＭＳ Ｐゴシック" panose="020B0600070205080204" pitchFamily="50" charset="-128"/>
              <a:ea typeface="ＭＳ Ｐゴシック" panose="020B0600070205080204" pitchFamily="50" charset="-128"/>
            </a:endParaRPr>
          </a:p>
          <a:p>
            <a:pPr marL="800100" lvl="1" indent="-342900">
              <a:buFont typeface="+mj-lt"/>
              <a:buAutoNum type="arabicPeriod"/>
            </a:pPr>
            <a:r>
              <a:rPr lang="ja-JP" altLang="en-US" sz="2400" dirty="0" smtClean="0">
                <a:latin typeface="ＭＳ Ｐゴシック" panose="020B0600070205080204" pitchFamily="50" charset="-128"/>
                <a:ea typeface="ＭＳ Ｐゴシック" panose="020B0600070205080204" pitchFamily="50" charset="-128"/>
              </a:rPr>
              <a:t>学習済み</a:t>
            </a:r>
            <a:r>
              <a:rPr lang="ja-JP" altLang="en-US" sz="2400" dirty="0" smtClean="0">
                <a:latin typeface="ＭＳ Ｐゴシック" panose="020B0600070205080204" pitchFamily="50" charset="-128"/>
                <a:ea typeface="ＭＳ Ｐゴシック" panose="020B0600070205080204" pitchFamily="50" charset="-128"/>
              </a:rPr>
              <a:t>モデルを読み込み，抽出した特徴量を入力して予測結果を出力</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28" name="スライド番号プレースホルダー 27"/>
          <p:cNvSpPr>
            <a:spLocks noGrp="1"/>
          </p:cNvSpPr>
          <p:nvPr>
            <p:ph type="sldNum" sz="quarter" idx="12"/>
          </p:nvPr>
        </p:nvSpPr>
        <p:spPr/>
        <p:txBody>
          <a:bodyPr/>
          <a:lstStyle/>
          <a:p>
            <a:fld id="{4DC2A55A-9417-4532-9704-8CDE2F5A56C0}" type="slidenum">
              <a:rPr kumimoji="1" lang="ja-JP" altLang="en-US" smtClean="0"/>
              <a:t>12</a:t>
            </a:fld>
            <a:endParaRPr kumimoji="1" lang="ja-JP" altLang="en-US" dirty="0"/>
          </a:p>
        </p:txBody>
      </p:sp>
    </p:spTree>
    <p:extLst>
      <p:ext uri="{BB962C8B-B14F-4D97-AF65-F5344CB8AC3E}">
        <p14:creationId xmlns:p14="http://schemas.microsoft.com/office/powerpoint/2010/main" val="3334380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stretch>
            <a:fillRect/>
          </a:stretch>
        </p:blipFill>
        <p:spPr>
          <a:xfrm>
            <a:off x="165100" y="1827487"/>
            <a:ext cx="6745367" cy="2959753"/>
          </a:xfrm>
          <a:prstGeom prst="rect">
            <a:avLst/>
          </a:prstGeom>
        </p:spPr>
      </p:pic>
      <p:sp>
        <p:nvSpPr>
          <p:cNvPr id="2" name="タイトル 1"/>
          <p:cNvSpPr>
            <a:spLocks noGrp="1"/>
          </p:cNvSpPr>
          <p:nvPr>
            <p:ph type="title"/>
          </p:nvPr>
        </p:nvSpPr>
        <p:spPr/>
        <p:txBody>
          <a:bodyPr>
            <a:normAutofit/>
          </a:bodyPr>
          <a:lstStyle/>
          <a:p>
            <a:r>
              <a:rPr lang="en-US" altLang="ja-JP" sz="4000" dirty="0"/>
              <a:t>4.2.2 </a:t>
            </a:r>
            <a:r>
              <a:rPr lang="ja-JP" altLang="en-US" sz="4000" dirty="0"/>
              <a:t>バッチ処理で学習＋予測結果を</a:t>
            </a:r>
            <a:r>
              <a:rPr lang="en-US" altLang="ja-JP" sz="4000" dirty="0"/>
              <a:t>API</a:t>
            </a:r>
            <a:r>
              <a:rPr lang="ja-JP" altLang="en-US" sz="4000" dirty="0"/>
              <a:t>経由で利用する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6910467" y="1834520"/>
            <a:ext cx="5343993" cy="2777839"/>
          </a:xfrm>
        </p:spPr>
        <p:txBody>
          <a:bodyPr>
            <a:normAutofit/>
          </a:bodyPr>
          <a:lstStyle/>
          <a:p>
            <a:r>
              <a:rPr kumimoji="1" lang="en-US" altLang="ja-JP" dirty="0" smtClean="0"/>
              <a:t>API</a:t>
            </a:r>
            <a:r>
              <a:rPr kumimoji="1" lang="ja-JP" altLang="en-US" dirty="0" smtClean="0"/>
              <a:t>サーバーを用意するパターン</a:t>
            </a:r>
            <a:endParaRPr kumimoji="1" lang="en-US" altLang="ja-JP" dirty="0" smtClean="0"/>
          </a:p>
          <a:p>
            <a:r>
              <a:rPr lang="ja-JP" altLang="en-US" dirty="0" smtClean="0"/>
              <a:t>特徴</a:t>
            </a:r>
            <a:endParaRPr lang="en-US" altLang="ja-JP" dirty="0"/>
          </a:p>
          <a:p>
            <a:pPr lvl="1"/>
            <a:r>
              <a:rPr lang="en-US" altLang="ja-JP" dirty="0" smtClean="0"/>
              <a:t>Web</a:t>
            </a:r>
            <a:r>
              <a:rPr lang="ja-JP" altLang="en-US" dirty="0" smtClean="0"/>
              <a:t>アプリケーションと機械学習に使う言語を分けられる</a:t>
            </a:r>
            <a:endParaRPr lang="en-US" altLang="ja-JP" dirty="0" smtClean="0"/>
          </a:p>
          <a:p>
            <a:pPr lvl="1"/>
            <a:endParaRPr lang="en-US" altLang="ja-JP" sz="500" dirty="0" smtClean="0"/>
          </a:p>
          <a:p>
            <a:pPr lvl="1"/>
            <a:r>
              <a:rPr lang="en-US" altLang="ja-JP" dirty="0" smtClean="0"/>
              <a:t>Web</a:t>
            </a:r>
            <a:r>
              <a:rPr lang="ja-JP" altLang="en-US" dirty="0" smtClean="0"/>
              <a:t>アプリケーション側のイベントに対してリアルタイム処理で予測</a:t>
            </a:r>
            <a:endParaRPr lang="en-US" altLang="ja-JP" dirty="0" smtClean="0"/>
          </a:p>
          <a:p>
            <a:pPr lvl="1"/>
            <a:endParaRPr kumimoji="1" lang="ja-JP" altLang="en-US" dirty="0"/>
          </a:p>
        </p:txBody>
      </p:sp>
      <p:sp>
        <p:nvSpPr>
          <p:cNvPr id="5" name="正方形/長方形 4"/>
          <p:cNvSpPr/>
          <p:nvPr/>
        </p:nvSpPr>
        <p:spPr>
          <a:xfrm>
            <a:off x="1154242" y="5177185"/>
            <a:ext cx="10050905" cy="1200329"/>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sz="3600" dirty="0">
                <a:latin typeface="ＭＳ Ｐゴシック" panose="020B0600070205080204" pitchFamily="50" charset="-128"/>
                <a:ea typeface="ＭＳ Ｐゴシック" panose="020B0600070205080204" pitchFamily="50" charset="-128"/>
              </a:rPr>
              <a:t>予測結果を利用する場合に</a:t>
            </a:r>
            <a:r>
              <a:rPr lang="en-US" altLang="ja-JP" sz="3600" dirty="0">
                <a:latin typeface="ＭＳ Ｐゴシック" panose="020B0600070205080204" pitchFamily="50" charset="-128"/>
                <a:ea typeface="ＭＳ Ｐゴシック" panose="020B0600070205080204" pitchFamily="50" charset="-128"/>
              </a:rPr>
              <a:t>API</a:t>
            </a:r>
            <a:r>
              <a:rPr lang="ja-JP" altLang="en-US" sz="3600" dirty="0">
                <a:latin typeface="ＭＳ Ｐゴシック" panose="020B0600070205080204" pitchFamily="50" charset="-128"/>
                <a:ea typeface="ＭＳ Ｐゴシック" panose="020B0600070205080204" pitchFamily="50" charset="-128"/>
              </a:rPr>
              <a:t>経由のリアルタイム処理で予測を行うパターン</a:t>
            </a:r>
            <a:endParaRPr lang="en-US" altLang="ja-JP" sz="3600" dirty="0">
              <a:latin typeface="ＭＳ Ｐゴシック" panose="020B0600070205080204" pitchFamily="50" charset="-128"/>
              <a:ea typeface="ＭＳ Ｐゴシック" panose="020B0600070205080204" pitchFamily="50" charset="-128"/>
            </a:endParaRPr>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13</a:t>
            </a:fld>
            <a:endParaRPr kumimoji="1" lang="ja-JP" altLang="en-US"/>
          </a:p>
        </p:txBody>
      </p:sp>
    </p:spTree>
    <p:extLst>
      <p:ext uri="{BB962C8B-B14F-4D97-AF65-F5344CB8AC3E}">
        <p14:creationId xmlns:p14="http://schemas.microsoft.com/office/powerpoint/2010/main" val="384119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624" y="365125"/>
            <a:ext cx="11271354" cy="1325563"/>
          </a:xfrm>
        </p:spPr>
        <p:txBody>
          <a:bodyPr>
            <a:normAutofit/>
          </a:bodyPr>
          <a:lstStyle/>
          <a:p>
            <a:r>
              <a:rPr lang="en-US" altLang="ja-JP" sz="4000" dirty="0"/>
              <a:t>4.2.2 </a:t>
            </a:r>
            <a:r>
              <a:rPr lang="ja-JP" altLang="en-US" sz="4000" dirty="0"/>
              <a:t>バッチ処理で学習＋予測結果を</a:t>
            </a:r>
            <a:r>
              <a:rPr lang="en-US" altLang="ja-JP" sz="4000" dirty="0"/>
              <a:t>API</a:t>
            </a:r>
            <a:r>
              <a:rPr lang="ja-JP" altLang="en-US" sz="4000" dirty="0"/>
              <a:t>経由で利用する</a:t>
            </a:r>
            <a:r>
              <a:rPr lang="en-US" altLang="ja-JP" sz="4000" dirty="0"/>
              <a:t>(</a:t>
            </a:r>
            <a:r>
              <a:rPr lang="ja-JP" altLang="en-US" sz="4000" dirty="0"/>
              <a:t>リアルタイム処理で予測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848674" y="1873250"/>
            <a:ext cx="10992304" cy="4589690"/>
          </a:xfrm>
        </p:spPr>
        <p:txBody>
          <a:bodyPr>
            <a:noAutofit/>
          </a:bodyPr>
          <a:lstStyle/>
          <a:p>
            <a:r>
              <a:rPr lang="ja-JP" altLang="en-US" sz="3200" dirty="0" smtClean="0"/>
              <a:t>メリット</a:t>
            </a:r>
            <a:endParaRPr lang="en-US" altLang="ja-JP" sz="3200" dirty="0" smtClean="0"/>
          </a:p>
          <a:p>
            <a:pPr lvl="1"/>
            <a:r>
              <a:rPr lang="en-US" altLang="ja-JP" sz="2800" dirty="0" smtClean="0"/>
              <a:t>Web</a:t>
            </a:r>
            <a:r>
              <a:rPr lang="ja-JP" altLang="en-US" sz="2800" dirty="0" smtClean="0"/>
              <a:t>アプリケーションとの</a:t>
            </a:r>
            <a:r>
              <a:rPr lang="ja-JP" altLang="en-US" sz="2800" dirty="0" smtClean="0">
                <a:solidFill>
                  <a:srgbClr val="FF0000"/>
                </a:solidFill>
              </a:rPr>
              <a:t>結合が疎になる</a:t>
            </a:r>
            <a:endParaRPr lang="en-US" altLang="ja-JP" sz="2800" dirty="0" smtClean="0">
              <a:solidFill>
                <a:srgbClr val="FF0000"/>
              </a:solidFill>
            </a:endParaRPr>
          </a:p>
          <a:p>
            <a:pPr lvl="2"/>
            <a:r>
              <a:rPr lang="ja-JP" altLang="en-US" sz="2400" dirty="0" smtClean="0"/>
              <a:t>複数モデルによる</a:t>
            </a:r>
            <a:r>
              <a:rPr lang="en-US" altLang="ja-JP" sz="2400" dirty="0" smtClean="0"/>
              <a:t>A/B</a:t>
            </a:r>
            <a:r>
              <a:rPr lang="ja-JP" altLang="en-US" sz="2400" dirty="0" smtClean="0"/>
              <a:t>テストを行う場合に，</a:t>
            </a:r>
            <a:r>
              <a:rPr lang="ja-JP" altLang="en-US" sz="2400" dirty="0" smtClean="0">
                <a:solidFill>
                  <a:srgbClr val="FF0000"/>
                </a:solidFill>
              </a:rPr>
              <a:t>モデルの比較がしやすい</a:t>
            </a:r>
            <a:endParaRPr lang="en-US" altLang="ja-JP" sz="2400" dirty="0" smtClean="0">
              <a:solidFill>
                <a:srgbClr val="FF0000"/>
              </a:solidFill>
            </a:endParaRPr>
          </a:p>
          <a:p>
            <a:pPr lvl="1"/>
            <a:endParaRPr lang="en-US" altLang="ja-JP" sz="1200" dirty="0" smtClean="0">
              <a:solidFill>
                <a:srgbClr val="FF0000"/>
              </a:solidFill>
            </a:endParaRPr>
          </a:p>
          <a:p>
            <a:r>
              <a:rPr lang="ja-JP" altLang="en-US" sz="3200" dirty="0" smtClean="0"/>
              <a:t>デメリット</a:t>
            </a:r>
            <a:endParaRPr lang="en-US" altLang="ja-JP" sz="3200" dirty="0" smtClean="0"/>
          </a:p>
          <a:p>
            <a:pPr lvl="1"/>
            <a:r>
              <a:rPr lang="ja-JP" altLang="en-US" sz="2800" dirty="0" smtClean="0"/>
              <a:t>パターン１に</a:t>
            </a:r>
            <a:r>
              <a:rPr lang="ja-JP" altLang="en-US" sz="2800" dirty="0"/>
              <a:t>比</a:t>
            </a:r>
            <a:r>
              <a:rPr lang="ja-JP" altLang="en-US" sz="2800" dirty="0" smtClean="0"/>
              <a:t>べると</a:t>
            </a:r>
            <a:r>
              <a:rPr lang="en-US" altLang="ja-JP" sz="2800" dirty="0" smtClean="0"/>
              <a:t>API</a:t>
            </a:r>
            <a:r>
              <a:rPr lang="ja-JP" altLang="en-US" sz="2800" dirty="0" smtClean="0"/>
              <a:t>サーバと予測結果を利用するクライアントの間で通信が発生する分，</a:t>
            </a:r>
            <a:r>
              <a:rPr lang="ja-JP" altLang="en-US" sz="2800" dirty="0" smtClean="0">
                <a:solidFill>
                  <a:schemeClr val="accent5"/>
                </a:solidFill>
              </a:rPr>
              <a:t>遅延が大きくなる</a:t>
            </a:r>
            <a:endParaRPr lang="en-US" altLang="ja-JP" sz="2800" dirty="0" smtClean="0">
              <a:solidFill>
                <a:schemeClr val="accent5"/>
              </a:solidFill>
            </a:endParaRPr>
          </a:p>
          <a:p>
            <a:pPr lvl="1"/>
            <a:r>
              <a:rPr lang="ja-JP" altLang="en-US" sz="2800" dirty="0"/>
              <a:t>遅延</a:t>
            </a:r>
            <a:r>
              <a:rPr lang="ja-JP" altLang="en-US" sz="2800" dirty="0" smtClean="0"/>
              <a:t>を小さくするために</a:t>
            </a:r>
            <a:endParaRPr lang="en-US" altLang="ja-JP" sz="2800" dirty="0" smtClean="0"/>
          </a:p>
          <a:p>
            <a:pPr lvl="2"/>
            <a:r>
              <a:rPr lang="en-US" altLang="ja-JP" sz="2400" dirty="0" smtClean="0"/>
              <a:t>HTTP</a:t>
            </a:r>
            <a:r>
              <a:rPr lang="ja-JP" altLang="en-US" sz="2400" dirty="0" smtClean="0"/>
              <a:t>や</a:t>
            </a:r>
            <a:r>
              <a:rPr lang="en-US" altLang="ja-JP" sz="2400" dirty="0" smtClean="0"/>
              <a:t>RPC</a:t>
            </a:r>
            <a:r>
              <a:rPr lang="ja-JP" altLang="en-US" sz="2400" dirty="0" smtClean="0"/>
              <a:t>などのリクエストを投げる部分を非同期にする</a:t>
            </a:r>
            <a:endParaRPr lang="en-US" altLang="ja-JP" sz="2400" dirty="0" smtClean="0"/>
          </a:p>
          <a:p>
            <a:pPr lvl="2"/>
            <a:r>
              <a:rPr lang="ja-JP" altLang="en-US" sz="2400" dirty="0" smtClean="0"/>
              <a:t>予測</a:t>
            </a:r>
            <a:r>
              <a:rPr lang="ja-JP" altLang="en-US" sz="2400" dirty="0"/>
              <a:t>処理</a:t>
            </a:r>
            <a:r>
              <a:rPr lang="ja-JP" altLang="en-US" sz="2400" dirty="0" smtClean="0"/>
              <a:t>の結果を待つ間に他の処理を並列で進める</a:t>
            </a:r>
            <a:endParaRPr lang="en-US" altLang="ja-JP" sz="2400"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14</a:t>
            </a:fld>
            <a:endParaRPr kumimoji="1" lang="ja-JP" altLang="en-US"/>
          </a:p>
        </p:txBody>
      </p:sp>
    </p:spTree>
    <p:extLst>
      <p:ext uri="{BB962C8B-B14F-4D97-AF65-F5344CB8AC3E}">
        <p14:creationId xmlns:p14="http://schemas.microsoft.com/office/powerpoint/2010/main" val="2512156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a:t>4.2.4 </a:t>
            </a:r>
            <a:r>
              <a:rPr lang="ja-JP" altLang="en-US" sz="4000" dirty="0"/>
              <a:t>バッチ処理で学習＋予測結果を</a:t>
            </a:r>
            <a:r>
              <a:rPr lang="en-US" altLang="ja-JP" sz="4000" dirty="0"/>
              <a:t>DB</a:t>
            </a:r>
            <a:r>
              <a:rPr lang="ja-JP" altLang="en-US" sz="4000" dirty="0"/>
              <a:t>経由で利用する</a:t>
            </a:r>
            <a:r>
              <a:rPr lang="en-US" altLang="ja-JP" sz="4000" dirty="0"/>
              <a:t>(</a:t>
            </a:r>
            <a:r>
              <a:rPr lang="ja-JP" altLang="en-US" sz="4000" dirty="0"/>
              <a:t>バッチ処理で予測</a:t>
            </a:r>
            <a:r>
              <a:rPr lang="en-US" altLang="ja-JP" sz="4000" dirty="0"/>
              <a:t>)</a:t>
            </a:r>
            <a:endParaRPr kumimoji="1" lang="ja-JP" altLang="en-US" sz="4000" dirty="0"/>
          </a:p>
        </p:txBody>
      </p:sp>
      <p:sp>
        <p:nvSpPr>
          <p:cNvPr id="3" name="コンテンツ プレースホルダー 2"/>
          <p:cNvSpPr>
            <a:spLocks noGrp="1"/>
          </p:cNvSpPr>
          <p:nvPr>
            <p:ph idx="1"/>
          </p:nvPr>
        </p:nvSpPr>
        <p:spPr>
          <a:xfrm>
            <a:off x="7439162" y="1690688"/>
            <a:ext cx="4572001" cy="3048285"/>
          </a:xfrm>
        </p:spPr>
        <p:txBody>
          <a:bodyPr/>
          <a:lstStyle/>
          <a:p>
            <a:r>
              <a:rPr kumimoji="1" lang="ja-JP" altLang="en-US" dirty="0" smtClean="0"/>
              <a:t>使い勝手の良いパターン</a:t>
            </a:r>
            <a:endParaRPr kumimoji="1" lang="en-US" altLang="ja-JP" dirty="0" smtClean="0"/>
          </a:p>
          <a:p>
            <a:pPr marL="914400" lvl="1" indent="-457200">
              <a:buFont typeface="+mj-lt"/>
              <a:buAutoNum type="arabicPeriod"/>
            </a:pPr>
            <a:r>
              <a:rPr lang="ja-JP" altLang="en-US" dirty="0"/>
              <a:t>教師</a:t>
            </a:r>
            <a:r>
              <a:rPr lang="ja-JP" altLang="en-US" dirty="0" smtClean="0"/>
              <a:t>あり学習のモデルを</a:t>
            </a:r>
            <a:r>
              <a:rPr lang="ja-JP" altLang="en-US" dirty="0" smtClean="0">
                <a:solidFill>
                  <a:srgbClr val="FF0000"/>
                </a:solidFill>
              </a:rPr>
              <a:t>一括学習</a:t>
            </a:r>
            <a:endParaRPr lang="en-US" altLang="ja-JP" dirty="0" smtClean="0">
              <a:solidFill>
                <a:srgbClr val="FF0000"/>
              </a:solidFill>
            </a:endParaRPr>
          </a:p>
          <a:p>
            <a:pPr marL="914400" lvl="1" indent="-457200">
              <a:buFont typeface="+mj-lt"/>
              <a:buAutoNum type="arabicPeriod"/>
            </a:pPr>
            <a:r>
              <a:rPr kumimoji="1" lang="ja-JP" altLang="en-US" dirty="0" smtClean="0"/>
              <a:t>そのモデルを使った</a:t>
            </a:r>
            <a:r>
              <a:rPr kumimoji="1" lang="ja-JP" altLang="en-US" dirty="0" smtClean="0">
                <a:solidFill>
                  <a:srgbClr val="FF0000"/>
                </a:solidFill>
              </a:rPr>
              <a:t>予測をバッチ処理</a:t>
            </a:r>
            <a:r>
              <a:rPr kumimoji="1" lang="ja-JP" altLang="en-US" dirty="0" smtClean="0"/>
              <a:t>で行う</a:t>
            </a:r>
            <a:endParaRPr kumimoji="1" lang="en-US" altLang="ja-JP" dirty="0" smtClean="0"/>
          </a:p>
          <a:p>
            <a:pPr marL="914400" lvl="1" indent="-457200">
              <a:buFont typeface="+mj-lt"/>
              <a:buAutoNum type="arabicPeriod"/>
            </a:pPr>
            <a:r>
              <a:rPr lang="ja-JP" altLang="en-US" dirty="0" smtClean="0"/>
              <a:t>予測結果を</a:t>
            </a:r>
            <a:r>
              <a:rPr lang="en-US" altLang="ja-JP" dirty="0" smtClean="0"/>
              <a:t>DB</a:t>
            </a:r>
            <a:r>
              <a:rPr lang="ja-JP" altLang="en-US" dirty="0" smtClean="0"/>
              <a:t>に格納する</a:t>
            </a:r>
            <a:endParaRPr kumimoji="1" lang="ja-JP" altLang="en-US" dirty="0"/>
          </a:p>
        </p:txBody>
      </p:sp>
      <p:pic>
        <p:nvPicPr>
          <p:cNvPr id="5" name="図 4"/>
          <p:cNvPicPr>
            <a:picLocks noChangeAspect="1"/>
          </p:cNvPicPr>
          <p:nvPr/>
        </p:nvPicPr>
        <p:blipFill>
          <a:blip r:embed="rId3"/>
          <a:stretch>
            <a:fillRect/>
          </a:stretch>
        </p:blipFill>
        <p:spPr>
          <a:xfrm>
            <a:off x="524536" y="1690688"/>
            <a:ext cx="6871493" cy="3031087"/>
          </a:xfrm>
          <a:prstGeom prst="rect">
            <a:avLst/>
          </a:prstGeom>
        </p:spPr>
      </p:pic>
      <p:sp>
        <p:nvSpPr>
          <p:cNvPr id="6" name="正方形/長方形 5"/>
          <p:cNvSpPr/>
          <p:nvPr/>
        </p:nvSpPr>
        <p:spPr>
          <a:xfrm>
            <a:off x="1115244" y="4833415"/>
            <a:ext cx="9961512"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特徴</a:t>
            </a:r>
            <a:endParaRPr lang="en-US" altLang="ja-JP" sz="28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予測に必要な情報は予測バッチ実行時に存在する</a:t>
            </a:r>
            <a:endParaRPr lang="en-US" altLang="ja-JP" sz="2800" dirty="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イベント</a:t>
            </a:r>
            <a:r>
              <a:rPr lang="en-US" altLang="ja-JP" sz="2800" dirty="0">
                <a:latin typeface="ＭＳ Ｐゴシック" panose="020B0600070205080204" pitchFamily="50" charset="-128"/>
                <a:ea typeface="ＭＳ Ｐゴシック" panose="020B0600070205080204" pitchFamily="50" charset="-128"/>
              </a:rPr>
              <a:t>(</a:t>
            </a:r>
            <a:r>
              <a:rPr lang="ja-JP" altLang="en-US" sz="2800" dirty="0">
                <a:latin typeface="ＭＳ Ｐゴシック" panose="020B0600070205080204" pitchFamily="50" charset="-128"/>
                <a:ea typeface="ＭＳ Ｐゴシック" panose="020B0600070205080204" pitchFamily="50" charset="-128"/>
              </a:rPr>
              <a:t>例：ユーザの</a:t>
            </a:r>
            <a:r>
              <a:rPr lang="en-US" altLang="ja-JP" sz="2800" dirty="0">
                <a:latin typeface="ＭＳ Ｐゴシック" panose="020B0600070205080204" pitchFamily="50" charset="-128"/>
                <a:ea typeface="ＭＳ Ｐゴシック" panose="020B0600070205080204" pitchFamily="50" charset="-128"/>
              </a:rPr>
              <a:t>Web</a:t>
            </a:r>
            <a:r>
              <a:rPr lang="ja-JP" altLang="en-US" sz="2800" dirty="0">
                <a:latin typeface="ＭＳ Ｐゴシック" panose="020B0600070205080204" pitchFamily="50" charset="-128"/>
                <a:ea typeface="ＭＳ Ｐゴシック" panose="020B0600070205080204" pitchFamily="50" charset="-128"/>
              </a:rPr>
              <a:t>ページ訪問</a:t>
            </a:r>
            <a:r>
              <a:rPr lang="en-US" altLang="ja-JP" sz="2800" dirty="0">
                <a:latin typeface="ＭＳ Ｐゴシック" panose="020B0600070205080204" pitchFamily="50" charset="-128"/>
                <a:ea typeface="ＭＳ Ｐゴシック" panose="020B0600070205080204" pitchFamily="50" charset="-128"/>
              </a:rPr>
              <a:t>)</a:t>
            </a:r>
            <a:r>
              <a:rPr lang="ja-JP" altLang="en-US" sz="2800" dirty="0">
                <a:latin typeface="ＭＳ Ｐゴシック" panose="020B0600070205080204" pitchFamily="50" charset="-128"/>
                <a:ea typeface="ＭＳ Ｐゴシック" panose="020B0600070205080204" pitchFamily="50" charset="-128"/>
              </a:rPr>
              <a:t>をトリガーとして即時に予測結果を返す必要がない</a:t>
            </a:r>
          </a:p>
        </p:txBody>
      </p:sp>
      <p:sp>
        <p:nvSpPr>
          <p:cNvPr id="7" name="スライド番号プレースホルダー 6"/>
          <p:cNvSpPr>
            <a:spLocks noGrp="1"/>
          </p:cNvSpPr>
          <p:nvPr>
            <p:ph type="sldNum" sz="quarter" idx="12"/>
          </p:nvPr>
        </p:nvSpPr>
        <p:spPr/>
        <p:txBody>
          <a:bodyPr/>
          <a:lstStyle/>
          <a:p>
            <a:fld id="{4DC2A55A-9417-4532-9704-8CDE2F5A56C0}" type="slidenum">
              <a:rPr kumimoji="1" lang="ja-JP" altLang="en-US" smtClean="0"/>
              <a:t>15</a:t>
            </a:fld>
            <a:endParaRPr kumimoji="1" lang="ja-JP" altLang="en-US"/>
          </a:p>
        </p:txBody>
      </p:sp>
    </p:spTree>
    <p:extLst>
      <p:ext uri="{BB962C8B-B14F-4D97-AF65-F5344CB8AC3E}">
        <p14:creationId xmlns:p14="http://schemas.microsoft.com/office/powerpoint/2010/main" val="3875463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5576"/>
            <a:ext cx="10515600" cy="1325563"/>
          </a:xfrm>
        </p:spPr>
        <p:txBody>
          <a:bodyPr>
            <a:normAutofit/>
          </a:bodyPr>
          <a:lstStyle/>
          <a:p>
            <a:r>
              <a:rPr lang="en-US" altLang="ja-JP" sz="3600" dirty="0" smtClean="0"/>
              <a:t>4.2.4 </a:t>
            </a:r>
            <a:r>
              <a:rPr lang="ja-JP" altLang="en-US" sz="3600" dirty="0"/>
              <a:t>バッチ処理で学習＋予測結果</a:t>
            </a:r>
            <a:r>
              <a:rPr lang="ja-JP" altLang="en-US" sz="3600" dirty="0" smtClean="0"/>
              <a:t>を</a:t>
            </a:r>
            <a:r>
              <a:rPr lang="en-US" altLang="ja-JP" sz="3600" dirty="0" smtClean="0"/>
              <a:t>DB</a:t>
            </a:r>
            <a:r>
              <a:rPr lang="ja-JP" altLang="en-US" sz="3600" dirty="0" smtClean="0"/>
              <a:t>経由で利用する</a:t>
            </a:r>
            <a:r>
              <a:rPr lang="en-US" altLang="ja-JP" sz="3600" dirty="0" smtClean="0"/>
              <a:t>(</a:t>
            </a:r>
            <a:r>
              <a:rPr lang="ja-JP" altLang="en-US" sz="3600" dirty="0"/>
              <a:t>バッチ</a:t>
            </a:r>
            <a:r>
              <a:rPr lang="ja-JP" altLang="en-US" sz="3600" dirty="0" smtClean="0"/>
              <a:t>処理</a:t>
            </a:r>
            <a:r>
              <a:rPr lang="ja-JP" altLang="en-US" sz="3600" dirty="0"/>
              <a:t>で予測</a:t>
            </a:r>
            <a:r>
              <a:rPr lang="en-US" altLang="ja-JP" sz="3600" dirty="0"/>
              <a:t>)</a:t>
            </a:r>
            <a:endParaRPr kumimoji="1" lang="ja-JP" altLang="en-US" sz="3600" dirty="0"/>
          </a:p>
        </p:txBody>
      </p:sp>
      <p:sp>
        <p:nvSpPr>
          <p:cNvPr id="46" name="テキスト ボックス 45"/>
          <p:cNvSpPr txBox="1"/>
          <p:nvPr/>
        </p:nvSpPr>
        <p:spPr>
          <a:xfrm>
            <a:off x="795032" y="1786677"/>
            <a:ext cx="10837334" cy="4462760"/>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a:latin typeface="ＭＳ Ｐゴシック" panose="020B0600070205080204" pitchFamily="50" charset="-128"/>
                <a:ea typeface="ＭＳ Ｐゴシック" panose="020B0600070205080204" pitchFamily="50" charset="-128"/>
              </a:rPr>
              <a:t>このパターンが用いられる</a:t>
            </a:r>
            <a:r>
              <a:rPr lang="ja-JP" altLang="en-US" sz="2400" dirty="0" smtClean="0">
                <a:latin typeface="ＭＳ Ｐゴシック" panose="020B0600070205080204" pitchFamily="50" charset="-128"/>
                <a:ea typeface="ＭＳ Ｐゴシック" panose="020B0600070205080204" pitchFamily="50" charset="-128"/>
              </a:rPr>
              <a:t>場面</a:t>
            </a:r>
            <a:endParaRPr kumimoji="1"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solidFill>
                  <a:srgbClr val="FF0000"/>
                </a:solidFill>
                <a:latin typeface="ＭＳ Ｐゴシック" panose="020B0600070205080204" pitchFamily="50" charset="-128"/>
                <a:ea typeface="ＭＳ Ｐゴシック" panose="020B0600070205080204" pitchFamily="50" charset="-128"/>
              </a:rPr>
              <a:t>予測の頻度</a:t>
            </a:r>
            <a:r>
              <a:rPr kumimoji="1" lang="ja-JP" altLang="en-US" sz="2400" dirty="0" smtClean="0">
                <a:solidFill>
                  <a:srgbClr val="FF0000"/>
                </a:solidFill>
                <a:latin typeface="ＭＳ Ｐゴシック" panose="020B0600070205080204" pitchFamily="50" charset="-128"/>
                <a:ea typeface="ＭＳ Ｐゴシック" panose="020B0600070205080204" pitchFamily="50" charset="-128"/>
              </a:rPr>
              <a:t>が</a:t>
            </a:r>
            <a:r>
              <a:rPr lang="ja-JP" altLang="en-US" sz="2400" dirty="0">
                <a:solidFill>
                  <a:srgbClr val="FF0000"/>
                </a:solidFill>
                <a:latin typeface="ＭＳ Ｐゴシック" panose="020B0600070205080204" pitchFamily="50" charset="-128"/>
                <a:ea typeface="ＭＳ Ｐゴシック" panose="020B0600070205080204" pitchFamily="50" charset="-128"/>
              </a:rPr>
              <a:t>頻繁</a:t>
            </a:r>
            <a:r>
              <a:rPr lang="ja-JP" altLang="en-US" sz="2400" dirty="0" smtClean="0">
                <a:solidFill>
                  <a:srgbClr val="FF0000"/>
                </a:solidFill>
                <a:latin typeface="ＭＳ Ｐゴシック" panose="020B0600070205080204" pitchFamily="50" charset="-128"/>
                <a:ea typeface="ＭＳ Ｐゴシック" panose="020B0600070205080204" pitchFamily="50" charset="-128"/>
              </a:rPr>
              <a:t>でない</a:t>
            </a:r>
            <a:r>
              <a:rPr kumimoji="1" lang="ja-JP" altLang="en-US" sz="2400" dirty="0" smtClean="0">
                <a:latin typeface="ＭＳ Ｐゴシック" panose="020B0600070205080204" pitchFamily="50" charset="-128"/>
                <a:ea typeface="ＭＳ Ｐゴシック" panose="020B0600070205080204" pitchFamily="50" charset="-128"/>
              </a:rPr>
              <a:t>対象</a:t>
            </a:r>
            <a:r>
              <a:rPr kumimoji="1" lang="ja-JP" altLang="en-US" sz="2400" dirty="0" smtClean="0">
                <a:latin typeface="ＭＳ Ｐゴシック" panose="020B0600070205080204" pitchFamily="50" charset="-128"/>
                <a:ea typeface="ＭＳ Ｐゴシック" panose="020B0600070205080204" pitchFamily="50" charset="-128"/>
              </a:rPr>
              <a:t>や結果に向いているパターン</a:t>
            </a:r>
            <a:endParaRPr kumimoji="1" lang="en-US" altLang="ja-JP" sz="2400" dirty="0" smtClean="0">
              <a:latin typeface="ＭＳ Ｐゴシック" panose="020B0600070205080204" pitchFamily="50" charset="-128"/>
              <a:ea typeface="ＭＳ Ｐゴシック" panose="020B0600070205080204" pitchFamily="50" charset="-128"/>
            </a:endParaRPr>
          </a:p>
          <a:p>
            <a:pPr marL="1200150" lvl="2" indent="-285750">
              <a:buFont typeface="Arial" panose="020B0604020202020204" pitchFamily="34" charset="0"/>
              <a:buChar char="•"/>
            </a:pPr>
            <a:r>
              <a:rPr lang="en-US" altLang="ja-JP" sz="2400" dirty="0" smtClean="0">
                <a:latin typeface="ＭＳ Ｐゴシック" panose="020B0600070205080204" pitchFamily="50" charset="-128"/>
                <a:ea typeface="ＭＳ Ｐゴシック" panose="020B0600070205080204" pitchFamily="50" charset="-128"/>
              </a:rPr>
              <a:t>e.g. </a:t>
            </a:r>
            <a:r>
              <a:rPr lang="ja-JP" altLang="en-US" sz="2400" dirty="0" smtClean="0">
                <a:latin typeface="ＭＳ Ｐゴシック" panose="020B0600070205080204" pitchFamily="50" charset="-128"/>
                <a:ea typeface="ＭＳ Ｐゴシック" panose="020B0600070205080204" pitchFamily="50" charset="-128"/>
              </a:rPr>
              <a:t>商品説明などの変化しにくいコンテンツを</a:t>
            </a:r>
            <a:r>
              <a:rPr lang="en-US" altLang="ja-JP" sz="2400" dirty="0" smtClean="0">
                <a:latin typeface="ＭＳ Ｐゴシック" panose="020B0600070205080204" pitchFamily="50" charset="-128"/>
                <a:ea typeface="ＭＳ Ｐゴシック" panose="020B0600070205080204" pitchFamily="50" charset="-128"/>
              </a:rPr>
              <a:t>6</a:t>
            </a:r>
            <a:r>
              <a:rPr lang="ja-JP" altLang="en-US" sz="2400" dirty="0" smtClean="0">
                <a:latin typeface="ＭＳ Ｐゴシック" panose="020B0600070205080204" pitchFamily="50" charset="-128"/>
                <a:ea typeface="ＭＳ Ｐゴシック" panose="020B0600070205080204" pitchFamily="50" charset="-128"/>
              </a:rPr>
              <a:t>時間ごとのバッチで分類</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endParaRPr kumimoji="1" lang="en-US" altLang="ja-JP" sz="20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メリット</a:t>
            </a:r>
            <a:endParaRPr kumimoji="1"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en-US" altLang="ja-JP" sz="2400" dirty="0" smtClean="0">
                <a:latin typeface="ＭＳ Ｐゴシック" panose="020B0600070205080204" pitchFamily="50" charset="-128"/>
                <a:ea typeface="ＭＳ Ｐゴシック" panose="020B0600070205080204" pitchFamily="50" charset="-128"/>
              </a:rPr>
              <a:t>Web</a:t>
            </a:r>
            <a:r>
              <a:rPr kumimoji="1" lang="ja-JP" altLang="en-US" sz="2400" dirty="0" smtClean="0">
                <a:latin typeface="ＭＳ Ｐゴシック" panose="020B0600070205080204" pitchFamily="50" charset="-128"/>
                <a:ea typeface="ＭＳ Ｐゴシック" panose="020B0600070205080204" pitchFamily="50" charset="-128"/>
              </a:rPr>
              <a:t>アプリケーションと機械学習の学習・予測を行う言語がそれぞれ異なっ</a:t>
            </a:r>
            <a:r>
              <a:rPr lang="ja-JP" altLang="en-US" sz="2400" dirty="0" smtClean="0">
                <a:latin typeface="ＭＳ Ｐゴシック" panose="020B0600070205080204" pitchFamily="50" charset="-128"/>
                <a:ea typeface="ＭＳ Ｐゴシック" panose="020B0600070205080204" pitchFamily="50" charset="-128"/>
              </a:rPr>
              <a:t>ていてもよい</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予測処理に多少時間がかかる場合でもアプリケーションのレスポンスに影響</a:t>
            </a:r>
            <a:r>
              <a:rPr kumimoji="1" lang="ja-JP" altLang="en-US" sz="2400" dirty="0" smtClean="0">
                <a:latin typeface="ＭＳ Ｐゴシック" panose="020B0600070205080204" pitchFamily="50" charset="-128"/>
                <a:ea typeface="ＭＳ Ｐゴシック" panose="020B0600070205080204" pitchFamily="50" charset="-128"/>
              </a:rPr>
              <a:t>しない</a:t>
            </a:r>
            <a:endParaRPr kumimoji="1"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endParaRPr kumimoji="1"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デメリット</a:t>
            </a:r>
            <a:endParaRPr lang="en-US" altLang="ja-JP" sz="24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400" dirty="0" smtClean="0">
                <a:latin typeface="ＭＳ Ｐゴシック" panose="020B0600070205080204" pitchFamily="50" charset="-128"/>
                <a:ea typeface="ＭＳ Ｐゴシック" panose="020B0600070205080204" pitchFamily="50" charset="-128"/>
              </a:rPr>
              <a:t>予測対象</a:t>
            </a:r>
            <a:r>
              <a:rPr lang="ja-JP" altLang="en-US" sz="2400" dirty="0" smtClean="0">
                <a:latin typeface="ＭＳ Ｐゴシック" panose="020B0600070205080204" pitchFamily="50" charset="-128"/>
                <a:ea typeface="ＭＳ Ｐゴシック" panose="020B0600070205080204" pitchFamily="50" charset="-128"/>
              </a:rPr>
              <a:t>となるコンテンツが増えていくと、それに比例して処理時間も増える</a:t>
            </a:r>
            <a:endParaRPr kumimoji="1" lang="en-US" altLang="ja-JP" sz="2400" dirty="0" smtClean="0">
              <a:latin typeface="ＭＳ Ｐゴシック" panose="020B0600070205080204" pitchFamily="50" charset="-128"/>
              <a:ea typeface="ＭＳ Ｐゴシック" panose="020B0600070205080204" pitchFamily="50" charset="-128"/>
            </a:endParaRPr>
          </a:p>
        </p:txBody>
      </p:sp>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16</a:t>
            </a:fld>
            <a:endParaRPr kumimoji="1" lang="ja-JP" altLang="en-US"/>
          </a:p>
        </p:txBody>
      </p:sp>
    </p:spTree>
    <p:extLst>
      <p:ext uri="{BB962C8B-B14F-4D97-AF65-F5344CB8AC3E}">
        <p14:creationId xmlns:p14="http://schemas.microsoft.com/office/powerpoint/2010/main" val="1008018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961544" y="1139252"/>
            <a:ext cx="8161831" cy="36679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834328" y="1587971"/>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パターン３：学習フェーズ</a:t>
            </a:r>
            <a:endParaRPr kumimoji="1" lang="ja-JP" altLang="en-US" sz="3600" dirty="0"/>
          </a:p>
        </p:txBody>
      </p:sp>
      <p:sp>
        <p:nvSpPr>
          <p:cNvPr id="4" name="角丸四角形 3"/>
          <p:cNvSpPr/>
          <p:nvPr/>
        </p:nvSpPr>
        <p:spPr>
          <a:xfrm>
            <a:off x="4960043" y="2097056"/>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502742" y="2097058"/>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2113926" y="1567111"/>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462954" y="1329507"/>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494635" y="2471615"/>
            <a:ext cx="1769155" cy="5522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433844" y="3269900"/>
            <a:ext cx="2119243" cy="5468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257892" y="3204939"/>
            <a:ext cx="1402456"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639048" y="3825527"/>
            <a:ext cx="1812294"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353043" y="2751039"/>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9072011" y="3698663"/>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712527" y="406945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511995" y="236421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256229" y="3913522"/>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715106" y="1916865"/>
            <a:ext cx="184379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学習バッチ</a:t>
            </a:r>
            <a:endParaRPr kumimoji="1" lang="ja-JP" altLang="en-US" b="1" dirty="0"/>
          </a:p>
        </p:txBody>
      </p:sp>
      <p:cxnSp>
        <p:nvCxnSpPr>
          <p:cNvPr id="23" name="直線コネクタ 22"/>
          <p:cNvCxnSpPr/>
          <p:nvPr/>
        </p:nvCxnSpPr>
        <p:spPr>
          <a:xfrm flipH="1">
            <a:off x="8499913" y="4068723"/>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9072011" y="2747735"/>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112559" y="1911638"/>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予測</a:t>
            </a:r>
            <a:r>
              <a:rPr lang="ja-JP" altLang="en-US" b="1" dirty="0"/>
              <a:t>バッチ</a:t>
            </a:r>
            <a:endParaRPr kumimoji="1" lang="ja-JP" altLang="en-US" b="1" dirty="0"/>
          </a:p>
        </p:txBody>
      </p:sp>
      <p:cxnSp>
        <p:nvCxnSpPr>
          <p:cNvPr id="26" name="直線矢印コネクタ 25"/>
          <p:cNvCxnSpPr/>
          <p:nvPr/>
        </p:nvCxnSpPr>
        <p:spPr>
          <a:xfrm flipH="1">
            <a:off x="5536587" y="2702859"/>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7004489" y="3065711"/>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603859" y="3763491"/>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204660" y="3424323"/>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502547" y="1408435"/>
            <a:ext cx="183890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5101894" y="257159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520116" y="3545358"/>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361129" y="311358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583349" y="5073342"/>
            <a:ext cx="11167672"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ログやユーザー情報から特徴を抽出してモデルを一括学習</a:t>
            </a:r>
            <a:endParaRPr kumimoji="1"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学習済みモデルは，シリアライズしてストレージに保持し予測フェーズで使用する</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10" name="スライド番号プレースホルダー 9"/>
          <p:cNvSpPr>
            <a:spLocks noGrp="1"/>
          </p:cNvSpPr>
          <p:nvPr>
            <p:ph type="sldNum" sz="quarter" idx="12"/>
          </p:nvPr>
        </p:nvSpPr>
        <p:spPr/>
        <p:txBody>
          <a:bodyPr/>
          <a:lstStyle/>
          <a:p>
            <a:fld id="{4DC2A55A-9417-4532-9704-8CDE2F5A56C0}" type="slidenum">
              <a:rPr kumimoji="1" lang="ja-JP" altLang="en-US" smtClean="0"/>
              <a:t>17</a:t>
            </a:fld>
            <a:endParaRPr kumimoji="1" lang="ja-JP" altLang="en-US"/>
          </a:p>
        </p:txBody>
      </p:sp>
    </p:spTree>
    <p:extLst>
      <p:ext uri="{BB962C8B-B14F-4D97-AF65-F5344CB8AC3E}">
        <p14:creationId xmlns:p14="http://schemas.microsoft.com/office/powerpoint/2010/main" val="3390820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143709" y="998923"/>
            <a:ext cx="6499510" cy="3109362"/>
          </a:xfrm>
          <a:prstGeom prst="rect">
            <a:avLst/>
          </a:prstGeom>
        </p:spPr>
      </p:pic>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パターン３：予測フェーズ</a:t>
            </a:r>
            <a:endParaRPr kumimoji="1" lang="ja-JP" altLang="en-US" sz="3600" dirty="0"/>
          </a:p>
        </p:txBody>
      </p:sp>
      <p:sp>
        <p:nvSpPr>
          <p:cNvPr id="46" name="テキスト ボックス 45"/>
          <p:cNvSpPr txBox="1"/>
          <p:nvPr/>
        </p:nvSpPr>
        <p:spPr>
          <a:xfrm>
            <a:off x="6705581" y="1329507"/>
            <a:ext cx="509917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学習フェーズで作成したモデルを用いて予測を行う</a:t>
            </a:r>
            <a:endParaRPr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中のデータから特徴量を抽出し，予測する</a:t>
            </a:r>
            <a:endParaRPr lang="en-US" altLang="ja-JP" sz="24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400" dirty="0" smtClean="0">
                <a:latin typeface="ＭＳ Ｐゴシック" panose="020B0600070205080204" pitchFamily="50" charset="-128"/>
                <a:ea typeface="ＭＳ Ｐゴシック" panose="020B0600070205080204" pitchFamily="50" charset="-128"/>
              </a:rPr>
              <a:t>予測結果を</a:t>
            </a:r>
            <a:r>
              <a:rPr lang="en-US" altLang="ja-JP" sz="2400" dirty="0" smtClean="0">
                <a:latin typeface="ＭＳ Ｐゴシック" panose="020B0600070205080204" pitchFamily="50" charset="-128"/>
                <a:ea typeface="ＭＳ Ｐゴシック" panose="020B0600070205080204" pitchFamily="50" charset="-128"/>
              </a:rPr>
              <a:t>Web</a:t>
            </a:r>
            <a:r>
              <a:rPr lang="ja-JP" altLang="en-US" sz="2400" dirty="0" smtClean="0">
                <a:latin typeface="ＭＳ Ｐゴシック" panose="020B0600070205080204" pitchFamily="50" charset="-128"/>
                <a:ea typeface="ＭＳ Ｐゴシック" panose="020B0600070205080204" pitchFamily="50" charset="-128"/>
              </a:rPr>
              <a:t>アプリケーションで利用できる形にして</a:t>
            </a:r>
            <a:r>
              <a:rPr lang="en-US" altLang="ja-JP" sz="2400" dirty="0" smtClean="0">
                <a:latin typeface="ＭＳ Ｐゴシック" panose="020B0600070205080204" pitchFamily="50" charset="-128"/>
                <a:ea typeface="ＭＳ Ｐゴシック" panose="020B0600070205080204" pitchFamily="50" charset="-128"/>
              </a:rPr>
              <a:t>DB</a:t>
            </a:r>
            <a:r>
              <a:rPr lang="ja-JP" altLang="en-US" sz="2400" dirty="0" smtClean="0">
                <a:latin typeface="ＭＳ Ｐゴシック" panose="020B0600070205080204" pitchFamily="50" charset="-128"/>
                <a:ea typeface="ＭＳ Ｐゴシック" panose="020B0600070205080204" pitchFamily="50" charset="-128"/>
              </a:rPr>
              <a:t>へ格納</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10" name="テキスト ボックス 9"/>
          <p:cNvSpPr txBox="1"/>
          <p:nvPr/>
        </p:nvSpPr>
        <p:spPr>
          <a:xfrm>
            <a:off x="682677" y="4272198"/>
            <a:ext cx="10826646" cy="224676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予測対象となるコンテンツが増えていくと，それに比例して処理時間も増えるので注意が必要</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a:latin typeface="ＭＳ Ｐゴシック" panose="020B0600070205080204" pitchFamily="50" charset="-128"/>
                <a:ea typeface="ＭＳ Ｐゴシック" panose="020B0600070205080204" pitchFamily="50" charset="-128"/>
              </a:rPr>
              <a:t>新規</a:t>
            </a:r>
            <a:r>
              <a:rPr lang="ja-JP" altLang="en-US" sz="2800" dirty="0" smtClean="0">
                <a:latin typeface="ＭＳ Ｐゴシック" panose="020B0600070205080204" pitchFamily="50" charset="-128"/>
                <a:ea typeface="ＭＳ Ｐゴシック" panose="020B0600070205080204" pitchFamily="50" charset="-128"/>
              </a:rPr>
              <a:t>で登録された差分のコンテンツだけ予測を行う</a:t>
            </a:r>
            <a:endParaRPr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kumimoji="1" lang="ja-JP" altLang="en-US" sz="2800" dirty="0" smtClean="0">
                <a:latin typeface="ＭＳ Ｐゴシック" panose="020B0600070205080204" pitchFamily="50" charset="-128"/>
                <a:ea typeface="ＭＳ Ｐゴシック" panose="020B0600070205080204" pitchFamily="50" charset="-128"/>
              </a:rPr>
              <a:t>並列数を増やして予測処理を行う</a:t>
            </a:r>
            <a:endParaRPr kumimoji="1" lang="en-US" altLang="ja-JP" sz="2800" dirty="0" smtClean="0">
              <a:latin typeface="ＭＳ Ｐゴシック" panose="020B0600070205080204" pitchFamily="50" charset="-128"/>
              <a:ea typeface="ＭＳ Ｐゴシック" panose="020B0600070205080204" pitchFamily="50" charset="-128"/>
            </a:endParaRPr>
          </a:p>
          <a:p>
            <a:pPr marL="742950" lvl="1"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分散</a:t>
            </a:r>
            <a:r>
              <a:rPr lang="ja-JP" altLang="en-US" sz="2800" dirty="0">
                <a:latin typeface="ＭＳ Ｐゴシック" panose="020B0600070205080204" pitchFamily="50" charset="-128"/>
                <a:ea typeface="ＭＳ Ｐゴシック" panose="020B0600070205080204" pitchFamily="50" charset="-128"/>
              </a:rPr>
              <a:t>可能</a:t>
            </a:r>
            <a:r>
              <a:rPr lang="ja-JP" altLang="en-US" sz="2800" dirty="0" smtClean="0">
                <a:latin typeface="ＭＳ Ｐゴシック" panose="020B0600070205080204" pitchFamily="50" charset="-128"/>
                <a:ea typeface="ＭＳ Ｐゴシック" panose="020B0600070205080204" pitchFamily="50" charset="-128"/>
              </a:rPr>
              <a:t>な環境で予測する</a:t>
            </a:r>
            <a:endParaRPr kumimoji="1" lang="en-US" altLang="ja-JP" sz="2800" dirty="0" smtClean="0">
              <a:latin typeface="ＭＳ Ｐゴシック" panose="020B0600070205080204" pitchFamily="50" charset="-128"/>
              <a:ea typeface="ＭＳ Ｐゴシック" panose="020B0600070205080204" pitchFamily="50" charset="-128"/>
            </a:endParaRPr>
          </a:p>
        </p:txBody>
      </p:sp>
      <p:sp>
        <p:nvSpPr>
          <p:cNvPr id="5" name="スライド番号プレースホルダー 4"/>
          <p:cNvSpPr>
            <a:spLocks noGrp="1"/>
          </p:cNvSpPr>
          <p:nvPr>
            <p:ph type="sldNum" sz="quarter" idx="12"/>
          </p:nvPr>
        </p:nvSpPr>
        <p:spPr/>
        <p:txBody>
          <a:bodyPr/>
          <a:lstStyle/>
          <a:p>
            <a:fld id="{4DC2A55A-9417-4532-9704-8CDE2F5A56C0}" type="slidenum">
              <a:rPr kumimoji="1" lang="ja-JP" altLang="en-US" smtClean="0"/>
              <a:t>18</a:t>
            </a:fld>
            <a:endParaRPr kumimoji="1" lang="ja-JP" altLang="en-US"/>
          </a:p>
        </p:txBody>
      </p:sp>
    </p:spTree>
    <p:extLst>
      <p:ext uri="{BB962C8B-B14F-4D97-AF65-F5344CB8AC3E}">
        <p14:creationId xmlns:p14="http://schemas.microsoft.com/office/powerpoint/2010/main" val="3098993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4.2.6 </a:t>
            </a:r>
            <a:r>
              <a:rPr kumimoji="1" lang="ja-JP" altLang="en-US" dirty="0" smtClean="0"/>
              <a:t>各パターンのまとめ</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287463405"/>
              </p:ext>
            </p:extLst>
          </p:nvPr>
        </p:nvGraphicFramePr>
        <p:xfrm>
          <a:off x="864878" y="1513568"/>
          <a:ext cx="10462244" cy="5136150"/>
        </p:xfrm>
        <a:graphic>
          <a:graphicData uri="http://schemas.openxmlformats.org/drawingml/2006/table">
            <a:tbl>
              <a:tblPr firstRow="1" bandRow="1">
                <a:tableStyleId>{5940675A-B579-460E-94D1-54222C63F5DA}</a:tableStyleId>
              </a:tblPr>
              <a:tblGrid>
                <a:gridCol w="3127079">
                  <a:extLst>
                    <a:ext uri="{9D8B030D-6E8A-4147-A177-3AD203B41FA5}">
                      <a16:colId xmlns:a16="http://schemas.microsoft.com/office/drawing/2014/main" val="63176374"/>
                    </a:ext>
                  </a:extLst>
                </a:gridCol>
                <a:gridCol w="2591625">
                  <a:extLst>
                    <a:ext uri="{9D8B030D-6E8A-4147-A177-3AD203B41FA5}">
                      <a16:colId xmlns:a16="http://schemas.microsoft.com/office/drawing/2014/main" val="3938238617"/>
                    </a:ext>
                  </a:extLst>
                </a:gridCol>
                <a:gridCol w="2428241">
                  <a:extLst>
                    <a:ext uri="{9D8B030D-6E8A-4147-A177-3AD203B41FA5}">
                      <a16:colId xmlns:a16="http://schemas.microsoft.com/office/drawing/2014/main" val="1209099026"/>
                    </a:ext>
                  </a:extLst>
                </a:gridCol>
                <a:gridCol w="2315299">
                  <a:extLst>
                    <a:ext uri="{9D8B030D-6E8A-4147-A177-3AD203B41FA5}">
                      <a16:colId xmlns:a16="http://schemas.microsoft.com/office/drawing/2014/main" val="1802205735"/>
                    </a:ext>
                  </a:extLst>
                </a:gridCol>
              </a:tblGrid>
              <a:tr h="617355">
                <a:tc>
                  <a:txBody>
                    <a:bodyPr/>
                    <a:lstStyle/>
                    <a:p>
                      <a:r>
                        <a:rPr kumimoji="1" lang="ja-JP" altLang="en-US" sz="2000" b="1" dirty="0" smtClean="0"/>
                        <a:t>パターン</a:t>
                      </a:r>
                      <a:endParaRPr kumimoji="1" lang="ja-JP" altLang="en-US" sz="2000" b="1" dirty="0"/>
                    </a:p>
                  </a:txBody>
                  <a:tcPr/>
                </a:tc>
                <a:tc>
                  <a:txBody>
                    <a:bodyPr/>
                    <a:lstStyle/>
                    <a:p>
                      <a:r>
                        <a:rPr kumimoji="1" lang="ja-JP" altLang="en-US" sz="2000" b="1" dirty="0" smtClean="0"/>
                        <a:t>一括学習＋直接予測</a:t>
                      </a:r>
                      <a:endParaRPr kumimoji="1" lang="ja-JP" altLang="en-US" sz="2000" b="1" dirty="0"/>
                    </a:p>
                  </a:txBody>
                  <a:tcPr/>
                </a:tc>
                <a:tc>
                  <a:txBody>
                    <a:bodyPr/>
                    <a:lstStyle/>
                    <a:p>
                      <a:r>
                        <a:rPr kumimoji="1" lang="ja-JP" altLang="en-US" sz="2000" b="1" dirty="0" smtClean="0"/>
                        <a:t>一括学習＋</a:t>
                      </a:r>
                      <a:r>
                        <a:rPr kumimoji="1" lang="en-US" altLang="ja-JP" sz="2000" b="1" dirty="0" smtClean="0"/>
                        <a:t>API</a:t>
                      </a:r>
                      <a:endParaRPr kumimoji="1" lang="ja-JP" altLang="en-US" sz="2000" b="1" dirty="0"/>
                    </a:p>
                  </a:txBody>
                  <a:tcPr/>
                </a:tc>
                <a:tc>
                  <a:txBody>
                    <a:bodyPr/>
                    <a:lstStyle/>
                    <a:p>
                      <a:r>
                        <a:rPr kumimoji="1" lang="ja-JP" altLang="en-US" sz="2000" b="1" dirty="0" smtClean="0"/>
                        <a:t>一括学習＋</a:t>
                      </a:r>
                      <a:r>
                        <a:rPr kumimoji="1" lang="en-US" altLang="ja-JP" sz="2000" b="1" dirty="0" smtClean="0"/>
                        <a:t>DB</a:t>
                      </a:r>
                      <a:endParaRPr kumimoji="1" lang="ja-JP" altLang="en-US" sz="2000" b="1" dirty="0"/>
                    </a:p>
                  </a:txBody>
                  <a:tcPr/>
                </a:tc>
                <a:extLst>
                  <a:ext uri="{0D108BD9-81ED-4DB2-BD59-A6C34878D82A}">
                    <a16:rowId xmlns:a16="http://schemas.microsoft.com/office/drawing/2014/main" val="1798799346"/>
                  </a:ext>
                </a:extLst>
              </a:tr>
              <a:tr h="348940">
                <a:tc>
                  <a:txBody>
                    <a:bodyPr/>
                    <a:lstStyle/>
                    <a:p>
                      <a:r>
                        <a:rPr kumimoji="1" lang="ja-JP" altLang="en-US" sz="2000" b="1" dirty="0" smtClean="0"/>
                        <a:t>予測</a:t>
                      </a:r>
                      <a:endParaRPr kumimoji="1" lang="ja-JP" altLang="en-US" sz="2000" b="1" dirty="0"/>
                    </a:p>
                  </a:txBody>
                  <a:tcPr/>
                </a:tc>
                <a:tc>
                  <a:txBody>
                    <a:bodyPr/>
                    <a:lstStyle/>
                    <a:p>
                      <a:r>
                        <a:rPr kumimoji="1" lang="ja-JP" altLang="en-US" sz="2000" b="1" dirty="0" smtClean="0"/>
                        <a:t>リクエスト時</a:t>
                      </a:r>
                      <a:endParaRPr kumimoji="1" lang="ja-JP" altLang="en-US" sz="2000" b="1" dirty="0"/>
                    </a:p>
                  </a:txBody>
                  <a:tcPr/>
                </a:tc>
                <a:tc>
                  <a:txBody>
                    <a:bodyPr/>
                    <a:lstStyle/>
                    <a:p>
                      <a:r>
                        <a:rPr kumimoji="1" lang="ja-JP" altLang="en-US" sz="2000" b="1" dirty="0" smtClean="0"/>
                        <a:t>リクエスト時</a:t>
                      </a:r>
                      <a:endParaRPr kumimoji="1" lang="ja-JP" altLang="en-US" sz="2000" b="1" dirty="0"/>
                    </a:p>
                  </a:txBody>
                  <a:tcPr/>
                </a:tc>
                <a:tc>
                  <a:txBody>
                    <a:bodyPr/>
                    <a:lstStyle/>
                    <a:p>
                      <a:r>
                        <a:rPr kumimoji="1" lang="ja-JP" altLang="en-US" sz="2000" b="1" dirty="0" smtClean="0"/>
                        <a:t>バッチ</a:t>
                      </a:r>
                      <a:endParaRPr kumimoji="1" lang="ja-JP" altLang="en-US" sz="2000" b="1" dirty="0"/>
                    </a:p>
                  </a:txBody>
                  <a:tcPr/>
                </a:tc>
                <a:extLst>
                  <a:ext uri="{0D108BD9-81ED-4DB2-BD59-A6C34878D82A}">
                    <a16:rowId xmlns:a16="http://schemas.microsoft.com/office/drawing/2014/main" val="4241768975"/>
                  </a:ext>
                </a:extLst>
              </a:tr>
              <a:tr h="617355">
                <a:tc>
                  <a:txBody>
                    <a:bodyPr/>
                    <a:lstStyle/>
                    <a:p>
                      <a:r>
                        <a:rPr kumimoji="1" lang="ja-JP" altLang="en-US" sz="2000" b="1" dirty="0" smtClean="0"/>
                        <a:t>予測結果の提供</a:t>
                      </a:r>
                      <a:endParaRPr kumimoji="1" lang="ja-JP" altLang="en-US" sz="2000" b="1" dirty="0"/>
                    </a:p>
                  </a:txBody>
                  <a:tcPr/>
                </a:tc>
                <a:tc>
                  <a:txBody>
                    <a:bodyPr/>
                    <a:lstStyle/>
                    <a:p>
                      <a:r>
                        <a:rPr kumimoji="1" lang="ja-JP" altLang="en-US" sz="2000" b="1" dirty="0" smtClean="0"/>
                        <a:t>プロセス内</a:t>
                      </a:r>
                      <a:r>
                        <a:rPr kumimoji="1" lang="en-US" altLang="ja-JP" sz="2000" b="1" dirty="0" smtClean="0"/>
                        <a:t>API</a:t>
                      </a:r>
                      <a:r>
                        <a:rPr kumimoji="1" lang="ja-JP" altLang="en-US" sz="2000" b="1" dirty="0" smtClean="0"/>
                        <a:t>経由</a:t>
                      </a:r>
                      <a:endParaRPr kumimoji="1" lang="ja-JP" altLang="en-US" sz="2000" b="1" dirty="0"/>
                    </a:p>
                  </a:txBody>
                  <a:tcPr/>
                </a:tc>
                <a:tc>
                  <a:txBody>
                    <a:bodyPr/>
                    <a:lstStyle/>
                    <a:p>
                      <a:r>
                        <a:rPr kumimoji="1" lang="en-US" altLang="ja-JP" sz="2000" b="1" dirty="0" smtClean="0"/>
                        <a:t>REST API</a:t>
                      </a:r>
                      <a:r>
                        <a:rPr kumimoji="1" lang="ja-JP" altLang="en-US" sz="2000" b="1" dirty="0" smtClean="0"/>
                        <a:t>経由</a:t>
                      </a:r>
                      <a:endParaRPr kumimoji="1" lang="ja-JP" altLang="en-US" sz="2000" b="1" dirty="0"/>
                    </a:p>
                  </a:txBody>
                  <a:tcPr/>
                </a:tc>
                <a:tc>
                  <a:txBody>
                    <a:bodyPr/>
                    <a:lstStyle/>
                    <a:p>
                      <a:r>
                        <a:rPr kumimoji="1" lang="ja-JP" altLang="en-US" sz="2000" b="1" dirty="0" smtClean="0"/>
                        <a:t>共有</a:t>
                      </a:r>
                      <a:r>
                        <a:rPr kumimoji="1" lang="en-US" altLang="ja-JP" sz="2000" b="1" dirty="0" smtClean="0"/>
                        <a:t>DB</a:t>
                      </a:r>
                      <a:endParaRPr kumimoji="1" lang="ja-JP" altLang="en-US" sz="2000" b="1" dirty="0"/>
                    </a:p>
                  </a:txBody>
                  <a:tcPr/>
                </a:tc>
                <a:extLst>
                  <a:ext uri="{0D108BD9-81ED-4DB2-BD59-A6C34878D82A}">
                    <a16:rowId xmlns:a16="http://schemas.microsoft.com/office/drawing/2014/main" val="761808967"/>
                  </a:ext>
                </a:extLst>
              </a:tr>
              <a:tr h="617355">
                <a:tc>
                  <a:txBody>
                    <a:bodyPr/>
                    <a:lstStyle/>
                    <a:p>
                      <a:r>
                        <a:rPr kumimoji="1" lang="ja-JP" altLang="en-US" sz="2000" b="1" dirty="0" smtClean="0"/>
                        <a:t>予測リクエストから結果までのレイテンシ</a:t>
                      </a:r>
                      <a:endParaRPr kumimoji="1" lang="ja-JP" altLang="en-US" sz="2000" b="1" dirty="0"/>
                    </a:p>
                  </a:txBody>
                  <a:tcPr/>
                </a:tc>
                <a:tc>
                  <a:txBody>
                    <a:bodyPr/>
                    <a:lstStyle/>
                    <a:p>
                      <a:r>
                        <a:rPr kumimoji="1" lang="ja-JP" altLang="en-US" sz="2000" b="1" dirty="0" smtClean="0"/>
                        <a:t>〇</a:t>
                      </a:r>
                      <a:endParaRPr kumimoji="1" lang="ja-JP" altLang="en-US" sz="2000" b="1" dirty="0"/>
                    </a:p>
                  </a:txBody>
                  <a:tcPr/>
                </a:tc>
                <a:tc>
                  <a:txBody>
                    <a:bodyPr/>
                    <a:lstStyle/>
                    <a:p>
                      <a:r>
                        <a:rPr kumimoji="1" lang="ja-JP" altLang="en-US" sz="2000" b="1" dirty="0" smtClean="0"/>
                        <a:t>〇</a:t>
                      </a:r>
                      <a:endParaRPr kumimoji="1" lang="ja-JP" altLang="en-US" sz="2000" b="1" dirty="0"/>
                    </a:p>
                  </a:txBody>
                  <a:tcPr/>
                </a:tc>
                <a:tc>
                  <a:txBody>
                    <a:bodyPr/>
                    <a:lstStyle/>
                    <a:p>
                      <a:r>
                        <a:rPr kumimoji="1" lang="ja-JP" altLang="en-US" sz="2000" b="1" dirty="0" smtClean="0"/>
                        <a:t>◎</a:t>
                      </a:r>
                      <a:endParaRPr kumimoji="1" lang="ja-JP" altLang="en-US" sz="2000" b="1" dirty="0"/>
                    </a:p>
                  </a:txBody>
                  <a:tcPr/>
                </a:tc>
                <a:extLst>
                  <a:ext uri="{0D108BD9-81ED-4DB2-BD59-A6C34878D82A}">
                    <a16:rowId xmlns:a16="http://schemas.microsoft.com/office/drawing/2014/main" val="2189332315"/>
                  </a:ext>
                </a:extLst>
              </a:tr>
              <a:tr h="617355">
                <a:tc>
                  <a:txBody>
                    <a:bodyPr/>
                    <a:lstStyle/>
                    <a:p>
                      <a:r>
                        <a:rPr kumimoji="1" lang="ja-JP" altLang="en-US" sz="2000" b="1" dirty="0" smtClean="0"/>
                        <a:t>新規データ取得から予測結果を渡すまでの時間</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長</a:t>
                      </a:r>
                      <a:endParaRPr kumimoji="1" lang="ja-JP" altLang="en-US" sz="2000" b="1" dirty="0"/>
                    </a:p>
                  </a:txBody>
                  <a:tcPr/>
                </a:tc>
                <a:extLst>
                  <a:ext uri="{0D108BD9-81ED-4DB2-BD59-A6C34878D82A}">
                    <a16:rowId xmlns:a16="http://schemas.microsoft.com/office/drawing/2014/main" val="2059965861"/>
                  </a:ext>
                </a:extLst>
              </a:tr>
              <a:tr h="617355">
                <a:tc>
                  <a:txBody>
                    <a:bodyPr/>
                    <a:lstStyle/>
                    <a:p>
                      <a:r>
                        <a:rPr kumimoji="1" lang="ja-JP" altLang="en-US" sz="2000" b="1" dirty="0" smtClean="0"/>
                        <a:t>一件の予測処理にかけられる時間</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短</a:t>
                      </a:r>
                      <a:endParaRPr kumimoji="1" lang="ja-JP" altLang="en-US" sz="2000" b="1" dirty="0"/>
                    </a:p>
                  </a:txBody>
                  <a:tcPr/>
                </a:tc>
                <a:tc>
                  <a:txBody>
                    <a:bodyPr/>
                    <a:lstStyle/>
                    <a:p>
                      <a:r>
                        <a:rPr kumimoji="1" lang="ja-JP" altLang="en-US" sz="2000" b="1" dirty="0" smtClean="0"/>
                        <a:t>長</a:t>
                      </a:r>
                      <a:endParaRPr kumimoji="1" lang="ja-JP" altLang="en-US" sz="2000" b="1" dirty="0"/>
                    </a:p>
                  </a:txBody>
                  <a:tcPr/>
                </a:tc>
                <a:extLst>
                  <a:ext uri="{0D108BD9-81ED-4DB2-BD59-A6C34878D82A}">
                    <a16:rowId xmlns:a16="http://schemas.microsoft.com/office/drawing/2014/main" val="11412630"/>
                  </a:ext>
                </a:extLst>
              </a:tr>
              <a:tr h="617355">
                <a:tc>
                  <a:txBody>
                    <a:bodyPr/>
                    <a:lstStyle/>
                    <a:p>
                      <a:r>
                        <a:rPr kumimoji="1" lang="en-US" altLang="ja-JP" sz="2000" b="1" dirty="0" smtClean="0"/>
                        <a:t>Web</a:t>
                      </a:r>
                      <a:r>
                        <a:rPr kumimoji="1" lang="ja-JP" altLang="en-US" sz="2000" b="1" dirty="0" smtClean="0"/>
                        <a:t>アプリケーションとの結合度</a:t>
                      </a:r>
                      <a:endParaRPr kumimoji="1" lang="ja-JP" altLang="en-US" sz="2000" b="1" dirty="0"/>
                    </a:p>
                  </a:txBody>
                  <a:tcPr/>
                </a:tc>
                <a:tc>
                  <a:txBody>
                    <a:bodyPr/>
                    <a:lstStyle/>
                    <a:p>
                      <a:r>
                        <a:rPr kumimoji="1" lang="ja-JP" altLang="en-US" sz="2000" b="1" dirty="0" smtClean="0"/>
                        <a:t>密</a:t>
                      </a:r>
                      <a:endParaRPr kumimoji="1" lang="ja-JP" altLang="en-US" sz="2000" b="1" dirty="0"/>
                    </a:p>
                  </a:txBody>
                  <a:tcPr/>
                </a:tc>
                <a:tc>
                  <a:txBody>
                    <a:bodyPr/>
                    <a:lstStyle/>
                    <a:p>
                      <a:r>
                        <a:rPr kumimoji="1" lang="ja-JP" altLang="en-US" sz="2000" b="1" dirty="0" smtClean="0"/>
                        <a:t>疎</a:t>
                      </a:r>
                      <a:endParaRPr kumimoji="1" lang="ja-JP" altLang="en-US" sz="2000" b="1" dirty="0"/>
                    </a:p>
                  </a:txBody>
                  <a:tcPr/>
                </a:tc>
                <a:tc>
                  <a:txBody>
                    <a:bodyPr/>
                    <a:lstStyle/>
                    <a:p>
                      <a:r>
                        <a:rPr kumimoji="1" lang="ja-JP" altLang="en-US" sz="2000" b="1" dirty="0" smtClean="0"/>
                        <a:t>疎</a:t>
                      </a:r>
                      <a:endParaRPr kumimoji="1" lang="ja-JP" altLang="en-US" sz="2000" b="1" dirty="0"/>
                    </a:p>
                  </a:txBody>
                  <a:tcPr/>
                </a:tc>
                <a:extLst>
                  <a:ext uri="{0D108BD9-81ED-4DB2-BD59-A6C34878D82A}">
                    <a16:rowId xmlns:a16="http://schemas.microsoft.com/office/drawing/2014/main" val="1510270926"/>
                  </a:ext>
                </a:extLst>
              </a:tr>
              <a:tr h="617355">
                <a:tc>
                  <a:txBody>
                    <a:bodyPr/>
                    <a:lstStyle/>
                    <a:p>
                      <a:r>
                        <a:rPr kumimoji="1" lang="en-US" altLang="ja-JP" sz="2000" b="1" dirty="0" smtClean="0"/>
                        <a:t>Web</a:t>
                      </a:r>
                      <a:r>
                        <a:rPr kumimoji="1" lang="ja-JP" altLang="en-US" sz="2000" b="1" dirty="0" smtClean="0"/>
                        <a:t>アプリケーションのプログラミング言語と</a:t>
                      </a:r>
                      <a:endParaRPr kumimoji="1" lang="ja-JP" altLang="en-US" sz="2000" b="1" dirty="0"/>
                    </a:p>
                  </a:txBody>
                  <a:tcPr/>
                </a:tc>
                <a:tc>
                  <a:txBody>
                    <a:bodyPr/>
                    <a:lstStyle/>
                    <a:p>
                      <a:r>
                        <a:rPr kumimoji="1" lang="ja-JP" altLang="en-US" sz="2000" b="1" dirty="0" smtClean="0"/>
                        <a:t>同一</a:t>
                      </a:r>
                      <a:endParaRPr kumimoji="1" lang="ja-JP" altLang="en-US" sz="2000" b="1" dirty="0"/>
                    </a:p>
                  </a:txBody>
                  <a:tcPr/>
                </a:tc>
                <a:tc>
                  <a:txBody>
                    <a:bodyPr/>
                    <a:lstStyle/>
                    <a:p>
                      <a:r>
                        <a:rPr kumimoji="1" lang="ja-JP" altLang="en-US" sz="2000" b="1" dirty="0" smtClean="0"/>
                        <a:t>独立</a:t>
                      </a:r>
                      <a:endParaRPr kumimoji="1" lang="ja-JP" altLang="en-US" sz="2000" b="1" dirty="0"/>
                    </a:p>
                  </a:txBody>
                  <a:tcPr/>
                </a:tc>
                <a:tc>
                  <a:txBody>
                    <a:bodyPr/>
                    <a:lstStyle/>
                    <a:p>
                      <a:r>
                        <a:rPr kumimoji="1" lang="ja-JP" altLang="en-US" sz="2000" b="1" dirty="0" smtClean="0"/>
                        <a:t>独立</a:t>
                      </a:r>
                      <a:endParaRPr kumimoji="1" lang="ja-JP" altLang="en-US" sz="2000" b="1" dirty="0"/>
                    </a:p>
                  </a:txBody>
                  <a:tcPr/>
                </a:tc>
                <a:extLst>
                  <a:ext uri="{0D108BD9-81ED-4DB2-BD59-A6C34878D82A}">
                    <a16:rowId xmlns:a16="http://schemas.microsoft.com/office/drawing/2014/main" val="1019948532"/>
                  </a:ext>
                </a:extLst>
              </a:tr>
            </a:tbl>
          </a:graphicData>
        </a:graphic>
      </p:graphicFrame>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19</a:t>
            </a:fld>
            <a:endParaRPr kumimoji="1" lang="ja-JP" altLang="en-US"/>
          </a:p>
        </p:txBody>
      </p:sp>
    </p:spTree>
    <p:extLst>
      <p:ext uri="{BB962C8B-B14F-4D97-AF65-F5344CB8AC3E}">
        <p14:creationId xmlns:p14="http://schemas.microsoft.com/office/powerpoint/2010/main" val="40571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8648"/>
            <a:ext cx="10515600" cy="1325563"/>
          </a:xfrm>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a:xfrm>
            <a:off x="1264544" y="1229285"/>
            <a:ext cx="10515600" cy="5397296"/>
          </a:xfrm>
        </p:spPr>
        <p:txBody>
          <a:bodyPr>
            <a:normAutofit/>
          </a:bodyPr>
          <a:lstStyle/>
          <a:p>
            <a:r>
              <a:rPr kumimoji="1" lang="en-US" altLang="ja-JP" dirty="0" smtClean="0"/>
              <a:t>1.1 </a:t>
            </a:r>
            <a:r>
              <a:rPr kumimoji="1" lang="ja-JP" altLang="en-US" dirty="0" smtClean="0"/>
              <a:t>機械学習はどのように使われるか</a:t>
            </a:r>
            <a:endParaRPr kumimoji="1" lang="en-US" altLang="ja-JP" dirty="0" smtClean="0"/>
          </a:p>
          <a:p>
            <a:r>
              <a:rPr lang="en-US" altLang="ja-JP" dirty="0" smtClean="0"/>
              <a:t>1.2 </a:t>
            </a:r>
            <a:r>
              <a:rPr lang="ja-JP" altLang="en-US" dirty="0" smtClean="0"/>
              <a:t>機械学習プロジェクトの流れ</a:t>
            </a:r>
            <a:endParaRPr lang="en-US" altLang="ja-JP" dirty="0" smtClean="0"/>
          </a:p>
          <a:p>
            <a:pPr lvl="1"/>
            <a:r>
              <a:rPr kumimoji="1" lang="en-US" altLang="ja-JP" dirty="0" smtClean="0"/>
              <a:t>1.2.1 </a:t>
            </a:r>
            <a:r>
              <a:rPr kumimoji="1" lang="ja-JP" altLang="en-US" dirty="0" smtClean="0"/>
              <a:t>問題を定式化する</a:t>
            </a:r>
            <a:endParaRPr kumimoji="1" lang="en-US" altLang="ja-JP" dirty="0" smtClean="0"/>
          </a:p>
          <a:p>
            <a:pPr lvl="1"/>
            <a:r>
              <a:rPr lang="en-US" altLang="ja-JP" dirty="0" smtClean="0"/>
              <a:t>1.2.2 </a:t>
            </a:r>
            <a:r>
              <a:rPr lang="ja-JP" altLang="en-US" dirty="0" smtClean="0"/>
              <a:t>機械学習をしなくてもよい方法を考える</a:t>
            </a:r>
            <a:endParaRPr lang="en-US" altLang="ja-JP" dirty="0" smtClean="0"/>
          </a:p>
          <a:p>
            <a:pPr lvl="1"/>
            <a:r>
              <a:rPr kumimoji="1" lang="en-US" altLang="ja-JP" dirty="0" smtClean="0"/>
              <a:t>1.2.3 </a:t>
            </a:r>
            <a:r>
              <a:rPr kumimoji="1" lang="ja-JP" altLang="en-US" dirty="0" smtClean="0"/>
              <a:t>システム設計を考える </a:t>
            </a:r>
            <a:r>
              <a:rPr lang="en-US" altLang="ja-JP" dirty="0"/>
              <a:t>1.2.4 </a:t>
            </a:r>
            <a:r>
              <a:rPr lang="ja-JP" altLang="en-US" dirty="0"/>
              <a:t>アルゴリズムを選定</a:t>
            </a:r>
            <a:r>
              <a:rPr lang="ja-JP" altLang="en-US" dirty="0" smtClean="0"/>
              <a:t>する</a:t>
            </a:r>
            <a:endParaRPr kumimoji="1" lang="en-US" altLang="ja-JP" dirty="0" smtClean="0"/>
          </a:p>
          <a:p>
            <a:pPr lvl="1"/>
            <a:r>
              <a:rPr kumimoji="1" lang="en-US" altLang="ja-JP" dirty="0" smtClean="0"/>
              <a:t>1.2.5 </a:t>
            </a:r>
            <a:r>
              <a:rPr kumimoji="1" lang="ja-JP" altLang="en-US" dirty="0" smtClean="0"/>
              <a:t>特徴量、教師データとログの設計をする</a:t>
            </a:r>
            <a:endParaRPr kumimoji="1" lang="en-US" altLang="ja-JP" dirty="0" smtClean="0"/>
          </a:p>
          <a:p>
            <a:pPr lvl="1"/>
            <a:r>
              <a:rPr lang="en-US" altLang="ja-JP" dirty="0" smtClean="0"/>
              <a:t>1.2.6 </a:t>
            </a:r>
            <a:r>
              <a:rPr lang="ja-JP" altLang="en-US" dirty="0" smtClean="0"/>
              <a:t>前処理をする</a:t>
            </a:r>
            <a:endParaRPr lang="en-US" altLang="ja-JP" dirty="0" smtClean="0"/>
          </a:p>
          <a:p>
            <a:pPr lvl="1"/>
            <a:r>
              <a:rPr kumimoji="1" lang="en-US" altLang="ja-JP" dirty="0" smtClean="0"/>
              <a:t>1.2.7 </a:t>
            </a:r>
            <a:r>
              <a:rPr lang="ja-JP" altLang="en-US" dirty="0" smtClean="0"/>
              <a:t>学習・パラメータチューニング</a:t>
            </a:r>
            <a:endParaRPr lang="en-US" altLang="ja-JP" dirty="0" smtClean="0"/>
          </a:p>
          <a:p>
            <a:pPr lvl="1"/>
            <a:r>
              <a:rPr kumimoji="1" lang="en-US" altLang="ja-JP" dirty="0" smtClean="0"/>
              <a:t>1.2.8 </a:t>
            </a:r>
            <a:r>
              <a:rPr kumimoji="1" lang="ja-JP" altLang="en-US" dirty="0" smtClean="0"/>
              <a:t>システムに組み込む</a:t>
            </a:r>
            <a:endParaRPr kumimoji="1" lang="en-US" altLang="ja-JP" dirty="0" smtClean="0"/>
          </a:p>
          <a:p>
            <a:r>
              <a:rPr kumimoji="1" lang="en-US" altLang="ja-JP" dirty="0" smtClean="0"/>
              <a:t>1.3 </a:t>
            </a:r>
            <a:r>
              <a:rPr kumimoji="1" lang="ja-JP" altLang="en-US" dirty="0" smtClean="0"/>
              <a:t>実システムにおける機械学習の問題点への対処方法</a:t>
            </a:r>
            <a:endParaRPr kumimoji="1" lang="en-US" altLang="ja-JP" dirty="0" smtClean="0"/>
          </a:p>
          <a:p>
            <a:r>
              <a:rPr lang="en-US" altLang="ja-JP" dirty="0" smtClean="0"/>
              <a:t>1.4 </a:t>
            </a:r>
            <a:r>
              <a:rPr lang="ja-JP" altLang="en-US" dirty="0" smtClean="0"/>
              <a:t>機械学習を含めたシステムを成功させるには</a:t>
            </a:r>
            <a:endParaRPr lang="en-US" altLang="ja-JP" dirty="0" smtClean="0"/>
          </a:p>
          <a:p>
            <a:r>
              <a:rPr kumimoji="1" lang="en-US" altLang="ja-JP" dirty="0" smtClean="0"/>
              <a:t>1.5 </a:t>
            </a:r>
            <a:r>
              <a:rPr kumimoji="1" lang="ja-JP" altLang="en-US" dirty="0" smtClean="0"/>
              <a:t>この章のまとめ</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2</a:t>
            </a:fld>
            <a:endParaRPr kumimoji="1" lang="ja-JP" altLang="en-US"/>
          </a:p>
        </p:txBody>
      </p:sp>
    </p:spTree>
    <p:extLst>
      <p:ext uri="{BB962C8B-B14F-4D97-AF65-F5344CB8AC3E}">
        <p14:creationId xmlns:p14="http://schemas.microsoft.com/office/powerpoint/2010/main" val="2646693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4.3 </a:t>
            </a:r>
            <a:r>
              <a:rPr kumimoji="1" lang="ja-JP" altLang="en-US" dirty="0" smtClean="0"/>
              <a:t>ログ設計</a:t>
            </a:r>
            <a:endParaRPr kumimoji="1" lang="ja-JP" altLang="en-US" dirty="0"/>
          </a:p>
        </p:txBody>
      </p:sp>
      <p:sp>
        <p:nvSpPr>
          <p:cNvPr id="3" name="コンテンツ プレースホルダー 2"/>
          <p:cNvSpPr>
            <a:spLocks noGrp="1"/>
          </p:cNvSpPr>
          <p:nvPr>
            <p:ph idx="1"/>
          </p:nvPr>
        </p:nvSpPr>
        <p:spPr>
          <a:xfrm>
            <a:off x="838200" y="1753055"/>
            <a:ext cx="10515600" cy="4351338"/>
          </a:xfrm>
        </p:spPr>
        <p:txBody>
          <a:bodyPr/>
          <a:lstStyle/>
          <a:p>
            <a:r>
              <a:rPr kumimoji="1" lang="ja-JP" altLang="en-US" dirty="0" smtClean="0"/>
              <a:t>機械学習システムの</a:t>
            </a:r>
            <a:r>
              <a:rPr kumimoji="1" lang="ja-JP" altLang="en-US" dirty="0" smtClean="0">
                <a:solidFill>
                  <a:srgbClr val="FF0000"/>
                </a:solidFill>
              </a:rPr>
              <a:t>教師データを取得する</a:t>
            </a:r>
            <a:r>
              <a:rPr kumimoji="1" lang="ja-JP" altLang="en-US" dirty="0" smtClean="0"/>
              <a:t>ためのログの設計</a:t>
            </a:r>
            <a:endParaRPr kumimoji="1" lang="en-US" altLang="ja-JP" dirty="0" smtClean="0"/>
          </a:p>
          <a:p>
            <a:pPr lvl="1"/>
            <a:r>
              <a:rPr lang="en-US" altLang="ja-JP" dirty="0" smtClean="0"/>
              <a:t>Web</a:t>
            </a:r>
            <a:r>
              <a:rPr lang="ja-JP" altLang="en-US" dirty="0" smtClean="0"/>
              <a:t>サーバのアプリケーションログ</a:t>
            </a:r>
            <a:endParaRPr lang="en-US" altLang="ja-JP" dirty="0" smtClean="0"/>
          </a:p>
          <a:p>
            <a:pPr lvl="1"/>
            <a:r>
              <a:rPr kumimoji="1" lang="ja-JP" altLang="en-US" dirty="0" smtClean="0"/>
              <a:t>どこを</a:t>
            </a:r>
            <a:r>
              <a:rPr lang="ja-JP" altLang="en-US" dirty="0" smtClean="0"/>
              <a:t>どうクリックしたかなどの</a:t>
            </a:r>
            <a:r>
              <a:rPr kumimoji="1" lang="ja-JP" altLang="en-US" dirty="0" smtClean="0"/>
              <a:t>ユーザの行動ログ</a:t>
            </a:r>
            <a:endParaRPr kumimoji="1" lang="en-US" altLang="ja-JP" dirty="0" smtClean="0"/>
          </a:p>
          <a:p>
            <a:r>
              <a:rPr lang="ja-JP" altLang="en-US" dirty="0" smtClean="0"/>
              <a:t>ログの特徴</a:t>
            </a:r>
            <a:endParaRPr lang="en-US" altLang="ja-JP" dirty="0" smtClean="0"/>
          </a:p>
          <a:p>
            <a:pPr lvl="1"/>
            <a:r>
              <a:rPr kumimoji="1" lang="en-US" altLang="ja-JP" dirty="0" smtClean="0"/>
              <a:t>DB</a:t>
            </a:r>
            <a:r>
              <a:rPr kumimoji="1" lang="ja-JP" altLang="en-US" dirty="0" smtClean="0"/>
              <a:t>などのデータと異なりスキーマがない</a:t>
            </a:r>
            <a:endParaRPr kumimoji="1" lang="en-US" altLang="ja-JP" dirty="0" smtClean="0"/>
          </a:p>
          <a:p>
            <a:pPr lvl="1"/>
            <a:r>
              <a:rPr lang="ja-JP" altLang="en-US" dirty="0"/>
              <a:t>記録</a:t>
            </a:r>
            <a:r>
              <a:rPr lang="ja-JP" altLang="en-US" dirty="0" smtClean="0"/>
              <a:t>してないデータを後から改めて取得するのが困難</a:t>
            </a:r>
            <a:endParaRPr lang="en-US" altLang="ja-JP" dirty="0" smtClean="0"/>
          </a:p>
          <a:p>
            <a:r>
              <a:rPr kumimoji="1" lang="ja-JP" altLang="en-US" dirty="0" smtClean="0"/>
              <a:t>特徴量や教師データに使えそうな情報</a:t>
            </a:r>
            <a:endParaRPr kumimoji="1" lang="en-US" altLang="ja-JP" dirty="0" smtClean="0"/>
          </a:p>
          <a:p>
            <a:pPr marL="914400" lvl="1" indent="-457200">
              <a:buFont typeface="+mj-lt"/>
              <a:buAutoNum type="arabicPeriod"/>
            </a:pPr>
            <a:r>
              <a:rPr lang="ja-JP" altLang="en-US" dirty="0" smtClean="0"/>
              <a:t>ユーザー情報</a:t>
            </a:r>
            <a:endParaRPr lang="en-US" altLang="ja-JP" dirty="0" smtClean="0"/>
          </a:p>
          <a:p>
            <a:pPr marL="914400" lvl="1" indent="-457200">
              <a:buFont typeface="+mj-lt"/>
              <a:buAutoNum type="arabicPeriod"/>
            </a:pPr>
            <a:r>
              <a:rPr kumimoji="1" lang="ja-JP" altLang="en-US" dirty="0" smtClean="0"/>
              <a:t>コンテンツ情報</a:t>
            </a:r>
            <a:endParaRPr kumimoji="1" lang="en-US" altLang="ja-JP" dirty="0" smtClean="0"/>
          </a:p>
          <a:p>
            <a:pPr marL="914400" lvl="1" indent="-457200">
              <a:buFont typeface="+mj-lt"/>
              <a:buAutoNum type="arabicPeriod"/>
            </a:pPr>
            <a:r>
              <a:rPr lang="ja-JP" altLang="en-US" dirty="0"/>
              <a:t>ユーザ</a:t>
            </a:r>
            <a:r>
              <a:rPr lang="ja-JP" altLang="en-US" dirty="0" smtClean="0"/>
              <a:t>ーの行動ログ</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20</a:t>
            </a:fld>
            <a:endParaRPr kumimoji="1" lang="ja-JP" altLang="en-US"/>
          </a:p>
        </p:txBody>
      </p:sp>
    </p:spTree>
    <p:extLst>
      <p:ext uri="{BB962C8B-B14F-4D97-AF65-F5344CB8AC3E}">
        <p14:creationId xmlns:p14="http://schemas.microsoft.com/office/powerpoint/2010/main" val="1341159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4.3.2 </a:t>
            </a:r>
            <a:r>
              <a:rPr kumimoji="1" lang="ja-JP" altLang="en-US" dirty="0" smtClean="0"/>
              <a:t>ログを保持する場所</a:t>
            </a:r>
            <a:endParaRPr kumimoji="1" lang="ja-JP" altLang="en-US" dirty="0"/>
          </a:p>
        </p:txBody>
      </p:sp>
      <p:sp>
        <p:nvSpPr>
          <p:cNvPr id="3" name="コンテンツ プレースホルダー 2"/>
          <p:cNvSpPr>
            <a:spLocks noGrp="1"/>
          </p:cNvSpPr>
          <p:nvPr>
            <p:ph idx="1"/>
          </p:nvPr>
        </p:nvSpPr>
        <p:spPr>
          <a:xfrm>
            <a:off x="725774" y="1615764"/>
            <a:ext cx="11137980" cy="5019498"/>
          </a:xfrm>
        </p:spPr>
        <p:txBody>
          <a:bodyPr>
            <a:normAutofit fontScale="92500" lnSpcReduction="10000"/>
          </a:bodyPr>
          <a:lstStyle/>
          <a:p>
            <a:r>
              <a:rPr kumimoji="1" lang="ja-JP" altLang="en-US" sz="3000" dirty="0" smtClean="0"/>
              <a:t>ユーザー行動ログはデータ量が多くなるので，保存場所には気をつける必要がある</a:t>
            </a:r>
            <a:endParaRPr kumimoji="1" lang="en-US" altLang="ja-JP" sz="3000" dirty="0" smtClean="0"/>
          </a:p>
          <a:p>
            <a:pPr lvl="1"/>
            <a:r>
              <a:rPr lang="ja-JP" altLang="en-US" sz="2800" dirty="0" smtClean="0"/>
              <a:t>分散</a:t>
            </a:r>
            <a:r>
              <a:rPr lang="en-US" altLang="ja-JP" sz="2800" dirty="0" smtClean="0"/>
              <a:t>RDBMS</a:t>
            </a:r>
            <a:r>
              <a:rPr lang="ja-JP" altLang="en-US" sz="2800" dirty="0" smtClean="0"/>
              <a:t>に格納する</a:t>
            </a:r>
            <a:endParaRPr lang="en-US" altLang="ja-JP" sz="2800" dirty="0" smtClean="0"/>
          </a:p>
          <a:p>
            <a:pPr lvl="2"/>
            <a:r>
              <a:rPr lang="ja-JP" altLang="en-US" sz="2400" b="1" dirty="0" smtClean="0"/>
              <a:t>分散</a:t>
            </a:r>
            <a:r>
              <a:rPr lang="en-US" altLang="ja-JP" sz="2400" b="1" dirty="0" smtClean="0"/>
              <a:t>DB</a:t>
            </a:r>
            <a:r>
              <a:rPr lang="ja-JP" altLang="en-US" sz="2400" b="1" dirty="0" smtClean="0"/>
              <a:t>：</a:t>
            </a:r>
            <a:r>
              <a:rPr lang="ja-JP" altLang="en-US" sz="2400" dirty="0" smtClean="0"/>
              <a:t>ネットワーク上に</a:t>
            </a:r>
            <a:r>
              <a:rPr lang="ja-JP" altLang="en-US" sz="2400" dirty="0" smtClean="0">
                <a:solidFill>
                  <a:srgbClr val="FF0000"/>
                </a:solidFill>
              </a:rPr>
              <a:t>複数存在する</a:t>
            </a:r>
            <a:r>
              <a:rPr lang="en-US" altLang="ja-JP" sz="2400" dirty="0" smtClean="0">
                <a:solidFill>
                  <a:srgbClr val="FF0000"/>
                </a:solidFill>
              </a:rPr>
              <a:t>DB</a:t>
            </a:r>
            <a:r>
              <a:rPr lang="ja-JP" altLang="en-US" sz="2400" dirty="0" smtClean="0">
                <a:solidFill>
                  <a:srgbClr val="FF0000"/>
                </a:solidFill>
              </a:rPr>
              <a:t>をあたかも一つの</a:t>
            </a:r>
            <a:r>
              <a:rPr lang="en-US" altLang="ja-JP" sz="2400" dirty="0" smtClean="0">
                <a:solidFill>
                  <a:srgbClr val="FF0000"/>
                </a:solidFill>
              </a:rPr>
              <a:t>DB</a:t>
            </a:r>
            <a:r>
              <a:rPr lang="ja-JP" altLang="en-US" sz="2400" dirty="0" smtClean="0">
                <a:solidFill>
                  <a:srgbClr val="FF0000"/>
                </a:solidFill>
              </a:rPr>
              <a:t>であるかように利用</a:t>
            </a:r>
            <a:r>
              <a:rPr lang="ja-JP" altLang="en-US" sz="2400" dirty="0" smtClean="0"/>
              <a:t>する仕組み</a:t>
            </a:r>
            <a:endParaRPr lang="en-US" altLang="ja-JP" sz="2400" dirty="0" smtClean="0"/>
          </a:p>
          <a:p>
            <a:pPr lvl="2"/>
            <a:endParaRPr lang="en-US" altLang="ja-JP" dirty="0" smtClean="0"/>
          </a:p>
          <a:p>
            <a:pPr lvl="1"/>
            <a:r>
              <a:rPr kumimoji="1" lang="ja-JP" altLang="en-US" sz="2800" dirty="0" smtClean="0"/>
              <a:t>分散処理基盤</a:t>
            </a:r>
            <a:r>
              <a:rPr kumimoji="1" lang="en-US" altLang="ja-JP" sz="2800" dirty="0" err="1" smtClean="0"/>
              <a:t>Handoop</a:t>
            </a:r>
            <a:r>
              <a:rPr kumimoji="1" lang="ja-JP" altLang="en-US" sz="2800" dirty="0" smtClean="0"/>
              <a:t>クラスター</a:t>
            </a:r>
            <a:r>
              <a:rPr kumimoji="1" lang="en-US" altLang="ja-JP" sz="2800" dirty="0" smtClean="0"/>
              <a:t>HDFS</a:t>
            </a:r>
            <a:r>
              <a:rPr kumimoji="1" lang="ja-JP" altLang="en-US" sz="2800" dirty="0" smtClean="0"/>
              <a:t>に格納する</a:t>
            </a:r>
            <a:endParaRPr kumimoji="1" lang="en-US" altLang="ja-JP" sz="2800" dirty="0" smtClean="0"/>
          </a:p>
          <a:p>
            <a:pPr lvl="2"/>
            <a:r>
              <a:rPr kumimoji="1" lang="en-US" altLang="ja-JP" sz="2400" b="1" dirty="0" smtClean="0"/>
              <a:t>HDFS</a:t>
            </a:r>
            <a:r>
              <a:rPr kumimoji="1" lang="ja-JP" altLang="en-US" sz="2400" dirty="0" smtClean="0"/>
              <a:t>：</a:t>
            </a:r>
            <a:r>
              <a:rPr lang="ja-JP" altLang="en-US" sz="2400" dirty="0" smtClean="0"/>
              <a:t>大きな</a:t>
            </a:r>
            <a:r>
              <a:rPr lang="ja-JP" altLang="en-US" sz="2400" dirty="0"/>
              <a:t>ファイルを一定</a:t>
            </a:r>
            <a:r>
              <a:rPr lang="ja-JP" altLang="en-US" sz="2400" dirty="0" smtClean="0"/>
              <a:t>のブロック</a:t>
            </a:r>
            <a:r>
              <a:rPr lang="ja-JP" altLang="en-US" sz="2400" dirty="0"/>
              <a:t>に分割</a:t>
            </a:r>
            <a:r>
              <a:rPr lang="ja-JP" altLang="en-US" sz="2400" dirty="0" smtClean="0"/>
              <a:t>し，複数の</a:t>
            </a:r>
            <a:r>
              <a:rPr lang="ja-JP" altLang="en-US" sz="2400" dirty="0"/>
              <a:t>記憶装置</a:t>
            </a:r>
            <a:r>
              <a:rPr lang="ja-JP" altLang="en-US" sz="2400" dirty="0" smtClean="0"/>
              <a:t>に</a:t>
            </a:r>
            <a:r>
              <a:rPr lang="ja-JP" altLang="en-US" sz="2400" dirty="0"/>
              <a:t>分散して</a:t>
            </a:r>
            <a:r>
              <a:rPr lang="ja-JP" altLang="en-US" sz="2400" dirty="0" smtClean="0"/>
              <a:t>保存</a:t>
            </a:r>
            <a:endParaRPr lang="en-US" altLang="ja-JP" sz="2400" dirty="0" smtClean="0"/>
          </a:p>
          <a:p>
            <a:pPr lvl="2"/>
            <a:r>
              <a:rPr lang="ja-JP" altLang="en-US" sz="2400" dirty="0" smtClean="0"/>
              <a:t>読み込み</a:t>
            </a:r>
            <a:r>
              <a:rPr lang="ja-JP" altLang="en-US" sz="2400" dirty="0"/>
              <a:t>や書き込みを</a:t>
            </a:r>
            <a:r>
              <a:rPr lang="en-US" altLang="ja-JP" sz="2400" dirty="0"/>
              <a:t>DB</a:t>
            </a:r>
            <a:r>
              <a:rPr lang="ja-JP" altLang="en-US" sz="2400" dirty="0"/>
              <a:t>の数だけ並列に実行できるようにしている </a:t>
            </a:r>
            <a:endParaRPr kumimoji="1" lang="en-US" altLang="ja-JP" sz="2400" dirty="0" smtClean="0"/>
          </a:p>
          <a:p>
            <a:pPr lvl="2"/>
            <a:endParaRPr kumimoji="1" lang="en-US" altLang="ja-JP" dirty="0" smtClean="0"/>
          </a:p>
          <a:p>
            <a:pPr lvl="1"/>
            <a:r>
              <a:rPr lang="ja-JP" altLang="en-US" sz="2800" dirty="0" smtClean="0"/>
              <a:t>オブジェクトストレージに格納する</a:t>
            </a:r>
            <a:endParaRPr lang="en-US" altLang="ja-JP" sz="2800" dirty="0" smtClean="0"/>
          </a:p>
          <a:p>
            <a:pPr lvl="2"/>
            <a:r>
              <a:rPr lang="ja-JP" altLang="en-US" sz="2400" dirty="0" smtClean="0"/>
              <a:t>ファイル単位，ブロック単位ではなく「オブジェクト」という単位でデータを管理するストレージ</a:t>
            </a:r>
            <a:endParaRPr lang="en-US" altLang="ja-JP" sz="2400" dirty="0" smtClean="0"/>
          </a:p>
          <a:p>
            <a:pPr lvl="2"/>
            <a:r>
              <a:rPr lang="ja-JP" altLang="en-US" sz="2400" dirty="0" smtClean="0"/>
              <a:t>拡張性</a:t>
            </a:r>
            <a:endParaRPr lang="en-US" altLang="ja-JP" sz="2400" dirty="0" smtClean="0"/>
          </a:p>
          <a:p>
            <a:pPr lvl="2"/>
            <a:endParaRPr lang="en-US" altLang="ja-JP" dirty="0" smtClean="0"/>
          </a:p>
          <a:p>
            <a:pPr lvl="2"/>
            <a:endParaRPr lang="en-US" altLang="ja-JP" dirty="0" smtClean="0"/>
          </a:p>
          <a:p>
            <a:pPr lvl="2"/>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21</a:t>
            </a:fld>
            <a:endParaRPr kumimoji="1" lang="ja-JP" altLang="en-US"/>
          </a:p>
        </p:txBody>
      </p:sp>
    </p:spTree>
    <p:extLst>
      <p:ext uri="{BB962C8B-B14F-4D97-AF65-F5344CB8AC3E}">
        <p14:creationId xmlns:p14="http://schemas.microsoft.com/office/powerpoint/2010/main" val="802151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4.3.3 </a:t>
            </a:r>
            <a:r>
              <a:rPr kumimoji="1" lang="ja-JP" altLang="en-US" dirty="0" smtClean="0"/>
              <a:t>ログを設計する上での注意点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必要そうな</a:t>
            </a:r>
            <a:r>
              <a:rPr kumimoji="1" lang="ja-JP" altLang="en-US" smtClean="0"/>
              <a:t>ユーザー情報，コンテンツ情報についてはサービス設計時にあらかじめ想定しておく必要がある</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22</a:t>
            </a:fld>
            <a:endParaRPr kumimoji="1" lang="ja-JP" altLang="en-US"/>
          </a:p>
        </p:txBody>
      </p:sp>
    </p:spTree>
    <p:extLst>
      <p:ext uri="{BB962C8B-B14F-4D97-AF65-F5344CB8AC3E}">
        <p14:creationId xmlns:p14="http://schemas.microsoft.com/office/powerpoint/2010/main" val="1597413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4.4 </a:t>
            </a:r>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838199" y="1825625"/>
            <a:ext cx="10626969" cy="4351338"/>
          </a:xfrm>
        </p:spPr>
        <p:txBody>
          <a:bodyPr/>
          <a:lstStyle/>
          <a:p>
            <a:r>
              <a:rPr kumimoji="1" lang="ja-JP" altLang="en-US" dirty="0" smtClean="0"/>
              <a:t>一括学習をしてから得られたモデルから，予測結果をどのように呼び出すかによって</a:t>
            </a:r>
            <a:r>
              <a:rPr kumimoji="1" lang="en-US" altLang="ja-JP" dirty="0" smtClean="0"/>
              <a:t>4</a:t>
            </a:r>
            <a:r>
              <a:rPr kumimoji="1" lang="ja-JP" altLang="en-US" dirty="0" err="1" smtClean="0"/>
              <a:t>つの</a:t>
            </a:r>
            <a:r>
              <a:rPr kumimoji="1" lang="ja-JP" altLang="en-US" dirty="0" smtClean="0"/>
              <a:t>パターンがある</a:t>
            </a:r>
            <a:endParaRPr kumimoji="1" lang="en-US" altLang="ja-JP" dirty="0" smtClean="0"/>
          </a:p>
          <a:p>
            <a:pPr lvl="1"/>
            <a:r>
              <a:rPr kumimoji="1" lang="ja-JP" altLang="en-US" dirty="0" smtClean="0"/>
              <a:t>一括学習＋直接予測</a:t>
            </a:r>
            <a:endParaRPr kumimoji="1" lang="en-US" altLang="ja-JP" dirty="0" smtClean="0"/>
          </a:p>
          <a:p>
            <a:pPr lvl="1"/>
            <a:r>
              <a:rPr lang="ja-JP" altLang="en-US" dirty="0" smtClean="0"/>
              <a:t>一括学習＋</a:t>
            </a:r>
            <a:r>
              <a:rPr lang="en-US" altLang="ja-JP" dirty="0" smtClean="0"/>
              <a:t>API</a:t>
            </a:r>
          </a:p>
          <a:p>
            <a:pPr lvl="1"/>
            <a:r>
              <a:rPr kumimoji="1" lang="ja-JP" altLang="en-US" dirty="0" smtClean="0"/>
              <a:t>一括学習＋</a:t>
            </a:r>
            <a:r>
              <a:rPr kumimoji="1" lang="en-US" altLang="ja-JP" dirty="0" smtClean="0"/>
              <a:t>DB</a:t>
            </a:r>
          </a:p>
          <a:p>
            <a:pPr lvl="1"/>
            <a:r>
              <a:rPr lang="ja-JP" altLang="en-US" dirty="0" smtClean="0"/>
              <a:t>リアルタイム</a:t>
            </a:r>
            <a:endParaRPr lang="en-US" altLang="ja-JP" dirty="0" smtClean="0"/>
          </a:p>
          <a:p>
            <a:r>
              <a:rPr kumimoji="1" lang="ja-JP" altLang="en-US" dirty="0" smtClean="0"/>
              <a:t>ログ設計に合わせて特徴量や教師データをすることが重要</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23</a:t>
            </a:fld>
            <a:endParaRPr kumimoji="1" lang="ja-JP" altLang="en-US"/>
          </a:p>
        </p:txBody>
      </p:sp>
    </p:spTree>
    <p:extLst>
      <p:ext uri="{BB962C8B-B14F-4D97-AF65-F5344CB8AC3E}">
        <p14:creationId xmlns:p14="http://schemas.microsoft.com/office/powerpoint/2010/main" val="1418468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オブジェクトストレージ</a:t>
            </a:r>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24</a:t>
            </a:fld>
            <a:endParaRPr kumimoji="1" lang="ja-JP" altLang="en-US"/>
          </a:p>
        </p:txBody>
      </p:sp>
      <p:pic>
        <p:nvPicPr>
          <p:cNvPr id="1026" name="Picture 2" descr="A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527" y="1331348"/>
            <a:ext cx="9374945" cy="5207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271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4.2.5 </a:t>
            </a:r>
            <a:r>
              <a:rPr kumimoji="1" lang="ja-JP" altLang="en-US" dirty="0" smtClean="0"/>
              <a:t>リアルタイム処理で学習する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25</a:t>
            </a:fld>
            <a:endParaRPr kumimoji="1" lang="ja-JP" altLang="en-US"/>
          </a:p>
        </p:txBody>
      </p:sp>
    </p:spTree>
    <p:extLst>
      <p:ext uri="{BB962C8B-B14F-4D97-AF65-F5344CB8AC3E}">
        <p14:creationId xmlns:p14="http://schemas.microsoft.com/office/powerpoint/2010/main" val="4047700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1926236" y="1146748"/>
            <a:ext cx="8154649" cy="3657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834328" y="1587971"/>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ja-JP" altLang="en-US" sz="3600" dirty="0" smtClean="0"/>
              <a:t>パターン３：予測フェーズ</a:t>
            </a:r>
            <a:endParaRPr kumimoji="1" lang="ja-JP" altLang="en-US" sz="3600" dirty="0"/>
          </a:p>
        </p:txBody>
      </p:sp>
      <p:sp>
        <p:nvSpPr>
          <p:cNvPr id="4" name="角丸四角形 3"/>
          <p:cNvSpPr/>
          <p:nvPr/>
        </p:nvSpPr>
        <p:spPr>
          <a:xfrm>
            <a:off x="4960043" y="2097056"/>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502742" y="2097058"/>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2113926" y="1567111"/>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462954" y="1329507"/>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494635" y="2471615"/>
            <a:ext cx="1769155" cy="5522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433844" y="3269900"/>
            <a:ext cx="2119243" cy="5468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257892" y="3204939"/>
            <a:ext cx="14024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639048" y="3825527"/>
            <a:ext cx="181229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353043" y="2751039"/>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9072011" y="3698663"/>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712527" y="4069451"/>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511995" y="236421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256229" y="3913522"/>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715106" y="1916865"/>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学習バッチ</a:t>
            </a:r>
            <a:endParaRPr kumimoji="1" lang="ja-JP" altLang="en-US" b="1" dirty="0"/>
          </a:p>
        </p:txBody>
      </p:sp>
      <p:cxnSp>
        <p:nvCxnSpPr>
          <p:cNvPr id="23" name="直線コネクタ 22"/>
          <p:cNvCxnSpPr/>
          <p:nvPr/>
        </p:nvCxnSpPr>
        <p:spPr>
          <a:xfrm flipH="1">
            <a:off x="8499913" y="4068723"/>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9072011" y="2747735"/>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112559" y="1911638"/>
            <a:ext cx="185980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予測</a:t>
            </a:r>
            <a:r>
              <a:rPr lang="ja-JP" altLang="en-US" b="1" dirty="0"/>
              <a:t>バッチ</a:t>
            </a:r>
            <a:endParaRPr kumimoji="1" lang="ja-JP" altLang="en-US" b="1" dirty="0"/>
          </a:p>
        </p:txBody>
      </p:sp>
      <p:cxnSp>
        <p:nvCxnSpPr>
          <p:cNvPr id="26" name="直線矢印コネクタ 25"/>
          <p:cNvCxnSpPr/>
          <p:nvPr/>
        </p:nvCxnSpPr>
        <p:spPr>
          <a:xfrm flipH="1">
            <a:off x="5536587" y="2702859"/>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7004489" y="3065711"/>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603859" y="3763491"/>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204660" y="3424323"/>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502547" y="1408435"/>
            <a:ext cx="183890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5101894" y="257159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520116" y="3545358"/>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361129" y="3113587"/>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1259095" y="5080344"/>
            <a:ext cx="10104638"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学習フェーズで作成したモデルを用いて予測を行う</a:t>
            </a:r>
            <a:endParaRPr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中のデータから特徴量を抽出し，予測する</a:t>
            </a:r>
            <a:endParaRPr lang="en-US" altLang="ja-JP" sz="2800" dirty="0" smtClean="0">
              <a:latin typeface="ＭＳ Ｐゴシック" panose="020B0600070205080204" pitchFamily="50" charset="-128"/>
              <a:ea typeface="ＭＳ Ｐゴシック" panose="020B0600070205080204" pitchFamily="50" charset="-128"/>
            </a:endParaRPr>
          </a:p>
          <a:p>
            <a:pPr marL="285750" indent="-285750">
              <a:buFont typeface="Arial" panose="020B0604020202020204" pitchFamily="34" charset="0"/>
              <a:buChar char="•"/>
            </a:pPr>
            <a:r>
              <a:rPr lang="ja-JP" altLang="en-US" sz="2800" dirty="0" smtClean="0">
                <a:latin typeface="ＭＳ Ｐゴシック" panose="020B0600070205080204" pitchFamily="50" charset="-128"/>
                <a:ea typeface="ＭＳ Ｐゴシック" panose="020B0600070205080204" pitchFamily="50" charset="-128"/>
              </a:rPr>
              <a:t>予測結果を</a:t>
            </a:r>
            <a:r>
              <a:rPr lang="en-US" altLang="ja-JP" sz="2800" dirty="0" smtClean="0">
                <a:latin typeface="ＭＳ Ｐゴシック" panose="020B0600070205080204" pitchFamily="50" charset="-128"/>
                <a:ea typeface="ＭＳ Ｐゴシック" panose="020B0600070205080204" pitchFamily="50" charset="-128"/>
              </a:rPr>
              <a:t>Web</a:t>
            </a:r>
            <a:r>
              <a:rPr lang="ja-JP" altLang="en-US" sz="2800" dirty="0" smtClean="0">
                <a:latin typeface="ＭＳ Ｐゴシック" panose="020B0600070205080204" pitchFamily="50" charset="-128"/>
                <a:ea typeface="ＭＳ Ｐゴシック" panose="020B0600070205080204" pitchFamily="50" charset="-128"/>
              </a:rPr>
              <a:t>アプリケーションで利用できる形にして</a:t>
            </a:r>
            <a:r>
              <a:rPr lang="en-US" altLang="ja-JP" sz="2800" dirty="0" smtClean="0">
                <a:latin typeface="ＭＳ Ｐゴシック" panose="020B0600070205080204" pitchFamily="50" charset="-128"/>
                <a:ea typeface="ＭＳ Ｐゴシック" panose="020B0600070205080204" pitchFamily="50" charset="-128"/>
              </a:rPr>
              <a:t>DB</a:t>
            </a:r>
            <a:r>
              <a:rPr lang="ja-JP" altLang="en-US" sz="2800" dirty="0" smtClean="0">
                <a:latin typeface="ＭＳ Ｐゴシック" panose="020B0600070205080204" pitchFamily="50" charset="-128"/>
                <a:ea typeface="ＭＳ Ｐゴシック" panose="020B0600070205080204" pitchFamily="50" charset="-128"/>
              </a:rPr>
              <a:t>へ格納</a:t>
            </a:r>
            <a:endParaRPr lang="en-US" altLang="ja-JP" sz="2800" dirty="0" smtClean="0">
              <a:latin typeface="ＭＳ Ｐゴシック" panose="020B0600070205080204" pitchFamily="50" charset="-128"/>
              <a:ea typeface="ＭＳ Ｐゴシック" panose="020B0600070205080204" pitchFamily="50" charset="-128"/>
            </a:endParaRPr>
          </a:p>
        </p:txBody>
      </p:sp>
      <p:sp>
        <p:nvSpPr>
          <p:cNvPr id="11" name="スライド番号プレースホルダー 10"/>
          <p:cNvSpPr>
            <a:spLocks noGrp="1"/>
          </p:cNvSpPr>
          <p:nvPr>
            <p:ph type="sldNum" sz="quarter" idx="12"/>
          </p:nvPr>
        </p:nvSpPr>
        <p:spPr/>
        <p:txBody>
          <a:bodyPr/>
          <a:lstStyle/>
          <a:p>
            <a:fld id="{4DC2A55A-9417-4532-9704-8CDE2F5A56C0}" type="slidenum">
              <a:rPr kumimoji="1" lang="ja-JP" altLang="en-US" smtClean="0"/>
              <a:t>26</a:t>
            </a:fld>
            <a:endParaRPr kumimoji="1" lang="ja-JP" altLang="en-US"/>
          </a:p>
        </p:txBody>
      </p:sp>
    </p:spTree>
    <p:extLst>
      <p:ext uri="{BB962C8B-B14F-4D97-AF65-F5344CB8AC3E}">
        <p14:creationId xmlns:p14="http://schemas.microsoft.com/office/powerpoint/2010/main" val="47203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4675" y="365125"/>
            <a:ext cx="11270110" cy="1325563"/>
          </a:xfrm>
        </p:spPr>
        <p:txBody>
          <a:bodyPr>
            <a:normAutofit/>
          </a:bodyPr>
          <a:lstStyle/>
          <a:p>
            <a:r>
              <a:rPr lang="en-US" altLang="ja-JP" sz="3600" dirty="0" smtClean="0"/>
              <a:t>4.2.2 </a:t>
            </a:r>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smtClean="0"/>
              <a:t>)</a:t>
            </a:r>
            <a:endParaRPr kumimoji="1" lang="ja-JP" altLang="en-US" sz="3600" dirty="0"/>
          </a:p>
        </p:txBody>
      </p:sp>
      <p:pic>
        <p:nvPicPr>
          <p:cNvPr id="62" name="図 61"/>
          <p:cNvPicPr>
            <a:picLocks noChangeAspect="1"/>
          </p:cNvPicPr>
          <p:nvPr/>
        </p:nvPicPr>
        <p:blipFill>
          <a:blip r:embed="rId2"/>
          <a:stretch>
            <a:fillRect/>
          </a:stretch>
        </p:blipFill>
        <p:spPr>
          <a:xfrm>
            <a:off x="1802715" y="3712191"/>
            <a:ext cx="8163252" cy="3145809"/>
          </a:xfrm>
          <a:prstGeom prst="rect">
            <a:avLst/>
          </a:prstGeom>
        </p:spPr>
      </p:pic>
      <p:sp>
        <p:nvSpPr>
          <p:cNvPr id="3" name="スライド番号プレースホルダー 2"/>
          <p:cNvSpPr>
            <a:spLocks noGrp="1"/>
          </p:cNvSpPr>
          <p:nvPr>
            <p:ph type="sldNum" sz="quarter" idx="12"/>
          </p:nvPr>
        </p:nvSpPr>
        <p:spPr/>
        <p:txBody>
          <a:bodyPr/>
          <a:lstStyle/>
          <a:p>
            <a:fld id="{4DC2A55A-9417-4532-9704-8CDE2F5A56C0}" type="slidenum">
              <a:rPr kumimoji="1" lang="ja-JP" altLang="en-US" smtClean="0"/>
              <a:t>27</a:t>
            </a:fld>
            <a:endParaRPr kumimoji="1" lang="ja-JP" altLang="en-US"/>
          </a:p>
        </p:txBody>
      </p:sp>
    </p:spTree>
    <p:extLst>
      <p:ext uri="{BB962C8B-B14F-4D97-AF65-F5344CB8AC3E}">
        <p14:creationId xmlns:p14="http://schemas.microsoft.com/office/powerpoint/2010/main" val="2984906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71403" y="1349115"/>
            <a:ext cx="8866682" cy="3252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角丸四角形 26"/>
          <p:cNvSpPr/>
          <p:nvPr/>
        </p:nvSpPr>
        <p:spPr>
          <a:xfrm>
            <a:off x="5534279" y="1737811"/>
            <a:ext cx="2295640"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19719" y="132780"/>
            <a:ext cx="11413761" cy="1325563"/>
          </a:xfrm>
        </p:spPr>
        <p:txBody>
          <a:bodyPr>
            <a:normAutofit/>
          </a:bodyPr>
          <a:lstStyle/>
          <a:p>
            <a:r>
              <a:rPr lang="en-US" altLang="ja-JP" sz="3600" dirty="0"/>
              <a:t>4.2.2 </a:t>
            </a:r>
            <a:r>
              <a:rPr lang="ja-JP" altLang="en-US" sz="3600" dirty="0"/>
              <a:t>バッチ処理で学習＋予測結果</a:t>
            </a:r>
            <a:r>
              <a:rPr lang="ja-JP" altLang="en-US" sz="3600" dirty="0" smtClean="0"/>
              <a:t>を</a:t>
            </a:r>
            <a:r>
              <a:rPr lang="en-US" altLang="ja-JP" sz="3600" dirty="0" smtClean="0"/>
              <a:t>API</a:t>
            </a:r>
            <a:r>
              <a:rPr lang="ja-JP" altLang="en-US" sz="3600" dirty="0" smtClean="0"/>
              <a:t>経由で利用する</a:t>
            </a:r>
            <a:r>
              <a:rPr lang="en-US" altLang="ja-JP" sz="3600" dirty="0" smtClean="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812515" y="4732752"/>
            <a:ext cx="10515600" cy="2579514"/>
          </a:xfrm>
        </p:spPr>
        <p:txBody>
          <a:bodyPr/>
          <a:lstStyle/>
          <a:p>
            <a:r>
              <a:rPr lang="ja-JP" altLang="en-US" dirty="0" smtClean="0"/>
              <a:t>予測処理をラップした</a:t>
            </a:r>
            <a:r>
              <a:rPr lang="en-US" altLang="ja-JP" dirty="0" smtClean="0"/>
              <a:t>API</a:t>
            </a:r>
            <a:r>
              <a:rPr lang="ja-JP" altLang="en-US" dirty="0" smtClean="0"/>
              <a:t>サーバーを用意するパターン</a:t>
            </a:r>
            <a:endParaRPr lang="en-US" altLang="ja-JP" dirty="0" smtClean="0"/>
          </a:p>
          <a:p>
            <a:pPr lvl="1"/>
            <a:r>
              <a:rPr kumimoji="1" lang="en-US" altLang="ja-JP" dirty="0" smtClean="0"/>
              <a:t>Web</a:t>
            </a:r>
            <a:r>
              <a:rPr kumimoji="1" lang="ja-JP" altLang="en-US" dirty="0" smtClean="0"/>
              <a:t>アプリケーションから予測結果を利用する場合には</a:t>
            </a:r>
            <a:r>
              <a:rPr kumimoji="1" lang="en-US" altLang="ja-JP" dirty="0" smtClean="0"/>
              <a:t>API</a:t>
            </a:r>
            <a:r>
              <a:rPr kumimoji="1" lang="ja-JP" altLang="en-US" dirty="0" smtClean="0"/>
              <a:t>経由のリアルタイム処理で予測を行う</a:t>
            </a:r>
            <a:endParaRPr lang="en-US" altLang="ja-JP" dirty="0" smtClean="0"/>
          </a:p>
          <a:p>
            <a:r>
              <a:rPr kumimoji="1" lang="ja-JP" altLang="en-US" dirty="0" smtClean="0"/>
              <a:t>特徴</a:t>
            </a:r>
            <a:endParaRPr kumimoji="1" lang="en-US" altLang="ja-JP" dirty="0" smtClean="0"/>
          </a:p>
          <a:p>
            <a:pPr lvl="1"/>
            <a:r>
              <a:rPr lang="en-US" altLang="ja-JP" dirty="0" smtClean="0"/>
              <a:t>Web</a:t>
            </a:r>
            <a:r>
              <a:rPr lang="ja-JP" altLang="en-US" dirty="0" smtClean="0"/>
              <a:t>アプリケーションと機械学習に使うプログラミング言語を分けられる</a:t>
            </a:r>
            <a:endParaRPr lang="en-US" altLang="ja-JP" dirty="0" smtClean="0"/>
          </a:p>
          <a:p>
            <a:pPr lvl="1"/>
            <a:r>
              <a:rPr kumimoji="1" lang="en-US" altLang="ja-JP" dirty="0" smtClean="0"/>
              <a:t>Web</a:t>
            </a:r>
            <a:r>
              <a:rPr kumimoji="1" lang="ja-JP" altLang="en-US" dirty="0" smtClean="0"/>
              <a:t>アプリケーション側のイベントに対してリアルタイム処理で予測</a:t>
            </a:r>
            <a:endParaRPr kumimoji="1" lang="en-US" altLang="ja-JP" dirty="0" smtClean="0"/>
          </a:p>
        </p:txBody>
      </p:sp>
      <p:sp>
        <p:nvSpPr>
          <p:cNvPr id="4" name="角丸四角形 3"/>
          <p:cNvSpPr/>
          <p:nvPr/>
        </p:nvSpPr>
        <p:spPr>
          <a:xfrm>
            <a:off x="8076978" y="1737812"/>
            <a:ext cx="2268518"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858602" y="1740517"/>
            <a:ext cx="2027700"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173446" y="1413893"/>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Web</a:t>
            </a:r>
            <a:r>
              <a:rPr kumimoji="1" lang="ja-JP" altLang="en-US" dirty="0" smtClean="0"/>
              <a:t>アプリ</a:t>
            </a:r>
            <a:endParaRPr kumimoji="1" lang="en-US" altLang="ja-JP" dirty="0" smtClean="0"/>
          </a:p>
          <a:p>
            <a:r>
              <a:rPr kumimoji="1" lang="ja-JP" altLang="en-US" dirty="0" smtClean="0"/>
              <a:t>ケーション</a:t>
            </a:r>
            <a:endParaRPr kumimoji="1" lang="ja-JP" altLang="en-US" dirty="0"/>
          </a:p>
        </p:txBody>
      </p:sp>
      <p:sp>
        <p:nvSpPr>
          <p:cNvPr id="9" name="角丸四角形 8"/>
          <p:cNvSpPr/>
          <p:nvPr/>
        </p:nvSpPr>
        <p:spPr>
          <a:xfrm>
            <a:off x="6911958" y="2374374"/>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予測モデル</a:t>
            </a:r>
            <a:endParaRPr kumimoji="1" lang="ja-JP" altLang="en-US" dirty="0"/>
          </a:p>
        </p:txBody>
      </p:sp>
      <p:sp>
        <p:nvSpPr>
          <p:cNvPr id="10" name="角丸四角形 9"/>
          <p:cNvSpPr/>
          <p:nvPr/>
        </p:nvSpPr>
        <p:spPr>
          <a:xfrm>
            <a:off x="3661756" y="3592973"/>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200" dirty="0" smtClean="0"/>
              <a:t>D</a:t>
            </a:r>
            <a:r>
              <a:rPr lang="en-US" altLang="ja-JP" sz="3200" dirty="0"/>
              <a:t>B</a:t>
            </a:r>
            <a:endParaRPr kumimoji="1" lang="ja-JP" altLang="en-US" sz="3200" dirty="0"/>
          </a:p>
        </p:txBody>
      </p:sp>
      <p:cxnSp>
        <p:nvCxnSpPr>
          <p:cNvPr id="11" name="直線矢印コネクタ 10"/>
          <p:cNvCxnSpPr/>
          <p:nvPr/>
        </p:nvCxnSpPr>
        <p:spPr>
          <a:xfrm>
            <a:off x="3908358" y="2565530"/>
            <a:ext cx="1191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907522" y="2659470"/>
            <a:ext cx="1713137" cy="646331"/>
          </a:xfrm>
          <a:prstGeom prst="rect">
            <a:avLst/>
          </a:prstGeom>
          <a:noFill/>
          <a:ln>
            <a:noFill/>
          </a:ln>
        </p:spPr>
        <p:txBody>
          <a:bodyPr wrap="square" rtlCol="0">
            <a:spAutoFit/>
          </a:bodyPr>
          <a:lstStyle/>
          <a:p>
            <a:r>
              <a:rPr lang="ja-JP" altLang="en-US" dirty="0" smtClean="0"/>
              <a:t>ユーザー</a:t>
            </a:r>
            <a:r>
              <a:rPr lang="en-US" altLang="ja-JP" dirty="0" smtClean="0"/>
              <a:t>ID</a:t>
            </a:r>
          </a:p>
          <a:p>
            <a:r>
              <a:rPr lang="ja-JP" altLang="en-US" dirty="0" smtClean="0"/>
              <a:t>商品</a:t>
            </a:r>
            <a:r>
              <a:rPr lang="en-US" altLang="ja-JP" dirty="0" smtClean="0"/>
              <a:t>ID</a:t>
            </a:r>
            <a:endParaRPr kumimoji="1" lang="ja-JP" altLang="en-US" dirty="0"/>
          </a:p>
        </p:txBody>
      </p:sp>
      <p:sp>
        <p:nvSpPr>
          <p:cNvPr id="14" name="テキスト ボックス 13"/>
          <p:cNvSpPr txBox="1"/>
          <p:nvPr/>
        </p:nvSpPr>
        <p:spPr>
          <a:xfrm>
            <a:off x="3908358" y="1968381"/>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3886303" y="2337713"/>
            <a:ext cx="1238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95981" y="3074968"/>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dirty="0" smtClean="0"/>
              <a:t>学習器</a:t>
            </a:r>
            <a:endParaRPr kumimoji="1" lang="ja-JP" altLang="en-US" sz="2400" dirty="0"/>
          </a:p>
        </p:txBody>
      </p:sp>
      <p:sp>
        <p:nvSpPr>
          <p:cNvPr id="17" name="テキスト ボックス 16"/>
          <p:cNvSpPr txBox="1"/>
          <p:nvPr/>
        </p:nvSpPr>
        <p:spPr>
          <a:xfrm>
            <a:off x="6839733" y="3727865"/>
            <a:ext cx="215625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dirty="0" smtClean="0"/>
              <a:t>特徴抽出</a:t>
            </a:r>
            <a:r>
              <a:rPr lang="ja-JP" altLang="en-US" sz="2000" dirty="0"/>
              <a:t>器</a:t>
            </a:r>
            <a:endParaRPr kumimoji="1" lang="ja-JP" altLang="en-US" sz="2000" dirty="0"/>
          </a:p>
        </p:txBody>
      </p:sp>
      <p:cxnSp>
        <p:nvCxnSpPr>
          <p:cNvPr id="18" name="直線矢印コネクタ 17"/>
          <p:cNvCxnSpPr/>
          <p:nvPr/>
        </p:nvCxnSpPr>
        <p:spPr>
          <a:xfrm flipH="1">
            <a:off x="8753093" y="2565530"/>
            <a:ext cx="893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646247" y="3569942"/>
            <a:ext cx="0" cy="29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373856" y="3890762"/>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3" name="テキスト ボックス 22"/>
          <p:cNvSpPr txBox="1"/>
          <p:nvPr/>
        </p:nvSpPr>
        <p:spPr>
          <a:xfrm>
            <a:off x="9182683" y="2241749"/>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5739162" y="3857963"/>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6" name="テキスト ボックス 25"/>
          <p:cNvSpPr txBox="1"/>
          <p:nvPr/>
        </p:nvSpPr>
        <p:spPr>
          <a:xfrm>
            <a:off x="8289342" y="1557620"/>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バッチシステム</a:t>
            </a:r>
            <a:endParaRPr kumimoji="1" lang="ja-JP" altLang="en-US" dirty="0"/>
          </a:p>
        </p:txBody>
      </p:sp>
      <p:sp>
        <p:nvSpPr>
          <p:cNvPr id="29" name="テキスト ボックス 28"/>
          <p:cNvSpPr txBox="1"/>
          <p:nvPr/>
        </p:nvSpPr>
        <p:spPr>
          <a:xfrm>
            <a:off x="5125295" y="2154952"/>
            <a:ext cx="94502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800" dirty="0" smtClean="0"/>
              <a:t>API</a:t>
            </a:r>
            <a:endParaRPr kumimoji="1" lang="ja-JP" altLang="en-US" sz="2800" dirty="0"/>
          </a:p>
        </p:txBody>
      </p:sp>
      <p:cxnSp>
        <p:nvCxnSpPr>
          <p:cNvPr id="41" name="直線コネクタ 40"/>
          <p:cNvCxnSpPr/>
          <p:nvPr/>
        </p:nvCxnSpPr>
        <p:spPr>
          <a:xfrm flipH="1">
            <a:off x="9074150" y="3866392"/>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9646247" y="2565530"/>
            <a:ext cx="0" cy="417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686795" y="1552393"/>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smtClean="0"/>
              <a:t>予測</a:t>
            </a:r>
            <a:r>
              <a:rPr kumimoji="1" lang="en-US" altLang="ja-JP" dirty="0" smtClean="0"/>
              <a:t>API</a:t>
            </a:r>
            <a:r>
              <a:rPr kumimoji="1" lang="ja-JP" altLang="en-US" dirty="0" smtClean="0"/>
              <a:t>サーバ</a:t>
            </a:r>
            <a:endParaRPr kumimoji="1" lang="ja-JP" altLang="en-US" dirty="0"/>
          </a:p>
        </p:txBody>
      </p:sp>
      <p:cxnSp>
        <p:nvCxnSpPr>
          <p:cNvPr id="48" name="直線矢印コネクタ 47"/>
          <p:cNvCxnSpPr/>
          <p:nvPr/>
        </p:nvCxnSpPr>
        <p:spPr>
          <a:xfrm>
            <a:off x="5923399" y="2678172"/>
            <a:ext cx="797172" cy="988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p:nvPr/>
        </p:nvCxnSpPr>
        <p:spPr>
          <a:xfrm flipV="1">
            <a:off x="7048500" y="2969359"/>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a:off x="5800355" y="3866392"/>
            <a:ext cx="981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p:cNvSpPr txBox="1"/>
          <p:nvPr/>
        </p:nvSpPr>
        <p:spPr>
          <a:xfrm>
            <a:off x="6978224" y="3293484"/>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28</a:t>
            </a:fld>
            <a:endParaRPr kumimoji="1" lang="ja-JP" altLang="en-US"/>
          </a:p>
        </p:txBody>
      </p:sp>
    </p:spTree>
    <p:extLst>
      <p:ext uri="{BB962C8B-B14F-4D97-AF65-F5344CB8AC3E}">
        <p14:creationId xmlns:p14="http://schemas.microsoft.com/office/powerpoint/2010/main" val="368477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71403" y="1349115"/>
            <a:ext cx="8866682" cy="3252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角丸四角形 26"/>
          <p:cNvSpPr/>
          <p:nvPr/>
        </p:nvSpPr>
        <p:spPr>
          <a:xfrm>
            <a:off x="5534279" y="1737811"/>
            <a:ext cx="2295640"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19719" y="132780"/>
            <a:ext cx="11413761" cy="1325563"/>
          </a:xfrm>
        </p:spPr>
        <p:txBody>
          <a:bodyPr>
            <a:normAutofit/>
          </a:bodyPr>
          <a:lstStyle/>
          <a:p>
            <a:r>
              <a:rPr lang="en-US" altLang="ja-JP" sz="3600" dirty="0"/>
              <a:t>4.2.2 </a:t>
            </a:r>
            <a:r>
              <a:rPr lang="ja-JP" altLang="en-US" sz="3600" dirty="0"/>
              <a:t>バッチ処理で学習＋予測結果</a:t>
            </a:r>
            <a:r>
              <a:rPr lang="ja-JP" altLang="en-US" sz="3600" dirty="0" smtClean="0"/>
              <a:t>を</a:t>
            </a:r>
            <a:r>
              <a:rPr lang="en-US" altLang="ja-JP" sz="3600" dirty="0" smtClean="0"/>
              <a:t>API</a:t>
            </a:r>
            <a:r>
              <a:rPr lang="ja-JP" altLang="en-US" sz="3600" dirty="0" smtClean="0"/>
              <a:t>経由で利用する</a:t>
            </a:r>
            <a:r>
              <a:rPr lang="en-US" altLang="ja-JP" sz="3600" dirty="0" smtClean="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812515" y="4732752"/>
            <a:ext cx="10515600" cy="2579514"/>
          </a:xfrm>
        </p:spPr>
        <p:txBody>
          <a:bodyPr/>
          <a:lstStyle/>
          <a:p>
            <a:r>
              <a:rPr lang="ja-JP" altLang="en-US" dirty="0" smtClean="0"/>
              <a:t>予測処理をラップした</a:t>
            </a:r>
            <a:r>
              <a:rPr lang="en-US" altLang="ja-JP" dirty="0" smtClean="0"/>
              <a:t>API</a:t>
            </a:r>
            <a:r>
              <a:rPr lang="ja-JP" altLang="en-US" dirty="0" smtClean="0"/>
              <a:t>サーバーを用意するパターン</a:t>
            </a:r>
            <a:endParaRPr lang="en-US" altLang="ja-JP" dirty="0" smtClean="0"/>
          </a:p>
          <a:p>
            <a:pPr lvl="1"/>
            <a:r>
              <a:rPr kumimoji="1" lang="en-US" altLang="ja-JP" dirty="0" smtClean="0"/>
              <a:t>Web</a:t>
            </a:r>
            <a:r>
              <a:rPr kumimoji="1" lang="ja-JP" altLang="en-US" dirty="0" smtClean="0"/>
              <a:t>アプリケーションから予測結果を利用する場合には</a:t>
            </a:r>
            <a:r>
              <a:rPr kumimoji="1" lang="en-US" altLang="ja-JP" dirty="0" smtClean="0"/>
              <a:t>API</a:t>
            </a:r>
            <a:r>
              <a:rPr kumimoji="1" lang="ja-JP" altLang="en-US" dirty="0" smtClean="0"/>
              <a:t>経由のリアルタイム処理で予測を行う</a:t>
            </a:r>
            <a:endParaRPr lang="en-US" altLang="ja-JP" dirty="0" smtClean="0"/>
          </a:p>
          <a:p>
            <a:r>
              <a:rPr kumimoji="1" lang="ja-JP" altLang="en-US" dirty="0" smtClean="0"/>
              <a:t>特徴</a:t>
            </a:r>
            <a:endParaRPr kumimoji="1" lang="en-US" altLang="ja-JP" dirty="0" smtClean="0"/>
          </a:p>
          <a:p>
            <a:pPr lvl="1"/>
            <a:r>
              <a:rPr lang="en-US" altLang="ja-JP" dirty="0" smtClean="0"/>
              <a:t>Web</a:t>
            </a:r>
            <a:r>
              <a:rPr lang="ja-JP" altLang="en-US" dirty="0" smtClean="0"/>
              <a:t>アプリケーションと機械学習に使うプログラミング言語を分けられる</a:t>
            </a:r>
            <a:endParaRPr lang="en-US" altLang="ja-JP" dirty="0" smtClean="0"/>
          </a:p>
          <a:p>
            <a:pPr lvl="1"/>
            <a:r>
              <a:rPr kumimoji="1" lang="en-US" altLang="ja-JP" dirty="0" smtClean="0"/>
              <a:t>Web</a:t>
            </a:r>
            <a:r>
              <a:rPr kumimoji="1" lang="ja-JP" altLang="en-US" dirty="0" smtClean="0"/>
              <a:t>アプリケーション側のイベントに対してリアルタイム処理で予測</a:t>
            </a:r>
            <a:endParaRPr kumimoji="1" lang="en-US" altLang="ja-JP" dirty="0" smtClean="0"/>
          </a:p>
        </p:txBody>
      </p:sp>
      <p:sp>
        <p:nvSpPr>
          <p:cNvPr id="4" name="角丸四角形 3"/>
          <p:cNvSpPr/>
          <p:nvPr/>
        </p:nvSpPr>
        <p:spPr>
          <a:xfrm>
            <a:off x="8076978" y="1737812"/>
            <a:ext cx="2268518"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1858602" y="1740517"/>
            <a:ext cx="2027700"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2173446" y="1413893"/>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9" name="角丸四角形 8"/>
          <p:cNvSpPr/>
          <p:nvPr/>
        </p:nvSpPr>
        <p:spPr>
          <a:xfrm>
            <a:off x="6911958" y="2374374"/>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10" name="角丸四角形 9"/>
          <p:cNvSpPr/>
          <p:nvPr/>
        </p:nvSpPr>
        <p:spPr>
          <a:xfrm>
            <a:off x="3661756" y="3592973"/>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cxnSp>
        <p:nvCxnSpPr>
          <p:cNvPr id="11" name="直線矢印コネクタ 10"/>
          <p:cNvCxnSpPr/>
          <p:nvPr/>
        </p:nvCxnSpPr>
        <p:spPr>
          <a:xfrm>
            <a:off x="3908358" y="2565530"/>
            <a:ext cx="11910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907522" y="2659470"/>
            <a:ext cx="1713137" cy="646331"/>
          </a:xfrm>
          <a:prstGeom prst="rect">
            <a:avLst/>
          </a:prstGeom>
          <a:noFill/>
          <a:ln>
            <a:noFill/>
          </a:ln>
        </p:spPr>
        <p:txBody>
          <a:bodyPr wrap="square" rtlCol="0">
            <a:spAutoFit/>
          </a:bodyPr>
          <a:lstStyle/>
          <a:p>
            <a:r>
              <a:rPr lang="ja-JP" altLang="en-US" dirty="0" smtClean="0"/>
              <a:t>ユーザー</a:t>
            </a:r>
            <a:r>
              <a:rPr lang="en-US" altLang="ja-JP" dirty="0" smtClean="0"/>
              <a:t>ID</a:t>
            </a:r>
          </a:p>
          <a:p>
            <a:r>
              <a:rPr lang="ja-JP" altLang="en-US" dirty="0" smtClean="0"/>
              <a:t>商品</a:t>
            </a:r>
            <a:r>
              <a:rPr lang="en-US" altLang="ja-JP" dirty="0" smtClean="0"/>
              <a:t>ID</a:t>
            </a:r>
            <a:endParaRPr kumimoji="1" lang="ja-JP" altLang="en-US" dirty="0"/>
          </a:p>
        </p:txBody>
      </p:sp>
      <p:sp>
        <p:nvSpPr>
          <p:cNvPr id="14" name="テキスト ボックス 13"/>
          <p:cNvSpPr txBox="1"/>
          <p:nvPr/>
        </p:nvSpPr>
        <p:spPr>
          <a:xfrm>
            <a:off x="3908358" y="1968381"/>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15" name="直線矢印コネクタ 14"/>
          <p:cNvCxnSpPr/>
          <p:nvPr/>
        </p:nvCxnSpPr>
        <p:spPr>
          <a:xfrm flipH="1">
            <a:off x="3886303" y="2337713"/>
            <a:ext cx="12389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695981" y="3074968"/>
            <a:ext cx="1402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400" b="1" dirty="0" smtClean="0"/>
              <a:t>学習器</a:t>
            </a:r>
            <a:endParaRPr kumimoji="1" lang="ja-JP" altLang="en-US" sz="2400" b="1" dirty="0"/>
          </a:p>
        </p:txBody>
      </p:sp>
      <p:sp>
        <p:nvSpPr>
          <p:cNvPr id="17" name="テキスト ボックス 16"/>
          <p:cNvSpPr txBox="1"/>
          <p:nvPr/>
        </p:nvSpPr>
        <p:spPr>
          <a:xfrm>
            <a:off x="6839733" y="3727865"/>
            <a:ext cx="215625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8" name="直線矢印コネクタ 17"/>
          <p:cNvCxnSpPr/>
          <p:nvPr/>
        </p:nvCxnSpPr>
        <p:spPr>
          <a:xfrm flipH="1">
            <a:off x="8753093" y="2565530"/>
            <a:ext cx="8931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9646247" y="3569942"/>
            <a:ext cx="0" cy="29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9373856" y="3890762"/>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3" name="テキスト ボックス 22"/>
          <p:cNvSpPr txBox="1"/>
          <p:nvPr/>
        </p:nvSpPr>
        <p:spPr>
          <a:xfrm>
            <a:off x="9182683" y="2241749"/>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4" name="テキスト ボックス 23"/>
          <p:cNvSpPr txBox="1"/>
          <p:nvPr/>
        </p:nvSpPr>
        <p:spPr>
          <a:xfrm>
            <a:off x="5739162" y="3857963"/>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6" name="テキスト ボックス 25"/>
          <p:cNvSpPr txBox="1"/>
          <p:nvPr/>
        </p:nvSpPr>
        <p:spPr>
          <a:xfrm>
            <a:off x="8289342" y="1557620"/>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29" name="テキスト ボックス 28"/>
          <p:cNvSpPr txBox="1"/>
          <p:nvPr/>
        </p:nvSpPr>
        <p:spPr>
          <a:xfrm>
            <a:off x="5125295" y="2154952"/>
            <a:ext cx="94502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2000" b="1" dirty="0" smtClean="0"/>
              <a:t>API</a:t>
            </a:r>
            <a:endParaRPr kumimoji="1" lang="ja-JP" altLang="en-US" sz="2000" b="1" dirty="0"/>
          </a:p>
        </p:txBody>
      </p:sp>
      <p:cxnSp>
        <p:nvCxnSpPr>
          <p:cNvPr id="41" name="直線コネクタ 40"/>
          <p:cNvCxnSpPr/>
          <p:nvPr/>
        </p:nvCxnSpPr>
        <p:spPr>
          <a:xfrm flipH="1">
            <a:off x="9074150" y="3866392"/>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9646247" y="2565530"/>
            <a:ext cx="0" cy="417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686795" y="1552393"/>
            <a:ext cx="18598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予測</a:t>
            </a:r>
            <a:r>
              <a:rPr kumimoji="1" lang="en-US" altLang="ja-JP" b="1" dirty="0" smtClean="0"/>
              <a:t>API</a:t>
            </a:r>
            <a:r>
              <a:rPr kumimoji="1" lang="ja-JP" altLang="en-US" b="1" dirty="0" smtClean="0"/>
              <a:t>サーバ</a:t>
            </a:r>
            <a:endParaRPr kumimoji="1" lang="ja-JP" altLang="en-US" b="1" dirty="0"/>
          </a:p>
        </p:txBody>
      </p:sp>
      <p:cxnSp>
        <p:nvCxnSpPr>
          <p:cNvPr id="48" name="直線矢印コネクタ 47"/>
          <p:cNvCxnSpPr/>
          <p:nvPr/>
        </p:nvCxnSpPr>
        <p:spPr>
          <a:xfrm>
            <a:off x="5923399" y="2678172"/>
            <a:ext cx="797172" cy="988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p:nvPr/>
        </p:nvCxnSpPr>
        <p:spPr>
          <a:xfrm flipV="1">
            <a:off x="7048500" y="2969359"/>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a:off x="5800355" y="3866392"/>
            <a:ext cx="981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p:cNvSpPr txBox="1"/>
          <p:nvPr/>
        </p:nvSpPr>
        <p:spPr>
          <a:xfrm>
            <a:off x="6978224" y="3293484"/>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29</a:t>
            </a:fld>
            <a:endParaRPr kumimoji="1" lang="ja-JP" altLang="en-US"/>
          </a:p>
        </p:txBody>
      </p:sp>
    </p:spTree>
    <p:extLst>
      <p:ext uri="{BB962C8B-B14F-4D97-AF65-F5344CB8AC3E}">
        <p14:creationId xmlns:p14="http://schemas.microsoft.com/office/powerpoint/2010/main" val="435574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kumimoji="1" lang="en-US" altLang="ja-JP" dirty="0" smtClean="0"/>
              <a:t>.1 </a:t>
            </a:r>
            <a:r>
              <a:rPr lang="ja-JP" altLang="en-US" dirty="0" smtClean="0"/>
              <a:t>システムに機械学習を含める流れ</a:t>
            </a:r>
            <a:endParaRPr kumimoji="1" lang="ja-JP" altLang="en-US" dirty="0"/>
          </a:p>
        </p:txBody>
      </p:sp>
      <p:sp>
        <p:nvSpPr>
          <p:cNvPr id="3" name="コンテンツ プレースホルダー 2"/>
          <p:cNvSpPr>
            <a:spLocks noGrp="1"/>
          </p:cNvSpPr>
          <p:nvPr>
            <p:ph idx="1"/>
          </p:nvPr>
        </p:nvSpPr>
        <p:spPr>
          <a:xfrm>
            <a:off x="946150" y="1825625"/>
            <a:ext cx="10407650" cy="4351338"/>
          </a:xfrm>
        </p:spPr>
        <p:txBody>
          <a:bodyPr/>
          <a:lstStyle/>
          <a:p>
            <a:pPr marL="514350" indent="-514350">
              <a:buFont typeface="+mj-lt"/>
              <a:buAutoNum type="arabicPeriod"/>
            </a:pPr>
            <a:r>
              <a:rPr kumimoji="1" lang="ja-JP" altLang="en-US" dirty="0" smtClean="0"/>
              <a:t>問題を定式化する</a:t>
            </a:r>
            <a:endParaRPr kumimoji="1" lang="en-US" altLang="ja-JP" dirty="0" smtClean="0"/>
          </a:p>
          <a:p>
            <a:pPr marL="514350" indent="-514350">
              <a:buFont typeface="+mj-lt"/>
              <a:buAutoNum type="arabicPeriod"/>
            </a:pPr>
            <a:r>
              <a:rPr lang="ja-JP" altLang="en-US" dirty="0" smtClean="0"/>
              <a:t>機械学習をしないで良い方法を考える</a:t>
            </a:r>
            <a:endParaRPr lang="en-US" altLang="ja-JP" dirty="0" smtClean="0"/>
          </a:p>
          <a:p>
            <a:pPr marL="514350" indent="-514350">
              <a:buFont typeface="+mj-lt"/>
              <a:buAutoNum type="arabicPeriod"/>
            </a:pPr>
            <a:r>
              <a:rPr kumimoji="1" lang="ja-JP" altLang="en-US" dirty="0" smtClean="0"/>
              <a:t>システム設計を考える</a:t>
            </a:r>
            <a:endParaRPr kumimoji="1" lang="en-US" altLang="ja-JP" dirty="0" smtClean="0"/>
          </a:p>
          <a:p>
            <a:pPr marL="514350" indent="-514350">
              <a:buFont typeface="+mj-lt"/>
              <a:buAutoNum type="arabicPeriod"/>
            </a:pPr>
            <a:r>
              <a:rPr lang="ja-JP" altLang="en-US" dirty="0" smtClean="0"/>
              <a:t>アルゴリズムを選定する</a:t>
            </a:r>
            <a:endParaRPr lang="en-US" altLang="ja-JP" dirty="0" smtClean="0"/>
          </a:p>
          <a:p>
            <a:pPr marL="514350" indent="-514350">
              <a:buFont typeface="+mj-lt"/>
              <a:buAutoNum type="arabicPeriod"/>
            </a:pPr>
            <a:r>
              <a:rPr kumimoji="1" lang="ja-JP" altLang="en-US" dirty="0" smtClean="0"/>
              <a:t>特徴量，教師データとログの設計をする</a:t>
            </a:r>
            <a:endParaRPr kumimoji="1" lang="en-US" altLang="ja-JP" dirty="0" smtClean="0"/>
          </a:p>
          <a:p>
            <a:pPr marL="514350" indent="-514350">
              <a:buFont typeface="+mj-lt"/>
              <a:buAutoNum type="arabicPeriod"/>
            </a:pPr>
            <a:r>
              <a:rPr lang="ja-JP" altLang="en-US" dirty="0" smtClean="0"/>
              <a:t>前処理をする</a:t>
            </a:r>
            <a:endParaRPr lang="en-US" altLang="ja-JP" dirty="0" smtClean="0"/>
          </a:p>
          <a:p>
            <a:pPr marL="514350" indent="-514350">
              <a:buFont typeface="+mj-lt"/>
              <a:buAutoNum type="arabicPeriod"/>
            </a:pPr>
            <a:r>
              <a:rPr kumimoji="1" lang="ja-JP" altLang="en-US" dirty="0" smtClean="0"/>
              <a:t>学習・パラメータチューニング</a:t>
            </a:r>
            <a:endParaRPr kumimoji="1" lang="en-US" altLang="ja-JP" dirty="0" smtClean="0"/>
          </a:p>
          <a:p>
            <a:pPr marL="514350" indent="-514350">
              <a:buFont typeface="+mj-lt"/>
              <a:buAutoNum type="arabicPeriod"/>
            </a:pPr>
            <a:r>
              <a:rPr lang="ja-JP" altLang="en-US" dirty="0"/>
              <a:t>システム</a:t>
            </a:r>
            <a:r>
              <a:rPr lang="ja-JP" altLang="en-US" dirty="0" smtClean="0"/>
              <a:t>に組み込む</a:t>
            </a:r>
            <a:endParaRPr kumimoji="1" lang="ja-JP" altLang="en-US" dirty="0"/>
          </a:p>
        </p:txBody>
      </p:sp>
      <p:sp>
        <p:nvSpPr>
          <p:cNvPr id="4" name="スライド番号プレースホルダー 3"/>
          <p:cNvSpPr>
            <a:spLocks noGrp="1"/>
          </p:cNvSpPr>
          <p:nvPr>
            <p:ph type="sldNum" sz="quarter" idx="12"/>
          </p:nvPr>
        </p:nvSpPr>
        <p:spPr/>
        <p:txBody>
          <a:bodyPr/>
          <a:lstStyle/>
          <a:p>
            <a:fld id="{5C9D0703-2306-4D63-A536-FD05C8B71E2F}" type="slidenum">
              <a:rPr kumimoji="1" lang="ja-JP" altLang="en-US" smtClean="0"/>
              <a:t>3</a:t>
            </a:fld>
            <a:endParaRPr kumimoji="1" lang="ja-JP" altLang="en-US" dirty="0"/>
          </a:p>
        </p:txBody>
      </p:sp>
    </p:spTree>
    <p:extLst>
      <p:ext uri="{BB962C8B-B14F-4D97-AF65-F5344CB8AC3E}">
        <p14:creationId xmlns:p14="http://schemas.microsoft.com/office/powerpoint/2010/main" val="5054113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2233534" y="1836295"/>
            <a:ext cx="7300209" cy="32453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6284618" y="2248523"/>
            <a:ext cx="3099217" cy="274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9" name="角丸四角形 28"/>
          <p:cNvSpPr/>
          <p:nvPr/>
        </p:nvSpPr>
        <p:spPr>
          <a:xfrm>
            <a:off x="2368446" y="2248523"/>
            <a:ext cx="3585152" cy="27476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94675" y="365125"/>
            <a:ext cx="11270110" cy="1325563"/>
          </a:xfrm>
        </p:spPr>
        <p:txBody>
          <a:bodyPr>
            <a:normAutofit/>
          </a:bodyPr>
          <a:lstStyle/>
          <a:p>
            <a:r>
              <a:rPr lang="en-US" altLang="ja-JP" sz="3600" dirty="0" smtClean="0"/>
              <a:t>4.2.2 </a:t>
            </a:r>
            <a:r>
              <a:rPr lang="ja-JP" altLang="en-US" sz="3600" dirty="0" smtClean="0"/>
              <a:t>バッチ</a:t>
            </a:r>
            <a:r>
              <a:rPr lang="ja-JP" altLang="en-US" sz="3600" dirty="0"/>
              <a:t>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smtClean="0"/>
              <a:t>)</a:t>
            </a:r>
            <a:endParaRPr kumimoji="1" lang="ja-JP" altLang="en-US" sz="3600" dirty="0"/>
          </a:p>
        </p:txBody>
      </p:sp>
      <p:sp>
        <p:nvSpPr>
          <p:cNvPr id="6" name="テキスト ボックス 5"/>
          <p:cNvSpPr txBox="1"/>
          <p:nvPr/>
        </p:nvSpPr>
        <p:spPr>
          <a:xfrm>
            <a:off x="2820652" y="1987280"/>
            <a:ext cx="25708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アプリケーション</a:t>
            </a:r>
            <a:endParaRPr kumimoji="1" lang="ja-JP" altLang="en-US" b="1" dirty="0"/>
          </a:p>
        </p:txBody>
      </p:sp>
      <p:sp>
        <p:nvSpPr>
          <p:cNvPr id="7" name="テキスト ボックス 6"/>
          <p:cNvSpPr txBox="1"/>
          <p:nvPr/>
        </p:nvSpPr>
        <p:spPr>
          <a:xfrm>
            <a:off x="3533930" y="3507831"/>
            <a:ext cx="15177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特徴抽出器</a:t>
            </a:r>
            <a:endParaRPr kumimoji="1" lang="ja-JP" altLang="en-US" sz="2000" b="1" dirty="0"/>
          </a:p>
        </p:txBody>
      </p:sp>
      <p:cxnSp>
        <p:nvCxnSpPr>
          <p:cNvPr id="9" name="直線矢印コネクタ 8"/>
          <p:cNvCxnSpPr/>
          <p:nvPr/>
        </p:nvCxnSpPr>
        <p:spPr>
          <a:xfrm>
            <a:off x="3009275" y="3737333"/>
            <a:ext cx="3897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角丸四角形 11"/>
          <p:cNvSpPr/>
          <p:nvPr/>
        </p:nvSpPr>
        <p:spPr>
          <a:xfrm>
            <a:off x="5306516" y="2795664"/>
            <a:ext cx="1506514" cy="359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13" name="角丸四角形 12"/>
          <p:cNvSpPr/>
          <p:nvPr/>
        </p:nvSpPr>
        <p:spPr>
          <a:xfrm>
            <a:off x="5306516" y="4141481"/>
            <a:ext cx="1431561" cy="3597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cxnSp>
        <p:nvCxnSpPr>
          <p:cNvPr id="15" name="直線矢印コネクタ 14"/>
          <p:cNvCxnSpPr/>
          <p:nvPr/>
        </p:nvCxnSpPr>
        <p:spPr>
          <a:xfrm flipV="1">
            <a:off x="4726338" y="3049543"/>
            <a:ext cx="524043" cy="4144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flipV="1">
            <a:off x="4768120" y="3956188"/>
            <a:ext cx="482261" cy="358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973445" y="325678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22" name="テキスト ボックス 21"/>
          <p:cNvSpPr txBox="1"/>
          <p:nvPr/>
        </p:nvSpPr>
        <p:spPr>
          <a:xfrm>
            <a:off x="4248475" y="2573809"/>
            <a:ext cx="1282906" cy="369332"/>
          </a:xfrm>
          <a:prstGeom prst="rect">
            <a:avLst/>
          </a:prstGeom>
          <a:noFill/>
        </p:spPr>
        <p:txBody>
          <a:bodyPr wrap="square" rtlCol="0">
            <a:spAutoFit/>
          </a:bodyPr>
          <a:lstStyle/>
          <a:p>
            <a:r>
              <a:rPr lang="ja-JP" altLang="en-US" dirty="0" smtClean="0"/>
              <a:t>予測</a:t>
            </a:r>
            <a:r>
              <a:rPr lang="ja-JP" altLang="en-US" dirty="0"/>
              <a:t>結果</a:t>
            </a:r>
            <a:endParaRPr kumimoji="1" lang="ja-JP" altLang="en-US" dirty="0"/>
          </a:p>
        </p:txBody>
      </p:sp>
      <p:cxnSp>
        <p:nvCxnSpPr>
          <p:cNvPr id="24" name="直線矢印コネクタ 23"/>
          <p:cNvCxnSpPr/>
          <p:nvPr/>
        </p:nvCxnSpPr>
        <p:spPr>
          <a:xfrm flipH="1">
            <a:off x="4106058" y="2980330"/>
            <a:ext cx="1144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8039722" y="2795664"/>
            <a:ext cx="8994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学習器</a:t>
            </a:r>
            <a:endParaRPr kumimoji="1" lang="ja-JP" altLang="en-US" b="1" dirty="0"/>
          </a:p>
        </p:txBody>
      </p:sp>
      <p:sp>
        <p:nvSpPr>
          <p:cNvPr id="26" name="テキスト ボックス 25"/>
          <p:cNvSpPr txBox="1"/>
          <p:nvPr/>
        </p:nvSpPr>
        <p:spPr>
          <a:xfrm>
            <a:off x="7744916" y="4141481"/>
            <a:ext cx="1489022"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28" name="直線矢印コネクタ 27"/>
          <p:cNvCxnSpPr/>
          <p:nvPr/>
        </p:nvCxnSpPr>
        <p:spPr>
          <a:xfrm flipH="1">
            <a:off x="6865495" y="2975546"/>
            <a:ext cx="10608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p:nvPr/>
        </p:nvCxnSpPr>
        <p:spPr>
          <a:xfrm flipV="1">
            <a:off x="8489427" y="3264618"/>
            <a:ext cx="0" cy="839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8553136" y="3499485"/>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0" name="テキスト ボックス 9"/>
          <p:cNvSpPr txBox="1"/>
          <p:nvPr/>
        </p:nvSpPr>
        <p:spPr>
          <a:xfrm>
            <a:off x="2345960" y="3564900"/>
            <a:ext cx="1361600" cy="646331"/>
          </a:xfrm>
          <a:prstGeom prst="rect">
            <a:avLst/>
          </a:prstGeom>
          <a:noFill/>
        </p:spPr>
        <p:txBody>
          <a:bodyPr wrap="square" rtlCol="0">
            <a:spAutoFit/>
          </a:bodyPr>
          <a:lstStyle/>
          <a:p>
            <a:r>
              <a:rPr kumimoji="1" lang="ja-JP" altLang="en-US" dirty="0" smtClean="0"/>
              <a:t>予測</a:t>
            </a:r>
            <a:endParaRPr kumimoji="1" lang="en-US" altLang="ja-JP" dirty="0" smtClean="0"/>
          </a:p>
          <a:p>
            <a:r>
              <a:rPr kumimoji="1" lang="ja-JP" altLang="en-US" dirty="0" smtClean="0"/>
              <a:t>リクエスト</a:t>
            </a:r>
            <a:endParaRPr kumimoji="1" lang="ja-JP" altLang="en-US" dirty="0"/>
          </a:p>
        </p:txBody>
      </p:sp>
      <p:sp>
        <p:nvSpPr>
          <p:cNvPr id="16" name="テキスト ボックス 15"/>
          <p:cNvSpPr txBox="1"/>
          <p:nvPr/>
        </p:nvSpPr>
        <p:spPr>
          <a:xfrm>
            <a:off x="4206721" y="4203738"/>
            <a:ext cx="1821305"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a:t>
            </a:r>
            <a:r>
              <a:rPr lang="ja-JP" altLang="en-US" dirty="0"/>
              <a:t>情報</a:t>
            </a:r>
            <a:endParaRPr kumimoji="1" lang="ja-JP" altLang="en-US" dirty="0"/>
          </a:p>
        </p:txBody>
      </p:sp>
      <p:sp>
        <p:nvSpPr>
          <p:cNvPr id="18" name="テキスト ボックス 17"/>
          <p:cNvSpPr txBox="1"/>
          <p:nvPr/>
        </p:nvSpPr>
        <p:spPr>
          <a:xfrm>
            <a:off x="6813030" y="2600791"/>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19" name="テキスト ボックス 18"/>
          <p:cNvSpPr txBox="1"/>
          <p:nvPr/>
        </p:nvSpPr>
        <p:spPr>
          <a:xfrm>
            <a:off x="6683424" y="4343916"/>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cxnSp>
        <p:nvCxnSpPr>
          <p:cNvPr id="27" name="直線矢印コネクタ 26"/>
          <p:cNvCxnSpPr/>
          <p:nvPr/>
        </p:nvCxnSpPr>
        <p:spPr>
          <a:xfrm>
            <a:off x="6813030" y="4321363"/>
            <a:ext cx="8219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p:cNvSpPr txBox="1"/>
          <p:nvPr/>
        </p:nvSpPr>
        <p:spPr>
          <a:xfrm>
            <a:off x="6951998" y="1976269"/>
            <a:ext cx="18437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36" name="スライド番号プレースホルダー 35"/>
          <p:cNvSpPr>
            <a:spLocks noGrp="1"/>
          </p:cNvSpPr>
          <p:nvPr>
            <p:ph type="sldNum" sz="quarter" idx="12"/>
          </p:nvPr>
        </p:nvSpPr>
        <p:spPr/>
        <p:txBody>
          <a:bodyPr/>
          <a:lstStyle/>
          <a:p>
            <a:fld id="{4DC2A55A-9417-4532-9704-8CDE2F5A56C0}" type="slidenum">
              <a:rPr kumimoji="1" lang="ja-JP" altLang="en-US" smtClean="0"/>
              <a:t>30</a:t>
            </a:fld>
            <a:endParaRPr kumimoji="1" lang="ja-JP" altLang="en-US"/>
          </a:p>
        </p:txBody>
      </p:sp>
    </p:spTree>
    <p:extLst>
      <p:ext uri="{BB962C8B-B14F-4D97-AF65-F5344CB8AC3E}">
        <p14:creationId xmlns:p14="http://schemas.microsoft.com/office/powerpoint/2010/main" val="111327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821305" y="1199213"/>
            <a:ext cx="8117174" cy="35751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角丸四角形 31"/>
          <p:cNvSpPr/>
          <p:nvPr/>
        </p:nvSpPr>
        <p:spPr>
          <a:xfrm>
            <a:off x="4691922" y="1641476"/>
            <a:ext cx="5081666" cy="30384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838200" y="-4990"/>
            <a:ext cx="10515600" cy="1325563"/>
          </a:xfrm>
        </p:spPr>
        <p:txBody>
          <a:bodyPr>
            <a:normAutofit/>
          </a:bodyPr>
          <a:lstStyle/>
          <a:p>
            <a:r>
              <a:rPr lang="en-US" altLang="ja-JP" sz="3600" dirty="0" smtClean="0"/>
              <a:t>4.2.4 </a:t>
            </a:r>
            <a:r>
              <a:rPr lang="ja-JP" altLang="en-US" sz="3600" dirty="0"/>
              <a:t>バッチ処理で学習＋予測結果</a:t>
            </a:r>
            <a:r>
              <a:rPr lang="ja-JP" altLang="en-US" sz="3600" dirty="0" smtClean="0"/>
              <a:t>を</a:t>
            </a:r>
            <a:r>
              <a:rPr lang="en-US" altLang="ja-JP" sz="3600" dirty="0" smtClean="0"/>
              <a:t>DB</a:t>
            </a:r>
            <a:r>
              <a:rPr lang="ja-JP" altLang="en-US" sz="3600" dirty="0" smtClean="0"/>
              <a:t>経由で利用する</a:t>
            </a:r>
            <a:r>
              <a:rPr lang="en-US" altLang="ja-JP" sz="3600" dirty="0" smtClean="0"/>
              <a:t>(</a:t>
            </a:r>
            <a:r>
              <a:rPr lang="ja-JP" altLang="en-US" sz="3600" dirty="0"/>
              <a:t>バッチ</a:t>
            </a:r>
            <a:r>
              <a:rPr lang="ja-JP" altLang="en-US" sz="3600" dirty="0" smtClean="0"/>
              <a:t>処理</a:t>
            </a:r>
            <a:r>
              <a:rPr lang="ja-JP" altLang="en-US" sz="3600" dirty="0"/>
              <a:t>で予測</a:t>
            </a:r>
            <a:r>
              <a:rPr lang="en-US" altLang="ja-JP" sz="3600" dirty="0"/>
              <a:t>)</a:t>
            </a:r>
            <a:endParaRPr kumimoji="1" lang="ja-JP" altLang="en-US" sz="3600" dirty="0"/>
          </a:p>
        </p:txBody>
      </p:sp>
      <p:sp>
        <p:nvSpPr>
          <p:cNvPr id="4" name="角丸四角形 3"/>
          <p:cNvSpPr/>
          <p:nvPr/>
        </p:nvSpPr>
        <p:spPr>
          <a:xfrm>
            <a:off x="4817637" y="2150561"/>
            <a:ext cx="2295640" cy="2462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角丸四角形 4"/>
          <p:cNvSpPr/>
          <p:nvPr/>
        </p:nvSpPr>
        <p:spPr>
          <a:xfrm>
            <a:off x="7360336" y="2150563"/>
            <a:ext cx="2268518" cy="24627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1971520" y="1620616"/>
            <a:ext cx="2089252" cy="30593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2320548" y="1383012"/>
            <a:ext cx="14077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b="1" dirty="0" smtClean="0"/>
              <a:t>Web</a:t>
            </a:r>
            <a:r>
              <a:rPr kumimoji="1" lang="ja-JP" altLang="en-US" b="1" dirty="0" smtClean="0"/>
              <a:t>アプリ</a:t>
            </a:r>
            <a:endParaRPr kumimoji="1" lang="en-US" altLang="ja-JP" b="1" dirty="0" smtClean="0"/>
          </a:p>
          <a:p>
            <a:r>
              <a:rPr kumimoji="1" lang="ja-JP" altLang="en-US" b="1" dirty="0" smtClean="0"/>
              <a:t>ケーション</a:t>
            </a:r>
            <a:endParaRPr kumimoji="1" lang="ja-JP" altLang="en-US" b="1" dirty="0"/>
          </a:p>
        </p:txBody>
      </p:sp>
      <p:sp>
        <p:nvSpPr>
          <p:cNvPr id="8" name="角丸四角形 7"/>
          <p:cNvSpPr/>
          <p:nvPr/>
        </p:nvSpPr>
        <p:spPr>
          <a:xfrm>
            <a:off x="6352229" y="2525120"/>
            <a:ext cx="1769155" cy="552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予測モデル</a:t>
            </a:r>
            <a:endParaRPr kumimoji="1" lang="ja-JP" altLang="en-US" sz="2000" b="1" dirty="0"/>
          </a:p>
        </p:txBody>
      </p:sp>
      <p:sp>
        <p:nvSpPr>
          <p:cNvPr id="9" name="角丸四角形 8"/>
          <p:cNvSpPr/>
          <p:nvPr/>
        </p:nvSpPr>
        <p:spPr>
          <a:xfrm>
            <a:off x="3291438" y="3323405"/>
            <a:ext cx="2119243" cy="5468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a:t>
            </a:r>
            <a:r>
              <a:rPr lang="en-US" altLang="ja-JP" sz="2000" b="1" dirty="0"/>
              <a:t>B</a:t>
            </a:r>
            <a:endParaRPr kumimoji="1" lang="ja-JP" altLang="en-US" sz="2000" b="1" dirty="0"/>
          </a:p>
        </p:txBody>
      </p:sp>
      <p:sp>
        <p:nvSpPr>
          <p:cNvPr id="14" name="テキスト ボックス 13"/>
          <p:cNvSpPr txBox="1"/>
          <p:nvPr/>
        </p:nvSpPr>
        <p:spPr>
          <a:xfrm>
            <a:off x="8115486" y="3258444"/>
            <a:ext cx="140245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学習器</a:t>
            </a:r>
            <a:endParaRPr kumimoji="1" lang="ja-JP" altLang="en-US" sz="2000" b="1" dirty="0"/>
          </a:p>
        </p:txBody>
      </p:sp>
      <p:sp>
        <p:nvSpPr>
          <p:cNvPr id="15" name="テキスト ボックス 14"/>
          <p:cNvSpPr txBox="1"/>
          <p:nvPr/>
        </p:nvSpPr>
        <p:spPr>
          <a:xfrm>
            <a:off x="6496642" y="3879032"/>
            <a:ext cx="1812294"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b="1" dirty="0" smtClean="0"/>
              <a:t>特徴抽出</a:t>
            </a:r>
            <a:r>
              <a:rPr lang="ja-JP" altLang="en-US" sz="2000" b="1" dirty="0"/>
              <a:t>器</a:t>
            </a:r>
            <a:endParaRPr kumimoji="1" lang="ja-JP" altLang="en-US" sz="2000" b="1" dirty="0"/>
          </a:p>
        </p:txBody>
      </p:sp>
      <p:cxnSp>
        <p:nvCxnSpPr>
          <p:cNvPr id="16" name="直線矢印コネクタ 15"/>
          <p:cNvCxnSpPr/>
          <p:nvPr/>
        </p:nvCxnSpPr>
        <p:spPr>
          <a:xfrm flipH="1">
            <a:off x="8210637" y="2804544"/>
            <a:ext cx="7189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p:cNvCxnSpPr/>
          <p:nvPr/>
        </p:nvCxnSpPr>
        <p:spPr>
          <a:xfrm flipV="1">
            <a:off x="8929605" y="3752168"/>
            <a:ext cx="0" cy="37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p:cNvSpPr txBox="1"/>
          <p:nvPr/>
        </p:nvSpPr>
        <p:spPr>
          <a:xfrm>
            <a:off x="8570121" y="4122956"/>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19" name="テキスト ボックス 18"/>
          <p:cNvSpPr txBox="1"/>
          <p:nvPr/>
        </p:nvSpPr>
        <p:spPr>
          <a:xfrm>
            <a:off x="8369589" y="2417716"/>
            <a:ext cx="1209520" cy="369332"/>
          </a:xfrm>
          <a:prstGeom prst="rect">
            <a:avLst/>
          </a:prstGeom>
          <a:noFill/>
        </p:spPr>
        <p:txBody>
          <a:bodyPr wrap="square" rtlCol="0">
            <a:spAutoFit/>
          </a:bodyPr>
          <a:lstStyle/>
          <a:p>
            <a:r>
              <a:rPr kumimoji="1" lang="ja-JP" altLang="en-US" dirty="0" smtClean="0"/>
              <a:t>学習結果</a:t>
            </a:r>
            <a:endParaRPr kumimoji="1" lang="ja-JP" altLang="en-US" dirty="0"/>
          </a:p>
        </p:txBody>
      </p:sp>
      <p:sp>
        <p:nvSpPr>
          <p:cNvPr id="20" name="テキスト ボックス 19"/>
          <p:cNvSpPr txBox="1"/>
          <p:nvPr/>
        </p:nvSpPr>
        <p:spPr>
          <a:xfrm>
            <a:off x="5113823" y="3967027"/>
            <a:ext cx="2122983" cy="646331"/>
          </a:xfrm>
          <a:prstGeom prst="rect">
            <a:avLst/>
          </a:prstGeom>
          <a:noFill/>
        </p:spPr>
        <p:txBody>
          <a:bodyPr wrap="square" rtlCol="0">
            <a:spAutoFit/>
          </a:bodyPr>
          <a:lstStyle/>
          <a:p>
            <a:r>
              <a:rPr kumimoji="1" lang="ja-JP" altLang="en-US" dirty="0" smtClean="0"/>
              <a:t>ログ</a:t>
            </a:r>
            <a:endParaRPr kumimoji="1" lang="en-US" altLang="ja-JP" dirty="0" smtClean="0"/>
          </a:p>
          <a:p>
            <a:r>
              <a:rPr lang="ja-JP" altLang="en-US" dirty="0" smtClean="0"/>
              <a:t>ユーザー情報</a:t>
            </a:r>
            <a:endParaRPr kumimoji="1" lang="ja-JP" altLang="en-US" dirty="0"/>
          </a:p>
        </p:txBody>
      </p:sp>
      <p:sp>
        <p:nvSpPr>
          <p:cNvPr id="21" name="テキスト ボックス 20"/>
          <p:cNvSpPr txBox="1"/>
          <p:nvPr/>
        </p:nvSpPr>
        <p:spPr>
          <a:xfrm>
            <a:off x="7572700" y="1970370"/>
            <a:ext cx="184379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学習バッチ</a:t>
            </a:r>
            <a:endParaRPr kumimoji="1" lang="ja-JP" altLang="en-US" sz="2000" b="1" dirty="0"/>
          </a:p>
        </p:txBody>
      </p:sp>
      <p:cxnSp>
        <p:nvCxnSpPr>
          <p:cNvPr id="23" name="直線コネクタ 22"/>
          <p:cNvCxnSpPr/>
          <p:nvPr/>
        </p:nvCxnSpPr>
        <p:spPr>
          <a:xfrm flipH="1">
            <a:off x="8357507" y="4122228"/>
            <a:ext cx="5720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8929605" y="2801240"/>
            <a:ext cx="0" cy="445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4970153" y="1965143"/>
            <a:ext cx="1859802"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b="1" dirty="0" smtClean="0"/>
              <a:t>予測</a:t>
            </a:r>
            <a:r>
              <a:rPr lang="ja-JP" altLang="en-US" sz="2000" b="1" dirty="0"/>
              <a:t>バッチ</a:t>
            </a:r>
            <a:endParaRPr kumimoji="1" lang="ja-JP" altLang="en-US" sz="2000" b="1" dirty="0"/>
          </a:p>
        </p:txBody>
      </p:sp>
      <p:cxnSp>
        <p:nvCxnSpPr>
          <p:cNvPr id="26" name="直線矢印コネクタ 25"/>
          <p:cNvCxnSpPr/>
          <p:nvPr/>
        </p:nvCxnSpPr>
        <p:spPr>
          <a:xfrm flipH="1">
            <a:off x="5394181" y="2756364"/>
            <a:ext cx="847136" cy="567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p:cNvCxnSpPr/>
          <p:nvPr/>
        </p:nvCxnSpPr>
        <p:spPr>
          <a:xfrm flipV="1">
            <a:off x="6862083" y="3119216"/>
            <a:ext cx="0" cy="740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p:cNvCxnSpPr/>
          <p:nvPr/>
        </p:nvCxnSpPr>
        <p:spPr>
          <a:xfrm>
            <a:off x="5461453" y="3816996"/>
            <a:ext cx="991167" cy="275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p:cNvSpPr txBox="1"/>
          <p:nvPr/>
        </p:nvSpPr>
        <p:spPr>
          <a:xfrm>
            <a:off x="6062254" y="3477828"/>
            <a:ext cx="921895" cy="369332"/>
          </a:xfrm>
          <a:prstGeom prst="rect">
            <a:avLst/>
          </a:prstGeom>
          <a:noFill/>
          <a:ln>
            <a:noFill/>
          </a:ln>
        </p:spPr>
        <p:txBody>
          <a:bodyPr wrap="square" rtlCol="0">
            <a:spAutoFit/>
          </a:bodyPr>
          <a:lstStyle/>
          <a:p>
            <a:r>
              <a:rPr kumimoji="1" lang="ja-JP" altLang="en-US" dirty="0" smtClean="0"/>
              <a:t>特徴量</a:t>
            </a:r>
            <a:endParaRPr kumimoji="1" lang="ja-JP" altLang="en-US" dirty="0"/>
          </a:p>
        </p:txBody>
      </p:sp>
      <p:sp>
        <p:nvSpPr>
          <p:cNvPr id="33" name="テキスト ボックス 32"/>
          <p:cNvSpPr txBox="1"/>
          <p:nvPr/>
        </p:nvSpPr>
        <p:spPr>
          <a:xfrm>
            <a:off x="6360141" y="1461940"/>
            <a:ext cx="183890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b="1" dirty="0" smtClean="0"/>
              <a:t>バッチシステム</a:t>
            </a:r>
            <a:endParaRPr kumimoji="1" lang="ja-JP" altLang="en-US" b="1" dirty="0"/>
          </a:p>
        </p:txBody>
      </p:sp>
      <p:sp>
        <p:nvSpPr>
          <p:cNvPr id="41" name="テキスト ボックス 40"/>
          <p:cNvSpPr txBox="1"/>
          <p:nvPr/>
        </p:nvSpPr>
        <p:spPr>
          <a:xfrm>
            <a:off x="4959488" y="2625102"/>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cxnSp>
        <p:nvCxnSpPr>
          <p:cNvPr id="43" name="直線矢印コネクタ 42"/>
          <p:cNvCxnSpPr/>
          <p:nvPr/>
        </p:nvCxnSpPr>
        <p:spPr>
          <a:xfrm flipH="1">
            <a:off x="2377710" y="3598863"/>
            <a:ext cx="782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2218723" y="3167092"/>
            <a:ext cx="1209520" cy="369332"/>
          </a:xfrm>
          <a:prstGeom prst="rect">
            <a:avLst/>
          </a:prstGeom>
          <a:noFill/>
        </p:spPr>
        <p:txBody>
          <a:bodyPr wrap="square" rtlCol="0">
            <a:spAutoFit/>
          </a:bodyPr>
          <a:lstStyle/>
          <a:p>
            <a:r>
              <a:rPr lang="ja-JP" altLang="en-US" dirty="0" smtClean="0"/>
              <a:t>予測結果</a:t>
            </a:r>
            <a:endParaRPr kumimoji="1" lang="ja-JP" altLang="en-US" dirty="0"/>
          </a:p>
        </p:txBody>
      </p:sp>
      <p:sp>
        <p:nvSpPr>
          <p:cNvPr id="46" name="テキスト ボックス 45"/>
          <p:cNvSpPr txBox="1"/>
          <p:nvPr/>
        </p:nvSpPr>
        <p:spPr>
          <a:xfrm>
            <a:off x="585172" y="5003617"/>
            <a:ext cx="11167672" cy="107721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smtClean="0">
                <a:latin typeface="ＭＳ Ｐゴシック" panose="020B0600070205080204" pitchFamily="50" charset="-128"/>
                <a:ea typeface="ＭＳ Ｐゴシック" panose="020B0600070205080204" pitchFamily="50" charset="-128"/>
              </a:rPr>
              <a:t>教師あり学習モデル</a:t>
            </a:r>
            <a:r>
              <a:rPr lang="ja-JP" altLang="en-US" sz="3200" dirty="0" smtClean="0">
                <a:latin typeface="ＭＳ Ｐゴシック" panose="020B0600070205080204" pitchFamily="50" charset="-128"/>
                <a:ea typeface="ＭＳ Ｐゴシック" panose="020B0600070205080204" pitchFamily="50" charset="-128"/>
              </a:rPr>
              <a:t>を一括学習し，そのモデルを使った予測をバッチ処理で行い，その結果を</a:t>
            </a:r>
            <a:r>
              <a:rPr lang="en-US" altLang="ja-JP" sz="3200" dirty="0" smtClean="0">
                <a:latin typeface="ＭＳ Ｐゴシック" panose="020B0600070205080204" pitchFamily="50" charset="-128"/>
                <a:ea typeface="ＭＳ Ｐゴシック" panose="020B0600070205080204" pitchFamily="50" charset="-128"/>
              </a:rPr>
              <a:t>DB</a:t>
            </a:r>
            <a:r>
              <a:rPr lang="ja-JP" altLang="en-US" sz="3200" dirty="0" smtClean="0">
                <a:latin typeface="ＭＳ Ｐゴシック" panose="020B0600070205080204" pitchFamily="50" charset="-128"/>
                <a:ea typeface="ＭＳ Ｐゴシック" panose="020B0600070205080204" pitchFamily="50" charset="-128"/>
              </a:rPr>
              <a:t>に格納する方法</a:t>
            </a:r>
            <a:endParaRPr kumimoji="1" lang="ja-JP" altLang="en-US" sz="3200" dirty="0">
              <a:latin typeface="ＭＳ Ｐゴシック" panose="020B0600070205080204" pitchFamily="50" charset="-128"/>
              <a:ea typeface="ＭＳ Ｐゴシック" panose="020B0600070205080204" pitchFamily="50" charset="-128"/>
            </a:endParaRPr>
          </a:p>
        </p:txBody>
      </p:sp>
      <p:sp>
        <p:nvSpPr>
          <p:cNvPr id="10" name="スライド番号プレースホルダー 9"/>
          <p:cNvSpPr>
            <a:spLocks noGrp="1"/>
          </p:cNvSpPr>
          <p:nvPr>
            <p:ph type="sldNum" sz="quarter" idx="12"/>
          </p:nvPr>
        </p:nvSpPr>
        <p:spPr/>
        <p:txBody>
          <a:bodyPr/>
          <a:lstStyle/>
          <a:p>
            <a:fld id="{4DC2A55A-9417-4532-9704-8CDE2F5A56C0}" type="slidenum">
              <a:rPr kumimoji="1" lang="ja-JP" altLang="en-US" smtClean="0"/>
              <a:t>31</a:t>
            </a:fld>
            <a:endParaRPr kumimoji="1" lang="ja-JP" altLang="en-US"/>
          </a:p>
        </p:txBody>
      </p:sp>
    </p:spTree>
    <p:extLst>
      <p:ext uri="{BB962C8B-B14F-4D97-AF65-F5344CB8AC3E}">
        <p14:creationId xmlns:p14="http://schemas.microsoft.com/office/powerpoint/2010/main" val="222377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 </a:t>
            </a:r>
            <a:r>
              <a:rPr kumimoji="1" lang="ja-JP" altLang="en-US" dirty="0" smtClean="0"/>
              <a:t>システム設計</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600" dirty="0" smtClean="0"/>
              <a:t>分類や回帰などの教師あり学習の場合，学習と予測の</a:t>
            </a:r>
            <a:r>
              <a:rPr kumimoji="1" lang="en-US" altLang="ja-JP" sz="3600" dirty="0" smtClean="0"/>
              <a:t>2</a:t>
            </a:r>
            <a:r>
              <a:rPr kumimoji="1" lang="ja-JP" altLang="en-US" sz="3600" dirty="0" err="1" smtClean="0"/>
              <a:t>つの</a:t>
            </a:r>
            <a:r>
              <a:rPr kumimoji="1" lang="ja-JP" altLang="en-US" sz="3600" dirty="0" smtClean="0"/>
              <a:t>フェーズがある</a:t>
            </a:r>
            <a:endParaRPr kumimoji="1" lang="en-US" altLang="ja-JP" sz="3600" dirty="0" smtClean="0"/>
          </a:p>
          <a:p>
            <a:pPr lvl="1"/>
            <a:r>
              <a:rPr lang="ja-JP" altLang="en-US" sz="3200" dirty="0" smtClean="0"/>
              <a:t>バッチ処理での学習</a:t>
            </a:r>
            <a:endParaRPr lang="en-US" altLang="ja-JP" sz="3200" dirty="0" smtClean="0"/>
          </a:p>
          <a:p>
            <a:pPr lvl="1"/>
            <a:r>
              <a:rPr kumimoji="1" lang="ja-JP" altLang="en-US" sz="3200" dirty="0" smtClean="0"/>
              <a:t>リアルタイム</a:t>
            </a:r>
            <a:r>
              <a:rPr lang="ja-JP" altLang="en-US" sz="3200" dirty="0"/>
              <a:t>処理</a:t>
            </a:r>
            <a:r>
              <a:rPr lang="ja-JP" altLang="en-US" sz="3200" dirty="0" smtClean="0"/>
              <a:t>での学習</a:t>
            </a:r>
            <a:endParaRPr kumimoji="1" lang="ja-JP" altLang="en-US" sz="3200"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4</a:t>
            </a:fld>
            <a:endParaRPr kumimoji="1" lang="ja-JP" altLang="en-US"/>
          </a:p>
        </p:txBody>
      </p:sp>
    </p:spTree>
    <p:extLst>
      <p:ext uri="{BB962C8B-B14F-4D97-AF65-F5344CB8AC3E}">
        <p14:creationId xmlns:p14="http://schemas.microsoft.com/office/powerpoint/2010/main" val="137780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0964" y="365125"/>
            <a:ext cx="11353801" cy="1325563"/>
          </a:xfrm>
        </p:spPr>
        <p:txBody>
          <a:bodyPr/>
          <a:lstStyle/>
          <a:p>
            <a:r>
              <a:rPr kumimoji="1" lang="en-US" altLang="ja-JP" dirty="0" smtClean="0"/>
              <a:t>4.2.1 </a:t>
            </a:r>
            <a:r>
              <a:rPr kumimoji="1" lang="ja-JP" altLang="en-US" dirty="0" smtClean="0"/>
              <a:t>混乱しやすい「バッチ処理」と「バッチ学習」</a:t>
            </a:r>
            <a:endParaRPr kumimoji="1" lang="ja-JP" altLang="en-US" dirty="0"/>
          </a:p>
        </p:txBody>
      </p:sp>
      <p:sp>
        <p:nvSpPr>
          <p:cNvPr id="3" name="コンテンツ プレースホルダー 2"/>
          <p:cNvSpPr>
            <a:spLocks noGrp="1"/>
          </p:cNvSpPr>
          <p:nvPr>
            <p:ph idx="1"/>
          </p:nvPr>
        </p:nvSpPr>
        <p:spPr>
          <a:xfrm>
            <a:off x="973111" y="1630755"/>
            <a:ext cx="10014676" cy="4351338"/>
          </a:xfrm>
        </p:spPr>
        <p:txBody>
          <a:bodyPr/>
          <a:lstStyle/>
          <a:p>
            <a:r>
              <a:rPr kumimoji="1" lang="ja-JP" altLang="en-US" sz="3200" dirty="0" smtClean="0"/>
              <a:t>バッチ処理</a:t>
            </a:r>
            <a:endParaRPr kumimoji="1" lang="en-US" altLang="ja-JP" sz="3200" dirty="0" smtClean="0"/>
          </a:p>
          <a:p>
            <a:pPr lvl="1"/>
            <a:r>
              <a:rPr lang="ja-JP" altLang="en-US" sz="2800" dirty="0"/>
              <a:t>一括</a:t>
            </a:r>
            <a:r>
              <a:rPr lang="ja-JP" altLang="en-US" sz="2800" dirty="0" smtClean="0"/>
              <a:t>で何かを処理すること、またその処理そのものを指す</a:t>
            </a:r>
            <a:endParaRPr lang="en-US" altLang="ja-JP" sz="2800" dirty="0"/>
          </a:p>
          <a:p>
            <a:r>
              <a:rPr kumimoji="1" lang="ja-JP" altLang="en-US" sz="3200" dirty="0" smtClean="0"/>
              <a:t>リアルタイム処理</a:t>
            </a:r>
            <a:endParaRPr kumimoji="1" lang="en-US" altLang="ja-JP" sz="3200" dirty="0" smtClean="0"/>
          </a:p>
          <a:p>
            <a:pPr lvl="1"/>
            <a:r>
              <a:rPr lang="ja-JP" altLang="en-US" sz="2800" dirty="0"/>
              <a:t>刻々</a:t>
            </a:r>
            <a:r>
              <a:rPr lang="ja-JP" altLang="en-US" sz="2800" dirty="0" smtClean="0"/>
              <a:t>と流れてくるデータに対して逐次処理をすること</a:t>
            </a:r>
            <a:endParaRPr lang="en-US" altLang="ja-JP" sz="2800" dirty="0" smtClean="0"/>
          </a:p>
          <a:p>
            <a:pPr marL="0" indent="0">
              <a:buNone/>
            </a:pPr>
            <a:endParaRPr lang="en-US" altLang="ja-JP" sz="300" dirty="0"/>
          </a:p>
          <a:p>
            <a:pPr marL="0" indent="0">
              <a:buNone/>
            </a:pPr>
            <a:r>
              <a:rPr kumimoji="1" lang="en-US" altLang="ja-JP" dirty="0" smtClean="0"/>
              <a:t>※</a:t>
            </a:r>
            <a:r>
              <a:rPr kumimoji="1" lang="ja-JP" altLang="en-US" dirty="0" smtClean="0"/>
              <a:t>バッチ学習を</a:t>
            </a:r>
            <a:r>
              <a:rPr kumimoji="1" lang="ja-JP" altLang="en-US" b="1" dirty="0" smtClean="0">
                <a:solidFill>
                  <a:srgbClr val="FF0000"/>
                </a:solidFill>
              </a:rPr>
              <a:t>一括学習</a:t>
            </a:r>
            <a:r>
              <a:rPr kumimoji="1" lang="ja-JP" altLang="en-US" dirty="0" smtClean="0"/>
              <a:t>，オンライン学習を</a:t>
            </a:r>
            <a:r>
              <a:rPr kumimoji="1" lang="ja-JP" altLang="en-US" b="1" dirty="0" smtClean="0">
                <a:solidFill>
                  <a:srgbClr val="FF0000"/>
                </a:solidFill>
              </a:rPr>
              <a:t>逐次学習</a:t>
            </a:r>
            <a:r>
              <a:rPr kumimoji="1" lang="ja-JP" altLang="en-US" dirty="0" smtClean="0"/>
              <a:t>と表現する</a:t>
            </a:r>
            <a:endParaRPr kumimoji="1" lang="en-US" altLang="ja-JP" sz="2400" dirty="0" smtClean="0"/>
          </a:p>
          <a:p>
            <a:pPr lvl="2"/>
            <a:endParaRPr kumimoji="1" lang="en-US" altLang="ja-JP" dirty="0" smtClean="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5</a:t>
            </a:fld>
            <a:endParaRPr kumimoji="1" lang="ja-JP" altLang="en-US"/>
          </a:p>
        </p:txBody>
      </p:sp>
    </p:spTree>
    <p:extLst>
      <p:ext uri="{BB962C8B-B14F-4D97-AF65-F5344CB8AC3E}">
        <p14:creationId xmlns:p14="http://schemas.microsoft.com/office/powerpoint/2010/main" val="2811493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82048" y="1588959"/>
            <a:ext cx="11121452" cy="3410262"/>
          </a:xfrm>
        </p:spPr>
        <p:txBody>
          <a:bodyPr>
            <a:noAutofit/>
          </a:bodyPr>
          <a:lstStyle/>
          <a:p>
            <a:r>
              <a:rPr kumimoji="1" lang="ja-JP" altLang="en-US" sz="3200" dirty="0" smtClean="0"/>
              <a:t>モデル学習時の</a:t>
            </a:r>
            <a:r>
              <a:rPr lang="ja-JP" altLang="en-US" sz="3200" dirty="0"/>
              <a:t>データ</a:t>
            </a:r>
            <a:r>
              <a:rPr lang="ja-JP" altLang="en-US" sz="3200" dirty="0" smtClean="0"/>
              <a:t>の保持の仕方が異なる</a:t>
            </a:r>
            <a:endParaRPr lang="en-US" altLang="ja-JP" sz="3200" dirty="0" smtClean="0"/>
          </a:p>
          <a:p>
            <a:pPr lvl="1"/>
            <a:r>
              <a:rPr kumimoji="1" lang="ja-JP" altLang="en-US" sz="2800" dirty="0" smtClean="0"/>
              <a:t>一括学習</a:t>
            </a:r>
            <a:endParaRPr kumimoji="1" lang="en-US" altLang="ja-JP" sz="2800" dirty="0" smtClean="0"/>
          </a:p>
          <a:p>
            <a:pPr lvl="2"/>
            <a:r>
              <a:rPr lang="ja-JP" altLang="en-US" sz="2400" dirty="0" smtClean="0"/>
              <a:t>重み</a:t>
            </a:r>
            <a:r>
              <a:rPr lang="ja-JP" altLang="en-US" sz="2400" dirty="0"/>
              <a:t>計算</a:t>
            </a:r>
            <a:r>
              <a:rPr lang="ja-JP" altLang="en-US" sz="2400" dirty="0" smtClean="0"/>
              <a:t>のために</a:t>
            </a:r>
            <a:r>
              <a:rPr lang="ja-JP" altLang="en-US" sz="2400" dirty="0" smtClean="0">
                <a:solidFill>
                  <a:srgbClr val="FF0000"/>
                </a:solidFill>
              </a:rPr>
              <a:t>すべての教師データを必要</a:t>
            </a:r>
            <a:r>
              <a:rPr lang="ja-JP" altLang="en-US" sz="2400" dirty="0" smtClean="0"/>
              <a:t>とし，全データを用いて最適な重みを計算</a:t>
            </a:r>
            <a:endParaRPr lang="en-US" altLang="ja-JP" sz="2400" dirty="0" smtClean="0"/>
          </a:p>
          <a:p>
            <a:pPr lvl="2"/>
            <a:r>
              <a:rPr lang="ja-JP" altLang="en-US" sz="2400" dirty="0" smtClean="0"/>
              <a:t>データが増えるとその分メモリ量も増加する</a:t>
            </a:r>
            <a:endParaRPr lang="en-US" altLang="ja-JP" sz="2400" dirty="0" smtClean="0"/>
          </a:p>
          <a:p>
            <a:pPr lvl="1"/>
            <a:r>
              <a:rPr lang="ja-JP" altLang="en-US" sz="2800" dirty="0" smtClean="0"/>
              <a:t>逐次学習</a:t>
            </a:r>
            <a:endParaRPr lang="en-US" altLang="ja-JP" sz="2800" dirty="0" smtClean="0"/>
          </a:p>
          <a:p>
            <a:pPr lvl="2"/>
            <a:r>
              <a:rPr lang="ja-JP" altLang="en-US" sz="2400" dirty="0" smtClean="0"/>
              <a:t>教師データを１つ与えて、</a:t>
            </a:r>
            <a:r>
              <a:rPr lang="ja-JP" altLang="en-US" sz="2400" dirty="0" smtClean="0">
                <a:solidFill>
                  <a:srgbClr val="FF0000"/>
                </a:solidFill>
              </a:rPr>
              <a:t>その都度重みを計算</a:t>
            </a:r>
            <a:endParaRPr lang="en-US" altLang="ja-JP" sz="2400" dirty="0" smtClean="0">
              <a:solidFill>
                <a:srgbClr val="FF0000"/>
              </a:solidFill>
            </a:endParaRPr>
          </a:p>
          <a:p>
            <a:pPr lvl="2"/>
            <a:r>
              <a:rPr lang="ja-JP" altLang="en-US" sz="2400" dirty="0"/>
              <a:t>メモリ</a:t>
            </a:r>
            <a:r>
              <a:rPr lang="ja-JP" altLang="en-US" sz="2400" dirty="0" smtClean="0"/>
              <a:t>に保持されるデータは，その時のデータと計算された重みだけ</a:t>
            </a:r>
            <a:endParaRPr lang="en-US" altLang="ja-JP" sz="2400" dirty="0"/>
          </a:p>
        </p:txBody>
      </p:sp>
      <p:sp>
        <p:nvSpPr>
          <p:cNvPr id="4" name="タイトル 1"/>
          <p:cNvSpPr>
            <a:spLocks noGrp="1"/>
          </p:cNvSpPr>
          <p:nvPr>
            <p:ph type="title"/>
          </p:nvPr>
        </p:nvSpPr>
        <p:spPr>
          <a:xfrm>
            <a:off x="479680" y="365125"/>
            <a:ext cx="11406266" cy="1325563"/>
          </a:xfrm>
        </p:spPr>
        <p:txBody>
          <a:bodyPr/>
          <a:lstStyle/>
          <a:p>
            <a:r>
              <a:rPr kumimoji="1" lang="ja-JP" altLang="en-US" dirty="0" smtClean="0"/>
              <a:t>一括学習と逐次学習</a:t>
            </a:r>
            <a:endParaRPr kumimoji="1" lang="ja-JP" altLang="en-US" dirty="0"/>
          </a:p>
        </p:txBody>
      </p:sp>
      <p:sp>
        <p:nvSpPr>
          <p:cNvPr id="5" name="テキスト ボックス 4"/>
          <p:cNvSpPr txBox="1"/>
          <p:nvPr/>
        </p:nvSpPr>
        <p:spPr>
          <a:xfrm>
            <a:off x="1355980" y="5246559"/>
            <a:ext cx="9534375" cy="1200329"/>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600" dirty="0" smtClean="0">
                <a:latin typeface="ＭＳ Ｐゴシック" panose="020B0600070205080204" pitchFamily="50" charset="-128"/>
                <a:ea typeface="ＭＳ Ｐゴシック" panose="020B0600070205080204" pitchFamily="50" charset="-128"/>
              </a:rPr>
              <a:t>学習時の必要とするデータの塊が違い，学習時の最適化の方針が違うだけ</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2" name="スライド番号プレースホルダー 1"/>
          <p:cNvSpPr>
            <a:spLocks noGrp="1"/>
          </p:cNvSpPr>
          <p:nvPr>
            <p:ph type="sldNum" sz="quarter" idx="12"/>
          </p:nvPr>
        </p:nvSpPr>
        <p:spPr/>
        <p:txBody>
          <a:bodyPr/>
          <a:lstStyle/>
          <a:p>
            <a:fld id="{4DC2A55A-9417-4532-9704-8CDE2F5A56C0}" type="slidenum">
              <a:rPr kumimoji="1" lang="ja-JP" altLang="en-US" smtClean="0"/>
              <a:t>6</a:t>
            </a:fld>
            <a:endParaRPr kumimoji="1" lang="ja-JP" altLang="en-US"/>
          </a:p>
        </p:txBody>
      </p:sp>
    </p:spTree>
    <p:extLst>
      <p:ext uri="{BB962C8B-B14F-4D97-AF65-F5344CB8AC3E}">
        <p14:creationId xmlns:p14="http://schemas.microsoft.com/office/powerpoint/2010/main" val="97610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取りうる処理と学習の組み合わせ</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バッチ処理で一括学習</a:t>
            </a:r>
            <a:endParaRPr kumimoji="1" lang="en-US" altLang="ja-JP" dirty="0" smtClean="0"/>
          </a:p>
          <a:p>
            <a:pPr marL="514350" indent="-514350">
              <a:buFont typeface="+mj-lt"/>
              <a:buAutoNum type="arabicPeriod"/>
            </a:pPr>
            <a:r>
              <a:rPr lang="ja-JP" altLang="en-US" dirty="0" smtClean="0"/>
              <a:t>バッチ</a:t>
            </a:r>
            <a:r>
              <a:rPr lang="ja-JP" altLang="en-US" dirty="0"/>
              <a:t>処理</a:t>
            </a:r>
            <a:r>
              <a:rPr lang="ja-JP" altLang="en-US" dirty="0" smtClean="0"/>
              <a:t>で逐次学習</a:t>
            </a:r>
            <a:endParaRPr lang="en-US" altLang="ja-JP" dirty="0" smtClean="0"/>
          </a:p>
          <a:p>
            <a:pPr marL="514350" indent="-514350">
              <a:buFont typeface="+mj-lt"/>
              <a:buAutoNum type="arabicPeriod"/>
            </a:pPr>
            <a:r>
              <a:rPr kumimoji="1" lang="ja-JP" altLang="en-US" dirty="0" smtClean="0">
                <a:solidFill>
                  <a:schemeClr val="bg2">
                    <a:lumMod val="75000"/>
                  </a:schemeClr>
                </a:solidFill>
              </a:rPr>
              <a:t>リアルタイム処理で一括学習</a:t>
            </a:r>
            <a:endParaRPr kumimoji="1" lang="en-US" altLang="ja-JP" dirty="0" smtClean="0">
              <a:solidFill>
                <a:schemeClr val="bg2">
                  <a:lumMod val="75000"/>
                </a:schemeClr>
              </a:solidFill>
            </a:endParaRPr>
          </a:p>
          <a:p>
            <a:pPr marL="514350" indent="-514350">
              <a:buFont typeface="+mj-lt"/>
              <a:buAutoNum type="arabicPeriod"/>
            </a:pPr>
            <a:r>
              <a:rPr lang="ja-JP" altLang="en-US" dirty="0" smtClean="0"/>
              <a:t>リアルタイム学習で逐次学習</a:t>
            </a:r>
            <a:endParaRPr lang="en-US" altLang="ja-JP" dirty="0" smtClean="0"/>
          </a:p>
          <a:p>
            <a:pPr marL="514350" indent="-514350">
              <a:buFont typeface="+mj-lt"/>
              <a:buAutoNum type="arabicPeriod"/>
            </a:pPr>
            <a:endParaRPr kumimoji="1" lang="en-US" altLang="ja-JP" dirty="0"/>
          </a:p>
          <a:p>
            <a:r>
              <a:rPr kumimoji="1" lang="ja-JP" altLang="en-US" dirty="0" smtClean="0"/>
              <a:t>２</a:t>
            </a:r>
            <a:r>
              <a:rPr kumimoji="1" lang="en-US" altLang="ja-JP" dirty="0" smtClean="0"/>
              <a:t>.</a:t>
            </a:r>
            <a:r>
              <a:rPr kumimoji="1" lang="ja-JP" altLang="en-US" dirty="0" smtClean="0"/>
              <a:t>の</a:t>
            </a:r>
            <a:r>
              <a:rPr lang="ja-JP" altLang="en-US" dirty="0" smtClean="0"/>
              <a:t>「バッチ処理で逐次学習」とはどのようなものなのか？</a:t>
            </a:r>
            <a:endParaRPr lang="en-US" altLang="ja-JP" dirty="0" smtClean="0"/>
          </a:p>
          <a:p>
            <a:pPr lvl="1"/>
            <a:r>
              <a:rPr kumimoji="1" lang="ja-JP" altLang="en-US" dirty="0" smtClean="0"/>
              <a:t>バッチ処理でまとまったデータを一括処理</a:t>
            </a:r>
            <a:r>
              <a:rPr lang="ja-JP" altLang="en-US" dirty="0" smtClean="0"/>
              <a:t>をするけれど，最適化方針は逐次学習するということはありえる</a:t>
            </a:r>
            <a:endParaRPr kumimoji="1" lang="en-US" altLang="ja-JP" dirty="0" smtClean="0"/>
          </a:p>
        </p:txBody>
      </p:sp>
      <p:sp>
        <p:nvSpPr>
          <p:cNvPr id="8" name="スライド番号プレースホルダー 7"/>
          <p:cNvSpPr>
            <a:spLocks noGrp="1"/>
          </p:cNvSpPr>
          <p:nvPr>
            <p:ph type="sldNum" sz="quarter" idx="12"/>
          </p:nvPr>
        </p:nvSpPr>
        <p:spPr/>
        <p:txBody>
          <a:bodyPr/>
          <a:lstStyle/>
          <a:p>
            <a:fld id="{4DC2A55A-9417-4532-9704-8CDE2F5A56C0}" type="slidenum">
              <a:rPr kumimoji="1" lang="ja-JP" altLang="en-US" smtClean="0"/>
              <a:t>7</a:t>
            </a:fld>
            <a:endParaRPr kumimoji="1" lang="ja-JP" altLang="en-US"/>
          </a:p>
        </p:txBody>
      </p:sp>
    </p:spTree>
    <p:extLst>
      <p:ext uri="{BB962C8B-B14F-4D97-AF65-F5344CB8AC3E}">
        <p14:creationId xmlns:p14="http://schemas.microsoft.com/office/powerpoint/2010/main" val="246614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バッチ処理で学習を行う３つの予測パターン</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sz="3600" dirty="0" smtClean="0"/>
              <a:t>バッチ処理で学習＋予測結果を</a:t>
            </a:r>
            <a:r>
              <a:rPr kumimoji="1" lang="en-US" altLang="ja-JP" sz="3600" dirty="0" smtClean="0"/>
              <a:t>Web</a:t>
            </a:r>
            <a:r>
              <a:rPr lang="ja-JP" altLang="en-US" sz="3600" dirty="0" smtClean="0"/>
              <a:t>アプリケーションで直接算出する</a:t>
            </a:r>
            <a:r>
              <a:rPr lang="en-US" altLang="ja-JP" sz="3600" dirty="0" smtClean="0"/>
              <a:t>(</a:t>
            </a:r>
            <a:r>
              <a:rPr lang="ja-JP" altLang="en-US" sz="3600" dirty="0" smtClean="0"/>
              <a:t>リアルタイム処理で予測</a:t>
            </a:r>
            <a:r>
              <a:rPr lang="en-US" altLang="ja-JP" sz="3600" dirty="0" smtClean="0"/>
              <a:t>)</a:t>
            </a:r>
          </a:p>
          <a:p>
            <a:pPr marL="514350" indent="-514350">
              <a:buFont typeface="+mj-lt"/>
              <a:buAutoNum type="arabicPeriod"/>
            </a:pPr>
            <a:endParaRPr lang="en-US" altLang="ja-JP" sz="900" dirty="0" smtClean="0"/>
          </a:p>
          <a:p>
            <a:pPr marL="514350" indent="-514350">
              <a:buFont typeface="+mj-lt"/>
              <a:buAutoNum type="arabicPeriod"/>
            </a:pPr>
            <a:r>
              <a:rPr kumimoji="1" lang="ja-JP" altLang="en-US" sz="3600" dirty="0" smtClean="0"/>
              <a:t>バッチ処理で学習＋予測結果を</a:t>
            </a:r>
            <a:r>
              <a:rPr kumimoji="1" lang="en-US" altLang="ja-JP" sz="3600" dirty="0" smtClean="0"/>
              <a:t>API</a:t>
            </a:r>
            <a:r>
              <a:rPr kumimoji="1" lang="ja-JP" altLang="en-US" sz="3600" dirty="0" smtClean="0"/>
              <a:t>経由で利用する</a:t>
            </a:r>
            <a:r>
              <a:rPr kumimoji="1" lang="en-US" altLang="ja-JP" sz="3600" dirty="0" smtClean="0"/>
              <a:t>(</a:t>
            </a:r>
            <a:r>
              <a:rPr lang="ja-JP" altLang="en-US" sz="3600" dirty="0"/>
              <a:t>リアルタイム</a:t>
            </a:r>
            <a:r>
              <a:rPr kumimoji="1" lang="ja-JP" altLang="en-US" sz="3600" dirty="0" smtClean="0"/>
              <a:t>処理で予測</a:t>
            </a:r>
            <a:r>
              <a:rPr kumimoji="1" lang="en-US" altLang="ja-JP" sz="3600" dirty="0" smtClean="0"/>
              <a:t>)</a:t>
            </a:r>
          </a:p>
          <a:p>
            <a:pPr marL="514350" indent="-514350">
              <a:buFont typeface="+mj-lt"/>
              <a:buAutoNum type="arabicPeriod"/>
            </a:pPr>
            <a:endParaRPr kumimoji="1" lang="en-US" altLang="ja-JP" sz="900" dirty="0" smtClean="0"/>
          </a:p>
          <a:p>
            <a:pPr marL="514350" indent="-514350">
              <a:buFont typeface="+mj-lt"/>
              <a:buAutoNum type="arabicPeriod"/>
            </a:pPr>
            <a:r>
              <a:rPr lang="ja-JP" altLang="en-US" sz="3600" dirty="0" smtClean="0"/>
              <a:t>バッチ処理で学習＋予測結果を</a:t>
            </a:r>
            <a:r>
              <a:rPr lang="en-US" altLang="ja-JP" sz="3600" dirty="0" smtClean="0"/>
              <a:t>DB</a:t>
            </a:r>
            <a:r>
              <a:rPr lang="ja-JP" altLang="en-US" sz="3600" dirty="0" smtClean="0"/>
              <a:t>経由で利用する（バッチ処理で予測）</a:t>
            </a:r>
            <a:endParaRPr kumimoji="1" lang="ja-JP" altLang="en-US" sz="3600" dirty="0"/>
          </a:p>
        </p:txBody>
      </p:sp>
      <p:sp>
        <p:nvSpPr>
          <p:cNvPr id="4" name="スライド番号プレースホルダー 3"/>
          <p:cNvSpPr>
            <a:spLocks noGrp="1"/>
          </p:cNvSpPr>
          <p:nvPr>
            <p:ph type="sldNum" sz="quarter" idx="12"/>
          </p:nvPr>
        </p:nvSpPr>
        <p:spPr/>
        <p:txBody>
          <a:bodyPr/>
          <a:lstStyle/>
          <a:p>
            <a:fld id="{4DC2A55A-9417-4532-9704-8CDE2F5A56C0}" type="slidenum">
              <a:rPr kumimoji="1" lang="ja-JP" altLang="en-US" smtClean="0"/>
              <a:t>8</a:t>
            </a:fld>
            <a:endParaRPr kumimoji="1" lang="ja-JP" altLang="en-US"/>
          </a:p>
        </p:txBody>
      </p:sp>
    </p:spTree>
    <p:extLst>
      <p:ext uri="{BB962C8B-B14F-4D97-AF65-F5344CB8AC3E}">
        <p14:creationId xmlns:p14="http://schemas.microsoft.com/office/powerpoint/2010/main" val="382900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図 32"/>
          <p:cNvPicPr>
            <a:picLocks noChangeAspect="1"/>
          </p:cNvPicPr>
          <p:nvPr/>
        </p:nvPicPr>
        <p:blipFill>
          <a:blip r:embed="rId3"/>
          <a:stretch>
            <a:fillRect/>
          </a:stretch>
        </p:blipFill>
        <p:spPr>
          <a:xfrm>
            <a:off x="219539" y="1812692"/>
            <a:ext cx="6762131" cy="3014784"/>
          </a:xfrm>
          <a:prstGeom prst="rect">
            <a:avLst/>
          </a:prstGeom>
        </p:spPr>
      </p:pic>
      <p:sp>
        <p:nvSpPr>
          <p:cNvPr id="2" name="タイトル 1"/>
          <p:cNvSpPr>
            <a:spLocks noGrp="1"/>
          </p:cNvSpPr>
          <p:nvPr>
            <p:ph type="title"/>
          </p:nvPr>
        </p:nvSpPr>
        <p:spPr>
          <a:xfrm>
            <a:off x="412229" y="365125"/>
            <a:ext cx="11564911" cy="1325563"/>
          </a:xfrm>
        </p:spPr>
        <p:txBody>
          <a:bodyPr>
            <a:normAutofit/>
          </a:bodyPr>
          <a:lstStyle/>
          <a:p>
            <a:r>
              <a:rPr lang="en-US" altLang="ja-JP" sz="3600" dirty="0"/>
              <a:t>4.2.2 </a:t>
            </a:r>
            <a:r>
              <a:rPr lang="ja-JP" altLang="en-US" sz="3600" dirty="0"/>
              <a:t>バッチ処理で学習＋予測結果を</a:t>
            </a:r>
            <a:r>
              <a:rPr lang="en-US" altLang="ja-JP" sz="3600" dirty="0"/>
              <a:t>Web</a:t>
            </a:r>
            <a:r>
              <a:rPr lang="ja-JP" altLang="en-US" sz="3600" dirty="0"/>
              <a:t>アプリケーションで直接算出する</a:t>
            </a:r>
            <a:r>
              <a:rPr lang="en-US" altLang="ja-JP" sz="3600" dirty="0"/>
              <a:t>(</a:t>
            </a:r>
            <a:r>
              <a:rPr lang="ja-JP" altLang="en-US" sz="3600" dirty="0"/>
              <a:t>リアルタイム処理で予測</a:t>
            </a:r>
            <a:r>
              <a:rPr lang="en-US" altLang="ja-JP" sz="3600" dirty="0"/>
              <a:t>)</a:t>
            </a:r>
            <a:endParaRPr kumimoji="1" lang="ja-JP" altLang="en-US" sz="3600" dirty="0"/>
          </a:p>
        </p:txBody>
      </p:sp>
      <p:sp>
        <p:nvSpPr>
          <p:cNvPr id="3" name="コンテンツ プレースホルダー 2"/>
          <p:cNvSpPr>
            <a:spLocks noGrp="1"/>
          </p:cNvSpPr>
          <p:nvPr>
            <p:ph idx="1"/>
          </p:nvPr>
        </p:nvSpPr>
        <p:spPr>
          <a:xfrm>
            <a:off x="6981670" y="1690689"/>
            <a:ext cx="5047937" cy="3615830"/>
          </a:xfrm>
        </p:spPr>
        <p:txBody>
          <a:bodyPr>
            <a:normAutofit/>
          </a:bodyPr>
          <a:lstStyle/>
          <a:p>
            <a:r>
              <a:rPr kumimoji="1" lang="ja-JP" altLang="en-US" dirty="0" smtClean="0"/>
              <a:t>最も素朴な方法</a:t>
            </a:r>
            <a:endParaRPr kumimoji="1" lang="en-US" altLang="ja-JP" dirty="0" smtClean="0"/>
          </a:p>
          <a:p>
            <a:pPr marL="914400" lvl="1" indent="-457200">
              <a:buFont typeface="+mj-lt"/>
              <a:buAutoNum type="arabicPeriod"/>
            </a:pPr>
            <a:r>
              <a:rPr kumimoji="1" lang="ja-JP" altLang="en-US" dirty="0" smtClean="0"/>
              <a:t>バッチ処理で一括学習</a:t>
            </a:r>
            <a:endParaRPr kumimoji="1" lang="en-US" altLang="ja-JP" dirty="0" smtClean="0"/>
          </a:p>
          <a:p>
            <a:pPr marL="914400" lvl="1" indent="-457200">
              <a:buFont typeface="+mj-lt"/>
              <a:buAutoNum type="arabicPeriod"/>
            </a:pPr>
            <a:r>
              <a:rPr kumimoji="1" lang="ja-JP" altLang="en-US" dirty="0" smtClean="0"/>
              <a:t>予測モデルをリアルタイム処理で利用</a:t>
            </a:r>
            <a:endParaRPr kumimoji="1" lang="en-US" altLang="ja-JP" dirty="0" smtClean="0"/>
          </a:p>
          <a:p>
            <a:r>
              <a:rPr lang="ja-JP" altLang="en-US" dirty="0"/>
              <a:t>特徴</a:t>
            </a:r>
            <a:endParaRPr lang="en-US" altLang="ja-JP" dirty="0"/>
          </a:p>
          <a:p>
            <a:pPr lvl="1"/>
            <a:r>
              <a:rPr lang="ja-JP" altLang="en-US" dirty="0"/>
              <a:t>予測はリアルタイム処理が必要</a:t>
            </a:r>
            <a:endParaRPr lang="en-US" altLang="ja-JP" dirty="0"/>
          </a:p>
          <a:p>
            <a:pPr lvl="1"/>
            <a:r>
              <a:rPr lang="en-US" altLang="ja-JP" dirty="0"/>
              <a:t>Web</a:t>
            </a:r>
            <a:r>
              <a:rPr lang="ja-JP" altLang="en-US" dirty="0"/>
              <a:t>アプリケーション</a:t>
            </a:r>
            <a:r>
              <a:rPr lang="ja-JP" altLang="en-US" dirty="0" smtClean="0"/>
              <a:t>とバッチシステム</a:t>
            </a:r>
            <a:r>
              <a:rPr lang="ja-JP" altLang="en-US" dirty="0"/>
              <a:t>の言語が同一</a:t>
            </a:r>
          </a:p>
          <a:p>
            <a:endParaRPr kumimoji="1" lang="ja-JP" altLang="en-US" dirty="0"/>
          </a:p>
        </p:txBody>
      </p:sp>
      <p:sp>
        <p:nvSpPr>
          <p:cNvPr id="32" name="テキスト ボックス 31"/>
          <p:cNvSpPr txBox="1"/>
          <p:nvPr/>
        </p:nvSpPr>
        <p:spPr>
          <a:xfrm>
            <a:off x="936884" y="5284035"/>
            <a:ext cx="10515600" cy="1200329"/>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3600" dirty="0" smtClean="0">
                <a:latin typeface="ＭＳ Ｐゴシック" panose="020B0600070205080204" pitchFamily="50" charset="-128"/>
                <a:ea typeface="ＭＳ Ｐゴシック" panose="020B0600070205080204" pitchFamily="50" charset="-128"/>
              </a:rPr>
              <a:t>比較的単純な構成のため試すのも容易で，小規模で試してみるのに適したパターン</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34" name="スライド番号プレースホルダー 33"/>
          <p:cNvSpPr>
            <a:spLocks noGrp="1"/>
          </p:cNvSpPr>
          <p:nvPr>
            <p:ph type="sldNum" sz="quarter" idx="12"/>
          </p:nvPr>
        </p:nvSpPr>
        <p:spPr/>
        <p:txBody>
          <a:bodyPr/>
          <a:lstStyle/>
          <a:p>
            <a:fld id="{4DC2A55A-9417-4532-9704-8CDE2F5A56C0}" type="slidenum">
              <a:rPr kumimoji="1" lang="ja-JP" altLang="en-US" smtClean="0"/>
              <a:t>9</a:t>
            </a:fld>
            <a:endParaRPr kumimoji="1" lang="ja-JP" altLang="en-US"/>
          </a:p>
        </p:txBody>
      </p:sp>
    </p:spTree>
    <p:extLst>
      <p:ext uri="{BB962C8B-B14F-4D97-AF65-F5344CB8AC3E}">
        <p14:creationId xmlns:p14="http://schemas.microsoft.com/office/powerpoint/2010/main" val="39960332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4581</TotalTime>
  <Words>4129</Words>
  <Application>Microsoft Office PowerPoint</Application>
  <PresentationFormat>ワイド画面</PresentationFormat>
  <Paragraphs>595</Paragraphs>
  <Slides>31</Slides>
  <Notes>22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31</vt:i4>
      </vt:variant>
    </vt:vector>
  </HeadingPairs>
  <TitlesOfParts>
    <vt:vector size="36" baseType="lpstr">
      <vt:lpstr>ＭＳ Ｐゴシック</vt:lpstr>
      <vt:lpstr>游ゴシック</vt:lpstr>
      <vt:lpstr>游ゴシック Light</vt:lpstr>
      <vt:lpstr>Arial</vt:lpstr>
      <vt:lpstr>Office テーマ</vt:lpstr>
      <vt:lpstr>仕事ではじめる機械学習 4章 システムに機械学習を組み込む</vt:lpstr>
      <vt:lpstr>目次</vt:lpstr>
      <vt:lpstr>4.1 システムに機械学習を含める流れ</vt:lpstr>
      <vt:lpstr>4.2 システム設計</vt:lpstr>
      <vt:lpstr>4.2.1 混乱しやすい「バッチ処理」と「バッチ学習」</vt:lpstr>
      <vt:lpstr>一括学習と逐次学習</vt:lpstr>
      <vt:lpstr>取りうる処理と学習の組み合わせ</vt:lpstr>
      <vt:lpstr>バッチ処理で学習を行う３つの予測パターン</vt:lpstr>
      <vt:lpstr>4.2.2 バッチ処理で学習＋予測結果をWebアプリケーションで直接算出する(リアルタイム処理で予測)</vt:lpstr>
      <vt:lpstr>4.2.2 バッチ処理で学習＋予測結果をWebアプリケーションで直接算出する(リアルタイム処理で予測)</vt:lpstr>
      <vt:lpstr>パターン１：学習フェーズ</vt:lpstr>
      <vt:lpstr>パターン１：予測フェーズ</vt:lpstr>
      <vt:lpstr>4.2.2 バッチ処理で学習＋予測結果をAPI経由で利用する(リアルタイム処理で予測)</vt:lpstr>
      <vt:lpstr>4.2.2 バッチ処理で学習＋予測結果をAPI経由で利用する(リアルタイム処理で予測)</vt:lpstr>
      <vt:lpstr>4.2.4 バッチ処理で学習＋予測結果をDB経由で利用する(バッチ処理で予測)</vt:lpstr>
      <vt:lpstr>4.2.4 バッチ処理で学習＋予測結果をDB経由で利用する(バッチ処理で予測)</vt:lpstr>
      <vt:lpstr>パターン３：学習フェーズ</vt:lpstr>
      <vt:lpstr>パターン３：予測フェーズ</vt:lpstr>
      <vt:lpstr>4.2.6 各パターンのまとめ</vt:lpstr>
      <vt:lpstr>4.3 ログ設計</vt:lpstr>
      <vt:lpstr>4.3.2 ログを保持する場所</vt:lpstr>
      <vt:lpstr>4.3.3 ログを設計する上での注意点</vt:lpstr>
      <vt:lpstr>4.4 まとめ</vt:lpstr>
      <vt:lpstr>オブジェクトストレージ</vt:lpstr>
      <vt:lpstr>4.2.5 リアルタイム処理で学習する</vt:lpstr>
      <vt:lpstr>パターン３：予測フェーズ</vt:lpstr>
      <vt:lpstr>4.2.2 バッチ処理で学習＋予測結果をWebアプリケーションで直接算出する(リアルタイム処理で予測)</vt:lpstr>
      <vt:lpstr>4.2.2 バッチ処理で学習＋予測結果をAPI経由で利用する(リアルタイム処理で予測)</vt:lpstr>
      <vt:lpstr>4.2.2 バッチ処理で学習＋予測結果をAPI経由で利用する(リアルタイム処理で予測)</vt:lpstr>
      <vt:lpstr>4.2.2 バッチ処理で学習＋予測結果をWebアプリケーションで直接算出する(リアルタイム処理で予測)</vt:lpstr>
      <vt:lpstr>4.2.4 バッチ処理で学習＋予測結果をDB経由で利用する(バッチ処理で予測)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仕事ではじめる機械学習 4章 システムに機械学習を組み込む</dc:title>
  <dc:creator>倉地 亮介</dc:creator>
  <cp:lastModifiedBy>倉地 亮介</cp:lastModifiedBy>
  <cp:revision>154</cp:revision>
  <dcterms:created xsi:type="dcterms:W3CDTF">2019-06-22T03:31:23Z</dcterms:created>
  <dcterms:modified xsi:type="dcterms:W3CDTF">2019-06-30T06:41:47Z</dcterms:modified>
</cp:coreProperties>
</file>