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59406" autoAdjust="0"/>
  </p:normalViewPr>
  <p:slideViewPr>
    <p:cSldViewPr snapToGrid="0">
      <p:cViewPr varScale="1">
        <p:scale>
          <a:sx n="49" d="100"/>
          <a:sy n="49" d="100"/>
        </p:scale>
        <p:origin x="609" y="39"/>
      </p:cViewPr>
      <p:guideLst/>
    </p:cSldViewPr>
  </p:slideViewPr>
  <p:notesTextViewPr>
    <p:cViewPr>
      <p:scale>
        <a:sx n="125" d="100"/>
        <a:sy n="125" d="100"/>
      </p:scale>
      <p:origin x="0" y="-321"/>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dirty="0" smtClean="0">
                <a:latin typeface="ＭＳ Ｐゴシック" panose="020B0600070205080204" pitchFamily="50" charset="-128"/>
                <a:ea typeface="ＭＳ Ｐゴシック" panose="020B0600070205080204" pitchFamily="50" charset="-128"/>
              </a:rPr>
              <a:t>DB</a:t>
            </a:r>
            <a:r>
              <a:rPr lang="ja-JP" altLang="en-US" sz="12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シリアライズというのは、簡単に言うと</a:t>
            </a:r>
            <a:r>
              <a:rPr kumimoji="1" lang="ja-JP" altLang="en-US" sz="1200" b="0" i="0"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a:t>
            </a:r>
            <a:endParaRPr kumimoji="1" lang="en-US" altLang="ja-JP" dirty="0" smtClean="0"/>
          </a:p>
          <a:p>
            <a:endParaRPr kumimoji="1" lang="en-US" altLang="ja-JP" dirty="0" smtClean="0"/>
          </a:p>
          <a:p>
            <a:r>
              <a:rPr kumimoji="1" lang="ja-JP" altLang="en-US" dirty="0" smtClean="0"/>
              <a:t>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アプリケーションで使い勝手の良いのはこの</a:t>
            </a:r>
            <a:r>
              <a:rPr kumimoji="1" lang="ja-JP" altLang="en-US" dirty="0" smtClean="0"/>
              <a:t>パターン</a:t>
            </a:r>
            <a:r>
              <a:rPr kumimoji="1" lang="ja-JP" altLang="en-US" dirty="0" smtClean="0"/>
              <a:t>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、パターン２と同様に予測</a:t>
            </a:r>
            <a:r>
              <a:rPr kumimoji="1" lang="ja-JP" altLang="en-US" dirty="0" smtClean="0"/>
              <a:t>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１つは、予測に必要な情報は予測バッチ実行時に存在する、これは予測を一括で行うので予測で必要な情報が事前に存在しているってことですね</a:t>
            </a:r>
            <a:endParaRPr kumimoji="1" lang="en-US" altLang="ja-JP" dirty="0" smtClean="0"/>
          </a:p>
          <a:p>
            <a:endParaRPr kumimoji="1" lang="en-US" altLang="ja-JP" dirty="0" smtClean="0"/>
          </a:p>
          <a:p>
            <a:r>
              <a:rPr kumimoji="1" lang="en-US" altLang="ja-JP" dirty="0" smtClean="0"/>
              <a:t>2</a:t>
            </a:r>
            <a:r>
              <a:rPr kumimoji="1" lang="ja-JP" altLang="en-US" dirty="0" smtClean="0"/>
              <a:t>つ目は～～ということです、即時に予測結果を提供したい場合は、前の２つのパターンでやってるようにリアルタイム処理で予測をする必要があります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前のスライドの特徴で予測結果を即時に返す必要にないといったように、予測の頻度が頻繁でない対象や結果に向いているパターンになります。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つ目は予測を一括で行うので、～～</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a:t>
            </a:r>
            <a:endParaRPr kumimoji="1" lang="en-US" altLang="ja-JP" dirty="0" smtClean="0"/>
          </a:p>
          <a:p>
            <a:endParaRPr kumimoji="1" lang="en-US" altLang="ja-JP" dirty="0" smtClean="0"/>
          </a:p>
          <a:p>
            <a:r>
              <a:rPr kumimoji="1" lang="ja-JP" altLang="en-US" dirty="0" smtClean="0"/>
              <a:t>なので、全コンテンツに対して予測しなおすようなバッチの組み方をすると、データ量に増加に対して処理時間が予想以上に膨らんでしまい、日次のジョブでは終わらないようなことが起きるので注意が必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パターン３の学習フェーズの概要ですね</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で、予測結果を</a:t>
            </a:r>
            <a:r>
              <a:rPr kumimoji="1" lang="en-US" altLang="ja-JP" dirty="0" smtClean="0"/>
              <a:t>Web</a:t>
            </a:r>
            <a:r>
              <a:rPr kumimoji="1" lang="ja-JP" altLang="en-US" dirty="0" smtClean="0"/>
              <a:t>アプリケーションで利用できる形にして</a:t>
            </a:r>
            <a:r>
              <a:rPr kumimoji="1" lang="en-US" altLang="ja-JP" dirty="0" smtClean="0"/>
              <a:t>DB</a:t>
            </a:r>
            <a:r>
              <a:rPr kumimoji="1" lang="ja-JP" altLang="en-US" dirty="0" smtClean="0"/>
              <a:t>に格納し、</a:t>
            </a:r>
            <a:r>
              <a:rPr kumimoji="1" lang="en-US" altLang="ja-JP" dirty="0" smtClean="0"/>
              <a:t>DB</a:t>
            </a:r>
            <a:r>
              <a:rPr kumimoji="1" lang="ja-JP" altLang="en-US" dirty="0" smtClean="0"/>
              <a:t>経由で予測結果を提供します</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パターンは他のパターンと比べ、予測にかけられる時間に余裕があるのが特徴ですが、予測対象となるコンテンツが増えていく</a:t>
            </a:r>
            <a:r>
              <a:rPr kumimoji="1" lang="ja-JP" altLang="en-US" dirty="0" smtClean="0"/>
              <a:t>と</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ユーザー情報は性別や年齢などで、コンテンツ情報はブログの記事とかですね、ユーザーの鼓動ログは、ユーザーがどのページにアクセスしたかやどの商品をクリックしたかとかの情報です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で、取得した情報の中でも～～あります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ファイル単位，ブロック単位ではなく「オブジェクト」という単位でデータを管理するストレージ</a:t>
            </a:r>
            <a:endParaRPr lang="en-US" altLang="ja-JP" sz="2400"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はじめに前の第１章の</a:t>
            </a:r>
            <a:r>
              <a:rPr kumimoji="1" lang="ja-JP" altLang="en-US" dirty="0" err="1" smtClean="0"/>
              <a:t>で</a:t>
            </a:r>
            <a:r>
              <a:rPr kumimoji="1" lang="ja-JP" altLang="en-US" dirty="0" smtClean="0"/>
              <a:t>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今回はこの流れの項目の中でも８番目のシステムに組み込みという部分に着目して「システム設計」と「ログ設計」について説明していきます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dirty="0" smtClean="0"/>
              <a:t>機械</a:t>
            </a:r>
            <a:r>
              <a:rPr kumimoji="1" lang="ja-JP" altLang="en-US" dirty="0" smtClean="0"/>
              <a:t>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ちょっとシステム</a:t>
            </a:r>
            <a:r>
              <a:rPr kumimoji="1" lang="ja-JP" altLang="en-US" dirty="0" smtClean="0"/>
              <a:t>構成とそのポイントについて</a:t>
            </a:r>
            <a:r>
              <a:rPr kumimoji="1" lang="ja-JP" altLang="en-US" dirty="0" smtClean="0"/>
              <a:t>学ぶ前に、重要</a:t>
            </a:r>
            <a:r>
              <a:rPr kumimoji="1" lang="ja-JP" altLang="en-US" dirty="0" smtClean="0"/>
              <a:t>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dirty="0" smtClean="0"/>
              <a:t>指すとのことです</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dirty="0" smtClean="0"/>
              <a:t>一般的に一括学習の場合、教師データが増えると必要とするメモリはその分増加していきます。</a:t>
            </a:r>
            <a:endParaRPr kumimoji="1" lang="en-US" altLang="ja-JP"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833415"/>
            <a:ext cx="996151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イベント</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例：ユーザの</a:t>
            </a:r>
            <a:r>
              <a:rPr lang="en-US" altLang="ja-JP" sz="2800" dirty="0">
                <a:latin typeface="ＭＳ Ｐゴシック" panose="020B0600070205080204" pitchFamily="50" charset="-128"/>
                <a:ea typeface="ＭＳ Ｐゴシック" panose="020B0600070205080204" pitchFamily="50" charset="-128"/>
              </a:rPr>
              <a:t>Web</a:t>
            </a:r>
            <a:r>
              <a:rPr lang="ja-JP" altLang="en-US" sz="2800" dirty="0">
                <a:latin typeface="ＭＳ Ｐゴシック" panose="020B0600070205080204" pitchFamily="50" charset="-128"/>
                <a:ea typeface="ＭＳ Ｐゴシック" panose="020B0600070205080204" pitchFamily="50" charset="-128"/>
              </a:rPr>
              <a:t>ページ訪問</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3600" dirty="0" smtClean="0"/>
              <a:t>バッチ</a:t>
            </a:r>
            <a:r>
              <a:rPr lang="ja-JP" altLang="en-US" sz="3600" dirty="0"/>
              <a:t>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デメリット</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r>
              <a:rPr kumimoji="1" lang="ja-JP" altLang="en-US" sz="3000" dirty="0" smtClean="0"/>
              <a:t>ユーザー行動ログはデータ量が多くなるので，保存場所には気をつける必要がある</a:t>
            </a:r>
            <a:endParaRPr kumimoji="1" lang="en-US" altLang="ja-JP" sz="3000" dirty="0" smtClean="0"/>
          </a:p>
          <a:p>
            <a:pPr lvl="1"/>
            <a:r>
              <a:rPr lang="ja-JP" altLang="en-US" sz="2800" dirty="0" smtClean="0"/>
              <a:t>分散</a:t>
            </a:r>
            <a:r>
              <a:rPr lang="en-US" altLang="ja-JP" sz="2800" dirty="0" smtClean="0"/>
              <a:t>RDBMS</a:t>
            </a:r>
            <a:r>
              <a:rPr lang="ja-JP" altLang="en-US" sz="2800" dirty="0" smtClean="0"/>
              <a:t>に格納する</a:t>
            </a:r>
            <a:endParaRPr lang="en-US" altLang="ja-JP" sz="28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pPr lvl="1"/>
            <a:r>
              <a:rPr kumimoji="1" lang="ja-JP" altLang="en-US" sz="2800" dirty="0" smtClean="0"/>
              <a:t>分散処理基盤</a:t>
            </a:r>
            <a:r>
              <a:rPr kumimoji="1" lang="en-US" altLang="ja-JP" sz="2800" dirty="0" err="1" smtClean="0"/>
              <a:t>Handoop</a:t>
            </a:r>
            <a:r>
              <a:rPr kumimoji="1" lang="ja-JP" altLang="en-US" sz="2800" dirty="0" smtClean="0"/>
              <a:t>クラスター</a:t>
            </a:r>
            <a:r>
              <a:rPr kumimoji="1" lang="en-US" altLang="ja-JP" sz="2800" dirty="0" smtClean="0"/>
              <a:t>HDFS</a:t>
            </a:r>
            <a:r>
              <a:rPr kumimoji="1" lang="ja-JP" altLang="en-US" sz="2800" dirty="0" smtClean="0"/>
              <a:t>に格納</a:t>
            </a:r>
            <a:r>
              <a:rPr kumimoji="1" lang="ja-JP" altLang="en-US" sz="2800" dirty="0" smtClean="0"/>
              <a:t>する</a:t>
            </a:r>
            <a:endParaRPr kumimoji="1" lang="en-US" altLang="ja-JP" sz="28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pPr lvl="1"/>
            <a:r>
              <a:rPr lang="ja-JP" altLang="en-US" sz="2800" dirty="0" smtClean="0"/>
              <a:t>オブジェクトストレージに格納する</a:t>
            </a:r>
            <a:endParaRPr lang="en-US" altLang="ja-JP" sz="2800" dirty="0" smtClean="0"/>
          </a:p>
          <a:p>
            <a:pPr lvl="2"/>
            <a:r>
              <a:rPr lang="ja-JP" altLang="en-US" sz="2400" dirty="0" smtClean="0"/>
              <a:t>「</a:t>
            </a:r>
            <a:r>
              <a:rPr lang="ja-JP" altLang="en-US" sz="2400" dirty="0" smtClean="0"/>
              <a:t>オブジェクト」という単位でデータを管理するストレージ</a:t>
            </a:r>
            <a:endParaRPr lang="en-US" altLang="ja-JP" sz="2400" dirty="0" smtClean="0"/>
          </a:p>
          <a:p>
            <a:pPr lvl="2"/>
            <a:r>
              <a:rPr lang="ja-JP" altLang="en-US" sz="2400" dirty="0" smtClean="0"/>
              <a:t>拡張性</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5827</TotalTime>
  <Words>4310</Words>
  <Application>Microsoft Office PowerPoint</Application>
  <PresentationFormat>ワイド画面</PresentationFormat>
  <Paragraphs>625</Paragraphs>
  <Slides>31</Slides>
  <Notes>23</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176</cp:revision>
  <dcterms:created xsi:type="dcterms:W3CDTF">2019-06-22T03:31:23Z</dcterms:created>
  <dcterms:modified xsi:type="dcterms:W3CDTF">2019-07-01T03:27:55Z</dcterms:modified>
</cp:coreProperties>
</file>