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5" r:id="rId3"/>
    <p:sldId id="260" r:id="rId4"/>
    <p:sldId id="258" r:id="rId5"/>
    <p:sldId id="261" r:id="rId6"/>
    <p:sldId id="259" r:id="rId7"/>
    <p:sldId id="262" r:id="rId8"/>
    <p:sldId id="264" r:id="rId9"/>
    <p:sldId id="276"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4" autoAdjust="0"/>
    <p:restoredTop sz="52607" autoAdjust="0"/>
  </p:normalViewPr>
  <p:slideViewPr>
    <p:cSldViewPr snapToGrid="0" showGuides="1">
      <p:cViewPr varScale="1">
        <p:scale>
          <a:sx n="37" d="100"/>
          <a:sy n="37" d="100"/>
        </p:scale>
        <p:origin x="1584" y="12"/>
      </p:cViewPr>
      <p:guideLst>
        <p:guide orient="horz" pos="2160"/>
        <p:guide pos="3840"/>
      </p:guideLst>
    </p:cSldViewPr>
  </p:slideViewPr>
  <p:notesTextViewPr>
    <p:cViewPr>
      <p:scale>
        <a:sx n="150" d="100"/>
        <a:sy n="150" d="100"/>
      </p:scale>
      <p:origin x="0" y="0"/>
    </p:cViewPr>
  </p:notesTextViewPr>
  <p:notesViewPr>
    <p:cSldViewPr snapToGrid="0">
      <p:cViewPr varScale="1">
        <p:scale>
          <a:sx n="78" d="100"/>
          <a:sy n="78" d="100"/>
        </p:scale>
        <p:origin x="2772"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FC50C0-A19E-4DCD-8055-DE127E1F3EF5}" type="datetimeFigureOut">
              <a:rPr kumimoji="1" lang="ja-JP" altLang="en-US" smtClean="0"/>
              <a:t>2019/5/12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A390C7-6BBC-453F-82CB-FDF7B3D50C2A}" type="slidenum">
              <a:rPr kumimoji="1" lang="ja-JP" altLang="en-US" smtClean="0"/>
              <a:t>‹#›</a:t>
            </a:fld>
            <a:endParaRPr kumimoji="1" lang="ja-JP" altLang="en-US"/>
          </a:p>
        </p:txBody>
      </p:sp>
    </p:spTree>
    <p:extLst>
      <p:ext uri="{BB962C8B-B14F-4D97-AF65-F5344CB8AC3E}">
        <p14:creationId xmlns:p14="http://schemas.microsoft.com/office/powerpoint/2010/main" val="56425490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d.hatena.ne.jp/keyword/%B2%E1%B3%D8%BD%AC"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仕事ではじめる機械学習の第１章</a:t>
            </a:r>
            <a:r>
              <a:rPr kumimoji="1" lang="ja-JP" altLang="en-US" baseline="0" dirty="0" smtClean="0"/>
              <a:t> 機械学習プロジェクトの始め方をやっていきたいと思います。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1246822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次は、学習のする前の前処理です</a:t>
            </a:r>
            <a:r>
              <a:rPr kumimoji="1" lang="ja-JP" altLang="en-US" dirty="0" smtClean="0"/>
              <a:t>。</a:t>
            </a:r>
            <a:endParaRPr kumimoji="1" lang="en-US" altLang="ja-JP" dirty="0" smtClean="0"/>
          </a:p>
          <a:p>
            <a:endParaRPr kumimoji="1" lang="en-US" altLang="ja-JP" dirty="0" smtClean="0"/>
          </a:p>
          <a:p>
            <a:r>
              <a:rPr kumimoji="1" lang="ja-JP" altLang="en-US" dirty="0" smtClean="0"/>
              <a:t>前処理は、～～</a:t>
            </a:r>
            <a:r>
              <a:rPr kumimoji="1" lang="ja-JP" altLang="en-US" dirty="0" smtClean="0"/>
              <a:t>です。</a:t>
            </a:r>
            <a:endParaRPr kumimoji="1" lang="en-US" altLang="ja-JP" dirty="0" smtClean="0"/>
          </a:p>
          <a:p>
            <a:endParaRPr kumimoji="1" lang="en-US" altLang="ja-JP" dirty="0" smtClean="0"/>
          </a:p>
          <a:p>
            <a:r>
              <a:rPr kumimoji="1" lang="ja-JP" altLang="en-US" dirty="0" smtClean="0"/>
              <a:t>機械学習の入力とするデータは、</a:t>
            </a:r>
            <a:r>
              <a:rPr kumimoji="1" lang="ja-JP" altLang="en-US" b="1" dirty="0" smtClean="0"/>
              <a:t>特徴量ベクトルのところでも言いましたが</a:t>
            </a:r>
            <a:r>
              <a:rPr kumimoji="1" lang="ja-JP" altLang="en-US" b="0" dirty="0" smtClean="0"/>
              <a:t>、～～ですが、</a:t>
            </a:r>
            <a:endParaRPr kumimoji="1" lang="en-US" altLang="ja-JP" dirty="0" smtClean="0"/>
          </a:p>
          <a:p>
            <a:endParaRPr kumimoji="1" lang="en-US" altLang="ja-JP" dirty="0" smtClean="0"/>
          </a:p>
          <a:p>
            <a:r>
              <a:rPr kumimoji="1" lang="ja-JP" altLang="en-US" dirty="0" smtClean="0"/>
              <a:t>実際は、そのまま使えるデータがあるとは限らないのでデータを適切に加工します。</a:t>
            </a:r>
            <a:endParaRPr kumimoji="1" lang="en-US" altLang="ja-JP" dirty="0" smtClean="0"/>
          </a:p>
          <a:p>
            <a:endParaRPr kumimoji="1" lang="en-US" altLang="ja-JP" dirty="0" smtClean="0"/>
          </a:p>
          <a:p>
            <a:r>
              <a:rPr kumimoji="1" lang="ja-JP" altLang="en-US" dirty="0" smtClean="0"/>
              <a:t>テキスト形式であれば、単語に分割してカウントし低頻度のものを削除したりします</a:t>
            </a:r>
            <a:endParaRPr kumimoji="1" lang="en-US" altLang="ja-JP" dirty="0" smtClean="0"/>
          </a:p>
          <a:p>
            <a:endParaRPr kumimoji="1" lang="en-US" altLang="ja-JP" dirty="0" smtClean="0"/>
          </a:p>
          <a:p>
            <a:r>
              <a:rPr kumimoji="1" lang="ja-JP" altLang="en-US" dirty="0" smtClean="0"/>
              <a:t>数値データの一部が取得できていないもの、例えば～～　こういうものに対しては欠損値処理を行います。この処理は欠損値があるサンプルをすべて削除したり、欠損値を予測してする補間する</a:t>
            </a:r>
            <a:endParaRPr kumimoji="1" lang="en-US" altLang="ja-JP" dirty="0" smtClean="0"/>
          </a:p>
          <a:p>
            <a:endParaRPr kumimoji="1" lang="en-US" altLang="ja-JP" dirty="0" smtClean="0"/>
          </a:p>
          <a:p>
            <a:r>
              <a:rPr kumimoji="1" lang="ja-JP" altLang="en-US" dirty="0" smtClean="0"/>
              <a:t>現実の問題では多くの時間をここにとられます。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11</a:t>
            </a:fld>
            <a:endParaRPr kumimoji="1" lang="ja-JP" altLang="en-US"/>
          </a:p>
        </p:txBody>
      </p:sp>
    </p:spTree>
    <p:extLst>
      <p:ext uri="{BB962C8B-B14F-4D97-AF65-F5344CB8AC3E}">
        <p14:creationId xmlns:p14="http://schemas.microsoft.com/office/powerpoint/2010/main" val="3098366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前処理が終わったのでやっと学習です。学習のアルゴリズムが決まっているので</a:t>
            </a:r>
            <a:r>
              <a:rPr kumimoji="1" lang="ja-JP" altLang="en-US" dirty="0" smtClean="0"/>
              <a:t>、ここでは～～します。</a:t>
            </a:r>
            <a:endParaRPr kumimoji="1" lang="en-US" altLang="ja-JP" dirty="0" smtClean="0"/>
          </a:p>
          <a:p>
            <a:endParaRPr kumimoji="1" lang="en-US" altLang="ja-JP" dirty="0" smtClean="0"/>
          </a:p>
          <a:p>
            <a:r>
              <a:rPr kumimoji="1" lang="ja-JP" altLang="en-US" dirty="0" smtClean="0"/>
              <a:t>ここでいうパラメータとは、第２章で出てくるパーセプトロンなどの活性化関数に用いられる特徴量の重要度を表す重みのことです</a:t>
            </a:r>
            <a:endParaRPr kumimoji="1" lang="en-US" altLang="ja-JP" dirty="0" smtClean="0"/>
          </a:p>
          <a:p>
            <a:endParaRPr kumimoji="1" lang="en-US" altLang="ja-JP" dirty="0" smtClean="0"/>
          </a:p>
          <a:p>
            <a:r>
              <a:rPr kumimoji="1" lang="ja-JP" altLang="en-US" dirty="0" smtClean="0"/>
              <a:t>で、まずは</a:t>
            </a:r>
            <a:r>
              <a:rPr kumimoji="1" lang="ja-JP" altLang="en-US" b="1" dirty="0" smtClean="0"/>
              <a:t>人力で決めた正解</a:t>
            </a:r>
            <a:r>
              <a:rPr kumimoji="1" lang="ja-JP" altLang="en-US" dirty="0" smtClean="0"/>
              <a:t>や</a:t>
            </a:r>
            <a:r>
              <a:rPr kumimoji="1" lang="ja-JP" altLang="en-US" b="1" dirty="0" smtClean="0"/>
              <a:t>ルールベースで決めた正解</a:t>
            </a:r>
            <a:r>
              <a:rPr kumimoji="1" lang="ja-JP" altLang="en-US" dirty="0" smtClean="0"/>
              <a:t>など、ベースラインの予測性能を決めてからそれを超えることを目指します。</a:t>
            </a:r>
            <a:endParaRPr kumimoji="1" lang="en-US" altLang="ja-JP" dirty="0" smtClean="0"/>
          </a:p>
          <a:p>
            <a:endParaRPr kumimoji="1" lang="en-US" altLang="ja-JP" dirty="0" smtClean="0"/>
          </a:p>
          <a:p>
            <a:r>
              <a:rPr kumimoji="1" lang="ja-JP" altLang="en-US" dirty="0" smtClean="0"/>
              <a:t>で、～～ます。こうやってはじめは小さく作って確かめながら進める理由は～～ことや～～ことがあるからです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12</a:t>
            </a:fld>
            <a:endParaRPr kumimoji="1" lang="ja-JP" altLang="en-US"/>
          </a:p>
        </p:txBody>
      </p:sp>
    </p:spTree>
    <p:extLst>
      <p:ext uri="{BB962C8B-B14F-4D97-AF65-F5344CB8AC3E}">
        <p14:creationId xmlns:p14="http://schemas.microsoft.com/office/powerpoint/2010/main" val="2276733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で、このような問題を過学習やデータリーケージと言います。</a:t>
            </a:r>
            <a:endParaRPr kumimoji="1" lang="en-US" altLang="ja-JP" dirty="0" smtClean="0"/>
          </a:p>
          <a:p>
            <a:endParaRPr kumimoji="1" lang="en-US" altLang="ja-JP" dirty="0" smtClean="0"/>
          </a:p>
          <a:p>
            <a:r>
              <a:rPr kumimoji="1" lang="ja-JP" altLang="en-US" dirty="0" smtClean="0"/>
              <a:t>過学習のわかりやすい例は、センター試験の過去問ばかり勉強していている学生が本番問題の傾向が変わってばくちするような話で、過去問と同じ形式だと解けるけど、傾向が変わるとできなくなってしまうことです。</a:t>
            </a:r>
            <a:endParaRPr kumimoji="1" lang="en-US" altLang="ja-JP" dirty="0" smtClean="0"/>
          </a:p>
          <a:p>
            <a:endParaRPr kumimoji="1" lang="en-US" altLang="ja-JP" dirty="0" smtClean="0"/>
          </a:p>
          <a:p>
            <a:r>
              <a:rPr kumimoji="1" lang="en-US" altLang="ja-JP" dirty="0" smtClean="0"/>
              <a:t>Data</a:t>
            </a:r>
            <a:r>
              <a:rPr kumimoji="1" lang="en-US" altLang="ja-JP" baseline="0" dirty="0" smtClean="0"/>
              <a:t> Leakage </a:t>
            </a:r>
            <a:r>
              <a:rPr kumimoji="1" lang="ja-JP" altLang="en-US" baseline="0" dirty="0" smtClean="0"/>
              <a:t>は～～で、つまり</a:t>
            </a:r>
            <a:r>
              <a:rPr kumimoji="1" lang="ja-JP" altLang="en-US" b="1" baseline="0" dirty="0" smtClean="0"/>
              <a:t>未来のデータに対する予測をするモデルを作りたかったのに、未来のデータも含めて学習してしまったということです</a:t>
            </a:r>
            <a:endParaRPr kumimoji="1" lang="en-US" altLang="ja-JP" b="1" baseline="0" dirty="0" smtClean="0"/>
          </a:p>
          <a:p>
            <a:endParaRPr kumimoji="1" lang="en-US" altLang="ja-JP" b="1" baseline="0" dirty="0" smtClean="0"/>
          </a:p>
          <a:p>
            <a:r>
              <a:rPr kumimoji="1" lang="en-US" altLang="ja-JP" b="0" baseline="0" dirty="0" err="1" smtClean="0"/>
              <a:t>kaggle</a:t>
            </a:r>
            <a:r>
              <a:rPr kumimoji="1" lang="ja-JP" altLang="en-US" b="0" baseline="0" dirty="0" smtClean="0"/>
              <a:t>の癌予測のためのコンテストのデータに前立腺の手術をしたかどうかというフラグが含まれていたことがあったんですけど。このデータを使った予測モデルは非常に高い予測性能の達成したんですが、前立腺がんの人が癌とわかった後で、手術を受けているというだけのデータで、未知のデータには意味のない予測モデルなってしまった例があります。</a:t>
            </a:r>
            <a:endParaRPr kumimoji="1" lang="ja-JP" altLang="en-US" b="0"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13</a:t>
            </a:fld>
            <a:endParaRPr kumimoji="1" lang="ja-JP" altLang="en-US"/>
          </a:p>
        </p:txBody>
      </p:sp>
    </p:spTree>
    <p:extLst>
      <p:ext uri="{BB962C8B-B14F-4D97-AF65-F5344CB8AC3E}">
        <p14:creationId xmlns:p14="http://schemas.microsoft.com/office/powerpoint/2010/main" val="2960500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交差検証とは、</a:t>
            </a:r>
            <a:r>
              <a:rPr kumimoji="1" lang="ja-JP" altLang="en-US" b="1" dirty="0" smtClean="0"/>
              <a:t>機械学習のモデルが本当に実用的かどうか検証する方法の一つで、モデルの汎化性能を評価します</a:t>
            </a:r>
            <a:r>
              <a:rPr kumimoji="1" lang="ja-JP" altLang="en-US" dirty="0" smtClean="0"/>
              <a:t>。</a:t>
            </a:r>
            <a:endParaRPr kumimoji="1" lang="en-US" altLang="ja-JP" dirty="0" smtClean="0"/>
          </a:p>
          <a:p>
            <a:endParaRPr kumimoji="1" lang="en-US" altLang="ja-JP" dirty="0" smtClean="0"/>
          </a:p>
          <a:p>
            <a:r>
              <a:rPr kumimoji="1" lang="ja-JP" altLang="en-US" dirty="0" smtClean="0"/>
              <a:t>で、どういう手法なのかというと～～</a:t>
            </a:r>
            <a:endParaRPr kumimoji="1" lang="en-US" altLang="ja-JP" dirty="0" smtClean="0"/>
          </a:p>
          <a:p>
            <a:endParaRPr kumimoji="1" lang="en-US" altLang="ja-JP" dirty="0" smtClean="0"/>
          </a:p>
          <a:p>
            <a:r>
              <a:rPr kumimoji="1" lang="ja-JP" altLang="en-US" dirty="0" smtClean="0"/>
              <a:t>これが交差検証のイメージなんですが、開発データを</a:t>
            </a:r>
            <a:r>
              <a:rPr kumimoji="1" lang="en-US" altLang="ja-JP" dirty="0" smtClean="0"/>
              <a:t>10</a:t>
            </a:r>
            <a:r>
              <a:rPr kumimoji="1" lang="ja-JP" altLang="en-US" dirty="0" smtClean="0"/>
              <a:t>分割して検証データと学習データに分けてモデルの性能を計測します。でこれを検証データをどんどん変更してその平均を取ってその性能を見るということです。</a:t>
            </a:r>
            <a:endParaRPr kumimoji="1" lang="en-US" altLang="ja-JP" dirty="0" smtClean="0"/>
          </a:p>
          <a:p>
            <a:endParaRPr kumimoji="1" lang="en-US" altLang="ja-JP" dirty="0" smtClean="0"/>
          </a:p>
          <a:p>
            <a:r>
              <a:rPr kumimoji="1" lang="ja-JP" altLang="en-US" dirty="0" smtClean="0"/>
              <a:t>二つ目は正則化を行うということですね。</a:t>
            </a:r>
            <a:endParaRPr kumimoji="1" lang="en-US" altLang="ja-JP" dirty="0" smtClean="0"/>
          </a:p>
          <a:p>
            <a:endParaRPr kumimoji="1" lang="en-US" altLang="ja-JP" dirty="0" smtClean="0"/>
          </a:p>
          <a:p>
            <a:r>
              <a:rPr kumimoji="1" lang="ja-JP" altLang="en-US" dirty="0" smtClean="0"/>
              <a:t>正則化とは～～効果があります。これをすることで～</a:t>
            </a:r>
            <a:endParaRPr kumimoji="1" lang="en-US" altLang="ja-JP" dirty="0" smtClean="0"/>
          </a:p>
          <a:p>
            <a:endParaRPr kumimoji="1" lang="en-US" altLang="ja-JP" dirty="0" smtClean="0"/>
          </a:p>
          <a:p>
            <a:r>
              <a:rPr kumimoji="1" lang="ja-JP" altLang="en-US" dirty="0" smtClean="0"/>
              <a:t>で、最後は学習曲線をみる</a:t>
            </a:r>
            <a:endParaRPr kumimoji="1" lang="en-US" altLang="ja-JP" dirty="0" smtClean="0"/>
          </a:p>
          <a:p>
            <a:r>
              <a:rPr kumimoji="1" lang="ja-JP" altLang="en-US" sz="1200" b="0" i="0" kern="1200" dirty="0" smtClean="0">
                <a:solidFill>
                  <a:schemeClr val="tx1"/>
                </a:solidFill>
                <a:effectLst/>
                <a:latin typeface="+mn-lt"/>
                <a:ea typeface="+mn-ea"/>
                <a:cs typeface="+mn-cs"/>
              </a:rPr>
              <a:t>横軸をデータサイズとして持っているデータをサンプリングして増やした時に、</a:t>
            </a:r>
            <a:r>
              <a:rPr kumimoji="1" lang="ja-JP" altLang="en-US" sz="1200" b="1" i="0" kern="1200" dirty="0" smtClean="0">
                <a:solidFill>
                  <a:schemeClr val="tx1"/>
                </a:solidFill>
                <a:effectLst/>
                <a:latin typeface="+mn-lt"/>
                <a:ea typeface="+mn-ea"/>
                <a:cs typeface="+mn-cs"/>
              </a:rPr>
              <a:t>どのように訓練データと検証データの精度が推移するかを描いたグラフです。</a:t>
            </a:r>
            <a:endParaRPr kumimoji="1" lang="en-US" altLang="ja-JP" sz="1200" b="1"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学習曲線を描いた時に、訓練データに対する精度</a:t>
            </a:r>
            <a:r>
              <a:rPr kumimoji="1" lang="ja-JP" altLang="en-US" sz="1200" b="0" i="0" kern="1200" dirty="0" smtClean="0">
                <a:solidFill>
                  <a:schemeClr val="accent2"/>
                </a:solidFill>
                <a:effectLst/>
                <a:latin typeface="+mn-lt"/>
                <a:ea typeface="+mn-ea"/>
                <a:cs typeface="+mn-cs"/>
              </a:rPr>
              <a:t>だけ高かった場合</a:t>
            </a:r>
            <a:r>
              <a:rPr kumimoji="1" lang="ja-JP" altLang="en-US" sz="1200" b="0" i="0" kern="1200" dirty="0" smtClean="0">
                <a:solidFill>
                  <a:schemeClr val="tx1"/>
                </a:solidFill>
                <a:effectLst/>
                <a:latin typeface="+mn-lt"/>
                <a:ea typeface="+mn-ea"/>
                <a:cs typeface="+mn-cs"/>
              </a:rPr>
              <a:t>は</a:t>
            </a:r>
            <a:r>
              <a:rPr kumimoji="1" lang="ja-JP" altLang="en-US" sz="1200" b="0" i="0" kern="1200" dirty="0" smtClean="0">
                <a:solidFill>
                  <a:schemeClr val="accent2"/>
                </a:solidFill>
                <a:effectLst/>
                <a:latin typeface="+mn-lt"/>
                <a:ea typeface="+mn-ea"/>
                <a:cs typeface="+mn-cs"/>
                <a:hlinkClick r:id="rId3"/>
              </a:rPr>
              <a:t>過学習</a:t>
            </a:r>
            <a:r>
              <a:rPr kumimoji="1" lang="ja-JP" altLang="en-US" sz="1200" b="0" i="0" kern="1200" dirty="0" smtClean="0">
                <a:solidFill>
                  <a:schemeClr val="tx1"/>
                </a:solidFill>
                <a:effectLst/>
                <a:latin typeface="+mn-lt"/>
                <a:ea typeface="+mn-ea"/>
                <a:cs typeface="+mn-cs"/>
              </a:rPr>
              <a:t>を疑った方がいいということです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14</a:t>
            </a:fld>
            <a:endParaRPr kumimoji="1" lang="ja-JP" altLang="en-US" dirty="0"/>
          </a:p>
        </p:txBody>
      </p:sp>
    </p:spTree>
    <p:extLst>
      <p:ext uri="{BB962C8B-B14F-4D97-AF65-F5344CB8AC3E}">
        <p14:creationId xmlns:p14="http://schemas.microsoft.com/office/powerpoint/2010/main" val="3469286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過学習を防ぐことができ、これでやっと良い性能の予測モデルを得ることができたので、ここではその機械学習のロジックをシステムに組み込みます。</a:t>
            </a:r>
            <a:endParaRPr kumimoji="1" lang="en-US" altLang="ja-JP" dirty="0" smtClean="0"/>
          </a:p>
          <a:p>
            <a:endParaRPr kumimoji="1" lang="en-US" altLang="ja-JP" dirty="0" smtClean="0"/>
          </a:p>
          <a:p>
            <a:r>
              <a:rPr kumimoji="1" lang="ja-JP" altLang="en-US" dirty="0" smtClean="0"/>
              <a:t>普通の研究とかならそのまま組み込めばいいと思いますが、ここでは機械学習をビジネスに使うということで、</a:t>
            </a:r>
            <a:endParaRPr kumimoji="1" lang="en-US" altLang="ja-JP" dirty="0" smtClean="0"/>
          </a:p>
          <a:p>
            <a:endParaRPr kumimoji="1" lang="en-US" altLang="ja-JP" dirty="0" smtClean="0"/>
          </a:p>
          <a:p>
            <a:r>
              <a:rPr kumimoji="1" lang="ja-JP" altLang="en-US" dirty="0" smtClean="0"/>
              <a:t>～～することが大事です。ようは、高い性能の予測モデルができて、レコメンドシステムなどでユーザにぴったりな広告が出せたとしても、ユーザが買ってくれなかったりビジネス的な効果がなかったら意味ないので、ビジネスインパクトをモニタリングするということですね。</a:t>
            </a:r>
            <a:endParaRPr kumimoji="1" lang="en-US" altLang="ja-JP" dirty="0" smtClean="0"/>
          </a:p>
          <a:p>
            <a:endParaRPr kumimoji="1" lang="en-US" altLang="ja-JP" dirty="0" smtClean="0"/>
          </a:p>
          <a:p>
            <a:r>
              <a:rPr kumimoji="1" lang="ja-JP" altLang="en-US" dirty="0" smtClean="0"/>
              <a:t>例えば～～　</a:t>
            </a:r>
            <a:endParaRPr kumimoji="1" lang="en-US" altLang="ja-JP" dirty="0" smtClean="0"/>
          </a:p>
          <a:p>
            <a:endParaRPr kumimoji="1" lang="en-US" altLang="ja-JP" dirty="0" smtClean="0"/>
          </a:p>
          <a:p>
            <a:r>
              <a:rPr kumimoji="1" lang="ja-JP" altLang="en-US" dirty="0" smtClean="0"/>
              <a:t>予測性能のモニタリングには、～～します　このようなデータセットをゴールドスタンダードというらしいです</a:t>
            </a:r>
            <a:endParaRPr kumimoji="1" lang="en-US" altLang="ja-JP" dirty="0" smtClean="0"/>
          </a:p>
          <a:p>
            <a:endParaRPr kumimoji="1" lang="en-US" altLang="ja-JP" dirty="0" smtClean="0"/>
          </a:p>
          <a:p>
            <a:r>
              <a:rPr kumimoji="1" lang="ja-JP" altLang="en-US" dirty="0" smtClean="0"/>
              <a:t>で、予測モデルの開発に注力していると往々にして忘れがちなのがビジネス上の指標ですね。</a:t>
            </a:r>
            <a:endParaRPr kumimoji="1" lang="en-US" altLang="ja-JP" dirty="0" smtClean="0"/>
          </a:p>
          <a:p>
            <a:endParaRPr kumimoji="1" lang="en-US" altLang="ja-JP" dirty="0" smtClean="0"/>
          </a:p>
          <a:p>
            <a:r>
              <a:rPr kumimoji="1" lang="ja-JP" altLang="en-US" dirty="0" smtClean="0"/>
              <a:t>～～ように心がけます。</a:t>
            </a:r>
            <a:endParaRPr kumimoji="1" lang="en-US" altLang="ja-JP" dirty="0" smtClean="0"/>
          </a:p>
          <a:p>
            <a:endParaRPr kumimoji="1" lang="en-US" altLang="ja-JP" dirty="0" smtClean="0"/>
          </a:p>
          <a:p>
            <a:r>
              <a:rPr kumimoji="1" lang="ja-JP" altLang="en-US" dirty="0" smtClean="0"/>
              <a:t>改善し続けることができる持続的な体制をつくることが重要です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15</a:t>
            </a:fld>
            <a:endParaRPr kumimoji="1" lang="ja-JP" altLang="en-US" dirty="0"/>
          </a:p>
        </p:txBody>
      </p:sp>
    </p:spTree>
    <p:extLst>
      <p:ext uri="{BB962C8B-B14F-4D97-AF65-F5344CB8AC3E}">
        <p14:creationId xmlns:p14="http://schemas.microsoft.com/office/powerpoint/2010/main" val="1837714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実システムにおける機械学習の問題点への対象方法ですね。システムへの組み込みが終わったので、その</a:t>
            </a:r>
            <a:r>
              <a:rPr kumimoji="1" lang="ja-JP" altLang="en-US" b="1" dirty="0" smtClean="0"/>
              <a:t>システムを運用していく上での問題点への対処法ですね。</a:t>
            </a:r>
            <a:endParaRPr kumimoji="1" lang="en-US" altLang="ja-JP" b="1" dirty="0" smtClean="0"/>
          </a:p>
          <a:p>
            <a:endParaRPr kumimoji="1" lang="en-US" altLang="ja-JP" dirty="0" smtClean="0"/>
          </a:p>
          <a:p>
            <a:r>
              <a:rPr kumimoji="1" lang="ja-JP" altLang="en-US" dirty="0" smtClean="0"/>
              <a:t>システム全般に言えることなんですけど、～～ということです。</a:t>
            </a:r>
            <a:endParaRPr kumimoji="1" lang="en-US" altLang="ja-JP" dirty="0" smtClean="0"/>
          </a:p>
          <a:p>
            <a:endParaRPr kumimoji="1" lang="en-US" altLang="ja-JP" dirty="0" smtClean="0"/>
          </a:p>
          <a:p>
            <a:r>
              <a:rPr kumimoji="1" lang="ja-JP" altLang="en-US" dirty="0" smtClean="0"/>
              <a:t>例えば、～～できるようにしておくってことですね。これは、</a:t>
            </a:r>
            <a:r>
              <a:rPr kumimoji="1" lang="ja-JP" altLang="en-US" b="1" dirty="0" smtClean="0"/>
              <a:t>性能を向上を継続するためには、</a:t>
            </a:r>
            <a:r>
              <a:rPr kumimoji="1" lang="en-US" altLang="ja-JP" b="1" dirty="0" smtClean="0"/>
              <a:t>1</a:t>
            </a:r>
            <a:r>
              <a:rPr kumimoji="1" lang="ja-JP" altLang="en-US" b="1" dirty="0" err="1" smtClean="0"/>
              <a:t>つの</a:t>
            </a:r>
            <a:r>
              <a:rPr kumimoji="1" lang="ja-JP" altLang="en-US" b="1" dirty="0" smtClean="0"/>
              <a:t>アルゴリズムだけでは天井が見えてしまうことがあるので</a:t>
            </a:r>
            <a:r>
              <a:rPr kumimoji="1" lang="ja-JP" altLang="en-US" b="0" dirty="0" smtClean="0"/>
              <a:t>～～検証するってことです。</a:t>
            </a:r>
            <a:endParaRPr kumimoji="1" lang="en-US" altLang="ja-JP" b="0" dirty="0" smtClean="0"/>
          </a:p>
          <a:p>
            <a:endParaRPr kumimoji="1" lang="en-US" altLang="ja-JP" b="0" dirty="0" smtClean="0"/>
          </a:p>
          <a:p>
            <a:r>
              <a:rPr kumimoji="1" lang="ja-JP" altLang="en-US" dirty="0" smtClean="0"/>
              <a:t>で、</a:t>
            </a:r>
            <a:r>
              <a:rPr kumimoji="1" lang="ja-JP" altLang="en-US" b="1" dirty="0" smtClean="0"/>
              <a:t>予測モデルをモジュール化して交換が容易な設計をしておく</a:t>
            </a:r>
            <a:r>
              <a:rPr kumimoji="1" lang="ja-JP" altLang="en-US" dirty="0" smtClean="0"/>
              <a:t>ことが重要ということです。</a:t>
            </a:r>
            <a:endParaRPr kumimoji="1" lang="en-US" altLang="ja-JP" dirty="0" smtClean="0"/>
          </a:p>
          <a:p>
            <a:endParaRPr kumimoji="1" lang="en-US" altLang="ja-JP" dirty="0" smtClean="0"/>
          </a:p>
          <a:p>
            <a:r>
              <a:rPr kumimoji="1" lang="en-US" altLang="ja-JP" dirty="0" smtClean="0"/>
              <a:t>2</a:t>
            </a:r>
            <a:r>
              <a:rPr kumimoji="1" lang="ja-JP" altLang="en-US" dirty="0" smtClean="0"/>
              <a:t>つ目の～～については</a:t>
            </a:r>
            <a:r>
              <a:rPr kumimoji="1" lang="ja-JP" altLang="en-US" baseline="0" dirty="0" smtClean="0"/>
              <a:t>、</a:t>
            </a:r>
            <a:r>
              <a:rPr kumimoji="1" lang="ja-JP" altLang="en-US" b="1" baseline="0" dirty="0" smtClean="0"/>
              <a:t>いつ、何の影響によって本番環境の予測モデルが性能劣化するのか分からないので</a:t>
            </a:r>
            <a:r>
              <a:rPr kumimoji="1" lang="ja-JP" altLang="en-US" baseline="0" dirty="0" smtClean="0"/>
              <a:t>、前に話した入力データの傾向によるものなのかもしれませんし、</a:t>
            </a:r>
            <a:r>
              <a:rPr kumimoji="1" lang="ja-JP" altLang="en-US" b="1" baseline="0" dirty="0" smtClean="0"/>
              <a:t>途中の処理が変わったかもしれないということで</a:t>
            </a:r>
            <a:r>
              <a:rPr kumimoji="1" lang="ja-JP" altLang="en-US" baseline="0" dirty="0" smtClean="0"/>
              <a:t>、モデルの更新が原因かどうかを切り分けて考えれるように元のバージョンを切り戻せるようにしておくということです。</a:t>
            </a:r>
            <a:endParaRPr kumimoji="1" lang="en-US" altLang="ja-JP" baseline="0" dirty="0" smtClean="0"/>
          </a:p>
          <a:p>
            <a:endParaRPr kumimoji="1" lang="en-US" altLang="ja-JP" baseline="0" dirty="0" smtClean="0"/>
          </a:p>
          <a:p>
            <a:endParaRPr kumimoji="1" lang="en-US" altLang="ja-JP" baseline="0" dirty="0" smtClean="0"/>
          </a:p>
          <a:p>
            <a:endParaRPr kumimoji="1" lang="en-US" altLang="ja-JP" baseline="0"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16</a:t>
            </a:fld>
            <a:endParaRPr kumimoji="1" lang="ja-JP" altLang="en-US"/>
          </a:p>
        </p:txBody>
      </p:sp>
    </p:spTree>
    <p:extLst>
      <p:ext uri="{BB962C8B-B14F-4D97-AF65-F5344CB8AC3E}">
        <p14:creationId xmlns:p14="http://schemas.microsoft.com/office/powerpoint/2010/main" val="3739722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baseline="0" dirty="0" smtClean="0"/>
              <a:t>最後に、～～ということで、ビジネスで成功するにはどういったチーム構成がよいのかが書かれていたので紹介します。</a:t>
            </a:r>
            <a:endParaRPr kumimoji="1" lang="en-US" altLang="ja-JP" baseline="0" dirty="0" smtClean="0"/>
          </a:p>
          <a:p>
            <a:pPr marL="228600" indent="-228600">
              <a:buAutoNum type="arabicPeriod"/>
            </a:pPr>
            <a:endParaRPr kumimoji="1" lang="en-US" altLang="ja-JP" baseline="0" dirty="0" smtClean="0"/>
          </a:p>
          <a:p>
            <a:pPr marL="228600" indent="-228600">
              <a:buAutoNum type="arabicPeriod"/>
            </a:pPr>
            <a:r>
              <a:rPr kumimoji="1" lang="ja-JP" altLang="en-US" baseline="0" dirty="0" smtClean="0"/>
              <a:t>解くべき課題は何か？プロダクトのどこに機械学習手法を使えばいいのか？を考える際に、ドメイン知識がないと全く見当違いな手法を選んでしまうかも</a:t>
            </a:r>
            <a:r>
              <a:rPr kumimoji="1" lang="ja-JP" altLang="en-US" baseline="0" dirty="0" smtClean="0"/>
              <a:t>しれませんので、こういった人材が必要だってことです。</a:t>
            </a:r>
            <a:endParaRPr kumimoji="1" lang="en-US" altLang="ja-JP" baseline="0" dirty="0" smtClean="0"/>
          </a:p>
          <a:p>
            <a:pPr marL="228600" indent="-228600">
              <a:buAutoNum type="arabicPeriod"/>
            </a:pPr>
            <a:endParaRPr kumimoji="1" lang="en-US" altLang="ja-JP" baseline="0" dirty="0" smtClean="0"/>
          </a:p>
          <a:p>
            <a:pPr marL="228600" indent="-228600">
              <a:buAutoNum type="arabicPeriod"/>
            </a:pPr>
            <a:r>
              <a:rPr kumimoji="1" lang="en-US" altLang="ja-JP" dirty="0" smtClean="0"/>
              <a:t>3. </a:t>
            </a:r>
            <a:r>
              <a:rPr kumimoji="1" lang="ja-JP" altLang="en-US" dirty="0" smtClean="0"/>
              <a:t>はこの本を読んでこのような人材になるということですね</a:t>
            </a:r>
            <a:endParaRPr kumimoji="1" lang="en-US" altLang="ja-JP" dirty="0" smtClean="0"/>
          </a:p>
          <a:p>
            <a:pPr marL="228600" indent="-228600">
              <a:buAutoNum type="arabicPeriod"/>
            </a:pPr>
            <a:endParaRPr kumimoji="1" lang="en-US" altLang="ja-JP" dirty="0" smtClean="0"/>
          </a:p>
          <a:p>
            <a:pPr marL="0" indent="0">
              <a:buNone/>
            </a:pPr>
            <a:r>
              <a:rPr kumimoji="1" lang="ja-JP" altLang="en-US" dirty="0" smtClean="0"/>
              <a:t>最後に</a:t>
            </a:r>
            <a:r>
              <a:rPr kumimoji="1" lang="ja-JP" altLang="en-US" baseline="0" dirty="0" smtClean="0"/>
              <a:t> </a:t>
            </a:r>
            <a:r>
              <a:rPr kumimoji="1" lang="en-US" altLang="ja-JP" dirty="0" smtClean="0"/>
              <a:t>4.</a:t>
            </a:r>
            <a:r>
              <a:rPr kumimoji="1" lang="ja-JP" altLang="en-US" dirty="0" smtClean="0"/>
              <a:t>番リスクを取ってくれる責任者が重要です。これは結構重要で、～～ですね。で、できればこの人は機械学習やデータ分析経験者の方が話が進めやすいのより良いらしいです。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17</a:t>
            </a:fld>
            <a:endParaRPr kumimoji="1" lang="ja-JP" altLang="en-US" dirty="0"/>
          </a:p>
        </p:txBody>
      </p:sp>
    </p:spTree>
    <p:extLst>
      <p:ext uri="{BB962C8B-B14F-4D97-AF65-F5344CB8AC3E}">
        <p14:creationId xmlns:p14="http://schemas.microsoft.com/office/powerpoint/2010/main" val="1946362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第</a:t>
            </a:r>
            <a:r>
              <a:rPr kumimoji="1" lang="en-US" altLang="ja-JP" dirty="0" smtClean="0"/>
              <a:t>1</a:t>
            </a:r>
            <a:r>
              <a:rPr kumimoji="1" lang="ja-JP" altLang="en-US" dirty="0" smtClean="0"/>
              <a:t>章では、機械学習プロジェクトの進め方の流れとそのポイントについて紹介しました。</a:t>
            </a:r>
            <a:endParaRPr kumimoji="1" lang="en-US" altLang="ja-JP" dirty="0" smtClean="0"/>
          </a:p>
          <a:p>
            <a:endParaRPr kumimoji="1" lang="en-US" altLang="ja-JP" dirty="0" smtClean="0"/>
          </a:p>
          <a:p>
            <a:r>
              <a:rPr kumimoji="1" lang="ja-JP" altLang="en-US" dirty="0" smtClean="0"/>
              <a:t>ビジネスの目的を明確にし、仮説をきちんと立てて、価値を出すためにどうしたらよいのかを考えながらプロジェクトを進めて行くのが大事ですよということですね。</a:t>
            </a:r>
            <a:endParaRPr kumimoji="1" lang="en-US" altLang="ja-JP" dirty="0" smtClean="0"/>
          </a:p>
          <a:p>
            <a:endParaRPr kumimoji="1" lang="en-US" altLang="ja-JP" dirty="0" smtClean="0"/>
          </a:p>
          <a:p>
            <a:r>
              <a:rPr kumimoji="1" lang="ja-JP" altLang="en-US" dirty="0" smtClean="0"/>
              <a:t>で、ビジネスで使う機械学習は、このような価値を生み出すための一つの手段ですよという話でした。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18</a:t>
            </a:fld>
            <a:endParaRPr kumimoji="1" lang="ja-JP" altLang="en-US"/>
          </a:p>
        </p:txBody>
      </p:sp>
    </p:spTree>
    <p:extLst>
      <p:ext uri="{BB962C8B-B14F-4D97-AF65-F5344CB8AC3E}">
        <p14:creationId xmlns:p14="http://schemas.microsoft.com/office/powerpoint/2010/main" val="246856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solidFill>
                  <a:schemeClr val="tx1"/>
                </a:solidFill>
              </a:rPr>
              <a:t>機械学習が良く使われる用途として、未知のデータに対して過去の経験を元に機械が予測するというものがあります</a:t>
            </a:r>
            <a:endParaRPr kumimoji="1" lang="en-US" altLang="ja-JP" b="1" dirty="0" smtClean="0">
              <a:solidFill>
                <a:schemeClr val="tx1"/>
              </a:solidFill>
            </a:endParaRPr>
          </a:p>
          <a:p>
            <a:endParaRPr kumimoji="1" lang="en-US" altLang="ja-JP" dirty="0" smtClean="0"/>
          </a:p>
          <a:p>
            <a:r>
              <a:rPr kumimoji="1" lang="ja-JP" altLang="en-US" dirty="0" smtClean="0"/>
              <a:t>で、その中でもビジネスで頻繁に使われるのが教師あり学習ですね。</a:t>
            </a:r>
            <a:endParaRPr kumimoji="1" lang="en-US" altLang="ja-JP" dirty="0" smtClean="0"/>
          </a:p>
          <a:p>
            <a:endParaRPr kumimoji="1" lang="en-US" altLang="ja-JP" dirty="0" smtClean="0"/>
          </a:p>
          <a:p>
            <a:r>
              <a:rPr kumimoji="1" lang="ja-JP" altLang="en-US" dirty="0" smtClean="0"/>
              <a:t>教師あり学習とは、～～ことです。この本はビジネス向けなので教師あり学習が中心として話が進んでいきます。</a:t>
            </a:r>
            <a:endParaRPr kumimoji="1" lang="en-US" altLang="ja-JP" dirty="0" smtClean="0"/>
          </a:p>
          <a:p>
            <a:endParaRPr kumimoji="1" lang="en-US" altLang="ja-JP" dirty="0" smtClean="0"/>
          </a:p>
          <a:p>
            <a:r>
              <a:rPr kumimoji="1" lang="ja-JP" altLang="en-US" dirty="0" smtClean="0"/>
              <a:t>で、教師ありの他には、教師なし学習があります。</a:t>
            </a:r>
            <a:endParaRPr kumimoji="1" lang="en-US" altLang="ja-JP" dirty="0" smtClean="0"/>
          </a:p>
          <a:p>
            <a:endParaRPr kumimoji="1" lang="en-US" altLang="ja-JP" dirty="0" smtClean="0"/>
          </a:p>
          <a:p>
            <a:r>
              <a:rPr kumimoji="1" lang="ja-JP" altLang="en-US" dirty="0" smtClean="0"/>
              <a:t>これは、～～するということで、正解データが与えられないということで、教師ありと大きく異なります。正解がないので教師なし学習では～～ます</a:t>
            </a:r>
            <a:endParaRPr kumimoji="1" lang="en-US" altLang="ja-JP" dirty="0" smtClean="0"/>
          </a:p>
          <a:p>
            <a:endParaRPr kumimoji="1" lang="en-US" altLang="ja-JP" dirty="0" smtClean="0"/>
          </a:p>
          <a:p>
            <a:r>
              <a:rPr kumimoji="1" lang="ja-JP" altLang="en-US" dirty="0" smtClean="0"/>
              <a:t>これによって</a:t>
            </a:r>
            <a:endParaRPr kumimoji="1" lang="en-US" altLang="ja-JP" dirty="0" smtClean="0"/>
          </a:p>
          <a:p>
            <a:endParaRPr kumimoji="1" lang="en-US" altLang="ja-JP" dirty="0" smtClean="0"/>
          </a:p>
          <a:p>
            <a:r>
              <a:rPr kumimoji="1" lang="ja-JP" altLang="en-US" dirty="0" smtClean="0"/>
              <a:t>最後の強化学習は、教師あり学習と似ているんですが、異なる点として</a:t>
            </a:r>
            <a:endParaRPr kumimoji="1" lang="en-US" altLang="ja-JP" dirty="0" smtClean="0"/>
          </a:p>
          <a:p>
            <a:endParaRPr kumimoji="1" lang="en-US" altLang="ja-JP" dirty="0" smtClean="0"/>
          </a:p>
          <a:p>
            <a:r>
              <a:rPr kumimoji="1" lang="ja-JP" altLang="en-US" dirty="0" smtClean="0"/>
              <a:t>次に機械学習プロジェクトの進め方ですね</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a:p>
        </p:txBody>
      </p:sp>
    </p:spTree>
    <p:extLst>
      <p:ext uri="{BB962C8B-B14F-4D97-AF65-F5344CB8AC3E}">
        <p14:creationId xmlns:p14="http://schemas.microsoft.com/office/powerpoint/2010/main" val="696298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次は、機械学習プロジェクトの流れです。</a:t>
            </a:r>
            <a:endParaRPr kumimoji="1" lang="en-US" altLang="ja-JP" dirty="0" smtClean="0"/>
          </a:p>
          <a:p>
            <a:endParaRPr kumimoji="1" lang="en-US" altLang="ja-JP" dirty="0" smtClean="0"/>
          </a:p>
          <a:p>
            <a:r>
              <a:rPr kumimoji="1" lang="ja-JP" altLang="en-US" dirty="0" smtClean="0"/>
              <a:t>実際の機械学習を含めたプロジェクトを開始する際には、以下のような流れで進めて行きます。</a:t>
            </a:r>
            <a:endParaRPr kumimoji="1" lang="en-US" altLang="ja-JP" dirty="0" smtClean="0"/>
          </a:p>
          <a:p>
            <a:endParaRPr kumimoji="1" lang="en-US" altLang="ja-JP" dirty="0" smtClean="0"/>
          </a:p>
          <a:p>
            <a:r>
              <a:rPr kumimoji="1" lang="ja-JP" altLang="en-US" dirty="0" smtClean="0"/>
              <a:t>ビジネスで使う機械学習プロジェクトはこんな感じの流れなのですが、機械学習をつかった理論的な研究では、</a:t>
            </a:r>
            <a:r>
              <a:rPr kumimoji="1" lang="en-US" altLang="ja-JP" dirty="0" smtClean="0"/>
              <a:t>4,5,6,7</a:t>
            </a:r>
            <a:r>
              <a:rPr kumimoji="1" lang="ja-JP" altLang="en-US" dirty="0" smtClean="0"/>
              <a:t>が中心になることが多いそうです。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4</a:t>
            </a:fld>
            <a:endParaRPr kumimoji="1" lang="ja-JP" altLang="en-US" dirty="0"/>
          </a:p>
        </p:txBody>
      </p:sp>
    </p:spTree>
    <p:extLst>
      <p:ext uri="{BB962C8B-B14F-4D97-AF65-F5344CB8AC3E}">
        <p14:creationId xmlns:p14="http://schemas.microsoft.com/office/powerpoint/2010/main" val="186806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で、先ほどの流れを大まかなステップで分けると、</a:t>
            </a:r>
            <a:endParaRPr kumimoji="1" lang="en-US" altLang="ja-JP" dirty="0" smtClean="0"/>
          </a:p>
          <a:p>
            <a:endParaRPr kumimoji="1" lang="en-US" altLang="ja-JP" dirty="0" smtClean="0"/>
          </a:p>
          <a:p>
            <a:r>
              <a:rPr kumimoji="1" lang="ja-JP" altLang="en-US" dirty="0" smtClean="0"/>
              <a:t>１番と</a:t>
            </a:r>
            <a:r>
              <a:rPr kumimoji="1" lang="en-US" altLang="ja-JP" dirty="0" smtClean="0"/>
              <a:t>2</a:t>
            </a:r>
            <a:r>
              <a:rPr kumimoji="1" lang="ja-JP" altLang="en-US" dirty="0" smtClean="0"/>
              <a:t>番は、　～～　　</a:t>
            </a:r>
            <a:r>
              <a:rPr kumimoji="1" lang="en-US" altLang="ja-JP" dirty="0" smtClean="0"/>
              <a:t>3</a:t>
            </a:r>
            <a:r>
              <a:rPr kumimoji="1" lang="ja-JP" altLang="en-US" dirty="0" err="1" smtClean="0"/>
              <a:t>、</a:t>
            </a:r>
            <a:r>
              <a:rPr kumimoji="1" lang="en-US" altLang="ja-JP" dirty="0" smtClean="0"/>
              <a:t>4</a:t>
            </a:r>
            <a:r>
              <a:rPr kumimoji="1" lang="ja-JP" altLang="en-US" dirty="0" err="1" smtClean="0"/>
              <a:t>、</a:t>
            </a:r>
            <a:r>
              <a:rPr kumimoji="1" lang="en-US" altLang="ja-JP" dirty="0" smtClean="0"/>
              <a:t>5</a:t>
            </a:r>
            <a:r>
              <a:rPr kumimoji="1" lang="ja-JP" altLang="en-US" dirty="0" err="1" smtClean="0"/>
              <a:t>、</a:t>
            </a:r>
            <a:r>
              <a:rPr kumimoji="1" lang="en-US" altLang="ja-JP" dirty="0" smtClean="0"/>
              <a:t>6</a:t>
            </a:r>
            <a:r>
              <a:rPr kumimoji="1" lang="ja-JP" altLang="en-US" dirty="0" smtClean="0"/>
              <a:t>番は、　～～　　</a:t>
            </a:r>
            <a:r>
              <a:rPr kumimoji="1" lang="en-US" altLang="ja-JP" dirty="0" smtClean="0"/>
              <a:t>7</a:t>
            </a:r>
            <a:r>
              <a:rPr kumimoji="1" lang="ja-JP" altLang="en-US" dirty="0" smtClean="0"/>
              <a:t>番は、　～～　</a:t>
            </a:r>
            <a:r>
              <a:rPr kumimoji="1" lang="en-US" altLang="ja-JP" dirty="0" smtClean="0"/>
              <a:t>8</a:t>
            </a:r>
            <a:r>
              <a:rPr kumimoji="1" lang="ja-JP" altLang="en-US" dirty="0" smtClean="0"/>
              <a:t>番は、　～～　という</a:t>
            </a:r>
            <a:r>
              <a:rPr kumimoji="1" lang="en-US" altLang="ja-JP" dirty="0" smtClean="0"/>
              <a:t>4</a:t>
            </a:r>
            <a:r>
              <a:rPr kumimoji="1" lang="ja-JP" altLang="en-US" dirty="0" err="1" smtClean="0"/>
              <a:t>つの</a:t>
            </a:r>
            <a:r>
              <a:rPr kumimoji="1" lang="ja-JP" altLang="en-US" dirty="0" smtClean="0"/>
              <a:t>ステップになります。</a:t>
            </a:r>
            <a:endParaRPr kumimoji="1" lang="en-US" altLang="ja-JP" dirty="0" smtClean="0"/>
          </a:p>
          <a:p>
            <a:endParaRPr kumimoji="1" lang="en-US" altLang="ja-JP" dirty="0" smtClean="0"/>
          </a:p>
          <a:p>
            <a:r>
              <a:rPr kumimoji="1" lang="ja-JP" altLang="en-US" dirty="0" smtClean="0"/>
              <a:t>でこの本では，最初の</a:t>
            </a:r>
            <a:r>
              <a:rPr kumimoji="1" lang="en-US" altLang="ja-JP" dirty="0" smtClean="0"/>
              <a:t>2</a:t>
            </a:r>
            <a:r>
              <a:rPr kumimoji="1" lang="ja-JP" altLang="en-US" dirty="0" err="1" smtClean="0"/>
              <a:t>つの</a:t>
            </a:r>
            <a:r>
              <a:rPr kumimoji="1" lang="ja-JP" altLang="en-US" dirty="0" smtClean="0"/>
              <a:t>ステップの課題設定と前処理が重要だと言っています。</a:t>
            </a:r>
            <a:endParaRPr kumimoji="1" lang="en-US" altLang="ja-JP" dirty="0" smtClean="0"/>
          </a:p>
          <a:p>
            <a:endParaRPr kumimoji="1" lang="en-US" altLang="ja-JP" dirty="0" smtClean="0"/>
          </a:p>
          <a:p>
            <a:r>
              <a:rPr kumimoji="1" lang="ja-JP" altLang="en-US" b="1" dirty="0" smtClean="0"/>
              <a:t>いくらデータがあっても、適切に前処理がなされていなければ性能は出ませんし</a:t>
            </a:r>
            <a:r>
              <a:rPr kumimoji="1" lang="ja-JP" altLang="en-US" dirty="0" smtClean="0"/>
              <a:t>、</a:t>
            </a:r>
            <a:r>
              <a:rPr kumimoji="1" lang="ja-JP" altLang="en-US" b="1" dirty="0" smtClean="0"/>
              <a:t>そもそも解こうと思っている課題が人間にも解けない場合は機械で解くのも難しいということです</a:t>
            </a:r>
            <a:endParaRPr kumimoji="1" lang="en-US" altLang="ja-JP" b="1" dirty="0" smtClean="0"/>
          </a:p>
          <a:p>
            <a:endParaRPr kumimoji="1" lang="en-US" altLang="ja-JP" dirty="0" smtClean="0"/>
          </a:p>
          <a:p>
            <a:r>
              <a:rPr kumimoji="1" lang="ja-JP" altLang="en-US" dirty="0" smtClean="0"/>
              <a:t>特に教師あり学習では、何が正解なのか人間が機械に教えなければならないので、</a:t>
            </a:r>
            <a:r>
              <a:rPr kumimoji="1" lang="ja-JP" altLang="en-US" dirty="0" smtClean="0">
                <a:solidFill>
                  <a:schemeClr val="accent2"/>
                </a:solidFill>
              </a:rPr>
              <a:t>人が正解を決めれない問題は機械にも解けないということです</a:t>
            </a:r>
            <a:endParaRPr kumimoji="1" lang="en-US" altLang="ja-JP" dirty="0" smtClean="0">
              <a:solidFill>
                <a:schemeClr val="accent2"/>
              </a:solidFill>
            </a:endParaRPr>
          </a:p>
          <a:p>
            <a:endParaRPr kumimoji="1" lang="en-US" altLang="ja-JP" dirty="0" smtClean="0">
              <a:solidFill>
                <a:schemeClr val="accent2"/>
              </a:solidFill>
            </a:endParaRPr>
          </a:p>
          <a:p>
            <a:r>
              <a:rPr kumimoji="1" lang="ja-JP" altLang="en-US" dirty="0" smtClean="0">
                <a:solidFill>
                  <a:schemeClr val="accent2"/>
                </a:solidFill>
              </a:rPr>
              <a:t>で、</a:t>
            </a:r>
            <a:r>
              <a:rPr kumimoji="1" lang="ja-JP" altLang="en-US" dirty="0" smtClean="0">
                <a:solidFill>
                  <a:schemeClr val="accent2"/>
                </a:solidFill>
              </a:rPr>
              <a:t>次からプロジェクト</a:t>
            </a:r>
            <a:r>
              <a:rPr kumimoji="1" lang="ja-JP" altLang="en-US" dirty="0" smtClean="0">
                <a:solidFill>
                  <a:schemeClr val="accent2"/>
                </a:solidFill>
              </a:rPr>
              <a:t>の流れの項目を一つずつ見て行きます。</a:t>
            </a:r>
            <a:endParaRPr kumimoji="1" lang="en-US" altLang="ja-JP" dirty="0" smtClean="0">
              <a:solidFill>
                <a:schemeClr val="accent2"/>
              </a:solidFill>
            </a:endParaRP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5</a:t>
            </a:fld>
            <a:endParaRPr kumimoji="1" lang="ja-JP" altLang="en-US"/>
          </a:p>
        </p:txBody>
      </p:sp>
    </p:spTree>
    <p:extLst>
      <p:ext uri="{BB962C8B-B14F-4D97-AF65-F5344CB8AC3E}">
        <p14:creationId xmlns:p14="http://schemas.microsoft.com/office/powerpoint/2010/main" val="3745395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一番初めは、問題の定式化です。</a:t>
            </a:r>
            <a:endParaRPr kumimoji="1" lang="en-US" altLang="ja-JP" dirty="0" smtClean="0"/>
          </a:p>
          <a:p>
            <a:r>
              <a:rPr kumimoji="1" lang="ja-JP" altLang="en-US" dirty="0" smtClean="0"/>
              <a:t>まぁ、～～ということなんですが</a:t>
            </a:r>
            <a:endParaRPr kumimoji="1" lang="en-US" altLang="ja-JP" dirty="0" smtClean="0"/>
          </a:p>
          <a:p>
            <a:r>
              <a:rPr kumimoji="1" lang="ja-JP" altLang="en-US" dirty="0" smtClean="0"/>
              <a:t>この時、重要なのが～～です。この目的とは、例えば～～というビジネス上の目的です。</a:t>
            </a:r>
            <a:endParaRPr kumimoji="1" lang="en-US" altLang="ja-JP" dirty="0" smtClean="0"/>
          </a:p>
          <a:p>
            <a:endParaRPr kumimoji="1" lang="en-US" altLang="ja-JP" dirty="0" smtClean="0"/>
          </a:p>
          <a:p>
            <a:r>
              <a:rPr kumimoji="1" lang="ja-JP" altLang="en-US" dirty="0" smtClean="0"/>
              <a:t>で、こうした大きな目的対してブレイクダウンしていきます。例えば～～みたいな感じでより具体的でアクション可能なレベルまでブレイクダウンして考えます。</a:t>
            </a:r>
            <a:endParaRPr kumimoji="1" lang="en-US" altLang="ja-JP" dirty="0" smtClean="0"/>
          </a:p>
          <a:p>
            <a:endParaRPr kumimoji="1" lang="en-US" altLang="ja-JP" dirty="0" smtClean="0"/>
          </a:p>
          <a:p>
            <a:r>
              <a:rPr kumimoji="1" lang="ja-JP" altLang="en-US" b="1" dirty="0" smtClean="0"/>
              <a:t>ブレイクダウンをする過程で何かしらのビジネス上の指標を決めることが重要です</a:t>
            </a:r>
            <a:r>
              <a:rPr kumimoji="1" lang="ja-JP" altLang="en-US" dirty="0" smtClean="0"/>
              <a:t>。このことを</a:t>
            </a:r>
            <a:r>
              <a:rPr kumimoji="1" lang="en-US" altLang="ja-JP" dirty="0" smtClean="0"/>
              <a:t>KPI</a:t>
            </a:r>
            <a:r>
              <a:rPr kumimoji="1" lang="ja-JP" altLang="en-US" dirty="0" smtClean="0"/>
              <a:t>と言います</a:t>
            </a:r>
            <a:endParaRPr kumimoji="1" lang="en-US" altLang="ja-JP" dirty="0" smtClean="0"/>
          </a:p>
          <a:p>
            <a:endParaRPr kumimoji="1" lang="en-US" altLang="ja-JP" dirty="0" smtClean="0"/>
          </a:p>
          <a:p>
            <a:r>
              <a:rPr kumimoji="1" lang="ja-JP" altLang="en-US" dirty="0" smtClean="0"/>
              <a:t>で、この</a:t>
            </a:r>
            <a:r>
              <a:rPr kumimoji="1" lang="en-US" altLang="ja-JP" dirty="0" smtClean="0"/>
              <a:t>KPI</a:t>
            </a:r>
            <a:r>
              <a:rPr kumimoji="1" lang="ja-JP" altLang="en-US" dirty="0" smtClean="0"/>
              <a:t>を達成させる手段の一つとして機械学習の力を使うということですね。</a:t>
            </a:r>
            <a:endParaRPr kumimoji="1" lang="en-US" altLang="ja-JP" dirty="0" smtClean="0"/>
          </a:p>
          <a:p>
            <a:endParaRPr kumimoji="1" lang="en-US" altLang="ja-JP" dirty="0" smtClean="0"/>
          </a:p>
          <a:p>
            <a:r>
              <a:rPr kumimoji="1" lang="ja-JP" altLang="en-US" dirty="0" smtClean="0"/>
              <a:t>この辺の</a:t>
            </a:r>
            <a:r>
              <a:rPr kumimoji="1" lang="en-US" altLang="ja-JP" dirty="0" smtClean="0"/>
              <a:t>KPI</a:t>
            </a:r>
            <a:r>
              <a:rPr kumimoji="1" lang="ja-JP" altLang="en-US" dirty="0" smtClean="0"/>
              <a:t>の決め方などは、いろいろ良い本があるらしいのでビジネスに興味があれば読んでみるといいです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6</a:t>
            </a:fld>
            <a:endParaRPr kumimoji="1" lang="ja-JP" altLang="en-US"/>
          </a:p>
        </p:txBody>
      </p:sp>
    </p:spTree>
    <p:extLst>
      <p:ext uri="{BB962C8B-B14F-4D97-AF65-F5344CB8AC3E}">
        <p14:creationId xmlns:p14="http://schemas.microsoft.com/office/powerpoint/2010/main" val="799218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機械学習を学ぶ本なのになぜこんな章があるのかと疑問に思うかもしれませんが、～～</a:t>
            </a:r>
            <a:endParaRPr kumimoji="1" lang="en-US" altLang="ja-JP" dirty="0" smtClean="0"/>
          </a:p>
          <a:p>
            <a:endParaRPr kumimoji="1" lang="en-US" altLang="ja-JP" dirty="0" smtClean="0"/>
          </a:p>
          <a:p>
            <a:r>
              <a:rPr kumimoji="1" lang="ja-JP" altLang="en-US" dirty="0" smtClean="0"/>
              <a:t>なんか機械学習は高利子のクレジットカードとかいうタイトルの有名な論文があるほどこれは言われてるらしいです。</a:t>
            </a:r>
            <a:endParaRPr kumimoji="1" lang="en-US" altLang="ja-JP" dirty="0" smtClean="0"/>
          </a:p>
          <a:p>
            <a:endParaRPr kumimoji="1" lang="en-US" altLang="ja-JP" dirty="0" smtClean="0"/>
          </a:p>
          <a:p>
            <a:r>
              <a:rPr kumimoji="1" lang="ja-JP" altLang="en-US" b="1" dirty="0" smtClean="0"/>
              <a:t>機械学習を用いるシステム構築の</a:t>
            </a:r>
            <a:r>
              <a:rPr kumimoji="1" lang="ja-JP" altLang="en-US" b="1" dirty="0" smtClean="0"/>
              <a:t>難しく要因には、</a:t>
            </a:r>
            <a:r>
              <a:rPr kumimoji="1" lang="ja-JP" altLang="en-US" b="1" dirty="0" smtClean="0"/>
              <a:t>このようなものがあります。</a:t>
            </a:r>
            <a:r>
              <a:rPr kumimoji="1" lang="ja-JP" altLang="en-US" dirty="0" smtClean="0"/>
              <a:t>この中でも上二つについて詳しく説明します。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7</a:t>
            </a:fld>
            <a:endParaRPr kumimoji="1" lang="ja-JP" altLang="en-US"/>
          </a:p>
        </p:txBody>
      </p:sp>
    </p:spTree>
    <p:extLst>
      <p:ext uri="{BB962C8B-B14F-4D97-AF65-F5344CB8AC3E}">
        <p14:creationId xmlns:p14="http://schemas.microsoft.com/office/powerpoint/2010/main" val="2067492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長期運用しているとトレンドの辺かなどで入力の傾向が変化する</a:t>
            </a:r>
            <a:endParaRPr lang="en-US" altLang="ja-JP" sz="2800" dirty="0" smtClean="0"/>
          </a:p>
          <a:p>
            <a:endParaRPr kumimoji="1" lang="en-US" altLang="ja-JP" dirty="0" smtClean="0"/>
          </a:p>
          <a:p>
            <a:r>
              <a:rPr kumimoji="1" lang="ja-JP" altLang="en-US" dirty="0" smtClean="0"/>
              <a:t>これはやっかいな問題で</a:t>
            </a:r>
            <a:r>
              <a:rPr kumimoji="1" lang="ja-JP" altLang="en-US" dirty="0" smtClean="0"/>
              <a:t>、～～っていうことですね。</a:t>
            </a:r>
            <a:endParaRPr kumimoji="1" lang="en-US" altLang="ja-JP" dirty="0" smtClean="0"/>
          </a:p>
          <a:p>
            <a:endParaRPr kumimoji="1" lang="en-US" altLang="ja-JP" dirty="0" smtClean="0"/>
          </a:p>
          <a:p>
            <a:r>
              <a:rPr kumimoji="1" lang="ja-JP" altLang="en-US" dirty="0" smtClean="0"/>
              <a:t>例えば、この単語のトレンドについては、テキストを扱う問題として</a:t>
            </a:r>
            <a:r>
              <a:rPr kumimoji="1" lang="ja-JP" altLang="en-US" u="sng" dirty="0" smtClean="0"/>
              <a:t>文のポジネガ判定を行う際に、文章に含まれる「ヤバい」という単語について、昔ではネガティブな意味しかなかったのに、今ではポジティブな意味もありえるといったことです。</a:t>
            </a:r>
            <a:endParaRPr kumimoji="1" lang="en-US" altLang="ja-JP" dirty="0" smtClean="0"/>
          </a:p>
          <a:p>
            <a:endParaRPr kumimoji="1" lang="en-US" altLang="ja-JP" dirty="0" smtClean="0"/>
          </a:p>
          <a:p>
            <a:r>
              <a:rPr kumimoji="1" lang="ja-JP" altLang="en-US" dirty="0" smtClean="0"/>
              <a:t>新語の登場については、例えば、「スイカ」と言えば、野菜のスイカでしたが今では電子マネーの</a:t>
            </a:r>
            <a:r>
              <a:rPr kumimoji="1" lang="en-US" altLang="ja-JP" dirty="0" err="1" smtClean="0"/>
              <a:t>Suica</a:t>
            </a:r>
            <a:r>
              <a:rPr kumimoji="1" lang="ja-JP" altLang="en-US" dirty="0" smtClean="0"/>
              <a:t>などがあるってことですね。</a:t>
            </a:r>
            <a:endParaRPr kumimoji="1" lang="en-US" altLang="ja-JP" dirty="0" smtClean="0"/>
          </a:p>
          <a:p>
            <a:endParaRPr kumimoji="1" lang="en-US" altLang="ja-JP" dirty="0" smtClean="0"/>
          </a:p>
          <a:p>
            <a:r>
              <a:rPr kumimoji="1" lang="ja-JP" altLang="en-US" dirty="0" smtClean="0"/>
              <a:t>で、こういったことがあると予測モデルの精度が落ちるので、</a:t>
            </a:r>
            <a:r>
              <a:rPr kumimoji="1" lang="ja-JP" altLang="en-US" b="1" dirty="0" smtClean="0"/>
              <a:t>定期的に新しいデータでモデルを更新するなどの予測モデルのメンテナンスが必要です</a:t>
            </a:r>
            <a:endParaRPr kumimoji="1" lang="en-US" altLang="ja-JP" b="1" dirty="0" smtClean="0"/>
          </a:p>
          <a:p>
            <a:endParaRPr kumimoji="1" lang="en-US" altLang="ja-JP" dirty="0" smtClean="0"/>
          </a:p>
          <a:p>
            <a:r>
              <a:rPr kumimoji="1" lang="ja-JP" altLang="en-US" dirty="0" smtClean="0"/>
              <a:t>～～いう</a:t>
            </a:r>
            <a:r>
              <a:rPr kumimoji="1" lang="ja-JP" altLang="en-US" dirty="0" smtClean="0"/>
              <a:t>問題では、～～ということで、ルールベースで処理したときのように挙動が決定的ではないってことですね。</a:t>
            </a:r>
            <a:r>
              <a:rPr kumimoji="1" lang="ja-JP" altLang="en-US" b="0" dirty="0" smtClean="0"/>
              <a:t>まぁ、</a:t>
            </a:r>
            <a:r>
              <a:rPr kumimoji="1" lang="ja-JP" altLang="en-US" b="1" u="sng" dirty="0" smtClean="0"/>
              <a:t>それができないような大量の自動処理を期待しているので機械学習を利用しているのだと思います。</a:t>
            </a:r>
            <a:endParaRPr kumimoji="1" lang="en-US" altLang="ja-JP" b="1" u="sng" dirty="0" smtClean="0"/>
          </a:p>
          <a:p>
            <a:endParaRPr kumimoji="1" lang="en-US" altLang="ja-JP" dirty="0" smtClean="0"/>
          </a:p>
          <a:p>
            <a:r>
              <a:rPr kumimoji="1" lang="ja-JP" altLang="en-US" dirty="0" smtClean="0"/>
              <a:t>で、～～なので、</a:t>
            </a:r>
            <a:r>
              <a:rPr kumimoji="1" lang="ja-JP" altLang="en-US" b="1" dirty="0" smtClean="0"/>
              <a:t>思いもよらない予測結果が出力されるリスクが常に存在するという認識が必要です。</a:t>
            </a:r>
            <a:endParaRPr kumimoji="1" lang="en-US" altLang="ja-JP" b="1" dirty="0" smtClean="0"/>
          </a:p>
          <a:p>
            <a:endParaRPr kumimoji="1" lang="en-US" altLang="ja-JP" dirty="0" smtClean="0"/>
          </a:p>
          <a:p>
            <a:r>
              <a:rPr kumimoji="1" lang="ja-JP" altLang="en-US" dirty="0" smtClean="0"/>
              <a:t>以前に</a:t>
            </a:r>
            <a:r>
              <a:rPr kumimoji="1" lang="en-US" altLang="ja-JP" dirty="0" smtClean="0"/>
              <a:t>Google</a:t>
            </a:r>
            <a:r>
              <a:rPr kumimoji="1" lang="ja-JP" altLang="en-US" dirty="0" smtClean="0"/>
              <a:t>フォトが写真に写ったアフリカ人をゴリラと認識して差別問題がありました</a:t>
            </a:r>
            <a:endParaRPr kumimoji="1" lang="en-US" altLang="ja-JP" dirty="0" smtClean="0"/>
          </a:p>
          <a:p>
            <a:endParaRPr kumimoji="1" lang="en-US" altLang="ja-JP" dirty="0" smtClean="0"/>
          </a:p>
          <a:p>
            <a:r>
              <a:rPr kumimoji="1" lang="ja-JP" altLang="en-US" dirty="0" smtClean="0"/>
              <a:t>で、このように～～　例えば</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8</a:t>
            </a:fld>
            <a:endParaRPr kumimoji="1" lang="ja-JP" altLang="en-US"/>
          </a:p>
        </p:txBody>
      </p:sp>
    </p:spTree>
    <p:extLst>
      <p:ext uri="{BB962C8B-B14F-4D97-AF65-F5344CB8AC3E}">
        <p14:creationId xmlns:p14="http://schemas.microsoft.com/office/powerpoint/2010/main" val="2556305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問題の定式化が済んだので、機械学習を含めたシステムの設計をします。</a:t>
            </a:r>
            <a:endParaRPr kumimoji="1" lang="en-US" altLang="ja-JP" b="1" dirty="0" smtClean="0"/>
          </a:p>
          <a:p>
            <a:endParaRPr kumimoji="1" lang="en-US" altLang="ja-JP" dirty="0" smtClean="0"/>
          </a:p>
          <a:p>
            <a:r>
              <a:rPr kumimoji="1" lang="ja-JP" altLang="en-US" dirty="0" smtClean="0"/>
              <a:t>システム設計とアルゴリズムの選定はあとの章で詳しく紹介されるので、ここでは簡単にやります。</a:t>
            </a:r>
            <a:endParaRPr kumimoji="1" lang="en-US" altLang="ja-JP" dirty="0" smtClean="0"/>
          </a:p>
          <a:p>
            <a:endParaRPr kumimoji="1" lang="en-US" altLang="ja-JP" dirty="0" smtClean="0"/>
          </a:p>
          <a:p>
            <a:r>
              <a:rPr kumimoji="1" lang="ja-JP" altLang="en-US" dirty="0" smtClean="0"/>
              <a:t>で、システム設計を考える上で重要なポイントが大きく</a:t>
            </a:r>
            <a:r>
              <a:rPr kumimoji="1" lang="en-US" altLang="ja-JP" dirty="0" smtClean="0"/>
              <a:t>2</a:t>
            </a:r>
            <a:r>
              <a:rPr kumimoji="1" lang="ja-JP" altLang="en-US" dirty="0" smtClean="0"/>
              <a:t>つあります。</a:t>
            </a:r>
            <a:endParaRPr kumimoji="1" lang="en-US" altLang="ja-JP" dirty="0" smtClean="0"/>
          </a:p>
          <a:p>
            <a:endParaRPr kumimoji="1" lang="en-US" altLang="ja-JP" dirty="0" smtClean="0"/>
          </a:p>
          <a:p>
            <a:r>
              <a:rPr kumimoji="1" lang="en-US" altLang="ja-JP" dirty="0" smtClean="0"/>
              <a:t>1</a:t>
            </a:r>
            <a:r>
              <a:rPr kumimoji="1" lang="ja-JP" altLang="en-US" dirty="0" smtClean="0"/>
              <a:t>つ目は、～～です。これは、例えば～～とか、</a:t>
            </a:r>
            <a:r>
              <a:rPr kumimoji="1" lang="en-US" altLang="ja-JP" b="1" dirty="0" smtClean="0"/>
              <a:t>web</a:t>
            </a:r>
            <a:r>
              <a:rPr kumimoji="1" lang="ja-JP" altLang="en-US" b="1" dirty="0" smtClean="0"/>
              <a:t>サービス上でユーザのアクションごとに非同期で予測するかなどの方法が</a:t>
            </a:r>
            <a:r>
              <a:rPr kumimoji="1" lang="ja-JP" altLang="en-US" b="1" dirty="0" smtClean="0"/>
              <a:t>あるそうです</a:t>
            </a:r>
            <a:r>
              <a:rPr kumimoji="1" lang="ja-JP" altLang="en-US" dirty="0" smtClean="0"/>
              <a:t>。</a:t>
            </a:r>
            <a:endParaRPr kumimoji="1" lang="en-US" altLang="ja-JP" dirty="0" smtClean="0"/>
          </a:p>
          <a:p>
            <a:endParaRPr kumimoji="1" lang="en-US" altLang="ja-JP" dirty="0" smtClean="0"/>
          </a:p>
          <a:p>
            <a:r>
              <a:rPr kumimoji="1" lang="en-US" altLang="ja-JP" dirty="0" smtClean="0"/>
              <a:t>2</a:t>
            </a:r>
            <a:r>
              <a:rPr kumimoji="1" lang="ja-JP" altLang="en-US" dirty="0" smtClean="0"/>
              <a:t>つ目は、～～です。これは前のスライドでも述べたように、システム全体でリスクコントロールするということです。例えば～～といったことがあります。</a:t>
            </a:r>
            <a:endParaRPr kumimoji="1" lang="en-US" altLang="ja-JP" dirty="0" smtClean="0"/>
          </a:p>
          <a:p>
            <a:endParaRPr kumimoji="1" lang="en-US" altLang="ja-JP" dirty="0" smtClean="0"/>
          </a:p>
          <a:p>
            <a:r>
              <a:rPr kumimoji="1" lang="ja-JP" altLang="en-US" dirty="0" smtClean="0"/>
              <a:t>で、このフェーズを過ぎると実際に手を動かしてデータの収集や予測モデルの作成を進めるフェーズに入るので、</a:t>
            </a:r>
            <a:r>
              <a:rPr kumimoji="1" lang="ja-JP" altLang="en-US" b="1" dirty="0" smtClean="0"/>
              <a:t>ここまでに目標性能と撤退ラインを決めることが大事ってことですね</a:t>
            </a:r>
            <a:r>
              <a:rPr kumimoji="1" lang="ja-JP" altLang="en-US" dirty="0" smtClean="0"/>
              <a:t>。結構、予測モデルの開発は、「もう少し、性能が良く成ったらなぁ・・・」と予測モデル自身</a:t>
            </a:r>
            <a:r>
              <a:rPr kumimoji="1" lang="ja-JP" altLang="en-US" dirty="0" smtClean="0"/>
              <a:t>の改善</a:t>
            </a:r>
            <a:r>
              <a:rPr kumimoji="1" lang="ja-JP" altLang="en-US" dirty="0" smtClean="0"/>
              <a:t>する泥沼にはまってしまうことがあるので、ちゃんと撤退ラインを決めておくということです。</a:t>
            </a:r>
            <a:endParaRPr kumimoji="1" lang="en-US" altLang="ja-JP" dirty="0" smtClean="0"/>
          </a:p>
          <a:p>
            <a:endParaRPr kumimoji="1" lang="en-US" altLang="ja-JP" dirty="0" smtClean="0"/>
          </a:p>
          <a:p>
            <a:r>
              <a:rPr kumimoji="1" lang="ja-JP" altLang="en-US" dirty="0" smtClean="0"/>
              <a:t>で、次はアルゴリズムの選定ですね。</a:t>
            </a:r>
            <a:endParaRPr kumimoji="1" lang="en-US" altLang="ja-JP" dirty="0" smtClean="0"/>
          </a:p>
          <a:p>
            <a:endParaRPr kumimoji="1" lang="en-US" altLang="ja-JP" dirty="0" smtClean="0"/>
          </a:p>
          <a:p>
            <a:r>
              <a:rPr kumimoji="1" lang="ja-JP" altLang="en-US" dirty="0" smtClean="0"/>
              <a:t>機械学習で用いるアルゴリズムはこんな感じでいろんな種類があります。で、アルゴリズムの選定には、それぞれのアルゴリズムの特徴を知っておく必要があるってことです。それぞれの特徴についてもあとの章でやります</a:t>
            </a:r>
            <a:r>
              <a:rPr kumimoji="1" lang="ja-JP" altLang="en-US" dirty="0" smtClean="0"/>
              <a:t>。</a:t>
            </a:r>
            <a:endParaRPr kumimoji="1" lang="en-US" altLang="ja-JP" dirty="0" smtClean="0"/>
          </a:p>
          <a:p>
            <a:endParaRPr kumimoji="1" lang="en-US" altLang="ja-JP" dirty="0" smtClean="0"/>
          </a:p>
          <a:p>
            <a:r>
              <a:rPr kumimoji="1" lang="ja-JP" altLang="en-US" dirty="0" smtClean="0"/>
              <a:t>まぁ</a:t>
            </a:r>
            <a:r>
              <a:rPr kumimoji="1" lang="ja-JP" altLang="en-US" dirty="0" smtClean="0"/>
              <a:t>、ただこれだけいろいろある中で選定するのは結構難しいので、サイキットラーンのチュートリアルには、アルゴリズムを選定できる便利なフローチャートがあるので、はじめはこう</a:t>
            </a:r>
            <a:r>
              <a:rPr kumimoji="1" lang="ja-JP" altLang="en-US" dirty="0" err="1" smtClean="0"/>
              <a:t>いうの</a:t>
            </a:r>
            <a:r>
              <a:rPr kumimoji="1" lang="ja-JP" altLang="en-US" dirty="0" smtClean="0"/>
              <a:t>使ってみるといいと思います。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9</a:t>
            </a:fld>
            <a:endParaRPr kumimoji="1" lang="ja-JP" altLang="en-US"/>
          </a:p>
        </p:txBody>
      </p:sp>
    </p:spTree>
    <p:extLst>
      <p:ext uri="{BB962C8B-B14F-4D97-AF65-F5344CB8AC3E}">
        <p14:creationId xmlns:p14="http://schemas.microsoft.com/office/powerpoint/2010/main" val="3379970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アルゴリズムの候補が決まったら、入力情報としてどういったデータが使えそうなのかについて考えます</a:t>
            </a:r>
            <a:endParaRPr kumimoji="1" lang="en-US" altLang="ja-JP" b="1" dirty="0" smtClean="0"/>
          </a:p>
          <a:p>
            <a:endParaRPr kumimoji="1" lang="en-US" altLang="ja-JP" dirty="0" smtClean="0"/>
          </a:p>
          <a:p>
            <a:r>
              <a:rPr kumimoji="1" lang="ja-JP" altLang="en-US" dirty="0" smtClean="0"/>
              <a:t>機械学習の予測モデルに入力をする情報のことを特徴量といいます。</a:t>
            </a:r>
            <a:endParaRPr kumimoji="1" lang="en-US" altLang="ja-JP" dirty="0" smtClean="0"/>
          </a:p>
          <a:p>
            <a:endParaRPr kumimoji="1" lang="en-US" altLang="ja-JP" dirty="0" smtClean="0"/>
          </a:p>
          <a:p>
            <a:r>
              <a:rPr kumimoji="1" lang="ja-JP" altLang="en-US" b="1" dirty="0" smtClean="0"/>
              <a:t>機械学習では、入力情報を、まず数値ベクトル</a:t>
            </a:r>
            <a:r>
              <a:rPr kumimoji="1" lang="ja-JP" altLang="en-US" b="1" dirty="0" smtClean="0"/>
              <a:t>に表します</a:t>
            </a:r>
            <a:r>
              <a:rPr kumimoji="1" lang="ja-JP" altLang="en-US" dirty="0" smtClean="0"/>
              <a:t>。</a:t>
            </a:r>
            <a:r>
              <a:rPr kumimoji="1" lang="ja-JP" altLang="en-US" dirty="0" smtClean="0"/>
              <a:t>　例えば、明日の積雪の有無を予測するために～～といった特徴量を使うとすると特徴ベクトルは～～のようになります。</a:t>
            </a:r>
            <a:endParaRPr kumimoji="1" lang="en-US" altLang="ja-JP" dirty="0" smtClean="0"/>
          </a:p>
          <a:p>
            <a:endParaRPr kumimoji="1" lang="en-US" altLang="ja-JP" dirty="0" smtClean="0"/>
          </a:p>
          <a:p>
            <a:r>
              <a:rPr kumimoji="1" lang="ja-JP" altLang="en-US" dirty="0" smtClean="0"/>
              <a:t>機械学習では、特徴量が肝となるので、特徴量が～～することが重要です。</a:t>
            </a:r>
            <a:endParaRPr kumimoji="1" lang="en-US" altLang="ja-JP" dirty="0" smtClean="0"/>
          </a:p>
          <a:p>
            <a:endParaRPr kumimoji="1" lang="en-US" altLang="ja-JP" dirty="0" smtClean="0"/>
          </a:p>
          <a:p>
            <a:r>
              <a:rPr kumimoji="1" lang="ja-JP" altLang="en-US" dirty="0" err="1" smtClean="0"/>
              <a:t>なの</a:t>
            </a:r>
            <a:r>
              <a:rPr kumimoji="1" lang="ja-JP" altLang="en-US" dirty="0" smtClean="0"/>
              <a:t>で～～</a:t>
            </a:r>
            <a:endParaRPr kumimoji="1" lang="en-US" altLang="ja-JP" dirty="0" smtClean="0"/>
          </a:p>
          <a:p>
            <a:endParaRPr kumimoji="1" lang="en-US" altLang="ja-JP" dirty="0" smtClean="0"/>
          </a:p>
          <a:p>
            <a:r>
              <a:rPr kumimoji="1" lang="en-US" altLang="ja-JP" dirty="0" smtClean="0"/>
              <a:t>e.g.</a:t>
            </a:r>
            <a:r>
              <a:rPr kumimoji="1" lang="en-US" altLang="ja-JP" baseline="0" dirty="0" smtClean="0"/>
              <a:t> </a:t>
            </a:r>
            <a:r>
              <a:rPr kumimoji="1" lang="ja-JP" altLang="en-US" baseline="0" dirty="0" smtClean="0"/>
              <a:t>気象予報士</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で、特徴量を決めたら～～します。でこういった正解カテゴリのラベルと元となるデータのセットのことを教師データといいます</a:t>
            </a:r>
            <a:endParaRPr kumimoji="1" lang="en-US" altLang="ja-JP" dirty="0" smtClean="0"/>
          </a:p>
          <a:p>
            <a:endParaRPr kumimoji="1" lang="en-US" altLang="ja-JP" dirty="0" smtClean="0"/>
          </a:p>
          <a:p>
            <a:r>
              <a:rPr kumimoji="1" lang="ja-JP" altLang="en-US" dirty="0" smtClean="0"/>
              <a:t>例えば～～</a:t>
            </a:r>
            <a:endParaRPr kumimoji="1" lang="en-US" altLang="ja-JP" dirty="0" smtClean="0"/>
          </a:p>
          <a:p>
            <a:endParaRPr kumimoji="1" lang="en-US" altLang="ja-JP" dirty="0" smtClean="0"/>
          </a:p>
          <a:p>
            <a:r>
              <a:rPr kumimoji="1" lang="ja-JP" altLang="en-US" dirty="0" smtClean="0"/>
              <a:t>で、教師あり学習では～～です。　</a:t>
            </a:r>
            <a:endParaRPr kumimoji="1" lang="en-US" altLang="ja-JP" b="1" dirty="0" smtClean="0"/>
          </a:p>
          <a:p>
            <a:endParaRPr kumimoji="1" lang="en-US" altLang="ja-JP" b="1" dirty="0" smtClean="0"/>
          </a:p>
          <a:p>
            <a:r>
              <a:rPr kumimoji="1" lang="ja-JP" altLang="en-US" b="0" dirty="0" smtClean="0"/>
              <a:t>取得方法として、</a:t>
            </a:r>
            <a:r>
              <a:rPr kumimoji="1" lang="en-US" altLang="ja-JP" b="1" dirty="0" smtClean="0"/>
              <a:t>web</a:t>
            </a:r>
            <a:r>
              <a:rPr kumimoji="1" lang="ja-JP" altLang="en-US" b="1" dirty="0" smtClean="0"/>
              <a:t>サーバの</a:t>
            </a:r>
            <a:r>
              <a:rPr kumimoji="1" lang="ja-JP" altLang="en-US" b="1" dirty="0" smtClean="0"/>
              <a:t>アプリケーションログ</a:t>
            </a:r>
            <a:r>
              <a:rPr kumimoji="1" lang="ja-JP" altLang="en-US" b="0" dirty="0" smtClean="0"/>
              <a:t>や</a:t>
            </a:r>
            <a:r>
              <a:rPr kumimoji="1" lang="ja-JP" altLang="en-US" b="0" dirty="0" smtClean="0"/>
              <a:t>、どこを</a:t>
            </a:r>
            <a:r>
              <a:rPr kumimoji="1" lang="ja-JP" altLang="en-US" b="0" dirty="0" smtClean="0"/>
              <a:t>どうクリックしたかなどの</a:t>
            </a:r>
            <a:r>
              <a:rPr kumimoji="1" lang="ja-JP" altLang="en-US" b="1" dirty="0" smtClean="0"/>
              <a:t>ユーザ</a:t>
            </a:r>
            <a:r>
              <a:rPr kumimoji="1" lang="ja-JP" altLang="en-US" b="1" dirty="0" smtClean="0"/>
              <a:t>の行動ログ</a:t>
            </a:r>
            <a:r>
              <a:rPr kumimoji="1" lang="ja-JP" altLang="en-US" b="0" dirty="0" smtClean="0"/>
              <a:t>などのデータを集めてくるログ設計をするというやり方があるそうです。</a:t>
            </a:r>
            <a:endParaRPr kumimoji="1" lang="en-US" altLang="ja-JP" b="0"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10</a:t>
            </a:fld>
            <a:endParaRPr kumimoji="1" lang="ja-JP" altLang="en-US"/>
          </a:p>
        </p:txBody>
      </p:sp>
    </p:spTree>
    <p:extLst>
      <p:ext uri="{BB962C8B-B14F-4D97-AF65-F5344CB8AC3E}">
        <p14:creationId xmlns:p14="http://schemas.microsoft.com/office/powerpoint/2010/main" val="212922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DF5D9EE5-A6E8-48E2-834A-5126CA8A5F56}" type="datetime1">
              <a:rPr kumimoji="1" lang="ja-JP" altLang="en-US" smtClean="0"/>
              <a:t>2019/5/12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195601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50B03FE-0732-4930-B8FB-7E0D78937ED6}" type="datetime1">
              <a:rPr kumimoji="1" lang="ja-JP" altLang="en-US" smtClean="0"/>
              <a:t>2019/5/12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427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4BDEAC-E160-4F64-B115-75705AB47DDA}" type="datetime1">
              <a:rPr kumimoji="1" lang="ja-JP" altLang="en-US" smtClean="0"/>
              <a:t>2019/5/12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05926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1B43A85F-AAD5-4841-A11A-1359B58E3B02}" type="datetime1">
              <a:rPr kumimoji="1" lang="ja-JP" altLang="en-US" smtClean="0"/>
              <a:t>2019/5/12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2977270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6311FDA-7EB3-470C-B6F7-60AA72E6BE32}" type="datetime1">
              <a:rPr kumimoji="1" lang="ja-JP" altLang="en-US" smtClean="0"/>
              <a:t>2019/5/12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67442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CFFABAF-61FC-4CDF-830B-021F453B0FEB}" type="datetime1">
              <a:rPr kumimoji="1" lang="ja-JP" altLang="en-US" smtClean="0"/>
              <a:t>2019/5/12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200343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48C7CF2-A5B2-4A5C-AD2A-0846426B6086}" type="datetime1">
              <a:rPr kumimoji="1" lang="ja-JP" altLang="en-US" smtClean="0"/>
              <a:t>2019/5/12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99627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0E03DF-A70F-47A4-AAEE-000D89B5E696}" type="datetime1">
              <a:rPr kumimoji="1" lang="ja-JP" altLang="en-US" smtClean="0"/>
              <a:t>2019/5/12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152844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B953649-A7BD-44C0-A72C-863D05125866}" type="datetime1">
              <a:rPr kumimoji="1" lang="ja-JP" altLang="en-US" smtClean="0"/>
              <a:t>2019/5/12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1629095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FFC32FB-90D4-4380-827B-A0B541F3B73F}" type="datetime1">
              <a:rPr kumimoji="1" lang="ja-JP" altLang="en-US" smtClean="0"/>
              <a:t>2019/5/12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61552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F34B8C-2C50-45B2-BC35-BE8B04789902}" type="datetime1">
              <a:rPr kumimoji="1" lang="ja-JP" altLang="en-US" smtClean="0"/>
              <a:t>2019/5/12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838129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6DD2F-2E95-48DA-A380-73CB1D30DF23}" type="datetime1">
              <a:rPr kumimoji="1" lang="ja-JP" altLang="en-US" smtClean="0"/>
              <a:t>2019/5/12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533880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ja-JP" altLang="en-US" sz="5300" dirty="0" smtClean="0"/>
              <a:t>１章 機械学習プロジェクトの始め方</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2260586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1.2.5</a:t>
            </a:r>
            <a:r>
              <a:rPr lang="ja-JP" altLang="en-US" dirty="0"/>
              <a:t> </a:t>
            </a:r>
            <a:r>
              <a:rPr lang="ja-JP" altLang="en-US" dirty="0" smtClean="0"/>
              <a:t>特徴量、教師データとログ設計をする</a:t>
            </a:r>
            <a:endParaRPr kumimoji="1" lang="ja-JP" altLang="en-US" dirty="0"/>
          </a:p>
        </p:txBody>
      </p:sp>
      <p:sp>
        <p:nvSpPr>
          <p:cNvPr id="3" name="コンテンツ プレースホルダー 2"/>
          <p:cNvSpPr>
            <a:spLocks noGrp="1"/>
          </p:cNvSpPr>
          <p:nvPr>
            <p:ph idx="1"/>
          </p:nvPr>
        </p:nvSpPr>
        <p:spPr>
          <a:xfrm>
            <a:off x="547913" y="1689190"/>
            <a:ext cx="11407653" cy="4829175"/>
          </a:xfrm>
        </p:spPr>
        <p:txBody>
          <a:bodyPr>
            <a:normAutofit/>
          </a:bodyPr>
          <a:lstStyle/>
          <a:p>
            <a:r>
              <a:rPr kumimoji="1" lang="ja-JP" altLang="en-US" dirty="0" smtClean="0"/>
              <a:t>特徴量：</a:t>
            </a:r>
            <a:r>
              <a:rPr kumimoji="1" lang="ja-JP" altLang="en-US" u="sng" dirty="0" smtClean="0"/>
              <a:t>機械学習の予測モデルに入力をする情報</a:t>
            </a:r>
            <a:endParaRPr kumimoji="1" lang="en-US" altLang="ja-JP" u="sng" dirty="0" smtClean="0"/>
          </a:p>
          <a:p>
            <a:pPr lvl="1"/>
            <a:r>
              <a:rPr kumimoji="1" lang="en-US" altLang="ja-JP" dirty="0" smtClean="0"/>
              <a:t>e.g. </a:t>
            </a:r>
            <a:r>
              <a:rPr lang="ja-JP" altLang="en-US" dirty="0"/>
              <a:t>今日</a:t>
            </a:r>
            <a:r>
              <a:rPr lang="ja-JP" altLang="en-US" dirty="0" smtClean="0"/>
              <a:t>の気温</a:t>
            </a:r>
            <a:r>
              <a:rPr lang="en-US" altLang="ja-JP" dirty="0" smtClean="0"/>
              <a:t>(1.0</a:t>
            </a:r>
            <a:r>
              <a:rPr lang="ja-JP" altLang="en-US" dirty="0" smtClean="0"/>
              <a:t>℃</a:t>
            </a:r>
            <a:r>
              <a:rPr lang="en-US" altLang="ja-JP" dirty="0" smtClean="0"/>
              <a:t>)</a:t>
            </a:r>
            <a:r>
              <a:rPr lang="ja-JP" altLang="en-US" dirty="0" err="1" smtClean="0"/>
              <a:t>，</a:t>
            </a:r>
            <a:r>
              <a:rPr lang="ja-JP" altLang="en-US" dirty="0" smtClean="0"/>
              <a:t>降水量</a:t>
            </a:r>
            <a:r>
              <a:rPr lang="en-US" altLang="ja-JP" dirty="0" smtClean="0"/>
              <a:t>(0.8mm)</a:t>
            </a:r>
            <a:r>
              <a:rPr lang="ja-JP" altLang="en-US" dirty="0" err="1" smtClean="0"/>
              <a:t>，</a:t>
            </a:r>
            <a:r>
              <a:rPr lang="ja-JP" altLang="en-US" dirty="0" smtClean="0"/>
              <a:t>風速</a:t>
            </a:r>
            <a:r>
              <a:rPr lang="en-US" altLang="ja-JP" dirty="0" smtClean="0"/>
              <a:t>(0m)</a:t>
            </a:r>
            <a:r>
              <a:rPr lang="ja-JP" altLang="en-US" dirty="0" err="1" smtClean="0"/>
              <a:t>，</a:t>
            </a:r>
            <a:r>
              <a:rPr lang="ja-JP" altLang="en-US" dirty="0" smtClean="0"/>
              <a:t>積雪量</a:t>
            </a:r>
            <a:r>
              <a:rPr lang="en-US" altLang="ja-JP" dirty="0" smtClean="0"/>
              <a:t>(2cm)</a:t>
            </a:r>
            <a:r>
              <a:rPr lang="ja-JP" altLang="en-US" dirty="0" err="1" smtClean="0"/>
              <a:t>，</a:t>
            </a:r>
            <a:r>
              <a:rPr lang="ja-JP" altLang="en-US" dirty="0" smtClean="0"/>
              <a:t>天気</a:t>
            </a:r>
            <a:r>
              <a:rPr lang="en-US" altLang="ja-JP" dirty="0" smtClean="0"/>
              <a:t>(</a:t>
            </a:r>
            <a:r>
              <a:rPr lang="ja-JP" altLang="en-US" dirty="0" smtClean="0"/>
              <a:t>曇り</a:t>
            </a:r>
            <a:r>
              <a:rPr lang="en-US" altLang="ja-JP" dirty="0" smtClean="0"/>
              <a:t>)</a:t>
            </a:r>
            <a:r>
              <a:rPr lang="ja-JP" altLang="en-US" dirty="0"/>
              <a:t> </a:t>
            </a:r>
            <a:endParaRPr lang="en-US" altLang="ja-JP" dirty="0" smtClean="0"/>
          </a:p>
          <a:p>
            <a:pPr marL="457200" lvl="1" indent="0">
              <a:buNone/>
            </a:pPr>
            <a:r>
              <a:rPr lang="ja-JP" altLang="en-US" dirty="0"/>
              <a:t>　</a:t>
            </a:r>
            <a:r>
              <a:rPr lang="ja-JP" altLang="en-US" dirty="0" smtClean="0"/>
              <a:t>→ 特徴ベクトル</a:t>
            </a:r>
            <a:r>
              <a:rPr lang="en-US" altLang="ja-JP" dirty="0" smtClean="0"/>
              <a:t>[1.0</a:t>
            </a:r>
            <a:r>
              <a:rPr lang="ja-JP" altLang="en-US" dirty="0" err="1" smtClean="0"/>
              <a:t>，</a:t>
            </a:r>
            <a:r>
              <a:rPr lang="en-US" altLang="ja-JP" dirty="0" smtClean="0"/>
              <a:t>0.8</a:t>
            </a:r>
            <a:r>
              <a:rPr lang="ja-JP" altLang="en-US" dirty="0" err="1" smtClean="0"/>
              <a:t>，</a:t>
            </a:r>
            <a:r>
              <a:rPr lang="en-US" altLang="ja-JP" dirty="0" smtClean="0"/>
              <a:t>0.0</a:t>
            </a:r>
            <a:r>
              <a:rPr lang="ja-JP" altLang="en-US" dirty="0" err="1" smtClean="0"/>
              <a:t>，</a:t>
            </a:r>
            <a:r>
              <a:rPr lang="en-US" altLang="ja-JP" dirty="0" smtClean="0"/>
              <a:t>2.0</a:t>
            </a:r>
            <a:r>
              <a:rPr lang="ja-JP" altLang="en-US" dirty="0" err="1" smtClean="0"/>
              <a:t>，</a:t>
            </a:r>
            <a:r>
              <a:rPr lang="en-US" altLang="ja-JP" dirty="0" smtClean="0"/>
              <a:t>1]</a:t>
            </a:r>
          </a:p>
          <a:p>
            <a:pPr lvl="1"/>
            <a:endParaRPr lang="en-US" altLang="ja-JP" sz="1600" dirty="0" smtClean="0"/>
          </a:p>
          <a:p>
            <a:r>
              <a:rPr lang="ja-JP" altLang="en-US" dirty="0" smtClean="0"/>
              <a:t>特徴量が、予測に必要な情報を含んでいることを予め確認</a:t>
            </a:r>
            <a:endParaRPr lang="en-US" altLang="ja-JP" dirty="0" smtClean="0"/>
          </a:p>
          <a:p>
            <a:pPr lvl="1"/>
            <a:r>
              <a:rPr kumimoji="1" lang="ja-JP" altLang="en-US" dirty="0" smtClean="0"/>
              <a:t>ビジネスのドメインの知識を持った人と協力して、</a:t>
            </a:r>
            <a:r>
              <a:rPr kumimoji="1" lang="ja-JP" altLang="en-US" dirty="0" smtClean="0">
                <a:solidFill>
                  <a:srgbClr val="FF0000"/>
                </a:solidFill>
              </a:rPr>
              <a:t>何が現象に影響与えそうか確認</a:t>
            </a:r>
            <a:endParaRPr kumimoji="1" lang="en-US" altLang="ja-JP" dirty="0" smtClean="0">
              <a:solidFill>
                <a:srgbClr val="FF0000"/>
              </a:solidFill>
            </a:endParaRPr>
          </a:p>
          <a:p>
            <a:pPr marL="457200" lvl="1" indent="0">
              <a:buNone/>
            </a:pPr>
            <a:endParaRPr kumimoji="1" lang="en-US" altLang="ja-JP" sz="1100" dirty="0" smtClean="0"/>
          </a:p>
          <a:p>
            <a:r>
              <a:rPr lang="ja-JP" altLang="en-US" dirty="0" smtClean="0"/>
              <a:t>特徴</a:t>
            </a:r>
            <a:r>
              <a:rPr lang="ja-JP" altLang="en-US" dirty="0"/>
              <a:t>量</a:t>
            </a:r>
            <a:r>
              <a:rPr lang="ja-JP" altLang="en-US" dirty="0" smtClean="0"/>
              <a:t>を決めたら、入力データの正解データを用意</a:t>
            </a:r>
            <a:endParaRPr lang="en-US" altLang="ja-JP" dirty="0" smtClean="0"/>
          </a:p>
          <a:p>
            <a:pPr lvl="1"/>
            <a:r>
              <a:rPr lang="ja-JP" altLang="en-US" dirty="0" smtClean="0">
                <a:solidFill>
                  <a:srgbClr val="FF0000"/>
                </a:solidFill>
              </a:rPr>
              <a:t>教師データ</a:t>
            </a:r>
            <a:r>
              <a:rPr lang="ja-JP" altLang="en-US" dirty="0" smtClean="0"/>
              <a:t>：正解カテゴリのラベルと元となるデータのセット</a:t>
            </a:r>
            <a:endParaRPr lang="en-US" altLang="ja-JP" dirty="0" smtClean="0"/>
          </a:p>
          <a:p>
            <a:pPr lvl="2"/>
            <a:r>
              <a:rPr lang="en-US" altLang="ja-JP" dirty="0" smtClean="0"/>
              <a:t>e.g. </a:t>
            </a:r>
            <a:r>
              <a:rPr lang="ja-JP" altLang="en-US" dirty="0" smtClean="0"/>
              <a:t>画像認識では、写真に写っている「車」や「犬」といったカテゴリの正解を決めて</a:t>
            </a:r>
            <a:r>
              <a:rPr lang="ja-JP" altLang="en-US" dirty="0" smtClean="0"/>
              <a:t>おく</a:t>
            </a:r>
            <a:endParaRPr lang="en-US" altLang="ja-JP" dirty="0" smtClean="0"/>
          </a:p>
          <a:p>
            <a:pPr lvl="2"/>
            <a:endParaRPr lang="en-US" altLang="ja-JP" sz="600" dirty="0" smtClean="0"/>
          </a:p>
          <a:p>
            <a:pPr lvl="1"/>
            <a:r>
              <a:rPr lang="ja-JP" altLang="en-US" dirty="0" smtClean="0"/>
              <a:t>教師あり学習では、質の良い正解ラベルをどのように取得するかが</a:t>
            </a:r>
            <a:r>
              <a:rPr lang="ja-JP" altLang="en-US" dirty="0" smtClean="0"/>
              <a:t>重要</a:t>
            </a:r>
            <a:endParaRPr lang="en-US" altLang="ja-JP" dirty="0" smtClean="0"/>
          </a:p>
          <a:p>
            <a:pPr lvl="2"/>
            <a:r>
              <a:rPr lang="en-US" altLang="ja-JP" dirty="0" smtClean="0"/>
              <a:t>e.g. </a:t>
            </a:r>
            <a:r>
              <a:rPr lang="ja-JP" altLang="en-US" dirty="0" smtClean="0"/>
              <a:t>アプリケーションログ</a:t>
            </a:r>
            <a:r>
              <a:rPr lang="ja-JP" altLang="en-US" dirty="0"/>
              <a:t>や</a:t>
            </a:r>
            <a:r>
              <a:rPr lang="ja-JP" altLang="en-US" dirty="0" smtClean="0"/>
              <a:t>、ユーザ</a:t>
            </a:r>
            <a:r>
              <a:rPr lang="ja-JP" altLang="en-US" dirty="0"/>
              <a:t>の行動ログなどのデータを</a:t>
            </a:r>
            <a:r>
              <a:rPr lang="ja-JP" altLang="en-US" dirty="0" smtClean="0"/>
              <a:t>集めるログ設計する</a:t>
            </a:r>
            <a:endParaRPr lang="en-US" altLang="ja-JP" dirty="0"/>
          </a:p>
          <a:p>
            <a:pPr lvl="2"/>
            <a:endParaRPr lang="en-US" altLang="ja-JP" dirty="0" smtClean="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10</a:t>
            </a:fld>
            <a:endParaRPr kumimoji="1" lang="ja-JP" altLang="en-US"/>
          </a:p>
        </p:txBody>
      </p:sp>
    </p:spTree>
    <p:extLst>
      <p:ext uri="{BB962C8B-B14F-4D97-AF65-F5344CB8AC3E}">
        <p14:creationId xmlns:p14="http://schemas.microsoft.com/office/powerpoint/2010/main" val="3605362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1.2.6 </a:t>
            </a:r>
            <a:r>
              <a:rPr kumimoji="1" lang="ja-JP" altLang="en-US" dirty="0" smtClean="0"/>
              <a:t>前処理をする</a:t>
            </a:r>
            <a:endParaRPr kumimoji="1" lang="ja-JP" altLang="en-US" dirty="0"/>
          </a:p>
        </p:txBody>
      </p:sp>
      <p:sp>
        <p:nvSpPr>
          <p:cNvPr id="3" name="コンテンツ プレースホルダー 2"/>
          <p:cNvSpPr>
            <a:spLocks noGrp="1"/>
          </p:cNvSpPr>
          <p:nvPr>
            <p:ph idx="1"/>
          </p:nvPr>
        </p:nvSpPr>
        <p:spPr>
          <a:xfrm>
            <a:off x="598713" y="1825625"/>
            <a:ext cx="11422743" cy="4351338"/>
          </a:xfrm>
        </p:spPr>
        <p:txBody>
          <a:bodyPr/>
          <a:lstStyle/>
          <a:p>
            <a:r>
              <a:rPr kumimoji="1" lang="ja-JP" altLang="en-US" dirty="0" smtClean="0"/>
              <a:t>不要な情報を</a:t>
            </a:r>
            <a:r>
              <a:rPr lang="ja-JP" altLang="en-US" dirty="0" smtClean="0"/>
              <a:t>削ぎ落すなどデータを機械学習に使える形にするプロセス</a:t>
            </a:r>
            <a:endParaRPr lang="en-US" altLang="ja-JP" dirty="0" smtClean="0"/>
          </a:p>
          <a:p>
            <a:endParaRPr lang="en-US" altLang="ja-JP" sz="300" dirty="0" smtClean="0"/>
          </a:p>
          <a:p>
            <a:r>
              <a:rPr lang="en-US" altLang="ja-JP" dirty="0" smtClean="0"/>
              <a:t>RDB</a:t>
            </a:r>
            <a:r>
              <a:rPr lang="ja-JP" altLang="en-US" dirty="0" smtClean="0"/>
              <a:t>で表現できるような表形式のデータの形にしたい</a:t>
            </a:r>
            <a:endParaRPr lang="en-US" altLang="ja-JP" dirty="0" smtClean="0"/>
          </a:p>
          <a:p>
            <a:pPr marL="0" indent="0">
              <a:buNone/>
            </a:pPr>
            <a:endParaRPr lang="en-US" altLang="ja-JP" sz="1200" dirty="0" smtClean="0"/>
          </a:p>
          <a:p>
            <a:pPr lvl="1"/>
            <a:r>
              <a:rPr lang="en-US" altLang="ja-JP" dirty="0" smtClean="0"/>
              <a:t>web</a:t>
            </a:r>
            <a:r>
              <a:rPr lang="ja-JP" altLang="en-US" dirty="0" smtClean="0"/>
              <a:t>のログなどの生データはテキスト形式 ←</a:t>
            </a:r>
            <a:r>
              <a:rPr lang="en-US" altLang="ja-JP" dirty="0" smtClean="0"/>
              <a:t> </a:t>
            </a:r>
            <a:r>
              <a:rPr lang="ja-JP" altLang="en-US" dirty="0" smtClean="0"/>
              <a:t>単語に分割して頻度を数えたり</a:t>
            </a:r>
            <a:endParaRPr lang="en-US" altLang="ja-JP" dirty="0" smtClean="0"/>
          </a:p>
          <a:p>
            <a:pPr lvl="1"/>
            <a:r>
              <a:rPr lang="ja-JP" altLang="en-US" dirty="0" smtClean="0"/>
              <a:t>数値データの一部が取得できていない ← 欠損値処理</a:t>
            </a:r>
            <a:r>
              <a:rPr lang="en-US" altLang="ja-JP" dirty="0" smtClean="0"/>
              <a:t>(</a:t>
            </a:r>
            <a:r>
              <a:rPr lang="ja-JP" altLang="en-US" dirty="0" smtClean="0"/>
              <a:t>値を推定して補間するなど</a:t>
            </a:r>
            <a:r>
              <a:rPr lang="en-US" altLang="ja-JP" dirty="0" smtClean="0"/>
              <a:t>)</a:t>
            </a:r>
          </a:p>
          <a:p>
            <a:pPr lvl="1"/>
            <a:r>
              <a:rPr lang="ja-JP" altLang="en-US" dirty="0"/>
              <a:t>異常</a:t>
            </a:r>
            <a:r>
              <a:rPr lang="ja-JP" altLang="en-US" dirty="0" smtClean="0"/>
              <a:t>な値を除外</a:t>
            </a:r>
            <a:endParaRPr lang="en-US" altLang="ja-JP" dirty="0" smtClean="0"/>
          </a:p>
          <a:p>
            <a:pPr lvl="1"/>
            <a:r>
              <a:rPr lang="ja-JP" altLang="en-US" dirty="0"/>
              <a:t>値</a:t>
            </a:r>
            <a:r>
              <a:rPr lang="ja-JP" altLang="en-US" dirty="0" smtClean="0"/>
              <a:t>の取りうる幅の影響を受けないように正規化</a:t>
            </a:r>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11</a:t>
            </a:fld>
            <a:endParaRPr kumimoji="1" lang="ja-JP" altLang="en-US"/>
          </a:p>
        </p:txBody>
      </p:sp>
    </p:spTree>
    <p:extLst>
      <p:ext uri="{BB962C8B-B14F-4D97-AF65-F5344CB8AC3E}">
        <p14:creationId xmlns:p14="http://schemas.microsoft.com/office/powerpoint/2010/main" val="1090785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1.2.7 </a:t>
            </a:r>
            <a:r>
              <a:rPr kumimoji="1" lang="ja-JP" altLang="en-US" dirty="0" smtClean="0"/>
              <a:t>学習・パラメータチューニング</a:t>
            </a:r>
            <a:endParaRPr kumimoji="1" lang="ja-JP" altLang="en-US" dirty="0"/>
          </a:p>
        </p:txBody>
      </p:sp>
      <p:sp>
        <p:nvSpPr>
          <p:cNvPr id="3" name="コンテンツ プレースホルダー 2"/>
          <p:cNvSpPr>
            <a:spLocks noGrp="1"/>
          </p:cNvSpPr>
          <p:nvPr>
            <p:ph idx="1"/>
          </p:nvPr>
        </p:nvSpPr>
        <p:spPr>
          <a:xfrm>
            <a:off x="448702" y="1899368"/>
            <a:ext cx="11331915" cy="4044234"/>
          </a:xfrm>
        </p:spPr>
        <p:txBody>
          <a:bodyPr/>
          <a:lstStyle/>
          <a:p>
            <a:r>
              <a:rPr lang="ja-JP" altLang="en-US" dirty="0" smtClean="0"/>
              <a:t>機械学習アルゴリズムを調整するパラメータを試行錯誤しながら</a:t>
            </a:r>
            <a:r>
              <a:rPr lang="ja-JP" altLang="en-US" dirty="0"/>
              <a:t>変更</a:t>
            </a:r>
            <a:r>
              <a:rPr lang="ja-JP" altLang="en-US" dirty="0" smtClean="0"/>
              <a:t>し、より良い結果が</a:t>
            </a:r>
            <a:r>
              <a:rPr lang="ja-JP" altLang="en-US" dirty="0" smtClean="0"/>
              <a:t>でる</a:t>
            </a:r>
            <a:r>
              <a:rPr lang="ja-JP" altLang="en-US" dirty="0" smtClean="0"/>
              <a:t>パラメータを探索</a:t>
            </a:r>
            <a:endParaRPr lang="en-US" altLang="ja-JP" dirty="0" smtClean="0"/>
          </a:p>
          <a:p>
            <a:endParaRPr lang="en-US" altLang="ja-JP" sz="100" dirty="0" smtClean="0"/>
          </a:p>
          <a:p>
            <a:pPr lvl="1"/>
            <a:r>
              <a:rPr lang="ja-JP" altLang="en-US" sz="2800" dirty="0" smtClean="0"/>
              <a:t>ルール</a:t>
            </a:r>
            <a:r>
              <a:rPr lang="ja-JP" altLang="en-US" sz="2800" dirty="0"/>
              <a:t>ベース</a:t>
            </a:r>
            <a:r>
              <a:rPr lang="ja-JP" altLang="en-US" sz="2800" dirty="0" smtClean="0"/>
              <a:t>で決めた正解など、ベースラインの予測性能を決める</a:t>
            </a:r>
            <a:endParaRPr lang="en-US" altLang="ja-JP" sz="2800" dirty="0" smtClean="0"/>
          </a:p>
          <a:p>
            <a:pPr marL="457200" lvl="1" indent="0">
              <a:buNone/>
            </a:pPr>
            <a:endParaRPr lang="en-US" altLang="ja-JP" sz="2800" dirty="0" smtClean="0"/>
          </a:p>
          <a:p>
            <a:pPr lvl="1"/>
            <a:r>
              <a:rPr kumimoji="1" lang="ja-JP" altLang="en-US" sz="2800" dirty="0" smtClean="0"/>
              <a:t>最初は、シンプルなアルゴリズムと既存ライブラリを用いて簡単な予測</a:t>
            </a:r>
            <a:endParaRPr kumimoji="1" lang="en-US" altLang="ja-JP" sz="2800" dirty="0" smtClean="0"/>
          </a:p>
          <a:p>
            <a:pPr marL="457200" lvl="1" indent="0">
              <a:buNone/>
            </a:pPr>
            <a:r>
              <a:rPr lang="ja-JP" altLang="en-US" sz="2800" dirty="0" smtClean="0"/>
              <a:t>　</a:t>
            </a:r>
            <a:r>
              <a:rPr kumimoji="1" lang="ja-JP" altLang="en-US" sz="2800" dirty="0" smtClean="0"/>
              <a:t>モデルを作る</a:t>
            </a:r>
            <a:endParaRPr kumimoji="1" lang="en-US" altLang="ja-JP" sz="2800" dirty="0" smtClean="0"/>
          </a:p>
          <a:p>
            <a:pPr lvl="2"/>
            <a:r>
              <a:rPr lang="ja-JP" altLang="en-US" sz="2400" dirty="0" smtClean="0"/>
              <a:t>一部データが正常に取れていないなどデータにバグが潜んでいることが多い</a:t>
            </a:r>
            <a:endParaRPr lang="en-US" altLang="ja-JP" sz="2400" dirty="0" smtClean="0"/>
          </a:p>
          <a:p>
            <a:pPr lvl="2"/>
            <a:r>
              <a:rPr kumimoji="1" lang="ja-JP" altLang="en-US" sz="2400" u="sng" dirty="0" smtClean="0"/>
              <a:t>学習</a:t>
            </a:r>
            <a:r>
              <a:rPr lang="ja-JP" altLang="en-US" sz="2400" u="sng" dirty="0"/>
              <a:t>時</a:t>
            </a:r>
            <a:r>
              <a:rPr lang="ja-JP" altLang="en-US" sz="2400" u="sng" dirty="0" smtClean="0"/>
              <a:t>のデータに過剰に適合</a:t>
            </a:r>
            <a:r>
              <a:rPr lang="ja-JP" altLang="en-US" sz="2400" dirty="0" smtClean="0"/>
              <a:t>してしまい、</a:t>
            </a:r>
            <a:r>
              <a:rPr lang="ja-JP" altLang="en-US" sz="2400" dirty="0" smtClean="0">
                <a:solidFill>
                  <a:srgbClr val="FF0000"/>
                </a:solidFill>
              </a:rPr>
              <a:t>未知のデータを適切に予測できない</a:t>
            </a:r>
            <a:endParaRPr kumimoji="1" lang="ja-JP" altLang="en-US" sz="2400" dirty="0">
              <a:solidFill>
                <a:srgbClr val="FF0000"/>
              </a:solidFill>
            </a:endParaRPr>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12</a:t>
            </a:fld>
            <a:endParaRPr kumimoji="1" lang="ja-JP" altLang="en-US" dirty="0"/>
          </a:p>
        </p:txBody>
      </p:sp>
    </p:spTree>
    <p:extLst>
      <p:ext uri="{BB962C8B-B14F-4D97-AF65-F5344CB8AC3E}">
        <p14:creationId xmlns:p14="http://schemas.microsoft.com/office/powerpoint/2010/main" val="1511036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過学習、</a:t>
            </a:r>
            <a:r>
              <a:rPr kumimoji="1" lang="en-US" altLang="ja-JP" dirty="0" smtClean="0"/>
              <a:t>Data Leakage</a:t>
            </a:r>
            <a:endParaRPr kumimoji="1" lang="ja-JP" altLang="en-US" dirty="0"/>
          </a:p>
        </p:txBody>
      </p:sp>
      <p:sp>
        <p:nvSpPr>
          <p:cNvPr id="3" name="コンテンツ プレースホルダー 2"/>
          <p:cNvSpPr>
            <a:spLocks noGrp="1"/>
          </p:cNvSpPr>
          <p:nvPr>
            <p:ph idx="1"/>
          </p:nvPr>
        </p:nvSpPr>
        <p:spPr>
          <a:xfrm>
            <a:off x="838199" y="1670860"/>
            <a:ext cx="10676021" cy="4351338"/>
          </a:xfrm>
        </p:spPr>
        <p:txBody>
          <a:bodyPr>
            <a:normAutofit/>
          </a:bodyPr>
          <a:lstStyle/>
          <a:p>
            <a:r>
              <a:rPr kumimoji="1" lang="ja-JP" altLang="en-US" sz="3600" dirty="0" smtClean="0"/>
              <a:t>過学習</a:t>
            </a:r>
            <a:endParaRPr kumimoji="1" lang="en-US" altLang="ja-JP" sz="3600" dirty="0" smtClean="0"/>
          </a:p>
          <a:p>
            <a:pPr lvl="1"/>
            <a:r>
              <a:rPr kumimoji="1" lang="ja-JP" altLang="en-US" sz="3200" dirty="0" smtClean="0"/>
              <a:t>学習に使ったデータに対してはきちんと正解できるけど、知らないデータに対しては全然当たらないこと</a:t>
            </a:r>
            <a:endParaRPr kumimoji="1" lang="en-US" altLang="ja-JP" sz="3200" dirty="0" smtClean="0"/>
          </a:p>
          <a:p>
            <a:endParaRPr lang="en-US" altLang="ja-JP" sz="300" dirty="0"/>
          </a:p>
          <a:p>
            <a:r>
              <a:rPr kumimoji="1" lang="en-US" altLang="ja-JP" sz="3600" dirty="0" smtClean="0"/>
              <a:t>Data Leakage</a:t>
            </a:r>
          </a:p>
          <a:p>
            <a:pPr lvl="1"/>
            <a:r>
              <a:rPr lang="ja-JP" altLang="en-US" sz="3200" dirty="0" smtClean="0"/>
              <a:t>本来知り得るはずのない正解データの情報が教師データに紛れてモデルの予測性能が不当に高くなってしまうこと</a:t>
            </a:r>
            <a:endParaRPr lang="en-US" altLang="ja-JP" sz="3200" dirty="0" smtClean="0"/>
          </a:p>
          <a:p>
            <a:pPr lvl="1"/>
            <a:endParaRPr lang="en-US" altLang="ja-JP" sz="300" dirty="0" smtClean="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13</a:t>
            </a:fld>
            <a:endParaRPr kumimoji="1" lang="ja-JP" altLang="en-US"/>
          </a:p>
        </p:txBody>
      </p:sp>
      <p:sp>
        <p:nvSpPr>
          <p:cNvPr id="5" name="正方形/長方形 4"/>
          <p:cNvSpPr/>
          <p:nvPr/>
        </p:nvSpPr>
        <p:spPr>
          <a:xfrm>
            <a:off x="938942" y="5338583"/>
            <a:ext cx="10314115"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dirty="0" err="1" smtClean="0"/>
              <a:t>Kaggle</a:t>
            </a:r>
            <a:r>
              <a:rPr lang="ja-JP" altLang="en-US" dirty="0"/>
              <a:t>の癌予測のためのコンテストの</a:t>
            </a:r>
            <a:r>
              <a:rPr lang="ja-JP" altLang="en-US" u="sng" dirty="0"/>
              <a:t>データに前立腺の手術をしたかどうかというフラグ</a:t>
            </a:r>
            <a:r>
              <a:rPr lang="ja-JP" altLang="en-US" dirty="0"/>
              <a:t>が含まれていたことが</a:t>
            </a:r>
            <a:r>
              <a:rPr lang="ja-JP" altLang="en-US" dirty="0" smtClean="0"/>
              <a:t>ありました。</a:t>
            </a:r>
            <a:r>
              <a:rPr lang="ja-JP" altLang="en-US" dirty="0"/>
              <a:t>このデータを使った予測モデルは非常に高い予測性能の達成</a:t>
            </a:r>
            <a:r>
              <a:rPr lang="ja-JP" altLang="en-US" dirty="0" smtClean="0"/>
              <a:t>しましたが</a:t>
            </a:r>
            <a:r>
              <a:rPr lang="ja-JP" altLang="en-US" dirty="0"/>
              <a:t>、</a:t>
            </a:r>
            <a:r>
              <a:rPr lang="ja-JP" altLang="en-US" u="sng" dirty="0"/>
              <a:t>前立腺がんの人が癌とわかった後で、手術を受けているというだけのデータ</a:t>
            </a:r>
            <a:r>
              <a:rPr lang="ja-JP" altLang="en-US" dirty="0"/>
              <a:t>で、未知のデータには意味のない予測モデルなってしまった</a:t>
            </a:r>
          </a:p>
        </p:txBody>
      </p:sp>
    </p:spTree>
    <p:extLst>
      <p:ext uri="{BB962C8B-B14F-4D97-AF65-F5344CB8AC3E}">
        <p14:creationId xmlns:p14="http://schemas.microsoft.com/office/powerpoint/2010/main" val="2739724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過学習を防ぐには</a:t>
            </a:r>
            <a:endParaRPr kumimoji="1" lang="ja-JP" altLang="en-US" dirty="0"/>
          </a:p>
        </p:txBody>
      </p:sp>
      <p:sp>
        <p:nvSpPr>
          <p:cNvPr id="3" name="コンテンツ プレースホルダー 2"/>
          <p:cNvSpPr>
            <a:spLocks noGrp="1"/>
          </p:cNvSpPr>
          <p:nvPr>
            <p:ph idx="1"/>
          </p:nvPr>
        </p:nvSpPr>
        <p:spPr>
          <a:xfrm>
            <a:off x="524048" y="1593422"/>
            <a:ext cx="9304347" cy="4351338"/>
          </a:xfrm>
        </p:spPr>
        <p:txBody>
          <a:bodyPr>
            <a:normAutofit/>
          </a:bodyPr>
          <a:lstStyle/>
          <a:p>
            <a:pPr marL="457200" indent="-457200">
              <a:buClr>
                <a:schemeClr val="tx1"/>
              </a:buClr>
              <a:buFont typeface="+mj-lt"/>
              <a:buAutoNum type="arabicPeriod"/>
            </a:pPr>
            <a:r>
              <a:rPr lang="ja-JP" altLang="en-US" dirty="0" smtClean="0">
                <a:solidFill>
                  <a:srgbClr val="FF0000"/>
                </a:solidFill>
              </a:rPr>
              <a:t>交差検証</a:t>
            </a:r>
            <a:r>
              <a:rPr lang="ja-JP" altLang="en-US" dirty="0" smtClean="0"/>
              <a:t>を使ってパラメータを調整</a:t>
            </a:r>
            <a:endParaRPr lang="en-US" altLang="ja-JP" dirty="0" smtClean="0"/>
          </a:p>
          <a:p>
            <a:pPr lvl="1">
              <a:buClr>
                <a:schemeClr val="tx1"/>
              </a:buClr>
            </a:pPr>
            <a:r>
              <a:rPr lang="ja-JP" altLang="en-US" sz="2000" dirty="0"/>
              <a:t>開発データを学習用の訓練データと評価用の検証</a:t>
            </a:r>
            <a:r>
              <a:rPr lang="ja-JP" altLang="en-US" sz="2000" dirty="0" smtClean="0"/>
              <a:t>データに分割</a:t>
            </a:r>
            <a:r>
              <a:rPr lang="ja-JP" altLang="en-US" sz="2000" dirty="0"/>
              <a:t>して性能を計測することで、特定データによらない汎化性能のあるモデルを得る</a:t>
            </a:r>
            <a:r>
              <a:rPr lang="ja-JP" altLang="en-US" sz="2000" dirty="0" smtClean="0"/>
              <a:t>方法</a:t>
            </a:r>
            <a:endParaRPr lang="en-US" altLang="ja-JP" sz="2000" dirty="0" smtClean="0"/>
          </a:p>
          <a:p>
            <a:pPr lvl="1">
              <a:buClr>
                <a:schemeClr val="tx1"/>
              </a:buClr>
            </a:pPr>
            <a:endParaRPr lang="en-US" altLang="ja-JP" sz="100" dirty="0" smtClean="0"/>
          </a:p>
          <a:p>
            <a:pPr marL="457200" indent="-457200">
              <a:buClr>
                <a:schemeClr val="tx1"/>
              </a:buClr>
              <a:buFont typeface="+mj-lt"/>
              <a:buAutoNum type="arabicPeriod"/>
            </a:pPr>
            <a:r>
              <a:rPr lang="ja-JP" altLang="en-US" dirty="0" smtClean="0">
                <a:solidFill>
                  <a:srgbClr val="FF0000"/>
                </a:solidFill>
              </a:rPr>
              <a:t>正則化</a:t>
            </a:r>
            <a:r>
              <a:rPr lang="ja-JP" altLang="en-US" dirty="0" smtClean="0"/>
              <a:t>を行う</a:t>
            </a:r>
            <a:endParaRPr lang="en-US" altLang="ja-JP" dirty="0" smtClean="0"/>
          </a:p>
          <a:p>
            <a:pPr lvl="1">
              <a:buClr>
                <a:schemeClr val="tx1"/>
              </a:buClr>
            </a:pPr>
            <a:r>
              <a:rPr lang="ja-JP" altLang="en-US" sz="2000" dirty="0"/>
              <a:t>訓練データへの過度な当てはまりを抑制</a:t>
            </a:r>
            <a:r>
              <a:rPr lang="ja-JP" altLang="en-US" sz="2000" dirty="0" smtClean="0"/>
              <a:t>しつつ、より</a:t>
            </a:r>
            <a:r>
              <a:rPr lang="ja-JP" altLang="en-US" sz="2000" dirty="0"/>
              <a:t>単純なモデルが当てはまるよう促す</a:t>
            </a:r>
            <a:r>
              <a:rPr lang="ja-JP" altLang="en-US" sz="2000" dirty="0" smtClean="0"/>
              <a:t>効果を</a:t>
            </a:r>
            <a:r>
              <a:rPr lang="ja-JP" altLang="en-US" sz="2000" dirty="0"/>
              <a:t>持つ</a:t>
            </a:r>
            <a:endParaRPr lang="en-US" altLang="ja-JP" sz="2000" dirty="0" smtClean="0"/>
          </a:p>
          <a:p>
            <a:pPr lvl="1">
              <a:buClr>
                <a:schemeClr val="tx1"/>
              </a:buClr>
            </a:pPr>
            <a:r>
              <a:rPr lang="ja-JP" altLang="en-US" sz="2000" dirty="0" smtClean="0"/>
              <a:t>クラスを分離する境界をなめらかにして、未知のデータに対する対応力をつける</a:t>
            </a:r>
            <a:endParaRPr lang="en-US" altLang="ja-JP" sz="2000" dirty="0" smtClean="0"/>
          </a:p>
          <a:p>
            <a:pPr lvl="1">
              <a:buClr>
                <a:schemeClr val="tx1"/>
              </a:buClr>
            </a:pPr>
            <a:endParaRPr lang="en-US" altLang="ja-JP" sz="400" dirty="0" smtClean="0"/>
          </a:p>
          <a:p>
            <a:pPr marL="457200" indent="-457200">
              <a:buClr>
                <a:schemeClr val="tx1">
                  <a:lumMod val="95000"/>
                  <a:lumOff val="5000"/>
                </a:schemeClr>
              </a:buClr>
              <a:buFont typeface="+mj-lt"/>
              <a:buAutoNum type="arabicPeriod"/>
            </a:pPr>
            <a:r>
              <a:rPr lang="ja-JP" altLang="en-US" dirty="0" smtClean="0">
                <a:solidFill>
                  <a:srgbClr val="FF0000"/>
                </a:solidFill>
              </a:rPr>
              <a:t>学習曲線</a:t>
            </a:r>
            <a:r>
              <a:rPr lang="ja-JP" altLang="en-US" dirty="0" smtClean="0"/>
              <a:t>を見る</a:t>
            </a:r>
            <a:endParaRPr lang="en-US" altLang="ja-JP" dirty="0" smtClean="0"/>
          </a:p>
          <a:p>
            <a:pPr lvl="1">
              <a:buClr>
                <a:schemeClr val="tx1">
                  <a:lumMod val="95000"/>
                  <a:lumOff val="5000"/>
                </a:schemeClr>
              </a:buClr>
            </a:pPr>
            <a:r>
              <a:rPr lang="ja-JP" altLang="en-US" sz="2000" dirty="0" smtClean="0"/>
              <a:t>訓練データに対する精度だけ高かった場合は</a:t>
            </a:r>
            <a:endParaRPr lang="en-US" altLang="ja-JP" sz="2000" dirty="0" smtClean="0"/>
          </a:p>
          <a:p>
            <a:pPr marL="457200" lvl="1" indent="0">
              <a:buClr>
                <a:schemeClr val="tx1">
                  <a:lumMod val="95000"/>
                  <a:lumOff val="5000"/>
                </a:schemeClr>
              </a:buClr>
              <a:buNone/>
            </a:pPr>
            <a:r>
              <a:rPr lang="ja-JP" altLang="en-US" sz="2000" dirty="0"/>
              <a:t>　</a:t>
            </a:r>
            <a:r>
              <a:rPr lang="ja-JP" altLang="en-US" sz="2000" dirty="0" smtClean="0"/>
              <a:t>過学習を疑う</a:t>
            </a:r>
            <a:endParaRPr lang="en-US" altLang="ja-JP" sz="2000" dirty="0" smtClean="0"/>
          </a:p>
          <a:p>
            <a:pPr lvl="1">
              <a:buClr>
                <a:schemeClr val="tx1">
                  <a:lumMod val="95000"/>
                  <a:lumOff val="5000"/>
                </a:schemeClr>
              </a:buClr>
            </a:pPr>
            <a:endParaRPr lang="en-US" altLang="ja-JP" dirty="0" smtClean="0"/>
          </a:p>
          <a:p>
            <a:pPr lvl="1">
              <a:buClr>
                <a:schemeClr val="tx1">
                  <a:lumMod val="95000"/>
                  <a:lumOff val="5000"/>
                </a:schemeClr>
              </a:buClr>
            </a:pPr>
            <a:endParaRPr lang="en-US" altLang="ja-JP" dirty="0" smtClean="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14</a:t>
            </a:fld>
            <a:endParaRPr kumimoji="1" lang="ja-JP" altLang="en-US" dirty="0"/>
          </a:p>
        </p:txBody>
      </p:sp>
      <p:pic>
        <p:nvPicPr>
          <p:cNvPr id="1026" name="Picture 2" descr="https://cdn-ak.f.st-hatena.com/images/fotolife/c/chezou/20160529/2016052921233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7933" y="4639129"/>
            <a:ext cx="3058887" cy="20477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äº¤å·®æ¤è¨¼ã®ã¤ã¡ã¼ã¸"/>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169" r="9729"/>
          <a:stretch/>
        </p:blipFill>
        <p:spPr bwMode="auto">
          <a:xfrm>
            <a:off x="9828395" y="0"/>
            <a:ext cx="2243927" cy="3303973"/>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983330" y="6519532"/>
            <a:ext cx="7960179" cy="369332"/>
          </a:xfrm>
          <a:prstGeom prst="rect">
            <a:avLst/>
          </a:prstGeom>
          <a:noFill/>
        </p:spPr>
        <p:txBody>
          <a:bodyPr wrap="square" rtlCol="0">
            <a:spAutoFit/>
          </a:bodyPr>
          <a:lstStyle/>
          <a:p>
            <a:endParaRPr kumimoji="1" lang="ja-JP" altLang="en-US" dirty="0"/>
          </a:p>
        </p:txBody>
      </p:sp>
      <p:sp>
        <p:nvSpPr>
          <p:cNvPr id="7" name="テキスト ボックス 6"/>
          <p:cNvSpPr txBox="1"/>
          <p:nvPr/>
        </p:nvSpPr>
        <p:spPr>
          <a:xfrm>
            <a:off x="6396378" y="5299837"/>
            <a:ext cx="430887" cy="583213"/>
          </a:xfrm>
          <a:prstGeom prst="rect">
            <a:avLst/>
          </a:prstGeom>
        </p:spPr>
        <p:style>
          <a:lnRef idx="2">
            <a:schemeClr val="dk1"/>
          </a:lnRef>
          <a:fillRef idx="1">
            <a:schemeClr val="lt1"/>
          </a:fillRef>
          <a:effectRef idx="0">
            <a:schemeClr val="dk1"/>
          </a:effectRef>
          <a:fontRef idx="minor">
            <a:schemeClr val="dk1"/>
          </a:fontRef>
        </p:style>
        <p:txBody>
          <a:bodyPr vert="eaVert" wrap="square" rtlCol="0">
            <a:spAutoFit/>
          </a:bodyPr>
          <a:lstStyle/>
          <a:p>
            <a:r>
              <a:rPr kumimoji="1" lang="ja-JP" altLang="en-US" sz="1600" dirty="0" smtClean="0"/>
              <a:t>精度</a:t>
            </a:r>
            <a:endParaRPr kumimoji="1" lang="ja-JP" altLang="en-US" sz="1600" dirty="0"/>
          </a:p>
        </p:txBody>
      </p:sp>
      <p:sp>
        <p:nvSpPr>
          <p:cNvPr id="8" name="テキスト ボックス 7"/>
          <p:cNvSpPr txBox="1"/>
          <p:nvPr/>
        </p:nvSpPr>
        <p:spPr>
          <a:xfrm>
            <a:off x="7766364" y="6548420"/>
            <a:ext cx="1295817"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200" dirty="0" smtClean="0"/>
              <a:t>データサンプル</a:t>
            </a:r>
            <a:endParaRPr kumimoji="1" lang="ja-JP" altLang="en-US" sz="1200" dirty="0"/>
          </a:p>
        </p:txBody>
      </p:sp>
    </p:spTree>
    <p:extLst>
      <p:ext uri="{BB962C8B-B14F-4D97-AF65-F5344CB8AC3E}">
        <p14:creationId xmlns:p14="http://schemas.microsoft.com/office/powerpoint/2010/main" val="792260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1.2.8 </a:t>
            </a:r>
            <a:r>
              <a:rPr kumimoji="1" lang="ja-JP" altLang="en-US" dirty="0" smtClean="0"/>
              <a:t>システムに組み込む</a:t>
            </a:r>
            <a:endParaRPr kumimoji="1" lang="ja-JP" altLang="en-US" dirty="0"/>
          </a:p>
        </p:txBody>
      </p:sp>
      <p:sp>
        <p:nvSpPr>
          <p:cNvPr id="3" name="コンテンツ プレースホルダー 2"/>
          <p:cNvSpPr>
            <a:spLocks noGrp="1"/>
          </p:cNvSpPr>
          <p:nvPr>
            <p:ph idx="1"/>
          </p:nvPr>
        </p:nvSpPr>
        <p:spPr>
          <a:xfrm>
            <a:off x="838200" y="1825625"/>
            <a:ext cx="10879394" cy="4351338"/>
          </a:xfrm>
        </p:spPr>
        <p:txBody>
          <a:bodyPr>
            <a:normAutofit/>
          </a:bodyPr>
          <a:lstStyle/>
          <a:p>
            <a:r>
              <a:rPr kumimoji="1" lang="ja-JP" altLang="en-US" dirty="0" smtClean="0"/>
              <a:t>予測性能とそれに伴うビジネスインパクトをモニタリング</a:t>
            </a:r>
            <a:endParaRPr kumimoji="1" lang="en-US" altLang="ja-JP" dirty="0" smtClean="0"/>
          </a:p>
          <a:p>
            <a:pPr lvl="1"/>
            <a:r>
              <a:rPr lang="en-US" altLang="ja-JP" dirty="0" smtClean="0"/>
              <a:t>e.g. </a:t>
            </a:r>
            <a:r>
              <a:rPr lang="ja-JP" altLang="en-US" dirty="0" smtClean="0"/>
              <a:t>商品購入のコンバージョン率など</a:t>
            </a:r>
            <a:endParaRPr lang="en-US" altLang="ja-JP" dirty="0" smtClean="0"/>
          </a:p>
          <a:p>
            <a:pPr marL="457200" lvl="1" indent="0">
              <a:buNone/>
            </a:pPr>
            <a:endParaRPr lang="en-US" altLang="ja-JP" dirty="0" smtClean="0"/>
          </a:p>
          <a:p>
            <a:r>
              <a:rPr lang="ja-JP" altLang="en-US" dirty="0" smtClean="0"/>
              <a:t>予測性能モニタリング</a:t>
            </a:r>
            <a:r>
              <a:rPr lang="ja-JP" altLang="en-US" dirty="0" smtClean="0"/>
              <a:t>では、あらかじめ人手で用意したデータと正解ラベルのセットを使って予測性能を計測</a:t>
            </a:r>
            <a:endParaRPr lang="en-US" altLang="ja-JP" dirty="0" smtClean="0"/>
          </a:p>
          <a:p>
            <a:pPr lvl="1">
              <a:buClr>
                <a:schemeClr val="tx1"/>
              </a:buClr>
            </a:pPr>
            <a:r>
              <a:rPr lang="ja-JP" altLang="en-US" dirty="0" smtClean="0">
                <a:solidFill>
                  <a:srgbClr val="FF0000"/>
                </a:solidFill>
              </a:rPr>
              <a:t>ゴールドスタンダード</a:t>
            </a:r>
            <a:endParaRPr lang="en-US" altLang="ja-JP" dirty="0" smtClean="0">
              <a:solidFill>
                <a:srgbClr val="FF0000"/>
              </a:solidFill>
            </a:endParaRPr>
          </a:p>
          <a:p>
            <a:pPr marL="457200" lvl="1" indent="0">
              <a:buNone/>
            </a:pPr>
            <a:endParaRPr lang="en-US" altLang="ja-JP" dirty="0" smtClean="0"/>
          </a:p>
          <a:p>
            <a:r>
              <a:rPr lang="en-US" altLang="ja-JP" dirty="0" smtClean="0"/>
              <a:t>KPI</a:t>
            </a:r>
            <a:r>
              <a:rPr lang="ja-JP" altLang="en-US" dirty="0" smtClean="0"/>
              <a:t>の改善という目的を見失わない</a:t>
            </a:r>
            <a:endParaRPr lang="en-US" altLang="ja-JP" dirty="0" smtClean="0"/>
          </a:p>
          <a:p>
            <a:pPr lvl="1"/>
            <a:r>
              <a:rPr lang="ja-JP" altLang="en-US" dirty="0"/>
              <a:t>必要</a:t>
            </a:r>
            <a:r>
              <a:rPr lang="ja-JP" altLang="en-US" dirty="0" smtClean="0"/>
              <a:t>に応じて性能の改善</a:t>
            </a:r>
            <a:endParaRPr lang="en-US" altLang="ja-JP" dirty="0" smtClean="0"/>
          </a:p>
          <a:p>
            <a:pPr lvl="1"/>
            <a:r>
              <a:rPr lang="ja-JP" altLang="en-US" dirty="0" smtClean="0"/>
              <a:t>異常時にはアラートを通知して、</a:t>
            </a:r>
            <a:r>
              <a:rPr lang="ja-JP" altLang="en-US" dirty="0"/>
              <a:t>アクション</a:t>
            </a:r>
            <a:r>
              <a:rPr lang="ja-JP" altLang="en-US" dirty="0" smtClean="0"/>
              <a:t>をいつでもとれるようにする</a:t>
            </a:r>
            <a:endParaRPr lang="en-US" altLang="ja-JP" dirty="0" smtClean="0"/>
          </a:p>
          <a:p>
            <a:endParaRPr kumimoji="1" lang="en-US" altLang="ja-JP"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15</a:t>
            </a:fld>
            <a:endParaRPr kumimoji="1" lang="ja-JP" altLang="en-US" dirty="0"/>
          </a:p>
        </p:txBody>
      </p:sp>
    </p:spTree>
    <p:extLst>
      <p:ext uri="{BB962C8B-B14F-4D97-AF65-F5344CB8AC3E}">
        <p14:creationId xmlns:p14="http://schemas.microsoft.com/office/powerpoint/2010/main" val="1936724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実システムにおける機械学習の問題点への対処方法</a:t>
            </a:r>
            <a:endParaRPr kumimoji="1" lang="ja-JP" altLang="en-US" dirty="0"/>
          </a:p>
        </p:txBody>
      </p:sp>
      <p:sp>
        <p:nvSpPr>
          <p:cNvPr id="3" name="コンテンツ プレースホルダー 2"/>
          <p:cNvSpPr>
            <a:spLocks noGrp="1"/>
          </p:cNvSpPr>
          <p:nvPr>
            <p:ph idx="1"/>
          </p:nvPr>
        </p:nvSpPr>
        <p:spPr>
          <a:xfrm>
            <a:off x="595575" y="2089282"/>
            <a:ext cx="11208498" cy="4351338"/>
          </a:xfrm>
        </p:spPr>
        <p:txBody>
          <a:bodyPr>
            <a:normAutofit/>
          </a:bodyPr>
          <a:lstStyle/>
          <a:p>
            <a:r>
              <a:rPr kumimoji="1" lang="ja-JP" altLang="en-US" sz="3200" dirty="0" smtClean="0"/>
              <a:t>システムの変化を前提とした設計を行う</a:t>
            </a:r>
            <a:endParaRPr kumimoji="1" lang="en-US" altLang="ja-JP" sz="3200" dirty="0" smtClean="0"/>
          </a:p>
          <a:p>
            <a:pPr marL="457200" lvl="1" indent="0">
              <a:buNone/>
            </a:pPr>
            <a:endParaRPr lang="en-US" altLang="ja-JP" sz="200" dirty="0" smtClean="0"/>
          </a:p>
          <a:p>
            <a:pPr lvl="1"/>
            <a:r>
              <a:rPr kumimoji="1" lang="ja-JP" altLang="en-US" sz="2800" dirty="0" smtClean="0"/>
              <a:t>予測モデルをモジュール化してアルゴリズムの</a:t>
            </a:r>
            <a:r>
              <a:rPr kumimoji="1" lang="en-US" altLang="ja-JP" sz="2800" u="sng" dirty="0" smtClean="0"/>
              <a:t>A/B</a:t>
            </a:r>
            <a:r>
              <a:rPr kumimoji="1" lang="ja-JP" altLang="en-US" sz="2800" u="sng" dirty="0" smtClean="0"/>
              <a:t>テスト</a:t>
            </a:r>
            <a:r>
              <a:rPr kumimoji="1" lang="ja-JP" altLang="en-US" sz="2800" dirty="0" smtClean="0"/>
              <a:t>ができるようにする</a:t>
            </a:r>
            <a:endParaRPr kumimoji="1" lang="en-US" altLang="ja-JP" sz="2800" dirty="0" smtClean="0"/>
          </a:p>
          <a:p>
            <a:pPr lvl="2"/>
            <a:r>
              <a:rPr lang="ja-JP" altLang="en-US" sz="2400" dirty="0" smtClean="0"/>
              <a:t>複数の予測モデルを並列に検証し、どのモデルがより高い成果を出せるのか調べる</a:t>
            </a:r>
            <a:endParaRPr kumimoji="1" lang="en-US" altLang="ja-JP" sz="2400" dirty="0" smtClean="0"/>
          </a:p>
          <a:p>
            <a:pPr lvl="1"/>
            <a:endParaRPr kumimoji="1" lang="en-US" altLang="ja-JP" sz="1100" dirty="0" smtClean="0"/>
          </a:p>
          <a:p>
            <a:pPr lvl="1"/>
            <a:r>
              <a:rPr lang="ja-JP" altLang="en-US" sz="2800" u="sng" dirty="0" smtClean="0"/>
              <a:t>モデル</a:t>
            </a:r>
            <a:r>
              <a:rPr lang="ja-JP" altLang="en-US" sz="2800" u="sng" dirty="0"/>
              <a:t>バージョン</a:t>
            </a:r>
            <a:r>
              <a:rPr lang="ja-JP" altLang="en-US" sz="2800" u="sng" dirty="0" smtClean="0"/>
              <a:t>を管理</a:t>
            </a:r>
            <a:r>
              <a:rPr lang="ja-JP" altLang="en-US" sz="2800" dirty="0" smtClean="0"/>
              <a:t>して、いつでも切り戻し可能にする</a:t>
            </a:r>
            <a:endParaRPr lang="en-US" altLang="ja-JP" sz="2800" dirty="0" smtClean="0"/>
          </a:p>
          <a:p>
            <a:pPr lvl="2"/>
            <a:r>
              <a:rPr lang="ja-JP" altLang="en-US" sz="2400" dirty="0" smtClean="0"/>
              <a:t>性能劣化した際に、モデルの更新が原因かどうかを切り分けて考える</a:t>
            </a:r>
            <a:endParaRPr lang="en-US" altLang="ja-JP" sz="2400" dirty="0" smtClean="0"/>
          </a:p>
          <a:p>
            <a:pPr marL="457200" lvl="1" indent="0">
              <a:buNone/>
            </a:pPr>
            <a:endParaRPr lang="en-US" altLang="ja-JP" sz="1100" dirty="0" smtClean="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16</a:t>
            </a:fld>
            <a:endParaRPr kumimoji="1" lang="ja-JP" altLang="en-US" dirty="0"/>
          </a:p>
        </p:txBody>
      </p:sp>
    </p:spTree>
    <p:extLst>
      <p:ext uri="{BB962C8B-B14F-4D97-AF65-F5344CB8AC3E}">
        <p14:creationId xmlns:p14="http://schemas.microsoft.com/office/powerpoint/2010/main" val="1339562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0286" y="365125"/>
            <a:ext cx="11560628" cy="1325563"/>
          </a:xfrm>
        </p:spPr>
        <p:txBody>
          <a:bodyPr/>
          <a:lstStyle/>
          <a:p>
            <a:r>
              <a:rPr kumimoji="1" lang="en-US" altLang="ja-JP" dirty="0" smtClean="0"/>
              <a:t>1.4 </a:t>
            </a:r>
            <a:r>
              <a:rPr kumimoji="1" lang="ja-JP" altLang="en-US" dirty="0" smtClean="0"/>
              <a:t>機械学習を含めたシステムを成功させるには</a:t>
            </a:r>
            <a:endParaRPr kumimoji="1" lang="ja-JP" altLang="en-US" dirty="0"/>
          </a:p>
        </p:txBody>
      </p:sp>
      <p:sp>
        <p:nvSpPr>
          <p:cNvPr id="3" name="コンテンツ プレースホルダー 2"/>
          <p:cNvSpPr>
            <a:spLocks noGrp="1"/>
          </p:cNvSpPr>
          <p:nvPr>
            <p:ph idx="1"/>
          </p:nvPr>
        </p:nvSpPr>
        <p:spPr>
          <a:xfrm>
            <a:off x="544282" y="1825625"/>
            <a:ext cx="11125200" cy="4351338"/>
          </a:xfrm>
        </p:spPr>
        <p:txBody>
          <a:bodyPr/>
          <a:lstStyle/>
          <a:p>
            <a:r>
              <a:rPr kumimoji="1" lang="ja-JP" altLang="en-US" dirty="0" smtClean="0"/>
              <a:t>機械学習を含めたプロジェクトをビジネスとして成功させる上で重要なチーム構成</a:t>
            </a:r>
            <a:endParaRPr kumimoji="1" lang="en-US" altLang="ja-JP" dirty="0" smtClean="0"/>
          </a:p>
          <a:p>
            <a:endParaRPr kumimoji="1" lang="en-US" altLang="ja-JP" sz="1000" dirty="0" smtClean="0"/>
          </a:p>
          <a:p>
            <a:pPr marL="914400" lvl="1" indent="-457200">
              <a:buFont typeface="+mj-lt"/>
              <a:buAutoNum type="arabicPeriod"/>
            </a:pPr>
            <a:r>
              <a:rPr lang="ja-JP" altLang="en-US" sz="2800" dirty="0" smtClean="0"/>
              <a:t>プロダクトに関するドメイン知識を持った人</a:t>
            </a:r>
            <a:endParaRPr lang="en-US" altLang="ja-JP" sz="2800" dirty="0" smtClean="0"/>
          </a:p>
          <a:p>
            <a:pPr marL="914400" lvl="1" indent="-457200">
              <a:buFont typeface="+mj-lt"/>
              <a:buAutoNum type="arabicPeriod"/>
            </a:pPr>
            <a:r>
              <a:rPr kumimoji="1" lang="ja-JP" altLang="en-US" sz="2800" dirty="0"/>
              <a:t>統計</a:t>
            </a:r>
            <a:r>
              <a:rPr kumimoji="1" lang="ja-JP" altLang="en-US" sz="2800" dirty="0" smtClean="0"/>
              <a:t>や機械学習に明るい人</a:t>
            </a:r>
            <a:endParaRPr kumimoji="1" lang="en-US" altLang="ja-JP" sz="2800" dirty="0" smtClean="0"/>
          </a:p>
          <a:p>
            <a:pPr marL="914400" lvl="1" indent="-457200">
              <a:buFont typeface="+mj-lt"/>
              <a:buAutoNum type="arabicPeriod"/>
            </a:pPr>
            <a:r>
              <a:rPr lang="ja-JP" altLang="en-US" sz="2800" dirty="0" smtClean="0"/>
              <a:t>データ分析基盤を作れるエンジニアリング能力のある人</a:t>
            </a:r>
            <a:endParaRPr lang="en-US" altLang="ja-JP" sz="2800" dirty="0" smtClean="0"/>
          </a:p>
          <a:p>
            <a:pPr marL="914400" lvl="1" indent="-457200">
              <a:buFont typeface="+mj-lt"/>
              <a:buAutoNum type="arabicPeriod"/>
            </a:pPr>
            <a:r>
              <a:rPr lang="ja-JP" altLang="en-US" sz="2800" dirty="0"/>
              <a:t>失敗</a:t>
            </a:r>
            <a:r>
              <a:rPr lang="ja-JP" altLang="en-US" sz="2800" dirty="0" smtClean="0"/>
              <a:t>しても構わないとリスクを取ってくれる責任者</a:t>
            </a:r>
            <a:endParaRPr lang="en-US" altLang="ja-JP" sz="2800" dirty="0"/>
          </a:p>
          <a:p>
            <a:pPr marL="914400" lvl="1" indent="-457200">
              <a:buFont typeface="+mj-lt"/>
              <a:buAutoNum type="arabicPeriod"/>
            </a:pPr>
            <a:endParaRPr kumimoji="1" lang="en-US" altLang="ja-JP" dirty="0" smtClean="0"/>
          </a:p>
          <a:p>
            <a:endParaRPr kumimoji="1" lang="en-US" altLang="ja-JP" dirty="0" smtClean="0"/>
          </a:p>
          <a:p>
            <a:pPr marL="914400" lvl="1" indent="-45720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17</a:t>
            </a:fld>
            <a:endParaRPr kumimoji="1" lang="ja-JP" altLang="en-US" dirty="0"/>
          </a:p>
        </p:txBody>
      </p:sp>
      <p:sp>
        <p:nvSpPr>
          <p:cNvPr id="5" name="テキスト ボックス 4"/>
          <p:cNvSpPr txBox="1"/>
          <p:nvPr/>
        </p:nvSpPr>
        <p:spPr>
          <a:xfrm>
            <a:off x="442682" y="5169107"/>
            <a:ext cx="11226800" cy="954107"/>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800" dirty="0" smtClean="0">
                <a:latin typeface="ＭＳ Ｐゴシック" panose="020B0600070205080204" pitchFamily="50" charset="-128"/>
                <a:ea typeface="ＭＳ Ｐゴシック" panose="020B0600070205080204" pitchFamily="50" charset="-128"/>
              </a:rPr>
              <a:t>機械学習がリスクの大きい投資だということを認識した上で、それでも機械学習を使わないとできない価値を生み出すことに背中を押してくれる人</a:t>
            </a:r>
            <a:endParaRPr kumimoji="1" lang="ja-JP" altLang="en-US" sz="2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487427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 </a:t>
            </a:r>
            <a:r>
              <a:rPr kumimoji="1" lang="ja-JP" altLang="en-US" dirty="0" smtClean="0"/>
              <a:t>この章のまとめ</a:t>
            </a:r>
            <a:endParaRPr kumimoji="1" lang="ja-JP" altLang="en-US" dirty="0"/>
          </a:p>
        </p:txBody>
      </p:sp>
      <p:sp>
        <p:nvSpPr>
          <p:cNvPr id="3" name="コンテンツ プレースホルダー 2"/>
          <p:cNvSpPr>
            <a:spLocks noGrp="1"/>
          </p:cNvSpPr>
          <p:nvPr>
            <p:ph idx="1"/>
          </p:nvPr>
        </p:nvSpPr>
        <p:spPr>
          <a:xfrm>
            <a:off x="977622" y="1763917"/>
            <a:ext cx="10236755" cy="4351338"/>
          </a:xfrm>
        </p:spPr>
        <p:txBody>
          <a:bodyPr>
            <a:normAutofit/>
          </a:bodyPr>
          <a:lstStyle/>
          <a:p>
            <a:r>
              <a:rPr kumimoji="1" lang="ja-JP" altLang="en-US" sz="2400" dirty="0" smtClean="0"/>
              <a:t>解くべき問題の仮説を立て、目的を明確に</a:t>
            </a:r>
            <a:r>
              <a:rPr kumimoji="1" lang="ja-JP" altLang="en-US" sz="2400" dirty="0" err="1" smtClean="0"/>
              <a:t>し</a:t>
            </a:r>
            <a:r>
              <a:rPr kumimoji="1" lang="ja-JP" altLang="en-US" sz="2400" dirty="0" smtClean="0"/>
              <a:t>コンセプトの検証を最優先する</a:t>
            </a:r>
            <a:endParaRPr kumimoji="1" lang="en-US" altLang="ja-JP" sz="2400" dirty="0" smtClean="0"/>
          </a:p>
          <a:p>
            <a:r>
              <a:rPr lang="ja-JP" altLang="en-US" sz="2400" dirty="0" smtClean="0"/>
              <a:t>機械学習をしないという選択を恐れない</a:t>
            </a:r>
            <a:endParaRPr lang="en-US" altLang="ja-JP" sz="2400" dirty="0" smtClean="0"/>
          </a:p>
          <a:p>
            <a:r>
              <a:rPr kumimoji="1" lang="ja-JP" altLang="en-US" sz="2400" dirty="0" smtClean="0"/>
              <a:t>機械学習に適している問題設定か見極める</a:t>
            </a:r>
            <a:endParaRPr kumimoji="1" lang="en-US" altLang="ja-JP" sz="2400" dirty="0" smtClean="0"/>
          </a:p>
          <a:p>
            <a:r>
              <a:rPr lang="ja-JP" altLang="en-US" sz="2400" dirty="0" smtClean="0"/>
              <a:t>予測性能と</a:t>
            </a:r>
            <a:r>
              <a:rPr lang="en-US" altLang="ja-JP" sz="2400" dirty="0" smtClean="0"/>
              <a:t>KPI</a:t>
            </a:r>
            <a:r>
              <a:rPr lang="ja-JP" altLang="en-US" sz="2400" dirty="0" smtClean="0"/>
              <a:t>の両方のモニタリングし、継続して改善を続ける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18</a:t>
            </a:fld>
            <a:endParaRPr kumimoji="1" lang="ja-JP" altLang="en-US"/>
          </a:p>
        </p:txBody>
      </p:sp>
      <p:sp>
        <p:nvSpPr>
          <p:cNvPr id="5" name="正方形/長方形 4"/>
          <p:cNvSpPr/>
          <p:nvPr/>
        </p:nvSpPr>
        <p:spPr>
          <a:xfrm>
            <a:off x="756682" y="4804642"/>
            <a:ext cx="10678633"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2800" dirty="0">
                <a:latin typeface="ＭＳ Ｐゴシック" panose="020B0600070205080204" pitchFamily="50" charset="-128"/>
                <a:ea typeface="ＭＳ Ｐゴシック" panose="020B0600070205080204" pitchFamily="50" charset="-128"/>
              </a:rPr>
              <a:t>ビジネスの目的を明確にし、仮説をきちんと立てて、価値を出すためにどうしたらよいのかを考えながらプロジェクトを進めて行く</a:t>
            </a:r>
          </a:p>
        </p:txBody>
      </p:sp>
    </p:spTree>
    <p:extLst>
      <p:ext uri="{BB962C8B-B14F-4D97-AF65-F5344CB8AC3E}">
        <p14:creationId xmlns:p14="http://schemas.microsoft.com/office/powerpoint/2010/main" val="2208154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1264544" y="1229285"/>
            <a:ext cx="10515600" cy="5397296"/>
          </a:xfrm>
        </p:spPr>
        <p:txBody>
          <a:bodyPr>
            <a:normAutofit/>
          </a:bodyPr>
          <a:lstStyle/>
          <a:p>
            <a:r>
              <a:rPr kumimoji="1" lang="en-US" altLang="ja-JP" dirty="0" smtClean="0"/>
              <a:t>1.1 </a:t>
            </a:r>
            <a:r>
              <a:rPr kumimoji="1" lang="ja-JP" altLang="en-US" dirty="0" smtClean="0"/>
              <a:t>機械学習はどのように使われるか</a:t>
            </a:r>
            <a:endParaRPr kumimoji="1" lang="en-US" altLang="ja-JP" dirty="0" smtClean="0"/>
          </a:p>
          <a:p>
            <a:r>
              <a:rPr lang="en-US" altLang="ja-JP" dirty="0" smtClean="0"/>
              <a:t>1.2 </a:t>
            </a:r>
            <a:r>
              <a:rPr lang="ja-JP" altLang="en-US" dirty="0" smtClean="0"/>
              <a:t>機械学習プロジェクトの流れ</a:t>
            </a:r>
            <a:endParaRPr lang="en-US" altLang="ja-JP" dirty="0" smtClean="0"/>
          </a:p>
          <a:p>
            <a:pPr lvl="1"/>
            <a:r>
              <a:rPr kumimoji="1" lang="en-US" altLang="ja-JP" dirty="0" smtClean="0"/>
              <a:t>1.2.1 </a:t>
            </a:r>
            <a:r>
              <a:rPr kumimoji="1" lang="ja-JP" altLang="en-US" dirty="0" smtClean="0"/>
              <a:t>問題を定式化する</a:t>
            </a:r>
            <a:endParaRPr kumimoji="1" lang="en-US" altLang="ja-JP" dirty="0" smtClean="0"/>
          </a:p>
          <a:p>
            <a:pPr lvl="1"/>
            <a:r>
              <a:rPr lang="en-US" altLang="ja-JP" dirty="0" smtClean="0"/>
              <a:t>1.2.2 </a:t>
            </a:r>
            <a:r>
              <a:rPr lang="ja-JP" altLang="en-US" dirty="0" smtClean="0"/>
              <a:t>機械学習をしなくてもよい方法を考える</a:t>
            </a:r>
            <a:endParaRPr lang="en-US" altLang="ja-JP" dirty="0" smtClean="0"/>
          </a:p>
          <a:p>
            <a:pPr lvl="1"/>
            <a:r>
              <a:rPr kumimoji="1" lang="en-US" altLang="ja-JP" dirty="0" smtClean="0"/>
              <a:t>1.2.3 </a:t>
            </a:r>
            <a:r>
              <a:rPr kumimoji="1" lang="ja-JP" altLang="en-US" dirty="0" smtClean="0"/>
              <a:t>システム設計を考える </a:t>
            </a:r>
            <a:r>
              <a:rPr lang="en-US" altLang="ja-JP" dirty="0"/>
              <a:t>1.2.4 </a:t>
            </a:r>
            <a:r>
              <a:rPr lang="ja-JP" altLang="en-US" dirty="0"/>
              <a:t>アルゴリズムを選定</a:t>
            </a:r>
            <a:r>
              <a:rPr lang="ja-JP" altLang="en-US" dirty="0" smtClean="0"/>
              <a:t>する</a:t>
            </a:r>
            <a:endParaRPr kumimoji="1" lang="en-US" altLang="ja-JP" dirty="0" smtClean="0"/>
          </a:p>
          <a:p>
            <a:pPr lvl="1"/>
            <a:r>
              <a:rPr kumimoji="1" lang="en-US" altLang="ja-JP" dirty="0" smtClean="0"/>
              <a:t>1.2.5 </a:t>
            </a:r>
            <a:r>
              <a:rPr kumimoji="1" lang="ja-JP" altLang="en-US" dirty="0" smtClean="0"/>
              <a:t>特徴量、教師データとログの設計をする</a:t>
            </a:r>
            <a:endParaRPr kumimoji="1" lang="en-US" altLang="ja-JP" dirty="0" smtClean="0"/>
          </a:p>
          <a:p>
            <a:pPr lvl="1"/>
            <a:r>
              <a:rPr lang="en-US" altLang="ja-JP" dirty="0" smtClean="0"/>
              <a:t>1.2.6 </a:t>
            </a:r>
            <a:r>
              <a:rPr lang="ja-JP" altLang="en-US" dirty="0" smtClean="0"/>
              <a:t>前処理をする</a:t>
            </a:r>
            <a:endParaRPr lang="en-US" altLang="ja-JP" dirty="0" smtClean="0"/>
          </a:p>
          <a:p>
            <a:pPr lvl="1"/>
            <a:r>
              <a:rPr kumimoji="1" lang="en-US" altLang="ja-JP" dirty="0" smtClean="0"/>
              <a:t>1.2.7 </a:t>
            </a:r>
            <a:r>
              <a:rPr lang="ja-JP" altLang="en-US" dirty="0" smtClean="0"/>
              <a:t>学習・パラメータチューニング</a:t>
            </a:r>
            <a:endParaRPr lang="en-US" altLang="ja-JP" dirty="0" smtClean="0"/>
          </a:p>
          <a:p>
            <a:pPr lvl="1"/>
            <a:r>
              <a:rPr kumimoji="1" lang="en-US" altLang="ja-JP" dirty="0" smtClean="0"/>
              <a:t>1.2.8 </a:t>
            </a:r>
            <a:r>
              <a:rPr kumimoji="1" lang="ja-JP" altLang="en-US" dirty="0" smtClean="0"/>
              <a:t>システムに組み込む</a:t>
            </a:r>
            <a:endParaRPr kumimoji="1" lang="en-US" altLang="ja-JP" dirty="0" smtClean="0"/>
          </a:p>
          <a:p>
            <a:r>
              <a:rPr kumimoji="1" lang="en-US" altLang="ja-JP" dirty="0" smtClean="0"/>
              <a:t>1.3 </a:t>
            </a:r>
            <a:r>
              <a:rPr kumimoji="1" lang="ja-JP" altLang="en-US" dirty="0" smtClean="0"/>
              <a:t>実システムにおける機械学習の問題点への対処方法</a:t>
            </a:r>
            <a:endParaRPr kumimoji="1" lang="en-US" altLang="ja-JP" dirty="0" smtClean="0"/>
          </a:p>
          <a:p>
            <a:r>
              <a:rPr lang="en-US" altLang="ja-JP" dirty="0" smtClean="0"/>
              <a:t>1.4 </a:t>
            </a:r>
            <a:r>
              <a:rPr lang="ja-JP" altLang="en-US" dirty="0" smtClean="0"/>
              <a:t>機械学習を含めたシステムを成功させるには</a:t>
            </a:r>
            <a:endParaRPr lang="en-US" altLang="ja-JP" dirty="0" smtClean="0"/>
          </a:p>
          <a:p>
            <a:r>
              <a:rPr kumimoji="1" lang="en-US" altLang="ja-JP" dirty="0" smtClean="0"/>
              <a:t>1.5 </a:t>
            </a:r>
            <a:r>
              <a:rPr kumimoji="1" lang="ja-JP" altLang="en-US" dirty="0" smtClean="0"/>
              <a:t>この章のまとめ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589096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 </a:t>
            </a:r>
            <a:r>
              <a:rPr kumimoji="1" lang="ja-JP" altLang="en-US" dirty="0" smtClean="0"/>
              <a:t>機械学習はどのように使われるのか</a:t>
            </a:r>
            <a:endParaRPr kumimoji="1" lang="ja-JP" altLang="en-US" dirty="0"/>
          </a:p>
        </p:txBody>
      </p:sp>
      <p:sp>
        <p:nvSpPr>
          <p:cNvPr id="3" name="コンテンツ プレースホルダー 2"/>
          <p:cNvSpPr>
            <a:spLocks noGrp="1"/>
          </p:cNvSpPr>
          <p:nvPr>
            <p:ph idx="1"/>
          </p:nvPr>
        </p:nvSpPr>
        <p:spPr>
          <a:xfrm>
            <a:off x="418275" y="1764827"/>
            <a:ext cx="11541760" cy="4739807"/>
          </a:xfrm>
        </p:spPr>
        <p:txBody>
          <a:bodyPr>
            <a:normAutofit lnSpcReduction="10000"/>
          </a:bodyPr>
          <a:lstStyle/>
          <a:p>
            <a:r>
              <a:rPr kumimoji="1" lang="ja-JP" altLang="en-US" dirty="0" smtClean="0"/>
              <a:t>教師あり学習</a:t>
            </a:r>
            <a:endParaRPr kumimoji="1" lang="en-US" altLang="ja-JP" dirty="0" smtClean="0"/>
          </a:p>
          <a:p>
            <a:pPr lvl="1"/>
            <a:r>
              <a:rPr lang="ja-JP" altLang="en-US" dirty="0" smtClean="0"/>
              <a:t>入力</a:t>
            </a:r>
            <a:r>
              <a:rPr lang="ja-JP" altLang="en-US" dirty="0"/>
              <a:t>データと出力データの関係性を獲得</a:t>
            </a:r>
            <a:r>
              <a:rPr lang="en-US" altLang="ja-JP" dirty="0"/>
              <a:t>(</a:t>
            </a:r>
            <a:r>
              <a:rPr lang="ja-JP" altLang="en-US" dirty="0">
                <a:solidFill>
                  <a:srgbClr val="FF0000"/>
                </a:solidFill>
              </a:rPr>
              <a:t>学習フェーズ</a:t>
            </a:r>
            <a:r>
              <a:rPr lang="en-US" altLang="ja-JP" dirty="0"/>
              <a:t>)</a:t>
            </a:r>
            <a:r>
              <a:rPr lang="ja-JP" altLang="en-US" dirty="0"/>
              <a:t>し，獲得したモデルによって未知のデータに対する予測ができるようにプログラムを実現すること</a:t>
            </a:r>
            <a:r>
              <a:rPr lang="en-US" altLang="ja-JP" dirty="0"/>
              <a:t>(</a:t>
            </a:r>
            <a:r>
              <a:rPr lang="ja-JP" altLang="en-US" dirty="0">
                <a:solidFill>
                  <a:srgbClr val="FF0000"/>
                </a:solidFill>
              </a:rPr>
              <a:t>予測</a:t>
            </a:r>
            <a:r>
              <a:rPr lang="ja-JP" altLang="en-US" dirty="0" smtClean="0">
                <a:solidFill>
                  <a:srgbClr val="FF0000"/>
                </a:solidFill>
              </a:rPr>
              <a:t>フェーズ</a:t>
            </a:r>
            <a:r>
              <a:rPr lang="en-US" altLang="ja-JP" dirty="0" smtClean="0"/>
              <a:t>)</a:t>
            </a:r>
          </a:p>
          <a:p>
            <a:pPr lvl="1"/>
            <a:endParaRPr lang="en-US" altLang="ja-JP" sz="800" dirty="0" smtClean="0"/>
          </a:p>
          <a:p>
            <a:r>
              <a:rPr lang="ja-JP" altLang="en-US" dirty="0" smtClean="0"/>
              <a:t>教師なし学習</a:t>
            </a:r>
            <a:endParaRPr lang="en-US" altLang="ja-JP" dirty="0" smtClean="0"/>
          </a:p>
          <a:p>
            <a:pPr lvl="1"/>
            <a:r>
              <a:rPr lang="ja-JP" altLang="en-US" dirty="0" smtClean="0"/>
              <a:t>入力データからデータの構造を獲得する</a:t>
            </a:r>
            <a:endParaRPr lang="en-US" altLang="ja-JP" dirty="0" smtClean="0"/>
          </a:p>
          <a:p>
            <a:pPr lvl="1"/>
            <a:r>
              <a:rPr lang="ja-JP" altLang="en-US" dirty="0" smtClean="0"/>
              <a:t>正解</a:t>
            </a:r>
            <a:r>
              <a:rPr lang="ja-JP" altLang="en-US" dirty="0"/>
              <a:t>がないので算出した特徴量から構造、法則、傾向、分類、定義などを</a:t>
            </a:r>
            <a:r>
              <a:rPr lang="ja-JP" altLang="en-US" dirty="0" smtClean="0"/>
              <a:t>導き出す</a:t>
            </a:r>
            <a:endParaRPr lang="en-US" altLang="ja-JP" dirty="0" smtClean="0"/>
          </a:p>
          <a:p>
            <a:pPr lvl="1"/>
            <a:r>
              <a:rPr lang="ja-JP" altLang="en-US" dirty="0" smtClean="0"/>
              <a:t>傾向</a:t>
            </a:r>
            <a:r>
              <a:rPr lang="ja-JP" altLang="en-US" dirty="0"/>
              <a:t>分析、未来予測などにも応用</a:t>
            </a:r>
            <a:r>
              <a:rPr lang="ja-JP" altLang="en-US" dirty="0" smtClean="0"/>
              <a:t>できる</a:t>
            </a:r>
            <a:endParaRPr lang="en-US" altLang="ja-JP" dirty="0" smtClean="0"/>
          </a:p>
          <a:p>
            <a:pPr lvl="1"/>
            <a:endParaRPr lang="en-US" altLang="ja-JP" sz="800" dirty="0" smtClean="0"/>
          </a:p>
          <a:p>
            <a:r>
              <a:rPr lang="ja-JP" altLang="en-US" dirty="0" smtClean="0"/>
              <a:t>強化学習</a:t>
            </a:r>
            <a:endParaRPr lang="en-US" altLang="ja-JP" dirty="0" smtClean="0"/>
          </a:p>
          <a:p>
            <a:pPr lvl="1"/>
            <a:r>
              <a:rPr lang="ja-JP" altLang="en-US" dirty="0" smtClean="0"/>
              <a:t>明確な</a:t>
            </a:r>
            <a:r>
              <a:rPr lang="ja-JP" altLang="en-US" dirty="0"/>
              <a:t>「</a:t>
            </a:r>
            <a:r>
              <a:rPr lang="ja-JP" altLang="en-US" dirty="0" smtClean="0"/>
              <a:t>答え」ではなく、「行動」と「報酬」を与え、どのような行動を取れば報酬が最大でもらえるのかを学習</a:t>
            </a:r>
            <a:endParaRPr lang="en-US" altLang="ja-JP" dirty="0" smtClean="0"/>
          </a:p>
          <a:p>
            <a:pPr lvl="1"/>
            <a:r>
              <a:rPr lang="en-US" altLang="ja-JP" dirty="0" smtClean="0"/>
              <a:t>e.g. </a:t>
            </a:r>
            <a:r>
              <a:rPr lang="ja-JP" altLang="en-US" dirty="0" smtClean="0"/>
              <a:t>囲碁や将棋など</a:t>
            </a:r>
            <a:endParaRPr lang="en-US" altLang="ja-JP" dirty="0" smtClean="0"/>
          </a:p>
        </p:txBody>
      </p:sp>
      <p:sp>
        <p:nvSpPr>
          <p:cNvPr id="5" name="スライド番号プレースホルダー 4"/>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1157277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a:t>
            </a:r>
            <a:r>
              <a:rPr kumimoji="1" lang="ja-JP" altLang="en-US" dirty="0" smtClean="0"/>
              <a:t>機械学習プロジェクトの流れ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dirty="0"/>
              <a:t>システム</a:t>
            </a:r>
            <a:r>
              <a:rPr lang="ja-JP" altLang="en-US" dirty="0" smtClean="0"/>
              <a:t>に組み込む</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4</a:t>
            </a:fld>
            <a:endParaRPr kumimoji="1" lang="ja-JP" altLang="en-US" dirty="0"/>
          </a:p>
        </p:txBody>
      </p:sp>
    </p:spTree>
    <p:extLst>
      <p:ext uri="{BB962C8B-B14F-4D97-AF65-F5344CB8AC3E}">
        <p14:creationId xmlns:p14="http://schemas.microsoft.com/office/powerpoint/2010/main" val="3532257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a:t>
            </a:r>
            <a:r>
              <a:rPr kumimoji="1" lang="ja-JP" altLang="en-US" dirty="0" smtClean="0"/>
              <a:t>機械学習プロジェクトの流れ</a:t>
            </a:r>
            <a:endParaRPr kumimoji="1" lang="ja-JP" altLang="en-US" dirty="0"/>
          </a:p>
        </p:txBody>
      </p:sp>
      <p:sp>
        <p:nvSpPr>
          <p:cNvPr id="3" name="コンテンツ プレースホルダー 2"/>
          <p:cNvSpPr>
            <a:spLocks noGrp="1"/>
          </p:cNvSpPr>
          <p:nvPr>
            <p:ph idx="1"/>
          </p:nvPr>
        </p:nvSpPr>
        <p:spPr>
          <a:xfrm>
            <a:off x="431800" y="1825625"/>
            <a:ext cx="1092200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dirty="0"/>
              <a:t>システム</a:t>
            </a:r>
            <a:r>
              <a:rPr lang="ja-JP" altLang="en-US" dirty="0" smtClean="0"/>
              <a:t>に組み込む</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5</a:t>
            </a:fld>
            <a:endParaRPr kumimoji="1" lang="ja-JP" altLang="en-US" dirty="0"/>
          </a:p>
        </p:txBody>
      </p:sp>
      <p:sp>
        <p:nvSpPr>
          <p:cNvPr id="5" name="右中かっこ 4"/>
          <p:cNvSpPr/>
          <p:nvPr/>
        </p:nvSpPr>
        <p:spPr>
          <a:xfrm>
            <a:off x="6927850" y="1739900"/>
            <a:ext cx="425450" cy="109378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7" name="テキスト ボックス 6"/>
          <p:cNvSpPr txBox="1"/>
          <p:nvPr/>
        </p:nvSpPr>
        <p:spPr>
          <a:xfrm>
            <a:off x="7759700" y="1957457"/>
            <a:ext cx="382905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000" dirty="0" smtClean="0">
                <a:latin typeface="ＭＳ Ｐゴシック" panose="020B0600070205080204" pitchFamily="50" charset="-128"/>
                <a:ea typeface="ＭＳ Ｐゴシック" panose="020B0600070205080204" pitchFamily="50" charset="-128"/>
              </a:rPr>
              <a:t>解きたい課題を機械学習で解ける問題設定に落とし込む</a:t>
            </a:r>
            <a:r>
              <a:rPr kumimoji="1" lang="en-US" altLang="ja-JP" sz="2000" dirty="0" smtClean="0">
                <a:latin typeface="ＭＳ Ｐゴシック" panose="020B0600070205080204" pitchFamily="50" charset="-128"/>
                <a:ea typeface="ＭＳ Ｐゴシック" panose="020B0600070205080204" pitchFamily="50" charset="-128"/>
              </a:rPr>
              <a:t>(1,2)</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8" name="右中かっこ 7"/>
          <p:cNvSpPr/>
          <p:nvPr/>
        </p:nvSpPr>
        <p:spPr>
          <a:xfrm>
            <a:off x="6927850" y="2882900"/>
            <a:ext cx="425450" cy="19431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9" name="テキスト ボックス 8"/>
          <p:cNvSpPr txBox="1"/>
          <p:nvPr/>
        </p:nvSpPr>
        <p:spPr>
          <a:xfrm>
            <a:off x="7759700" y="3500507"/>
            <a:ext cx="359410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2000" dirty="0">
                <a:latin typeface="ＭＳ Ｐゴシック" panose="020B0600070205080204" pitchFamily="50" charset="-128"/>
                <a:ea typeface="ＭＳ Ｐゴシック" panose="020B0600070205080204" pitchFamily="50" charset="-128"/>
              </a:rPr>
              <a:t>解</a:t>
            </a:r>
            <a:r>
              <a:rPr lang="ja-JP" altLang="en-US" sz="2000" dirty="0" smtClean="0">
                <a:latin typeface="ＭＳ Ｐゴシック" panose="020B0600070205080204" pitchFamily="50" charset="-128"/>
                <a:ea typeface="ＭＳ Ｐゴシック" panose="020B0600070205080204" pitchFamily="50" charset="-128"/>
              </a:rPr>
              <a:t>くための道具選びと前処理</a:t>
            </a:r>
            <a:r>
              <a:rPr lang="en-US" altLang="ja-JP" sz="2000" dirty="0" smtClean="0">
                <a:latin typeface="ＭＳ Ｐゴシック" panose="020B0600070205080204" pitchFamily="50" charset="-128"/>
                <a:ea typeface="ＭＳ Ｐゴシック" panose="020B0600070205080204" pitchFamily="50" charset="-128"/>
              </a:rPr>
              <a:t>(3,4,5,6)</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10" name="右中かっこ 9"/>
          <p:cNvSpPr/>
          <p:nvPr/>
        </p:nvSpPr>
        <p:spPr>
          <a:xfrm>
            <a:off x="6927850" y="4919802"/>
            <a:ext cx="425450" cy="42054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1" name="テキスト ボックス 10"/>
          <p:cNvSpPr txBox="1"/>
          <p:nvPr/>
        </p:nvSpPr>
        <p:spPr>
          <a:xfrm>
            <a:off x="7759700" y="4930021"/>
            <a:ext cx="35941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smtClean="0">
                <a:latin typeface="ＭＳ Ｐゴシック" panose="020B0600070205080204" pitchFamily="50" charset="-128"/>
                <a:ea typeface="ＭＳ Ｐゴシック" panose="020B0600070205080204" pitchFamily="50" charset="-128"/>
              </a:rPr>
              <a:t>モデルの作成</a:t>
            </a:r>
            <a:r>
              <a:rPr lang="en-US" altLang="ja-JP" sz="2000" dirty="0" smtClean="0">
                <a:latin typeface="ＭＳ Ｐゴシック" panose="020B0600070205080204" pitchFamily="50" charset="-128"/>
                <a:ea typeface="ＭＳ Ｐゴシック" panose="020B0600070205080204" pitchFamily="50" charset="-128"/>
              </a:rPr>
              <a:t>(7)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12" name="右中かっこ 11"/>
          <p:cNvSpPr/>
          <p:nvPr/>
        </p:nvSpPr>
        <p:spPr>
          <a:xfrm>
            <a:off x="6927850" y="5405637"/>
            <a:ext cx="425450" cy="42054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3" name="テキスト ボックス 12"/>
          <p:cNvSpPr txBox="1"/>
          <p:nvPr/>
        </p:nvSpPr>
        <p:spPr>
          <a:xfrm>
            <a:off x="7759700" y="5415856"/>
            <a:ext cx="35941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smtClean="0">
                <a:latin typeface="ＭＳ Ｐゴシック" panose="020B0600070205080204" pitchFamily="50" charset="-128"/>
                <a:ea typeface="ＭＳ Ｐゴシック" panose="020B0600070205080204" pitchFamily="50" charset="-128"/>
              </a:rPr>
              <a:t>サービスへの組み込み</a:t>
            </a:r>
            <a:r>
              <a:rPr lang="en-US" altLang="ja-JP" sz="2000" dirty="0" smtClean="0">
                <a:latin typeface="ＭＳ Ｐゴシック" panose="020B0600070205080204" pitchFamily="50" charset="-128"/>
                <a:ea typeface="ＭＳ Ｐゴシック" panose="020B0600070205080204" pitchFamily="50" charset="-128"/>
              </a:rPr>
              <a:t>(8)</a:t>
            </a:r>
            <a:endParaRPr kumimoji="1" lang="ja-JP" altLang="en-US"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431351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1.2.1 </a:t>
            </a:r>
            <a:r>
              <a:rPr kumimoji="1" lang="ja-JP" altLang="en-US" dirty="0" smtClean="0"/>
              <a:t>問題を定式化する</a:t>
            </a:r>
            <a:endParaRPr kumimoji="1" lang="ja-JP" altLang="en-US" dirty="0"/>
          </a:p>
        </p:txBody>
      </p:sp>
      <p:sp>
        <p:nvSpPr>
          <p:cNvPr id="3" name="コンテンツ プレースホルダー 2"/>
          <p:cNvSpPr>
            <a:spLocks noGrp="1"/>
          </p:cNvSpPr>
          <p:nvPr>
            <p:ph idx="1"/>
          </p:nvPr>
        </p:nvSpPr>
        <p:spPr>
          <a:xfrm>
            <a:off x="625251" y="1825625"/>
            <a:ext cx="11093450" cy="4351338"/>
          </a:xfrm>
        </p:spPr>
        <p:txBody>
          <a:bodyPr/>
          <a:lstStyle/>
          <a:p>
            <a:r>
              <a:rPr kumimoji="1" lang="ja-JP" altLang="en-US" dirty="0" smtClean="0"/>
              <a:t>どのように問題を解くのかを定式化する</a:t>
            </a:r>
            <a:endParaRPr kumimoji="1" lang="en-US" altLang="ja-JP" dirty="0" smtClean="0"/>
          </a:p>
          <a:p>
            <a:pPr lvl="1"/>
            <a:r>
              <a:rPr lang="ja-JP" altLang="en-US" dirty="0"/>
              <a:t>何</a:t>
            </a:r>
            <a:r>
              <a:rPr lang="ja-JP" altLang="en-US" dirty="0" smtClean="0"/>
              <a:t>を目的とするのか、そして解きたい課題について仮説を立て、何をすればいいのかを明確にすること</a:t>
            </a:r>
            <a:endParaRPr lang="en-US" altLang="ja-JP" dirty="0" smtClean="0"/>
          </a:p>
          <a:p>
            <a:pPr lvl="2"/>
            <a:r>
              <a:rPr kumimoji="1" lang="ja-JP" altLang="en-US" dirty="0" smtClean="0"/>
              <a:t>例：「売上を改善する」，「有料会員数を増やす」，「製品の生産コストを減らす」</a:t>
            </a:r>
            <a:endParaRPr kumimoji="1" lang="en-US" altLang="ja-JP" dirty="0" smtClean="0"/>
          </a:p>
          <a:p>
            <a:pPr lvl="2"/>
            <a:endParaRPr kumimoji="1" lang="en-US" altLang="ja-JP" dirty="0" smtClean="0"/>
          </a:p>
          <a:p>
            <a:pPr lvl="1"/>
            <a:r>
              <a:rPr kumimoji="1" lang="ja-JP" altLang="en-US" dirty="0" smtClean="0"/>
              <a:t>大きな目的に対して、</a:t>
            </a:r>
            <a:r>
              <a:rPr kumimoji="1" lang="ja-JP" altLang="en-US" u="sng" dirty="0" smtClean="0"/>
              <a:t>より具体的でアクション可能な</a:t>
            </a:r>
            <a:endParaRPr kumimoji="1" lang="en-US" altLang="ja-JP" u="sng" dirty="0" smtClean="0"/>
          </a:p>
          <a:p>
            <a:pPr marL="457200" lvl="1" indent="0">
              <a:buNone/>
            </a:pPr>
            <a:r>
              <a:rPr lang="ja-JP" altLang="en-US" u="sng" dirty="0"/>
              <a:t>　</a:t>
            </a:r>
            <a:r>
              <a:rPr kumimoji="1" lang="ja-JP" altLang="en-US" u="sng" dirty="0" smtClean="0"/>
              <a:t>レベルまでブレイクダウン</a:t>
            </a:r>
            <a:r>
              <a:rPr kumimoji="1" lang="ja-JP" altLang="en-US" dirty="0" smtClean="0"/>
              <a:t>する</a:t>
            </a:r>
            <a:endParaRPr kumimoji="1" lang="en-US" altLang="ja-JP" dirty="0" smtClean="0"/>
          </a:p>
          <a:p>
            <a:pPr lvl="2">
              <a:buClr>
                <a:schemeClr val="tx1"/>
              </a:buClr>
            </a:pPr>
            <a:r>
              <a:rPr lang="en-US" altLang="ja-JP" sz="2400" dirty="0" smtClean="0">
                <a:solidFill>
                  <a:srgbClr val="FF0000"/>
                </a:solidFill>
              </a:rPr>
              <a:t>KPI (Key Performance Indicator)</a:t>
            </a:r>
          </a:p>
          <a:p>
            <a:pPr lvl="2"/>
            <a:r>
              <a:rPr lang="ja-JP" altLang="en-US" sz="2400" dirty="0" smtClean="0"/>
              <a:t>業務レベルにおける具体的な目標設定</a:t>
            </a:r>
            <a:endParaRPr lang="en-US" altLang="ja-JP" sz="2400"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6</a:t>
            </a:fld>
            <a:endParaRPr kumimoji="1" lang="ja-JP" altLang="en-US"/>
          </a:p>
        </p:txBody>
      </p:sp>
      <p:sp>
        <p:nvSpPr>
          <p:cNvPr id="5" name="テキスト ボックス 4"/>
          <p:cNvSpPr txBox="1"/>
          <p:nvPr/>
        </p:nvSpPr>
        <p:spPr>
          <a:xfrm>
            <a:off x="8350249" y="3556455"/>
            <a:ext cx="17018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生産コストを減らしたい</a:t>
            </a:r>
            <a:endParaRPr kumimoji="1" lang="ja-JP" altLang="en-US" dirty="0"/>
          </a:p>
        </p:txBody>
      </p:sp>
      <p:sp>
        <p:nvSpPr>
          <p:cNvPr id="6" name="テキスト ボックス 5"/>
          <p:cNvSpPr txBox="1"/>
          <p:nvPr/>
        </p:nvSpPr>
        <p:spPr>
          <a:xfrm>
            <a:off x="8356600" y="4479785"/>
            <a:ext cx="16891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歩留まり改善</a:t>
            </a:r>
            <a:endParaRPr kumimoji="1" lang="ja-JP" altLang="en-US" dirty="0"/>
          </a:p>
        </p:txBody>
      </p:sp>
      <p:sp>
        <p:nvSpPr>
          <p:cNvPr id="7" name="テキスト ボックス 6"/>
          <p:cNvSpPr txBox="1"/>
          <p:nvPr/>
        </p:nvSpPr>
        <p:spPr>
          <a:xfrm>
            <a:off x="7885112" y="5101251"/>
            <a:ext cx="263207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どこで不良が起こっているのかを特定する</a:t>
            </a:r>
            <a:endParaRPr kumimoji="1" lang="ja-JP" altLang="en-US" dirty="0"/>
          </a:p>
        </p:txBody>
      </p:sp>
      <p:sp>
        <p:nvSpPr>
          <p:cNvPr id="8" name="テキスト ボックス 7"/>
          <p:cNvSpPr txBox="1"/>
          <p:nvPr/>
        </p:nvSpPr>
        <p:spPr>
          <a:xfrm>
            <a:off x="7575551" y="6169580"/>
            <a:ext cx="3428999" cy="369332"/>
          </a:xfrm>
          <a:prstGeom prst="rect">
            <a:avLst/>
          </a:prstGeom>
          <a:noFill/>
        </p:spPr>
        <p:txBody>
          <a:bodyPr wrap="square" rtlCol="0">
            <a:spAutoFit/>
          </a:bodyPr>
          <a:lstStyle/>
          <a:p>
            <a:r>
              <a:rPr kumimoji="1" lang="ja-JP" altLang="en-US" dirty="0" smtClean="0"/>
              <a:t>このために機械学習の力を使う</a:t>
            </a:r>
            <a:endParaRPr kumimoji="1" lang="ja-JP" altLang="en-US" dirty="0"/>
          </a:p>
        </p:txBody>
      </p:sp>
      <p:cxnSp>
        <p:nvCxnSpPr>
          <p:cNvPr id="10" name="直線矢印コネクタ 9"/>
          <p:cNvCxnSpPr>
            <a:stCxn id="5" idx="2"/>
            <a:endCxn id="6" idx="0"/>
          </p:cNvCxnSpPr>
          <p:nvPr/>
        </p:nvCxnSpPr>
        <p:spPr>
          <a:xfrm>
            <a:off x="9201149" y="4202786"/>
            <a:ext cx="1" cy="276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6" idx="2"/>
            <a:endCxn id="7" idx="0"/>
          </p:cNvCxnSpPr>
          <p:nvPr/>
        </p:nvCxnSpPr>
        <p:spPr>
          <a:xfrm>
            <a:off x="9201150" y="4849117"/>
            <a:ext cx="0" cy="252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7" idx="2"/>
          </p:cNvCxnSpPr>
          <p:nvPr/>
        </p:nvCxnSpPr>
        <p:spPr>
          <a:xfrm flipH="1">
            <a:off x="9201149" y="5747582"/>
            <a:ext cx="1" cy="375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16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1.2.2 </a:t>
            </a:r>
            <a:r>
              <a:rPr kumimoji="1" lang="ja-JP" altLang="en-US" dirty="0" smtClean="0"/>
              <a:t>機械学習しなくても良い方法を考える</a:t>
            </a:r>
            <a:endParaRPr kumimoji="1" lang="ja-JP" altLang="en-US" dirty="0"/>
          </a:p>
        </p:txBody>
      </p:sp>
      <p:sp>
        <p:nvSpPr>
          <p:cNvPr id="3" name="コンテンツ プレースホルダー 2"/>
          <p:cNvSpPr>
            <a:spLocks noGrp="1"/>
          </p:cNvSpPr>
          <p:nvPr>
            <p:ph idx="1"/>
          </p:nvPr>
        </p:nvSpPr>
        <p:spPr>
          <a:xfrm>
            <a:off x="628650" y="1825625"/>
            <a:ext cx="11125200" cy="4351338"/>
          </a:xfrm>
        </p:spPr>
        <p:txBody>
          <a:bodyPr>
            <a:normAutofit/>
          </a:bodyPr>
          <a:lstStyle/>
          <a:p>
            <a:r>
              <a:rPr kumimoji="1" lang="ja-JP" altLang="en-US" u="sng" dirty="0" smtClean="0"/>
              <a:t>機械学習を含んだシステムは通常のシステム以上に</a:t>
            </a:r>
            <a:r>
              <a:rPr lang="ja-JP" altLang="en-US" u="sng" dirty="0" smtClean="0">
                <a:solidFill>
                  <a:srgbClr val="FF0000"/>
                </a:solidFill>
              </a:rPr>
              <a:t>技術的負債</a:t>
            </a:r>
            <a:r>
              <a:rPr lang="ja-JP" altLang="en-US" u="sng" dirty="0" smtClean="0"/>
              <a:t>が蓄積しやすい</a:t>
            </a:r>
            <a:endParaRPr lang="en-US" altLang="ja-JP" u="sng" dirty="0" smtClean="0"/>
          </a:p>
          <a:p>
            <a:endParaRPr lang="en-US" altLang="ja-JP" sz="600" dirty="0" smtClean="0"/>
          </a:p>
          <a:p>
            <a:pPr lvl="1"/>
            <a:r>
              <a:rPr lang="ja-JP" altLang="en-US" sz="2800" dirty="0"/>
              <a:t>長期運用しているとトレンド</a:t>
            </a:r>
            <a:r>
              <a:rPr lang="ja-JP" altLang="en-US" sz="2800" dirty="0" smtClean="0"/>
              <a:t>の</a:t>
            </a:r>
            <a:r>
              <a:rPr lang="ja-JP" altLang="en-US" sz="2800" dirty="0"/>
              <a:t>変化</a:t>
            </a:r>
            <a:r>
              <a:rPr lang="ja-JP" altLang="en-US" sz="2800" dirty="0" smtClean="0"/>
              <a:t>など</a:t>
            </a:r>
            <a:r>
              <a:rPr lang="ja-JP" altLang="en-US" sz="2800" dirty="0"/>
              <a:t>で入力の傾向が変化</a:t>
            </a:r>
            <a:r>
              <a:rPr lang="ja-JP" altLang="en-US" sz="2800" dirty="0" smtClean="0"/>
              <a:t>する</a:t>
            </a:r>
            <a:endParaRPr kumimoji="1" lang="en-US" altLang="ja-JP" sz="2800" dirty="0" smtClean="0"/>
          </a:p>
          <a:p>
            <a:pPr lvl="1"/>
            <a:r>
              <a:rPr kumimoji="1" lang="ja-JP" altLang="en-US" sz="2800" dirty="0" smtClean="0"/>
              <a:t>確率的な処理があるため自動テストがしにくい</a:t>
            </a:r>
            <a:endParaRPr lang="en-US" altLang="ja-JP" sz="2800" dirty="0" smtClean="0"/>
          </a:p>
          <a:p>
            <a:pPr lvl="1"/>
            <a:r>
              <a:rPr kumimoji="1" lang="ja-JP" altLang="en-US" sz="2800" dirty="0" smtClean="0"/>
              <a:t>処理のパイプラインが複雑になる</a:t>
            </a:r>
            <a:endParaRPr kumimoji="1" lang="en-US" altLang="ja-JP" sz="2800" dirty="0" smtClean="0"/>
          </a:p>
          <a:p>
            <a:pPr lvl="1"/>
            <a:r>
              <a:rPr lang="ja-JP" altLang="en-US" sz="2800" dirty="0" smtClean="0"/>
              <a:t>データの依存関係が複雑になる</a:t>
            </a:r>
            <a:endParaRPr lang="en-US" altLang="ja-JP" sz="2800" dirty="0" smtClean="0"/>
          </a:p>
          <a:p>
            <a:pPr lvl="1"/>
            <a:r>
              <a:rPr kumimoji="1" lang="ja-JP" altLang="en-US" sz="2800" dirty="0" smtClean="0"/>
              <a:t>実験コードやパラメータが残りやすい</a:t>
            </a:r>
            <a:endParaRPr kumimoji="1" lang="en-US" altLang="ja-JP" sz="2800" dirty="0" smtClean="0"/>
          </a:p>
          <a:p>
            <a:pPr lvl="1"/>
            <a:r>
              <a:rPr lang="ja-JP" altLang="en-US" sz="2800" dirty="0" smtClean="0"/>
              <a:t>開発と本番の言語</a:t>
            </a:r>
            <a:r>
              <a:rPr lang="en-US" altLang="ja-JP" sz="2800" dirty="0" smtClean="0"/>
              <a:t>/</a:t>
            </a:r>
            <a:r>
              <a:rPr lang="ja-JP" altLang="en-US" sz="2800" dirty="0" smtClean="0"/>
              <a:t>フレームワークがバラバラになりやすい</a:t>
            </a:r>
            <a:endParaRPr lang="en-US" altLang="ja-JP" sz="2800" dirty="0" smtClean="0"/>
          </a:p>
          <a:p>
            <a:pPr marL="457200" lvl="1"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7</a:t>
            </a:fld>
            <a:endParaRPr kumimoji="1" lang="ja-JP" altLang="en-US"/>
          </a:p>
        </p:txBody>
      </p:sp>
    </p:spTree>
    <p:extLst>
      <p:ext uri="{BB962C8B-B14F-4D97-AF65-F5344CB8AC3E}">
        <p14:creationId xmlns:p14="http://schemas.microsoft.com/office/powerpoint/2010/main" val="2296313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1.2.2 </a:t>
            </a:r>
            <a:r>
              <a:rPr lang="ja-JP" altLang="en-US" dirty="0"/>
              <a:t>機械学習しなくても良い方法を考える</a:t>
            </a:r>
            <a:endParaRPr kumimoji="1" lang="ja-JP" altLang="en-US" dirty="0"/>
          </a:p>
        </p:txBody>
      </p:sp>
      <p:sp>
        <p:nvSpPr>
          <p:cNvPr id="3" name="コンテンツ プレースホルダー 2"/>
          <p:cNvSpPr>
            <a:spLocks noGrp="1"/>
          </p:cNvSpPr>
          <p:nvPr>
            <p:ph idx="1"/>
          </p:nvPr>
        </p:nvSpPr>
        <p:spPr>
          <a:xfrm>
            <a:off x="838200" y="1716770"/>
            <a:ext cx="10515600" cy="4351338"/>
          </a:xfrm>
        </p:spPr>
        <p:txBody>
          <a:bodyPr/>
          <a:lstStyle/>
          <a:p>
            <a:pPr marL="228600" lvl="1">
              <a:spcBef>
                <a:spcPts val="1000"/>
              </a:spcBef>
            </a:pPr>
            <a:r>
              <a:rPr lang="ja-JP" altLang="en-US" sz="2800" dirty="0"/>
              <a:t>長期運用しているとトレンド</a:t>
            </a:r>
            <a:r>
              <a:rPr lang="ja-JP" altLang="en-US" sz="2800" dirty="0" smtClean="0"/>
              <a:t>の</a:t>
            </a:r>
            <a:r>
              <a:rPr lang="ja-JP" altLang="en-US" sz="2800" dirty="0"/>
              <a:t>変化</a:t>
            </a:r>
            <a:r>
              <a:rPr lang="ja-JP" altLang="en-US" sz="2800" dirty="0" smtClean="0"/>
              <a:t>など</a:t>
            </a:r>
            <a:r>
              <a:rPr lang="ja-JP" altLang="en-US" sz="2800" dirty="0"/>
              <a:t>で</a:t>
            </a:r>
            <a:r>
              <a:rPr lang="ja-JP" altLang="en-US" sz="2800" u="sng" dirty="0"/>
              <a:t>入力の傾向が変化</a:t>
            </a:r>
            <a:r>
              <a:rPr lang="ja-JP" altLang="en-US" sz="2800" u="sng" dirty="0" smtClean="0"/>
              <a:t>する</a:t>
            </a:r>
            <a:endParaRPr lang="en-US" altLang="ja-JP" sz="2800" u="sng" dirty="0" smtClean="0"/>
          </a:p>
          <a:p>
            <a:pPr marL="685800" lvl="2">
              <a:spcBef>
                <a:spcPts val="1000"/>
              </a:spcBef>
            </a:pPr>
            <a:r>
              <a:rPr lang="ja-JP" altLang="en-US" sz="2400" dirty="0" smtClean="0"/>
              <a:t>テキストを扱う問題では、単語の用法のトレンドが変化したり、新語が登場したりすると予測精度が下がったり意図しない挙動をする可能性がある</a:t>
            </a:r>
            <a:endParaRPr lang="en-US" altLang="ja-JP" sz="2400" dirty="0" smtClean="0"/>
          </a:p>
          <a:p>
            <a:pPr marL="685800" lvl="2">
              <a:spcBef>
                <a:spcPts val="1000"/>
              </a:spcBef>
            </a:pPr>
            <a:endParaRPr lang="en-US" altLang="ja-JP" sz="1050" dirty="0" smtClean="0"/>
          </a:p>
          <a:p>
            <a:pPr marL="228600" lvl="1">
              <a:spcBef>
                <a:spcPts val="1000"/>
              </a:spcBef>
            </a:pPr>
            <a:r>
              <a:rPr lang="ja-JP" altLang="en-US" sz="2800" dirty="0"/>
              <a:t>確率的な処理があるため自動テストが</a:t>
            </a:r>
            <a:r>
              <a:rPr lang="ja-JP" altLang="en-US" sz="2800" dirty="0" smtClean="0"/>
              <a:t>しにくい</a:t>
            </a:r>
            <a:endParaRPr lang="en-US" altLang="ja-JP" sz="2800" dirty="0" smtClean="0"/>
          </a:p>
          <a:p>
            <a:pPr marL="685800" lvl="2">
              <a:spcBef>
                <a:spcPts val="1000"/>
              </a:spcBef>
            </a:pPr>
            <a:r>
              <a:rPr lang="ja-JP" altLang="en-US" sz="2400" dirty="0" smtClean="0"/>
              <a:t>機械学習アルゴリズム内には</a:t>
            </a:r>
            <a:r>
              <a:rPr lang="ja-JP" altLang="en-US" sz="2400" dirty="0" smtClean="0">
                <a:solidFill>
                  <a:srgbClr val="FF0000"/>
                </a:solidFill>
              </a:rPr>
              <a:t>乱数を用いた確率的な処理があることが多い</a:t>
            </a:r>
            <a:endParaRPr lang="en-US" altLang="ja-JP" sz="2400" dirty="0" smtClean="0">
              <a:solidFill>
                <a:srgbClr val="FF0000"/>
              </a:solidFill>
            </a:endParaRPr>
          </a:p>
          <a:p>
            <a:pPr marL="685800" lvl="2">
              <a:spcBef>
                <a:spcPts val="1000"/>
              </a:spcBef>
            </a:pPr>
            <a:r>
              <a:rPr lang="ja-JP" altLang="en-US" sz="2400" dirty="0" smtClean="0"/>
              <a:t>あらゆるデータに対する挙動を予め確認することは不可能</a:t>
            </a:r>
            <a:endParaRPr lang="en-US" altLang="ja-JP" sz="2400" dirty="0" smtClean="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8</a:t>
            </a:fld>
            <a:endParaRPr kumimoji="1" lang="ja-JP" altLang="en-US"/>
          </a:p>
        </p:txBody>
      </p:sp>
      <p:sp>
        <p:nvSpPr>
          <p:cNvPr id="5" name="下矢印 4"/>
          <p:cNvSpPr/>
          <p:nvPr/>
        </p:nvSpPr>
        <p:spPr>
          <a:xfrm>
            <a:off x="5457824" y="4742543"/>
            <a:ext cx="1276350" cy="425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103878" y="5387218"/>
            <a:ext cx="9984241"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400" dirty="0" smtClean="0">
                <a:latin typeface="ＭＳ Ｐゴシック" panose="020B0600070205080204" pitchFamily="50" charset="-128"/>
                <a:ea typeface="ＭＳ Ｐゴシック" panose="020B0600070205080204" pitchFamily="50" charset="-128"/>
              </a:rPr>
              <a:t>意図しない予測結果が出てしまったときに、</a:t>
            </a: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誤りをカバーできる仕組み</a:t>
            </a:r>
            <a:r>
              <a:rPr kumimoji="1" lang="ja-JP" altLang="en-US" sz="2400" dirty="0" smtClean="0">
                <a:latin typeface="ＭＳ Ｐゴシック" panose="020B0600070205080204" pitchFamily="50" charset="-128"/>
                <a:ea typeface="ＭＳ Ｐゴシック" panose="020B0600070205080204" pitchFamily="50" charset="-128"/>
              </a:rPr>
              <a:t>が必要</a:t>
            </a:r>
            <a:endParaRPr kumimoji="1" lang="en-US" altLang="ja-JP" sz="2400" dirty="0" smtClean="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特定ラベルはブラックリストに登録してはじく</a:t>
            </a:r>
            <a:endParaRPr kumimoji="1" lang="ja-JP" altLang="en-US" sz="2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619484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175"/>
            <a:ext cx="10515600" cy="1325563"/>
          </a:xfrm>
        </p:spPr>
        <p:txBody>
          <a:bodyPr/>
          <a:lstStyle/>
          <a:p>
            <a:r>
              <a:rPr lang="en-US" altLang="ja-JP" dirty="0"/>
              <a:t>1.2.3 </a:t>
            </a:r>
            <a:r>
              <a:rPr lang="ja-JP" altLang="en-US" dirty="0"/>
              <a:t>システム設計を考える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9</a:t>
            </a:fld>
            <a:endParaRPr kumimoji="1" lang="ja-JP" altLang="en-US"/>
          </a:p>
        </p:txBody>
      </p:sp>
      <p:sp>
        <p:nvSpPr>
          <p:cNvPr id="5" name="コンテンツ プレースホルダー 2"/>
          <p:cNvSpPr>
            <a:spLocks noGrp="1"/>
          </p:cNvSpPr>
          <p:nvPr>
            <p:ph idx="1"/>
          </p:nvPr>
        </p:nvSpPr>
        <p:spPr>
          <a:xfrm>
            <a:off x="1320800" y="1108074"/>
            <a:ext cx="10515600" cy="5114926"/>
          </a:xfrm>
        </p:spPr>
        <p:txBody>
          <a:bodyPr>
            <a:noAutofit/>
          </a:bodyPr>
          <a:lstStyle/>
          <a:p>
            <a:r>
              <a:rPr kumimoji="1" lang="ja-JP" altLang="en-US" b="1" dirty="0" smtClean="0"/>
              <a:t>予測結果をどういう形で利用するのか </a:t>
            </a:r>
            <a:r>
              <a:rPr kumimoji="1" lang="ja-JP" altLang="en-US" dirty="0" smtClean="0"/>
              <a:t>→ </a:t>
            </a:r>
            <a:r>
              <a:rPr kumimoji="1" lang="en-US" altLang="ja-JP" dirty="0" smtClean="0"/>
              <a:t>4</a:t>
            </a:r>
            <a:r>
              <a:rPr kumimoji="1" lang="ja-JP" altLang="en-US" dirty="0" smtClean="0"/>
              <a:t>章で詳しくやる</a:t>
            </a:r>
            <a:endParaRPr kumimoji="1" lang="en-US" altLang="ja-JP" dirty="0" smtClean="0"/>
          </a:p>
          <a:p>
            <a:pPr lvl="1"/>
            <a:r>
              <a:rPr lang="en-US" altLang="ja-JP" dirty="0" smtClean="0"/>
              <a:t>e.g. </a:t>
            </a:r>
            <a:r>
              <a:rPr lang="ja-JP" altLang="en-US" dirty="0" smtClean="0"/>
              <a:t>バッチで予測処理をしてその結果を</a:t>
            </a:r>
            <a:r>
              <a:rPr lang="en-US" altLang="ja-JP" dirty="0" smtClean="0"/>
              <a:t>RDB</a:t>
            </a:r>
            <a:r>
              <a:rPr lang="ja-JP" altLang="en-US" dirty="0" smtClean="0"/>
              <a:t>で配布</a:t>
            </a:r>
            <a:endParaRPr kumimoji="1" lang="en-US" altLang="ja-JP" dirty="0" smtClean="0"/>
          </a:p>
          <a:p>
            <a:r>
              <a:rPr lang="ja-JP" altLang="en-US" b="1" dirty="0" smtClean="0"/>
              <a:t>予測誤りをどこで吸収するのか</a:t>
            </a:r>
            <a:endParaRPr lang="en-US" altLang="ja-JP" b="1" dirty="0" smtClean="0"/>
          </a:p>
          <a:p>
            <a:pPr lvl="1"/>
            <a:r>
              <a:rPr lang="en-US" altLang="ja-JP" dirty="0" smtClean="0"/>
              <a:t>e.g. </a:t>
            </a:r>
            <a:r>
              <a:rPr lang="ja-JP" altLang="en-US" dirty="0" smtClean="0"/>
              <a:t>予測結果を人手で確認するフェーズを用意する</a:t>
            </a:r>
            <a:endParaRPr lang="en-US" altLang="ja-JP" dirty="0" smtClean="0"/>
          </a:p>
          <a:p>
            <a:r>
              <a:rPr lang="ja-JP" altLang="en-US" u="sng" dirty="0" smtClean="0"/>
              <a:t>ここまできたら撤退ラインを決める</a:t>
            </a:r>
            <a:endParaRPr lang="en-US" altLang="ja-JP" u="sng" dirty="0" smtClean="0"/>
          </a:p>
          <a:p>
            <a:endParaRPr lang="en-US" altLang="ja-JP" sz="100" u="sng" dirty="0" smtClean="0"/>
          </a:p>
          <a:p>
            <a:pPr marL="0" indent="0">
              <a:buNone/>
            </a:pPr>
            <a:endParaRPr lang="en-US" altLang="ja-JP" u="sng" dirty="0" smtClean="0"/>
          </a:p>
          <a:p>
            <a:pPr marL="0" indent="0">
              <a:buNone/>
            </a:pPr>
            <a:endParaRPr kumimoji="1" lang="en-US" altLang="ja-JP" sz="1800" dirty="0"/>
          </a:p>
          <a:p>
            <a:r>
              <a:rPr lang="ja-JP" altLang="en-US" dirty="0"/>
              <a:t>分類</a:t>
            </a:r>
            <a:endParaRPr kumimoji="1" lang="en-US" altLang="ja-JP" dirty="0" smtClean="0"/>
          </a:p>
          <a:p>
            <a:r>
              <a:rPr lang="ja-JP" altLang="en-US" dirty="0" smtClean="0"/>
              <a:t>回帰</a:t>
            </a:r>
            <a:endParaRPr lang="en-US" altLang="ja-JP" dirty="0" smtClean="0"/>
          </a:p>
          <a:p>
            <a:r>
              <a:rPr lang="ja-JP" altLang="en-US" dirty="0" smtClean="0"/>
              <a:t>クラスタリング</a:t>
            </a:r>
            <a:endParaRPr lang="en-US" altLang="ja-JP" dirty="0" smtClean="0"/>
          </a:p>
          <a:p>
            <a:r>
              <a:rPr lang="ja-JP" altLang="en-US" dirty="0" smtClean="0"/>
              <a:t>次元</a:t>
            </a:r>
            <a:r>
              <a:rPr lang="ja-JP" altLang="en-US" dirty="0"/>
              <a:t>削減</a:t>
            </a:r>
            <a:endParaRPr lang="en-US" altLang="ja-JP" dirty="0" smtClean="0"/>
          </a:p>
        </p:txBody>
      </p:sp>
      <p:sp>
        <p:nvSpPr>
          <p:cNvPr id="7" name="タイトル 1"/>
          <p:cNvSpPr txBox="1">
            <a:spLocks/>
          </p:cNvSpPr>
          <p:nvPr/>
        </p:nvSpPr>
        <p:spPr>
          <a:xfrm>
            <a:off x="838200" y="33424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ＭＳ Ｐゴシック" panose="020B0600070205080204" pitchFamily="50" charset="-128"/>
                <a:ea typeface="ＭＳ Ｐゴシック" panose="020B0600070205080204" pitchFamily="50" charset="-128"/>
                <a:cs typeface="+mj-cs"/>
              </a:defRPr>
            </a:lvl1pPr>
          </a:lstStyle>
          <a:p>
            <a:r>
              <a:rPr lang="en-US" altLang="ja-JP" dirty="0" smtClean="0"/>
              <a:t>1.2.4 </a:t>
            </a:r>
            <a:r>
              <a:rPr lang="ja-JP" altLang="en-US" dirty="0"/>
              <a:t>アルゴリズム</a:t>
            </a:r>
            <a:r>
              <a:rPr lang="ja-JP" altLang="en-US" dirty="0" smtClean="0"/>
              <a:t>を選定する</a:t>
            </a:r>
            <a:endParaRPr lang="ja-JP" altLang="en-US" dirty="0"/>
          </a:p>
        </p:txBody>
      </p:sp>
      <p:pic>
        <p:nvPicPr>
          <p:cNvPr id="9" name="図 8"/>
          <p:cNvPicPr>
            <a:picLocks noChangeAspect="1"/>
          </p:cNvPicPr>
          <p:nvPr/>
        </p:nvPicPr>
        <p:blipFill rotWithShape="1">
          <a:blip r:embed="rId3"/>
          <a:srcRect l="14060" t="16563" r="28377" b="51228"/>
          <a:stretch/>
        </p:blipFill>
        <p:spPr>
          <a:xfrm>
            <a:off x="6256833" y="4375150"/>
            <a:ext cx="4022665" cy="2438400"/>
          </a:xfrm>
          <a:prstGeom prst="rect">
            <a:avLst/>
          </a:prstGeom>
        </p:spPr>
      </p:pic>
    </p:spTree>
    <p:extLst>
      <p:ext uri="{BB962C8B-B14F-4D97-AF65-F5344CB8AC3E}">
        <p14:creationId xmlns:p14="http://schemas.microsoft.com/office/powerpoint/2010/main" val="1114866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12290</TotalTime>
  <Words>3822</Words>
  <Application>Microsoft Office PowerPoint</Application>
  <PresentationFormat>ワイド画面</PresentationFormat>
  <Paragraphs>405</Paragraphs>
  <Slides>18</Slides>
  <Notes>17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ＭＳ Ｐゴシック</vt:lpstr>
      <vt:lpstr>游ゴシック</vt:lpstr>
      <vt:lpstr>游ゴシック Light</vt:lpstr>
      <vt:lpstr>Arial</vt:lpstr>
      <vt:lpstr>Office テーマ</vt:lpstr>
      <vt:lpstr>仕事ではじめる機械学習 １章 機械学習プロジェクトの始め方</vt:lpstr>
      <vt:lpstr>目次</vt:lpstr>
      <vt:lpstr>1.1 機械学習はどのように使われるのか</vt:lpstr>
      <vt:lpstr>1.2 機械学習プロジェクトの流れ</vt:lpstr>
      <vt:lpstr>1.2 機械学習プロジェクトの流れ</vt:lpstr>
      <vt:lpstr>1.2.1 問題を定式化する</vt:lpstr>
      <vt:lpstr>1.2.2 機械学習しなくても良い方法を考える</vt:lpstr>
      <vt:lpstr>1.2.2 機械学習しなくても良い方法を考える</vt:lpstr>
      <vt:lpstr>1.2.3 システム設計を考える</vt:lpstr>
      <vt:lpstr>1.2.5 特徴量、教師データとログ設計をする</vt:lpstr>
      <vt:lpstr>1.2.6 前処理をする</vt:lpstr>
      <vt:lpstr>1.2.7 学習・パラメータチューニング</vt:lpstr>
      <vt:lpstr>過学習、Data Leakage</vt:lpstr>
      <vt:lpstr>過学習を防ぐには</vt:lpstr>
      <vt:lpstr>1.2.8 システムに組み込む</vt:lpstr>
      <vt:lpstr>実システムにおける機械学習の問題点への対処方法</vt:lpstr>
      <vt:lpstr>1.4 機械学習を含めたシステムを成功させるには</vt:lpstr>
      <vt:lpstr>1.5 この章のまとめ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１章 機械学習プロジェクトの始め方</dc:title>
  <dc:creator>ryosuke-ku</dc:creator>
  <cp:lastModifiedBy>倉地 亮介</cp:lastModifiedBy>
  <cp:revision>187</cp:revision>
  <dcterms:created xsi:type="dcterms:W3CDTF">2019-04-27T04:09:43Z</dcterms:created>
  <dcterms:modified xsi:type="dcterms:W3CDTF">2019-05-13T08:33:44Z</dcterms:modified>
</cp:coreProperties>
</file>