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2"/>
  </p:sldMasterIdLst>
  <p:notesMasterIdLst>
    <p:notesMasterId r:id="rId21"/>
  </p:notesMasterIdLst>
  <p:handoutMasterIdLst>
    <p:handoutMasterId r:id="rId22"/>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3E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1" autoAdjust="0"/>
    <p:restoredTop sz="75248" autoAdjust="0"/>
  </p:normalViewPr>
  <p:slideViewPr>
    <p:cSldViewPr>
      <p:cViewPr>
        <p:scale>
          <a:sx n="89" d="100"/>
          <a:sy n="89" d="100"/>
        </p:scale>
        <p:origin x="900" y="-483"/>
      </p:cViewPr>
      <p:guideLst>
        <p:guide orient="horz" pos="2160"/>
        <p:guide pos="3120"/>
      </p:guideLst>
    </p:cSldViewPr>
  </p:slideViewPr>
  <p:notesTextViewPr>
    <p:cViewPr>
      <p:scale>
        <a:sx n="100" d="100"/>
        <a:sy n="100" d="100"/>
      </p:scale>
      <p:origin x="0" y="0"/>
    </p:cViewPr>
  </p:notesTextViewPr>
  <p:notesViewPr>
    <p:cSldViewPr>
      <p:cViewPr varScale="1">
        <p:scale>
          <a:sx n="56" d="100"/>
          <a:sy n="56" d="100"/>
        </p:scale>
        <p:origin x="-1212"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ja-JP"/>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ja-JP"/>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ja-JP"/>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A848FEA-42E0-4884-8277-22B2AC09FFC3}" type="slidenum">
              <a:rPr lang="ja-JP" altLang="en-US"/>
              <a:pPr/>
              <a:t>‹#›</a:t>
            </a:fld>
            <a:endParaRPr lang="en-US" altLang="ja-JP"/>
          </a:p>
        </p:txBody>
      </p:sp>
    </p:spTree>
    <p:extLst>
      <p:ext uri="{BB962C8B-B14F-4D97-AF65-F5344CB8AC3E}">
        <p14:creationId xmlns:p14="http://schemas.microsoft.com/office/powerpoint/2010/main" val="3352263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ja-JP"/>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ja-JP"/>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ja-JP"/>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38BA52A-0641-4AE0-988D-DE8D864D37BE}" type="slidenum">
              <a:rPr lang="ja-JP" altLang="en-US"/>
              <a:pPr/>
              <a:t>‹#›</a:t>
            </a:fld>
            <a:endParaRPr lang="en-US" altLang="ja-JP"/>
          </a:p>
        </p:txBody>
      </p:sp>
    </p:spTree>
    <p:extLst>
      <p:ext uri="{BB962C8B-B14F-4D97-AF65-F5344CB8AC3E}">
        <p14:creationId xmlns:p14="http://schemas.microsoft.com/office/powerpoint/2010/main" val="40964491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D59E54-C6F3-4AFA-BC32-A96F3C45009C}" type="slidenum">
              <a:rPr lang="ja-JP" altLang="en-US"/>
              <a:pPr/>
              <a:t>1</a:t>
            </a:fld>
            <a:endParaRPr lang="en-US" altLang="ja-JP"/>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ja-JP" altLang="en-US"/>
              <a:t>今から発表を始めます</a:t>
            </a:r>
            <a:endParaRPr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たとえば，インクルードファイル </a:t>
            </a:r>
            <a:r>
              <a:rPr kumimoji="1" lang="en-US" altLang="ja-JP" dirty="0" err="1"/>
              <a:t>j.h</a:t>
            </a:r>
            <a:r>
              <a:rPr kumimoji="1" lang="en-US" altLang="ja-JP" dirty="0"/>
              <a:t> </a:t>
            </a:r>
            <a:r>
              <a:rPr kumimoji="1" lang="ja-JP" altLang="en-US" dirty="0"/>
              <a:t>に修正があった場合</a:t>
            </a:r>
            <a:r>
              <a:rPr kumimoji="1" lang="ja-JP" altLang="en-US" baseline="0" dirty="0"/>
              <a:t> </a:t>
            </a:r>
            <a:r>
              <a:rPr kumimoji="1" lang="en-US" altLang="ja-JP" dirty="0" err="1"/>
              <a:t>j.h</a:t>
            </a:r>
            <a:r>
              <a:rPr kumimoji="1" lang="en-US" altLang="ja-JP" dirty="0"/>
              <a:t> </a:t>
            </a:r>
            <a:r>
              <a:rPr kumimoji="1" lang="ja-JP" altLang="en-US" dirty="0"/>
              <a:t>を参照しているソースファイル</a:t>
            </a:r>
            <a:r>
              <a:rPr kumimoji="1" lang="en-US" altLang="ja-JP" dirty="0" err="1"/>
              <a:t>a.c</a:t>
            </a:r>
            <a:r>
              <a:rPr kumimoji="1" lang="en-US" altLang="ja-JP" dirty="0"/>
              <a:t> </a:t>
            </a:r>
            <a:r>
              <a:rPr kumimoji="1" lang="ja-JP" altLang="en-US" dirty="0"/>
              <a:t>と</a:t>
            </a:r>
            <a:r>
              <a:rPr kumimoji="1" lang="ja-JP" altLang="en-US" baseline="0" dirty="0"/>
              <a:t> </a:t>
            </a:r>
            <a:r>
              <a:rPr kumimoji="1" lang="en-US" altLang="ja-JP" dirty="0" err="1"/>
              <a:t>b.c</a:t>
            </a:r>
            <a:r>
              <a:rPr kumimoji="1" lang="ja-JP" altLang="en-US" dirty="0"/>
              <a:t>は</a:t>
            </a:r>
            <a:r>
              <a:rPr kumimoji="1" lang="en-US" altLang="ja-JP" dirty="0"/>
              <a:t>,</a:t>
            </a:r>
            <a:r>
              <a:rPr kumimoji="1" lang="ja-JP" altLang="en-US" dirty="0"/>
              <a:t>再コンパイルが必要になります．</a:t>
            </a:r>
            <a:endParaRPr kumimoji="1" lang="en-US" altLang="ja-JP" dirty="0"/>
          </a:p>
          <a:p>
            <a:endParaRPr kumimoji="1" lang="en-US" altLang="ja-JP" dirty="0"/>
          </a:p>
          <a:p>
            <a:r>
              <a:rPr kumimoji="1" lang="en-US" altLang="ja-JP" dirty="0" err="1"/>
              <a:t>j.h</a:t>
            </a:r>
            <a:r>
              <a:rPr kumimoji="1" lang="ja-JP" altLang="en-US" dirty="0" err="1"/>
              <a:t>が修</a:t>
            </a:r>
            <a:r>
              <a:rPr kumimoji="1" lang="ja-JP" altLang="en-US" dirty="0"/>
              <a:t>正された時依存関係のない</a:t>
            </a:r>
            <a:r>
              <a:rPr kumimoji="1" lang="en-US" altLang="ja-JP" dirty="0" err="1"/>
              <a:t>c.c</a:t>
            </a:r>
            <a:r>
              <a:rPr kumimoji="1" lang="ja-JP" altLang="en-US" dirty="0"/>
              <a:t>は再コンパイルしないというように再コンパイルを最小限にする方法です．</a:t>
            </a:r>
            <a:endParaRPr kumimoji="1" lang="en-US" altLang="ja-JP" dirty="0"/>
          </a:p>
          <a:p>
            <a:endParaRPr kumimoji="1" lang="en-US" altLang="ja-JP" dirty="0"/>
          </a:p>
          <a:p>
            <a:r>
              <a:rPr kumimoji="1" lang="ja-JP" altLang="en-US" dirty="0"/>
              <a:t>コンパイル時間を短くできますが、</a:t>
            </a:r>
            <a:endParaRPr kumimoji="1" lang="en-US" altLang="ja-JP" dirty="0"/>
          </a:p>
          <a:p>
            <a:endParaRPr kumimoji="1" lang="en-US" altLang="ja-JP" dirty="0"/>
          </a:p>
          <a:p>
            <a:endParaRPr kumimoji="1" lang="en-US" altLang="ja-JP" dirty="0"/>
          </a:p>
          <a:p>
            <a:r>
              <a:rPr kumimoji="1" lang="ja-JP" altLang="en-US" dirty="0"/>
              <a:t>よって</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10</a:t>
            </a:fld>
            <a:endParaRPr lang="en-US" altLang="ja-JP"/>
          </a:p>
        </p:txBody>
      </p:sp>
    </p:spTree>
    <p:extLst>
      <p:ext uri="{BB962C8B-B14F-4D97-AF65-F5344CB8AC3E}">
        <p14:creationId xmlns:p14="http://schemas.microsoft.com/office/powerpoint/2010/main" val="376709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今更ですが，バージョン管理について話します</a:t>
            </a:r>
            <a:endParaRPr kumimoji="1" lang="en-US" altLang="ja-JP" dirty="0"/>
          </a:p>
          <a:p>
            <a:endParaRPr kumimoji="1" lang="en-US" altLang="ja-JP" dirty="0"/>
          </a:p>
          <a:p>
            <a:r>
              <a:rPr kumimoji="1" lang="ja-JP" altLang="en-US" dirty="0"/>
              <a:t>バージョンとは</a:t>
            </a:r>
            <a:endParaRPr kumimoji="1" lang="en-US" altLang="ja-JP" dirty="0"/>
          </a:p>
          <a:p>
            <a:endParaRPr kumimoji="1" lang="en-US" altLang="ja-JP" dirty="0"/>
          </a:p>
          <a:p>
            <a:r>
              <a:rPr kumimoji="1" lang="ja-JP" altLang="en-US" dirty="0"/>
              <a:t>バージョン間の関係は気構造にとらえることができます</a:t>
            </a:r>
            <a:endParaRPr kumimoji="1" lang="en-US" altLang="ja-JP" dirty="0"/>
          </a:p>
          <a:p>
            <a:endParaRPr kumimoji="1" lang="en-US" altLang="ja-JP" dirty="0"/>
          </a:p>
          <a:p>
            <a:r>
              <a:rPr kumimoji="1" lang="ja-JP" altLang="en-US" dirty="0"/>
              <a:t>このように時系列になっており、枝分かれもします</a:t>
            </a:r>
            <a:endParaRPr kumimoji="1" lang="en-US" altLang="ja-JP" dirty="0"/>
          </a:p>
          <a:p>
            <a:endParaRPr kumimoji="1" lang="en-US" altLang="ja-JP" dirty="0"/>
          </a:p>
          <a:p>
            <a:r>
              <a:rPr kumimoji="1" lang="ja-JP" altLang="en-US" dirty="0"/>
              <a:t>バージョン管理の目的は</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11</a:t>
            </a:fld>
            <a:endParaRPr lang="en-US" altLang="ja-JP"/>
          </a:p>
        </p:txBody>
      </p:sp>
    </p:spTree>
    <p:extLst>
      <p:ext uri="{BB962C8B-B14F-4D97-AF65-F5344CB8AC3E}">
        <p14:creationId xmlns:p14="http://schemas.microsoft.com/office/powerpoint/2010/main" val="168200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ここでは，バージョン管理で起きるコンフリクトについて説明します</a:t>
            </a:r>
            <a:endParaRPr kumimoji="1" lang="en-US" altLang="ja-JP" dirty="0"/>
          </a:p>
          <a:p>
            <a:endParaRPr kumimoji="1" lang="en-US" altLang="ja-JP" dirty="0"/>
          </a:p>
          <a:p>
            <a:r>
              <a:rPr kumimoji="1" lang="ja-JP" altLang="en-US" dirty="0"/>
              <a:t>コンフリクトは，同じ個所を別々のブランチで</a:t>
            </a:r>
            <a:r>
              <a:rPr kumimoji="1" lang="en-US" altLang="ja-JP" dirty="0"/>
              <a:t>,</a:t>
            </a:r>
            <a:r>
              <a:rPr kumimoji="1" lang="ja-JP" altLang="en-US" dirty="0"/>
              <a:t>別々の変更をかけてしまっているのにマージすると発生します．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これに対応する方式として，ロック方式とコピーマージ方式があります．</a:t>
            </a:r>
            <a:endParaRPr kumimoji="1" lang="en-US" altLang="ja-JP" dirty="0"/>
          </a:p>
          <a:p>
            <a:endParaRPr kumimoji="1" lang="en-US" altLang="ja-JP" dirty="0"/>
          </a:p>
          <a:p>
            <a:r>
              <a:rPr kumimoji="1" lang="ja-JP" altLang="en-US" dirty="0"/>
              <a:t>ロック方式は，チェックアウトされるとリポジトリがロックされ，他の人がリポジトリにアクセスできないようにする方式です．</a:t>
            </a:r>
            <a:endParaRPr kumimoji="1" lang="en-US" altLang="ja-JP" dirty="0"/>
          </a:p>
          <a:p>
            <a:endParaRPr kumimoji="1" lang="en-US" altLang="ja-JP" dirty="0"/>
          </a:p>
          <a:p>
            <a:r>
              <a:rPr kumimoji="1" lang="ja-JP" altLang="en-US" dirty="0"/>
              <a:t>他の人がリポジトリにアクセスできないようにすることで，コンフリクトは起きませんが，</a:t>
            </a:r>
            <a:endParaRPr kumimoji="1" lang="en-US" altLang="ja-JP" dirty="0"/>
          </a:p>
          <a:p>
            <a:endParaRPr kumimoji="1" lang="en-US" altLang="ja-JP" dirty="0"/>
          </a:p>
          <a:p>
            <a:r>
              <a:rPr kumimoji="1" lang="ja-JP" altLang="en-US" dirty="0"/>
              <a:t>チェックアウトしてる人の作業時間が長いと，他の人も長時間リポジトリにアクセスできないという不便なことになります．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コピーマージ方式は，みなさんが使われている</a:t>
            </a:r>
            <a:r>
              <a:rPr kumimoji="1" lang="ja-JP" altLang="en-US"/>
              <a:t>方式です</a:t>
            </a:r>
            <a:r>
              <a:rPr kumimoji="1" lang="ja-JP" altLang="en-US" dirty="0"/>
              <a:t>．</a:t>
            </a:r>
            <a:endParaRPr kumimoji="1" lang="en-US" altLang="ja-JP" dirty="0"/>
          </a:p>
          <a:p>
            <a:endParaRPr kumimoji="1" lang="en-US" altLang="ja-JP" dirty="0"/>
          </a:p>
          <a:p>
            <a:r>
              <a:rPr kumimoji="1" lang="ja-JP" altLang="en-US" dirty="0"/>
              <a:t>この方式では，別々の人が～　場合ツールが警告してくれるようになっています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12</a:t>
            </a:fld>
            <a:endParaRPr lang="en-US" altLang="ja-JP"/>
          </a:p>
        </p:txBody>
      </p:sp>
    </p:spTree>
    <p:extLst>
      <p:ext uri="{BB962C8B-B14F-4D97-AF65-F5344CB8AC3E}">
        <p14:creationId xmlns:p14="http://schemas.microsoft.com/office/powerpoint/2010/main" val="262571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CI</a:t>
            </a:r>
            <a:r>
              <a:rPr kumimoji="1" lang="ja-JP" altLang="en-US" dirty="0"/>
              <a:t>と</a:t>
            </a:r>
            <a:r>
              <a:rPr kumimoji="1" lang="en-US" altLang="ja-JP" dirty="0"/>
              <a:t>OSS</a:t>
            </a:r>
            <a:r>
              <a:rPr kumimoji="1" lang="ja-JP" altLang="en-US" dirty="0"/>
              <a:t>について紹介します．</a:t>
            </a:r>
            <a:endParaRPr kumimoji="1" lang="en-US" altLang="ja-JP" dirty="0"/>
          </a:p>
          <a:p>
            <a:endParaRPr kumimoji="1" lang="en-US" altLang="ja-JP" dirty="0"/>
          </a:p>
          <a:p>
            <a:r>
              <a:rPr kumimoji="1" lang="ja-JP" altLang="en-US" dirty="0"/>
              <a:t>まず</a:t>
            </a:r>
            <a:r>
              <a:rPr kumimoji="1" lang="en-US" altLang="ja-JP" dirty="0"/>
              <a:t>CI</a:t>
            </a:r>
            <a:r>
              <a:rPr kumimoji="1" lang="ja-JP" altLang="en-US" dirty="0"/>
              <a:t>とは～のことで</a:t>
            </a:r>
            <a:endParaRPr kumimoji="1" lang="en-US" altLang="ja-JP" dirty="0"/>
          </a:p>
          <a:p>
            <a:endParaRPr kumimoji="1" lang="en-US" altLang="ja-JP" dirty="0"/>
          </a:p>
          <a:p>
            <a:r>
              <a:rPr kumimoji="1" lang="ja-JP" altLang="en-US" dirty="0"/>
              <a:t>ソフトウェア開発において短期間で品質管理を行います．コンパイル・テスト・デプロイを頻繁に繰り返し実行することで</a:t>
            </a:r>
            <a:r>
              <a:rPr kumimoji="1" lang="en-US" altLang="ja-JP" dirty="0"/>
              <a:t>,</a:t>
            </a:r>
            <a:r>
              <a:rPr kumimoji="1" lang="ja-JP" altLang="en-US" dirty="0"/>
              <a:t>～できます</a:t>
            </a:r>
            <a:endParaRPr kumimoji="1" lang="en-US" altLang="ja-JP" dirty="0"/>
          </a:p>
          <a:p>
            <a:endParaRPr kumimoji="1" lang="en-US" altLang="ja-JP" dirty="0"/>
          </a:p>
          <a:p>
            <a:r>
              <a:rPr kumimoji="1" lang="ja-JP" altLang="en-US" dirty="0"/>
              <a:t>こうした作業を頻繁に行うためにも，自動化が必須です．</a:t>
            </a:r>
            <a:endParaRPr kumimoji="1" lang="en-US" altLang="ja-JP" dirty="0"/>
          </a:p>
          <a:p>
            <a:endParaRPr kumimoji="1" lang="en-US" altLang="ja-JP" dirty="0"/>
          </a:p>
          <a:p>
            <a:r>
              <a:rPr kumimoji="1" lang="ja-JP" altLang="en-US" dirty="0"/>
              <a:t>現在の</a:t>
            </a:r>
            <a:r>
              <a:rPr kumimoji="1" lang="en-US" altLang="ja-JP" dirty="0"/>
              <a:t>CI</a:t>
            </a:r>
            <a:r>
              <a:rPr kumimoji="1" lang="ja-JP" altLang="en-US" dirty="0"/>
              <a:t>ツールでは，多くの作業を自動化するだけでなく，テストエラーを通知してくれる機能や</a:t>
            </a:r>
            <a:r>
              <a:rPr kumimoji="1" lang="en-US" altLang="ja-JP" dirty="0" err="1"/>
              <a:t>git</a:t>
            </a:r>
            <a:r>
              <a:rPr kumimoji="1" lang="ja-JP" altLang="en-US" dirty="0"/>
              <a:t>のリポジトリと連動する機能をもっているらしいです．</a:t>
            </a:r>
            <a:endParaRPr kumimoji="1" lang="en-US" altLang="ja-JP" dirty="0"/>
          </a:p>
          <a:p>
            <a:endParaRPr kumimoji="1" lang="en-US" altLang="ja-JP" dirty="0"/>
          </a:p>
          <a:p>
            <a:r>
              <a:rPr kumimoji="1" lang="ja-JP" altLang="en-US" dirty="0"/>
              <a:t>次に</a:t>
            </a:r>
            <a:r>
              <a:rPr kumimoji="1" lang="en-US" altLang="ja-JP" dirty="0"/>
              <a:t>OSS</a:t>
            </a:r>
          </a:p>
          <a:p>
            <a:endParaRPr kumimoji="1" lang="en-US" altLang="ja-JP" dirty="0"/>
          </a:p>
          <a:p>
            <a:r>
              <a:rPr kumimoji="1" lang="ja-JP" altLang="en-US" dirty="0"/>
              <a:t>特徴を紹介します</a:t>
            </a:r>
            <a:endParaRPr kumimoji="1" lang="en-US" altLang="ja-JP" dirty="0"/>
          </a:p>
          <a:p>
            <a:endParaRPr kumimoji="1" lang="en-US" altLang="ja-JP" dirty="0"/>
          </a:p>
          <a:p>
            <a:r>
              <a:rPr kumimoji="1" lang="ja-JP" altLang="en-US" dirty="0"/>
              <a:t>・開発はボランティア　　・参加</a:t>
            </a:r>
            <a:r>
              <a:rPr kumimoji="1" lang="en-US" altLang="ja-JP" dirty="0"/>
              <a:t>/</a:t>
            </a:r>
            <a:r>
              <a:rPr kumimoji="1" lang="ja-JP" altLang="en-US" dirty="0"/>
              <a:t>離脱の流動性が激しいので，開発者が入れ替わり循環しながら活動することで高品質なソフトウェアになるらしいです</a:t>
            </a:r>
            <a:endParaRPr kumimoji="1" lang="en-US" altLang="ja-JP" dirty="0"/>
          </a:p>
          <a:p>
            <a:endParaRPr kumimoji="1" lang="en-US" altLang="ja-JP" dirty="0"/>
          </a:p>
          <a:p>
            <a:r>
              <a:rPr kumimoji="1" lang="ja-JP" altLang="en-US" dirty="0"/>
              <a:t>・無償だし，しょうがない</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13</a:t>
            </a:fld>
            <a:endParaRPr lang="en-US" altLang="ja-JP"/>
          </a:p>
        </p:txBody>
      </p:sp>
    </p:spTree>
    <p:extLst>
      <p:ext uri="{BB962C8B-B14F-4D97-AF65-F5344CB8AC3E}">
        <p14:creationId xmlns:p14="http://schemas.microsoft.com/office/powerpoint/2010/main" val="1838137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なにか欠陥があると推測できます</a:t>
            </a:r>
            <a:endParaRPr kumimoji="1" lang="en-US" altLang="ja-JP" dirty="0"/>
          </a:p>
          <a:p>
            <a:endParaRPr kumimoji="1" lang="en-US" altLang="ja-JP" dirty="0"/>
          </a:p>
          <a:p>
            <a:endParaRPr kumimoji="1" lang="en-US" altLang="ja-JP" dirty="0"/>
          </a:p>
          <a:p>
            <a:r>
              <a:rPr kumimoji="1" lang="ja-JP" altLang="en-US" dirty="0"/>
              <a:t>　　　　　　　</a:t>
            </a:r>
            <a:r>
              <a:rPr kumimoji="1" lang="en-US" altLang="ja-JP" dirty="0"/>
              <a:t>2.</a:t>
            </a:r>
            <a:r>
              <a:rPr kumimoji="1" lang="ja-JP" altLang="en-US" dirty="0"/>
              <a:t>不具合の特定するには，不具合が再現できることが大事ですが，</a:t>
            </a:r>
            <a:endParaRPr kumimoji="1" lang="en-US" altLang="ja-JP" dirty="0"/>
          </a:p>
          <a:p>
            <a:endParaRPr kumimoji="1" lang="en-US" altLang="ja-JP" dirty="0"/>
          </a:p>
          <a:p>
            <a:r>
              <a:rPr kumimoji="1" lang="ja-JP" altLang="en-US" dirty="0"/>
              <a:t>　　　　　　　　難しい問題，利用方法や実行環境が違うときだけ，エラー起こることも多く，再現が困難なこともあります．</a:t>
            </a:r>
            <a:endParaRPr kumimoji="1" lang="en-US" altLang="ja-JP" dirty="0"/>
          </a:p>
          <a:p>
            <a:endParaRPr kumimoji="1" lang="en-US" altLang="ja-JP" dirty="0"/>
          </a:p>
          <a:p>
            <a:endParaRPr kumimoji="1" lang="en-US" altLang="ja-JP" dirty="0"/>
          </a:p>
          <a:p>
            <a:r>
              <a:rPr kumimoji="1" lang="ja-JP" altLang="en-US" dirty="0"/>
              <a:t>　　　　　　　　　　　　　　　</a:t>
            </a:r>
            <a:r>
              <a:rPr kumimoji="1" lang="en-US" altLang="ja-JP" dirty="0"/>
              <a:t>3.</a:t>
            </a:r>
            <a:r>
              <a:rPr kumimoji="1" lang="ja-JP" altLang="en-US" dirty="0"/>
              <a:t>自分はよくやる．</a:t>
            </a:r>
            <a:endParaRPr kumimoji="1" lang="en-US" altLang="ja-JP" dirty="0"/>
          </a:p>
          <a:p>
            <a:endParaRPr kumimoji="1" lang="en-US" altLang="ja-JP" dirty="0"/>
          </a:p>
          <a:p>
            <a:endParaRPr kumimoji="1" lang="en-US" altLang="ja-JP" dirty="0"/>
          </a:p>
          <a:p>
            <a:r>
              <a:rPr kumimoji="1" lang="ja-JP" altLang="en-US" dirty="0"/>
              <a:t>　　　　　　　　　　　　　　　　　　　　　　　　</a:t>
            </a:r>
            <a:r>
              <a:rPr kumimoji="1" lang="en-US" altLang="ja-JP" dirty="0"/>
              <a:t>4.</a:t>
            </a:r>
            <a:r>
              <a:rPr kumimoji="1" lang="ja-JP" altLang="en-US" dirty="0"/>
              <a:t>やみくもにやらずしっかり修正方法を考える，慎重に修正作業を行う．</a:t>
            </a:r>
            <a:endParaRPr kumimoji="1" lang="en-US" altLang="ja-JP" dirty="0"/>
          </a:p>
          <a:p>
            <a:endParaRPr kumimoji="1" lang="en-US" altLang="ja-JP" dirty="0"/>
          </a:p>
          <a:p>
            <a:endParaRPr kumimoji="1" lang="en-US" altLang="ja-JP" dirty="0"/>
          </a:p>
          <a:p>
            <a:r>
              <a:rPr kumimoji="1" lang="ja-JP" altLang="en-US" dirty="0"/>
              <a:t>　　　　　　　　　　　　　　　　　　　　　　　　　　　　　　　　　　　　</a:t>
            </a:r>
            <a:r>
              <a:rPr kumimoji="1" lang="en-US" altLang="ja-JP" dirty="0"/>
              <a:t>5.</a:t>
            </a:r>
            <a:r>
              <a:rPr kumimoji="1" lang="ja-JP" altLang="en-US" dirty="0"/>
              <a:t>最後に原因が解決できたら確認します．</a:t>
            </a:r>
            <a:r>
              <a:rPr kumimoji="1" lang="en-US" altLang="ja-JP" dirty="0"/>
              <a:t>〜〜</a:t>
            </a:r>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14</a:t>
            </a:fld>
            <a:endParaRPr lang="en-US" altLang="ja-JP"/>
          </a:p>
        </p:txBody>
      </p:sp>
    </p:spTree>
    <p:extLst>
      <p:ext uri="{BB962C8B-B14F-4D97-AF65-F5344CB8AC3E}">
        <p14:creationId xmlns:p14="http://schemas.microsoft.com/office/powerpoint/2010/main" val="3032101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デバッグの課題です</a:t>
            </a:r>
            <a:endParaRPr kumimoji="1" lang="en-US" altLang="ja-JP" dirty="0"/>
          </a:p>
          <a:p>
            <a:endParaRPr kumimoji="1" lang="en-US" altLang="ja-JP" dirty="0"/>
          </a:p>
          <a:p>
            <a:r>
              <a:rPr kumimoji="1" lang="en-US" altLang="ja-JP" dirty="0"/>
              <a:t>1.</a:t>
            </a:r>
            <a:r>
              <a:rPr kumimoji="1" lang="ja-JP" altLang="en-US" dirty="0"/>
              <a:t>作成したばかりのプログラムは，最初から期待した動作をしないことが多いので，そういう基本的な不具合は見つけやすいのですが，</a:t>
            </a:r>
            <a:endParaRPr kumimoji="1" lang="en-US" altLang="ja-JP" dirty="0"/>
          </a:p>
          <a:p>
            <a:endParaRPr kumimoji="1" lang="en-US" altLang="ja-JP" dirty="0"/>
          </a:p>
          <a:p>
            <a:r>
              <a:rPr kumimoji="1" lang="ja-JP" altLang="en-US" dirty="0"/>
              <a:t>大規模になるにつれて重要で本質的な問題は，観測しにくくなります．</a:t>
            </a:r>
            <a:endParaRPr kumimoji="1" lang="en-US" altLang="ja-JP" dirty="0"/>
          </a:p>
          <a:p>
            <a:endParaRPr kumimoji="1" lang="en-US" altLang="ja-JP" dirty="0"/>
          </a:p>
          <a:p>
            <a:r>
              <a:rPr kumimoji="1" lang="ja-JP" altLang="en-US" dirty="0"/>
              <a:t>　　　　　</a:t>
            </a:r>
            <a:endParaRPr kumimoji="1" lang="en-US" altLang="ja-JP" dirty="0"/>
          </a:p>
          <a:p>
            <a:r>
              <a:rPr kumimoji="1" lang="ja-JP" altLang="en-US" dirty="0"/>
              <a:t>　　　　　</a:t>
            </a:r>
            <a:r>
              <a:rPr kumimoji="1" lang="en-US" altLang="ja-JP" dirty="0"/>
              <a:t>2.</a:t>
            </a:r>
            <a:r>
              <a:rPr kumimoji="1" lang="ja-JP" altLang="en-US" dirty="0"/>
              <a:t>同じデータを与えても，環境，内部状態，やりとりのタイミングなどで不具合が再現できないことも多いので，これは難しい問題です．</a:t>
            </a:r>
            <a:endParaRPr kumimoji="1" lang="en-US" altLang="ja-JP" dirty="0"/>
          </a:p>
          <a:p>
            <a:endParaRPr kumimoji="1" lang="en-US" altLang="ja-JP" dirty="0"/>
          </a:p>
          <a:p>
            <a:endParaRPr kumimoji="1" lang="en-US" altLang="ja-JP" dirty="0"/>
          </a:p>
          <a:p>
            <a:r>
              <a:rPr kumimoji="1" lang="ja-JP" altLang="en-US" dirty="0"/>
              <a:t>　　　　　　　　　　　　　　　　　　　</a:t>
            </a:r>
            <a:r>
              <a:rPr kumimoji="1" lang="en-US" altLang="ja-JP" dirty="0"/>
              <a:t>3.</a:t>
            </a:r>
            <a:r>
              <a:rPr kumimoji="1" lang="ja-JP" altLang="en-US" dirty="0"/>
              <a:t>原因は，環境や内部状態，操作エラーなど様々なものがありますが，なぜ起こるかを特定するのは難しいです．</a:t>
            </a:r>
            <a:endParaRPr kumimoji="1" lang="en-US" altLang="ja-JP" dirty="0"/>
          </a:p>
          <a:p>
            <a:endParaRPr kumimoji="1" lang="en-US" altLang="ja-JP" dirty="0"/>
          </a:p>
          <a:p>
            <a:r>
              <a:rPr kumimoji="1" lang="ja-JP" altLang="en-US" dirty="0"/>
              <a:t>　　　　　　　　　　　　　　　　　　　また，ある箇所で不具合が発生してたとしても，欠陥は別の箇所に存在することもあります．</a:t>
            </a:r>
            <a:endParaRPr kumimoji="1" lang="en-US" altLang="ja-JP" dirty="0"/>
          </a:p>
          <a:p>
            <a:endParaRPr kumimoji="1" lang="en-US" altLang="ja-JP" dirty="0"/>
          </a:p>
          <a:p>
            <a:r>
              <a:rPr kumimoji="1" lang="ja-JP" altLang="en-US" dirty="0"/>
              <a:t>　　　　　　　　　　　　　　　　　　　　　　　</a:t>
            </a:r>
            <a:endParaRPr kumimoji="1" lang="en-US" altLang="ja-JP" dirty="0"/>
          </a:p>
          <a:p>
            <a:r>
              <a:rPr kumimoji="1" lang="ja-JP" altLang="en-US" dirty="0"/>
              <a:t>　　　　　　　　　　　　　　　　　　　　　　　　　　　　　　　　　</a:t>
            </a:r>
            <a:r>
              <a:rPr kumimoji="1" lang="en-US" altLang="ja-JP" dirty="0"/>
              <a:t>4.</a:t>
            </a:r>
            <a:r>
              <a:rPr kumimoji="1" lang="ja-JP" altLang="en-US" dirty="0"/>
              <a:t>バグの自動修正技術もありますがまだまだ実用的に利用できるレベルではないらしいです．</a:t>
            </a:r>
            <a:endParaRPr kumimoji="1" lang="en-US" altLang="ja-JP" dirty="0"/>
          </a:p>
          <a:p>
            <a:endParaRPr kumimoji="1" lang="en-US" altLang="ja-JP" dirty="0"/>
          </a:p>
          <a:p>
            <a:r>
              <a:rPr kumimoji="1" lang="ja-JP" altLang="en-US" dirty="0"/>
              <a:t>　　　　　　　　　　　　　　　　　　　　　　　　　　　　　　　　　　また，修正によって他の機能に影響が出るかもしれないので，修正作業は，状況を慎重に見極めながらやる必要があります．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15</a:t>
            </a:fld>
            <a:endParaRPr lang="en-US" altLang="ja-JP"/>
          </a:p>
        </p:txBody>
      </p:sp>
    </p:spTree>
    <p:extLst>
      <p:ext uri="{BB962C8B-B14F-4D97-AF65-F5344CB8AC3E}">
        <p14:creationId xmlns:p14="http://schemas.microsoft.com/office/powerpoint/2010/main" val="781418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また，不具合が発生した時にでるエラーメッセージなどは，貴重な情報を含んでいることが多いので，これらの意味をしっかりと理解することが大事です。</a:t>
            </a:r>
            <a:endParaRPr kumimoji="1" lang="en-US" altLang="ja-JP" dirty="0"/>
          </a:p>
          <a:p>
            <a:endParaRPr kumimoji="1" lang="en-US" altLang="ja-JP" dirty="0"/>
          </a:p>
          <a:p>
            <a:r>
              <a:rPr kumimoji="1" lang="ja-JP" altLang="en-US" dirty="0"/>
              <a:t>　</a:t>
            </a:r>
            <a:endParaRPr kumimoji="1" lang="en-US" altLang="ja-JP" dirty="0"/>
          </a:p>
          <a:p>
            <a:r>
              <a:rPr kumimoji="1" lang="ja-JP" altLang="en-US" dirty="0"/>
              <a:t>　　　　</a:t>
            </a:r>
            <a:r>
              <a:rPr kumimoji="1" lang="en-US" altLang="ja-JP" dirty="0"/>
              <a:t>2.</a:t>
            </a:r>
            <a:r>
              <a:rPr kumimoji="1" lang="ja-JP" altLang="en-US" dirty="0"/>
              <a:t> 外部から観測できない内部の状態，例えば変数の値などを表示することが有効です．</a:t>
            </a:r>
            <a:endParaRPr kumimoji="1" lang="en-US" altLang="ja-JP" dirty="0"/>
          </a:p>
          <a:p>
            <a:r>
              <a:rPr kumimoji="1" lang="ja-JP" altLang="en-US" dirty="0"/>
              <a:t>　</a:t>
            </a:r>
            <a:endParaRPr kumimoji="1" lang="en-US" altLang="ja-JP" dirty="0"/>
          </a:p>
          <a:p>
            <a:r>
              <a:rPr kumimoji="1" lang="ja-JP" altLang="en-US" dirty="0"/>
              <a:t>　　　　　このようにして、正確な状況を間違いなく効率的に把握することが重要です。　　</a:t>
            </a:r>
            <a:endParaRPr kumimoji="1" lang="en-US" altLang="ja-JP" dirty="0"/>
          </a:p>
          <a:p>
            <a:endParaRPr kumimoji="1" lang="en-US" altLang="ja-JP" dirty="0"/>
          </a:p>
          <a:p>
            <a:endParaRPr kumimoji="1" lang="en-US" altLang="ja-JP" dirty="0"/>
          </a:p>
          <a:p>
            <a:r>
              <a:rPr kumimoji="1" lang="ja-JP" altLang="en-US" dirty="0"/>
              <a:t>　　　　　　　　　　</a:t>
            </a:r>
            <a:r>
              <a:rPr kumimoji="1" lang="en-US" altLang="ja-JP" dirty="0"/>
              <a:t>3.</a:t>
            </a:r>
            <a:r>
              <a:rPr kumimoji="1" lang="ja-JP" altLang="en-US" dirty="0"/>
              <a:t>例えば，大量のデータを入力した時エラーが起こったとしても，原因の特定は難しいので，少量のデータにして問題をシンプルにすることで原因の特定が容易となります．</a:t>
            </a:r>
            <a:endParaRPr kumimoji="1" lang="en-US" altLang="ja-JP" dirty="0"/>
          </a:p>
          <a:p>
            <a:endParaRPr kumimoji="1" lang="en-US" altLang="ja-JP" dirty="0"/>
          </a:p>
          <a:p>
            <a:r>
              <a:rPr kumimoji="1" lang="ja-JP" altLang="en-US" dirty="0"/>
              <a:t>　　　　　　　　　　　　　　　　　　　　　</a:t>
            </a:r>
            <a:r>
              <a:rPr kumimoji="1" lang="en-US" altLang="ja-JP" dirty="0"/>
              <a:t>4.</a:t>
            </a:r>
            <a:r>
              <a:rPr kumimoji="1" lang="ja-JP" altLang="en-US" dirty="0"/>
              <a:t>不具合の場所がある程度絞り込めると，さらに詳細な解析が必要です．</a:t>
            </a:r>
            <a:r>
              <a:rPr kumimoji="1" lang="en-US" altLang="ja-JP" dirty="0"/>
              <a:t>〜〜〜</a:t>
            </a:r>
            <a:r>
              <a:rPr kumimoji="1" lang="ja-JP" altLang="en-US" dirty="0"/>
              <a:t>　ことで</a:t>
            </a:r>
            <a:endParaRPr kumimoji="1" lang="en-US" altLang="ja-JP" dirty="0"/>
          </a:p>
          <a:p>
            <a:r>
              <a:rPr kumimoji="1" lang="ja-JP" altLang="en-US" dirty="0"/>
              <a:t>　　　　　　　　　　　　　　　　　　　　</a:t>
            </a:r>
            <a:endParaRPr kumimoji="1" lang="en-US" altLang="ja-JP" dirty="0"/>
          </a:p>
          <a:p>
            <a:r>
              <a:rPr kumimoji="1" lang="ja-JP" altLang="en-US" dirty="0"/>
              <a:t>　　　　　　　　　　　　　　　　　　　　　　どの箇所までは、正しく動いていたのかを調べることが重要です．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16</a:t>
            </a:fld>
            <a:endParaRPr lang="en-US" altLang="ja-JP"/>
          </a:p>
        </p:txBody>
      </p:sp>
    </p:spTree>
    <p:extLst>
      <p:ext uri="{BB962C8B-B14F-4D97-AF65-F5344CB8AC3E}">
        <p14:creationId xmlns:p14="http://schemas.microsoft.com/office/powerpoint/2010/main" val="339063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デバッグに関する技術を紹介します．</a:t>
            </a:r>
            <a:endParaRPr kumimoji="1" lang="en-US" altLang="ja-JP" dirty="0"/>
          </a:p>
          <a:p>
            <a:endParaRPr kumimoji="1" lang="en-US" altLang="ja-JP" dirty="0"/>
          </a:p>
          <a:p>
            <a:r>
              <a:rPr kumimoji="1" lang="en-US" altLang="ja-JP" dirty="0"/>
              <a:t>1.</a:t>
            </a:r>
            <a:r>
              <a:rPr kumimoji="1" lang="ja-JP" altLang="en-US"/>
              <a:t>プリント命令の利用は，あとでプリント命令を消す作業をする必要があります．</a:t>
            </a:r>
            <a:endParaRPr kumimoji="1" lang="en-US" altLang="ja-JP" dirty="0"/>
          </a:p>
          <a:p>
            <a:r>
              <a:rPr kumimoji="1" lang="ja-JP" altLang="en-US"/>
              <a:t>　</a:t>
            </a:r>
            <a:endParaRPr kumimoji="1" lang="en-US" altLang="ja-JP" dirty="0"/>
          </a:p>
          <a:p>
            <a:r>
              <a:rPr kumimoji="1" lang="ja-JP" altLang="en-US"/>
              <a:t>　このような時，アスペクト指向言語を使うとプログラムを直接修正せずに，プリント命令を埋め込んだり，外したりすることができます．</a:t>
            </a:r>
            <a:endParaRPr kumimoji="1" lang="en-US" altLang="ja-JP" dirty="0"/>
          </a:p>
          <a:p>
            <a:endParaRPr kumimoji="1" lang="en-US" altLang="ja-JP" dirty="0"/>
          </a:p>
          <a:p>
            <a:endParaRPr kumimoji="1" lang="en-US" altLang="ja-JP" dirty="0"/>
          </a:p>
          <a:p>
            <a:r>
              <a:rPr kumimoji="1" lang="ja-JP" altLang="en-US"/>
              <a:t>　　　　　　　　　　　　　</a:t>
            </a:r>
            <a:r>
              <a:rPr kumimoji="1" lang="en-US" altLang="ja-JP" dirty="0"/>
              <a:t>2.</a:t>
            </a:r>
            <a:r>
              <a:rPr kumimoji="1" lang="ja-JP" altLang="en-US"/>
              <a:t>プログラムの実行上の特定の箇所をブレークポイントとして指定し，プログラムの実行を</a:t>
            </a:r>
            <a:r>
              <a:rPr kumimoji="1" lang="en-US" altLang="ja-JP" dirty="0"/>
              <a:t>〜〜</a:t>
            </a:r>
            <a:r>
              <a:rPr kumimoji="1" lang="ja-JP" altLang="en-US"/>
              <a:t>　ことで</a:t>
            </a:r>
            <a:endParaRPr kumimoji="1" lang="en-US" altLang="ja-JP" dirty="0"/>
          </a:p>
          <a:p>
            <a:r>
              <a:rPr kumimoji="1" lang="ja-JP" altLang="en-US"/>
              <a:t>　　</a:t>
            </a:r>
            <a:endParaRPr kumimoji="1" lang="en-US" altLang="ja-JP" dirty="0"/>
          </a:p>
          <a:p>
            <a:r>
              <a:rPr kumimoji="1" lang="ja-JP" altLang="en-US"/>
              <a:t>　　　　　　　　　　　　　　　プログラムが意図通りに動作しているかを知ることができます。</a:t>
            </a:r>
            <a:endParaRPr kumimoji="1" lang="en-US" altLang="ja-JP" dirty="0"/>
          </a:p>
          <a:p>
            <a:endParaRPr kumimoji="1" lang="en-US" altLang="ja-JP" dirty="0"/>
          </a:p>
          <a:p>
            <a:r>
              <a:rPr kumimoji="1" lang="ja-JP" altLang="en-US"/>
              <a:t>　　　　　　　　　　　　　　　</a:t>
            </a:r>
            <a:endParaRPr kumimoji="1" lang="en-US" altLang="ja-JP" dirty="0"/>
          </a:p>
          <a:p>
            <a:r>
              <a:rPr kumimoji="1" lang="ja-JP" altLang="en-US"/>
              <a:t>　　　　　　　　　　　　　　　　　　　　　</a:t>
            </a:r>
            <a:r>
              <a:rPr kumimoji="1" lang="en-US" altLang="ja-JP" dirty="0"/>
              <a:t>3.</a:t>
            </a:r>
            <a:r>
              <a:rPr kumimoji="1" lang="ja-JP" altLang="en-US"/>
              <a:t>　バグトラッキングシステムとも呼ばれます．</a:t>
            </a:r>
            <a:endParaRPr kumimoji="1" lang="en-US" altLang="ja-JP" dirty="0"/>
          </a:p>
          <a:p>
            <a:endParaRPr kumimoji="1" lang="en-US" altLang="ja-JP" dirty="0"/>
          </a:p>
          <a:p>
            <a:r>
              <a:rPr kumimoji="1" lang="ja-JP" altLang="en-US"/>
              <a:t>　　　　　　　　　　　　　　　　　　　　　　　不具合の原因究明には時間がかかるものもあります．</a:t>
            </a:r>
            <a:endParaRPr kumimoji="1" lang="en-US" altLang="ja-JP" dirty="0"/>
          </a:p>
          <a:p>
            <a:endParaRPr kumimoji="1" lang="en-US" altLang="ja-JP" dirty="0"/>
          </a:p>
          <a:p>
            <a:r>
              <a:rPr kumimoji="1" lang="ja-JP" altLang="en-US"/>
              <a:t>　　　　　　　　　　　　　　　　　　　　　　　バグ管理システムはこうした不具合を登録しておき、検索して特定の不具合の履歴を確認するなどの機能を提供しています．</a:t>
            </a:r>
            <a:endParaRPr kumimoji="1" lang="en-US" altLang="ja-JP" dirty="0"/>
          </a:p>
          <a:p>
            <a:r>
              <a:rPr kumimoji="1" lang="ja-JP" altLang="en-US"/>
              <a:t>　　　　　　　　　　　　　　　　　　　　　　　　</a:t>
            </a:r>
            <a:endParaRPr kumimoji="1" lang="en-US" altLang="ja-JP"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17</a:t>
            </a:fld>
            <a:endParaRPr lang="en-US" altLang="ja-JP"/>
          </a:p>
        </p:txBody>
      </p:sp>
    </p:spTree>
    <p:extLst>
      <p:ext uri="{BB962C8B-B14F-4D97-AF65-F5344CB8AC3E}">
        <p14:creationId xmlns:p14="http://schemas.microsoft.com/office/powerpoint/2010/main" val="110456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2</a:t>
            </a:fld>
            <a:endParaRPr lang="en-US" altLang="ja-JP"/>
          </a:p>
        </p:txBody>
      </p:sp>
    </p:spTree>
    <p:extLst>
      <p:ext uri="{BB962C8B-B14F-4D97-AF65-F5344CB8AC3E}">
        <p14:creationId xmlns:p14="http://schemas.microsoft.com/office/powerpoint/2010/main" val="42127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一つ目の実装と実行環境から進めていきます．</a:t>
            </a:r>
            <a:endParaRPr kumimoji="1" lang="en-US" altLang="ja-JP" dirty="0"/>
          </a:p>
          <a:p>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ここでは，実装とは何か，実行環境にはどのようなものがあるかを説明します．</a:t>
            </a: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　　　　　　　　　　　私は実装とは，漠然とプログラミングをすることと考えていましたが，</a:t>
            </a: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　　　　　　　　　　　正しい定義としては，この本では，設計に基づき実行可能なソフトウェアを構築する作業である　と書いてありました．</a:t>
            </a: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　　　　　　　　　　　　　　　　　　　　　　　　　　　　　　他にもインターネットで実装について調べたら，何らかの機能や仕様を実現するための装備，またはその方法　や　</a:t>
            </a: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　　　　　　　　　　　　　　　　　　　　　　　　　　　　　　　システム開発における「プログラミング」の工程のこと　などが出てきました．</a:t>
            </a: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a:t>ソフトウェア分野では，実装とは仕様やアルゴリズムを具体的なプログラミング言語で書くこと，つまりプログラミングにあたると言えます．</a:t>
            </a: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3</a:t>
            </a:fld>
            <a:endParaRPr lang="en-US" altLang="ja-JP"/>
          </a:p>
        </p:txBody>
      </p:sp>
    </p:spTree>
    <p:extLst>
      <p:ext uri="{BB962C8B-B14F-4D97-AF65-F5344CB8AC3E}">
        <p14:creationId xmlns:p14="http://schemas.microsoft.com/office/powerpoint/2010/main" val="248585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dirty="0"/>
              <a:t>また，近年は計算機技術も進化，多様化しており，</a:t>
            </a:r>
            <a:endParaRPr kumimoji="1" lang="en-US" altLang="ja-JP" sz="2000" dirty="0"/>
          </a:p>
          <a:p>
            <a:endParaRPr kumimoji="1" lang="en-US" altLang="ja-JP" sz="2000" dirty="0"/>
          </a:p>
          <a:p>
            <a:r>
              <a:rPr kumimoji="1" lang="ja-JP" altLang="en-US" sz="2000" dirty="0"/>
              <a:t>ソフトウェアの実行環境も言語ライブラリ，</a:t>
            </a:r>
            <a:r>
              <a:rPr kumimoji="1" lang="en-US" altLang="ja-JP" sz="2000" dirty="0"/>
              <a:t>OS</a:t>
            </a:r>
            <a:r>
              <a:rPr kumimoji="1" lang="ja-JP" altLang="en-US" sz="2000" dirty="0" err="1"/>
              <a:t>，</a:t>
            </a:r>
            <a:r>
              <a:rPr kumimoji="1" lang="ja-JP" altLang="en-US" sz="2000" dirty="0"/>
              <a:t>ミドルウェア，フレームワーク，バーチャルマシンなど様々なものになってきました．</a:t>
            </a:r>
            <a:endParaRPr kumimoji="1" lang="en-US" altLang="ja-JP" sz="2000" dirty="0"/>
          </a:p>
          <a:p>
            <a:endParaRPr kumimoji="1" lang="en-US" altLang="ja-JP" sz="2000" dirty="0"/>
          </a:p>
          <a:p>
            <a:endParaRPr kumimoji="1" lang="en-US" altLang="ja-JP" sz="2000" dirty="0"/>
          </a:p>
          <a:p>
            <a:endParaRPr kumimoji="1" lang="en-US" altLang="ja-JP" sz="2000" dirty="0"/>
          </a:p>
          <a:p>
            <a:r>
              <a:rPr kumimoji="1" lang="ja-JP" altLang="en-US" sz="2000" dirty="0"/>
              <a:t>このような背景から，ソフトウェアを実行するには機械語のプログラムだけでなく，その実行環境を設定するため</a:t>
            </a:r>
            <a:r>
              <a:rPr kumimoji="1" lang="ja-JP" altLang="en-US" sz="2000"/>
              <a:t>の情報</a:t>
            </a:r>
            <a:r>
              <a:rPr kumimoji="1" lang="en-US" altLang="ja-JP" sz="2000" dirty="0"/>
              <a:t>(</a:t>
            </a:r>
            <a:r>
              <a:rPr kumimoji="1" lang="ja-JP" altLang="en-US" sz="2000"/>
              <a:t>で</a:t>
            </a:r>
            <a:r>
              <a:rPr kumimoji="1" lang="ja-JP" altLang="en-US" sz="2000" dirty="0"/>
              <a:t>ある</a:t>
            </a:r>
            <a:r>
              <a:rPr kumimoji="1" lang="en-US" altLang="ja-JP" sz="2000" dirty="0"/>
              <a:t>OS</a:t>
            </a:r>
            <a:r>
              <a:rPr kumimoji="1" lang="ja-JP" altLang="en-US" sz="2000" dirty="0"/>
              <a:t>の構成や画面の定義，ネットワーク</a:t>
            </a:r>
            <a:r>
              <a:rPr kumimoji="1" lang="ja-JP" altLang="en-US" sz="2000"/>
              <a:t>設定など</a:t>
            </a:r>
            <a:r>
              <a:rPr kumimoji="1" lang="en-US" altLang="ja-JP" sz="2000" dirty="0"/>
              <a:t>)</a:t>
            </a:r>
            <a:r>
              <a:rPr kumimoji="1" lang="ja-JP" altLang="en-US" sz="2000"/>
              <a:t>が</a:t>
            </a:r>
            <a:r>
              <a:rPr kumimoji="1" lang="ja-JP" altLang="en-US" sz="2000" dirty="0"/>
              <a:t>必要となっています．</a:t>
            </a:r>
            <a:endParaRPr kumimoji="1" lang="en-US" altLang="ja-JP" sz="2000" dirty="0"/>
          </a:p>
          <a:p>
            <a:endParaRPr kumimoji="1" lang="en-US" altLang="ja-JP" sz="2000" dirty="0"/>
          </a:p>
          <a:p>
            <a:r>
              <a:rPr kumimoji="1" lang="ja-JP" altLang="en-US" sz="2000" dirty="0"/>
              <a:t>こういう意味で，実装とは，実行可能なソフトウェアを構築するとともに，それが想定する実行環境を設定する作業とも言えます．</a:t>
            </a:r>
            <a:endParaRPr kumimoji="1" lang="en-US" altLang="ja-JP" sz="2000" dirty="0"/>
          </a:p>
          <a:p>
            <a:endParaRPr kumimoji="1" lang="en-US" altLang="ja-JP" sz="4400" dirty="0"/>
          </a:p>
          <a:p>
            <a:endParaRPr kumimoji="1" lang="en-US" altLang="ja-JP" sz="4400" dirty="0"/>
          </a:p>
          <a:p>
            <a:endParaRPr kumimoji="1" lang="en-US" altLang="ja-JP" sz="4400" dirty="0"/>
          </a:p>
          <a:p>
            <a:endParaRPr kumimoji="1" lang="en-US" altLang="ja-JP" sz="4400" dirty="0"/>
          </a:p>
          <a:p>
            <a:r>
              <a:rPr kumimoji="1" lang="ja-JP" altLang="en-US" sz="2000" dirty="0"/>
              <a:t>次に実装の課題について述べます．</a:t>
            </a:r>
          </a:p>
          <a:p>
            <a:endParaRPr kumimoji="1" lang="en-US" altLang="ja-JP" sz="2000" dirty="0"/>
          </a:p>
          <a:p>
            <a:endParaRPr kumimoji="1" lang="en-US" altLang="ja-JP" sz="20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4</a:t>
            </a:fld>
            <a:endParaRPr lang="en-US" altLang="ja-JP"/>
          </a:p>
        </p:txBody>
      </p:sp>
    </p:spTree>
    <p:extLst>
      <p:ext uri="{BB962C8B-B14F-4D97-AF65-F5344CB8AC3E}">
        <p14:creationId xmlns:p14="http://schemas.microsoft.com/office/powerpoint/2010/main" val="108869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実装には，様々な課題があります．</a:t>
            </a:r>
            <a:endParaRPr kumimoji="1" lang="en-US" altLang="ja-JP" dirty="0"/>
          </a:p>
          <a:p>
            <a:endParaRPr kumimoji="1" lang="en-US" altLang="ja-JP" dirty="0"/>
          </a:p>
          <a:p>
            <a:r>
              <a:rPr kumimoji="1" lang="ja-JP" altLang="en-US" dirty="0"/>
              <a:t>まず，プログラムの作成です．</a:t>
            </a:r>
            <a:r>
              <a:rPr kumimoji="1" lang="en-US" altLang="ja-JP" dirty="0"/>
              <a:t>〜〜〜</a:t>
            </a:r>
            <a:r>
              <a:rPr kumimoji="1" lang="ja-JP" altLang="en-US" dirty="0"/>
              <a:t>　です．</a:t>
            </a:r>
            <a:endParaRPr kumimoji="1" lang="en-US" altLang="ja-JP" dirty="0"/>
          </a:p>
          <a:p>
            <a:endParaRPr kumimoji="1" lang="en-US" altLang="ja-JP" dirty="0"/>
          </a:p>
          <a:p>
            <a:r>
              <a:rPr kumimoji="1" lang="ja-JP" altLang="en-US" dirty="0"/>
              <a:t>プロジェクトの開発規模が大きくなると多くの人が，作業に関わりますが</a:t>
            </a:r>
            <a:r>
              <a:rPr kumimoji="1" lang="ja-JP" altLang="en-US" dirty="0" smtClean="0"/>
              <a:t>，知識，技術，熟練から個人差</a:t>
            </a:r>
            <a:r>
              <a:rPr kumimoji="1" lang="ja-JP" altLang="en-US" dirty="0"/>
              <a:t>の大きな作業になります．</a:t>
            </a:r>
            <a:endParaRPr kumimoji="1" lang="en-US" altLang="ja-JP" dirty="0"/>
          </a:p>
          <a:p>
            <a:endParaRPr kumimoji="1" lang="en-US" altLang="ja-JP" dirty="0"/>
          </a:p>
          <a:p>
            <a:endParaRPr kumimoji="1" lang="en-US" altLang="ja-JP" dirty="0"/>
          </a:p>
          <a:p>
            <a:r>
              <a:rPr kumimoji="1" lang="ja-JP" altLang="en-US" dirty="0"/>
              <a:t>次に機械的な作業の繰り返しで，</a:t>
            </a:r>
            <a:r>
              <a:rPr kumimoji="1" lang="en-US" altLang="ja-JP" dirty="0"/>
              <a:t>〜〜〜</a:t>
            </a:r>
            <a:r>
              <a:rPr kumimoji="1" lang="ja-JP" altLang="en-US" dirty="0"/>
              <a:t>　であり，正しい動作が得られるまで，何度も繰り返されます．</a:t>
            </a:r>
            <a:endParaRPr kumimoji="1" lang="en-US" altLang="ja-JP" dirty="0"/>
          </a:p>
          <a:p>
            <a:endParaRPr kumimoji="1" lang="en-US" altLang="ja-JP" dirty="0"/>
          </a:p>
          <a:p>
            <a:r>
              <a:rPr kumimoji="1" lang="ja-JP" altLang="en-US" dirty="0"/>
              <a:t>こうした作業を手作業を行うことは，煩雑で間違いが混入する危険性が高いため，できるだけ自動化することが重要です．</a:t>
            </a:r>
            <a:endParaRPr kumimoji="1" lang="en-US" altLang="ja-JP" dirty="0"/>
          </a:p>
          <a:p>
            <a:endParaRPr kumimoji="1" lang="en-US" altLang="ja-JP" dirty="0"/>
          </a:p>
          <a:p>
            <a:endParaRPr kumimoji="1" lang="en-US" altLang="ja-JP" dirty="0"/>
          </a:p>
          <a:p>
            <a:r>
              <a:rPr kumimoji="1" lang="ja-JP" altLang="en-US" dirty="0"/>
              <a:t>３つは依存関係の管理です．</a:t>
            </a:r>
            <a:endParaRPr kumimoji="1" lang="en-US" altLang="ja-JP" dirty="0"/>
          </a:p>
          <a:p>
            <a:endParaRPr kumimoji="1" lang="en-US" altLang="ja-JP" dirty="0"/>
          </a:p>
          <a:p>
            <a:r>
              <a:rPr kumimoji="1" lang="ja-JP" altLang="en-US" dirty="0"/>
              <a:t>成果物の複雑な依存関係を正しく管理しないと，あるファイルを修正した場合に，どのファイルを再コンパイルすればいいのかわからないなどの問題が起きてしまうので，</a:t>
            </a:r>
            <a:endParaRPr kumimoji="1" lang="en-US" altLang="ja-JP" dirty="0"/>
          </a:p>
          <a:p>
            <a:endParaRPr kumimoji="1" lang="en-US" altLang="ja-JP" dirty="0"/>
          </a:p>
          <a:p>
            <a:r>
              <a:rPr kumimoji="1" lang="ja-JP" altLang="en-US" dirty="0"/>
              <a:t>依存関係を正しく管理することが重要です．</a:t>
            </a:r>
            <a:endParaRPr kumimoji="1" lang="en-US" altLang="ja-JP"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5</a:t>
            </a:fld>
            <a:endParaRPr lang="en-US" altLang="ja-JP"/>
          </a:p>
        </p:txBody>
      </p:sp>
    </p:spTree>
    <p:extLst>
      <p:ext uri="{BB962C8B-B14F-4D97-AF65-F5344CB8AC3E}">
        <p14:creationId xmlns:p14="http://schemas.microsoft.com/office/powerpoint/2010/main" val="243348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次は，バージョンの再現です．</a:t>
            </a:r>
            <a:endParaRPr kumimoji="1" lang="en-US" altLang="ja-JP" dirty="0"/>
          </a:p>
          <a:p>
            <a:endParaRPr kumimoji="1" lang="en-US" altLang="ja-JP" dirty="0"/>
          </a:p>
          <a:p>
            <a:r>
              <a:rPr kumimoji="1" lang="en-US" altLang="ja-JP" dirty="0"/>
              <a:t>〜〜〜</a:t>
            </a:r>
          </a:p>
          <a:p>
            <a:endParaRPr kumimoji="1" lang="en-US" altLang="ja-JP" dirty="0"/>
          </a:p>
          <a:p>
            <a:r>
              <a:rPr kumimoji="1" lang="ja-JP" altLang="en-US" dirty="0"/>
              <a:t>バージョンを管理することで，いつ，だれが，どのように変更を加えたか分かったり，</a:t>
            </a:r>
            <a:endParaRPr kumimoji="1" lang="en-US" altLang="ja-JP" dirty="0"/>
          </a:p>
          <a:p>
            <a:endParaRPr kumimoji="1" lang="en-US" altLang="ja-JP" dirty="0"/>
          </a:p>
          <a:p>
            <a:r>
              <a:rPr kumimoji="1" lang="ja-JP" altLang="en-US" dirty="0"/>
              <a:t>誤って不具合が起こしてしまった場合に元の正常な状態に戻れるなど多くの利点があります．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　　　　　　　　不具合の再現や原因の特定については，</a:t>
            </a:r>
            <a:endParaRPr kumimoji="1" lang="en-US" altLang="ja-JP" dirty="0"/>
          </a:p>
          <a:p>
            <a:endParaRPr kumimoji="1" lang="en-US" altLang="ja-JP" dirty="0"/>
          </a:p>
          <a:p>
            <a:r>
              <a:rPr kumimoji="1" lang="ja-JP" altLang="en-US" dirty="0"/>
              <a:t>　　　　　　　　</a:t>
            </a:r>
            <a:r>
              <a:rPr kumimoji="1" lang="en-US" altLang="ja-JP" dirty="0"/>
              <a:t>〜〜〜</a:t>
            </a:r>
            <a:r>
              <a:rPr kumimoji="1" lang="ja-JP" altLang="en-US" dirty="0"/>
              <a:t>ということで、あとのデバッグのところで詳しく説明します．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それで</a:t>
            </a:r>
            <a:r>
              <a:rPr kumimoji="1" lang="ja-JP" altLang="en-US" dirty="0" smtClean="0"/>
              <a:t>，これら実装</a:t>
            </a:r>
            <a:r>
              <a:rPr kumimoji="1" lang="ja-JP" altLang="en-US" dirty="0"/>
              <a:t>に関する課題の背景にある問題として，</a:t>
            </a:r>
            <a:r>
              <a:rPr kumimoji="1" lang="en-US" altLang="ja-JP" dirty="0"/>
              <a:t>〜〜〜</a:t>
            </a:r>
            <a:r>
              <a:rPr kumimoji="1" lang="ja-JP" altLang="en-US" dirty="0"/>
              <a:t>だということである．</a:t>
            </a:r>
            <a:endParaRPr kumimoji="1" lang="en-US" altLang="ja-JP" dirty="0"/>
          </a:p>
          <a:p>
            <a:endParaRPr kumimoji="1" lang="en-US" altLang="ja-JP" dirty="0"/>
          </a:p>
          <a:p>
            <a:r>
              <a:rPr kumimoji="1" lang="ja-JP" altLang="en-US" dirty="0"/>
              <a:t>なので，これらを利用するにはその仕様をしっかりと理解しなければなりませんよということです．</a:t>
            </a:r>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6</a:t>
            </a:fld>
            <a:endParaRPr lang="en-US" altLang="ja-JP"/>
          </a:p>
        </p:txBody>
      </p:sp>
    </p:spTree>
    <p:extLst>
      <p:ext uri="{BB962C8B-B14F-4D97-AF65-F5344CB8AC3E}">
        <p14:creationId xmlns:p14="http://schemas.microsoft.com/office/powerpoint/2010/main" val="12513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実行可能なソフトウェアの定義方法やその実行環境は多様です．ここでは，いくつかの典型的なパターンについて説明します．</a:t>
            </a:r>
            <a:endParaRPr kumimoji="1" lang="en-US" altLang="ja-JP" dirty="0"/>
          </a:p>
          <a:p>
            <a:endParaRPr kumimoji="1" lang="en-US" altLang="ja-JP" dirty="0"/>
          </a:p>
          <a:p>
            <a:r>
              <a:rPr kumimoji="1" lang="ja-JP" altLang="en-US" dirty="0"/>
              <a:t>まず，はじめは，アプリケーションフレームワークの利用についてです．</a:t>
            </a:r>
            <a:endParaRPr kumimoji="1" lang="en-US" altLang="ja-JP" dirty="0"/>
          </a:p>
          <a:p>
            <a:endParaRPr kumimoji="1" lang="en-US" altLang="ja-JP" dirty="0"/>
          </a:p>
          <a:p>
            <a:r>
              <a:rPr kumimoji="1" lang="ja-JP" altLang="en-US" dirty="0"/>
              <a:t>アプリケーションフレームワークとは，様々なアプリケーションが共通に利用できる骨格をあらかじめ用意しておき，</a:t>
            </a:r>
            <a:endParaRPr kumimoji="1" lang="en-US" altLang="ja-JP" dirty="0"/>
          </a:p>
          <a:p>
            <a:endParaRPr kumimoji="1" lang="en-US" altLang="ja-JP" dirty="0"/>
          </a:p>
          <a:p>
            <a:r>
              <a:rPr kumimoji="1" lang="ja-JP" altLang="en-US" dirty="0"/>
              <a:t>アプリケーションごとに違う部分のみをあてまめることで，アプリケーションを実現するものです．</a:t>
            </a:r>
            <a:endParaRPr kumimoji="1" lang="en-US" altLang="ja-JP" dirty="0"/>
          </a:p>
          <a:p>
            <a:endParaRPr kumimoji="1" lang="en-US" altLang="ja-JP" dirty="0"/>
          </a:p>
          <a:p>
            <a:endParaRPr kumimoji="1" lang="en-US" altLang="ja-JP" dirty="0"/>
          </a:p>
          <a:p>
            <a:r>
              <a:rPr kumimoji="1" lang="ja-JP" altLang="en-US" dirty="0"/>
              <a:t>アプリケーションごとに違う部分のみを当てはめるだけなので，速く作たり　ある程度の枠組みが作られているのでコードの書き方を統一にできるというメリットがあります．</a:t>
            </a:r>
            <a:endParaRPr kumimoji="1" lang="en-US" altLang="ja-JP" dirty="0"/>
          </a:p>
          <a:p>
            <a:endParaRPr kumimoji="1" lang="en-US" altLang="ja-JP" dirty="0"/>
          </a:p>
          <a:p>
            <a:r>
              <a:rPr kumimoji="1" lang="ja-JP" altLang="en-US" dirty="0"/>
              <a:t>逆にデメリットは，はじめて使う人など，フレームワークを理解するのに時間がかかることや，仕組みを理解してなくてもプログラムができてしまうので</a:t>
            </a:r>
            <a:r>
              <a:rPr kumimoji="1" lang="ja-JP" altLang="en-US" dirty="0" smtClean="0"/>
              <a:t>，不具合が起きた時など修正が大変という問題があります．</a:t>
            </a:r>
            <a:endParaRPr kumimoji="1" lang="en-US" altLang="ja-JP" dirty="0"/>
          </a:p>
          <a:p>
            <a:endParaRPr kumimoji="1" lang="en-US" altLang="ja-JP" dirty="0"/>
          </a:p>
          <a:p>
            <a:endParaRPr kumimoji="1" lang="en-US" altLang="ja-JP" dirty="0"/>
          </a:p>
          <a:p>
            <a:r>
              <a:rPr kumimoji="1" lang="ja-JP" altLang="en-US" dirty="0"/>
              <a:t>また，アプリケーションフレームワークの定義部分は必ずしもプログラミング言語で記述されるとは限りません．</a:t>
            </a:r>
            <a:endParaRPr kumimoji="1" lang="en-US" altLang="ja-JP" dirty="0"/>
          </a:p>
          <a:p>
            <a:endParaRPr kumimoji="1" lang="en-US" altLang="ja-JP" dirty="0"/>
          </a:p>
          <a:p>
            <a:r>
              <a:rPr kumimoji="1" lang="ja-JP" altLang="en-US" dirty="0"/>
              <a:t>例えば，データのやりとりの構成情報は</a:t>
            </a:r>
            <a:r>
              <a:rPr kumimoji="1" lang="en-US" altLang="ja-JP" dirty="0"/>
              <a:t>XML</a:t>
            </a:r>
            <a:r>
              <a:rPr kumimoji="1" lang="ja-JP" altLang="en-US" dirty="0" err="1"/>
              <a:t>，</a:t>
            </a:r>
            <a:r>
              <a:rPr kumimoji="1" lang="ja-JP" altLang="en-US" dirty="0"/>
              <a:t>ホームページなどの画面の定義は，</a:t>
            </a:r>
            <a:r>
              <a:rPr kumimoji="1" lang="en-US" altLang="ja-JP" dirty="0"/>
              <a:t>HTML</a:t>
            </a:r>
            <a:r>
              <a:rPr kumimoji="1" lang="ja-JP" altLang="en-US" dirty="0" err="1"/>
              <a:t>，</a:t>
            </a:r>
            <a:r>
              <a:rPr kumimoji="1" lang="ja-JP" altLang="en-US" dirty="0"/>
              <a:t>プログラム部分は</a:t>
            </a:r>
            <a:r>
              <a:rPr kumimoji="1" lang="en-US" altLang="ja-JP" dirty="0"/>
              <a:t>JSP</a:t>
            </a:r>
            <a:r>
              <a:rPr kumimoji="1" lang="ja-JP" altLang="en-US" dirty="0"/>
              <a:t>など，</a:t>
            </a:r>
            <a:endParaRPr kumimoji="1" lang="en-US" altLang="ja-JP" dirty="0"/>
          </a:p>
          <a:p>
            <a:endParaRPr kumimoji="1" lang="en-US" altLang="ja-JP" dirty="0"/>
          </a:p>
          <a:p>
            <a:r>
              <a:rPr kumimoji="1" lang="ja-JP" altLang="en-US" dirty="0"/>
              <a:t>内容に応じて異なった方法で定義を行うことも多いです．</a:t>
            </a:r>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7</a:t>
            </a:fld>
            <a:endParaRPr lang="en-US" altLang="ja-JP"/>
          </a:p>
        </p:txBody>
      </p:sp>
    </p:spTree>
    <p:extLst>
      <p:ext uri="{BB962C8B-B14F-4D97-AF65-F5344CB8AC3E}">
        <p14:creationId xmlns:p14="http://schemas.microsoft.com/office/powerpoint/2010/main" val="3641595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ここでは，仮想化環境・クラウドについて説明します．</a:t>
            </a:r>
            <a:endParaRPr kumimoji="1" lang="en-US" altLang="ja-JP" dirty="0"/>
          </a:p>
          <a:p>
            <a:endParaRPr kumimoji="1" lang="en-US" altLang="ja-JP" dirty="0"/>
          </a:p>
          <a:p>
            <a:r>
              <a:rPr kumimoji="1" lang="ja-JP" altLang="en-US" dirty="0"/>
              <a:t>仮想化とは，リソースを，それを利用する側に対して隠蔽する技法のことを言います．</a:t>
            </a:r>
            <a:endParaRPr kumimoji="1" lang="en-US" altLang="ja-JP" dirty="0"/>
          </a:p>
          <a:p>
            <a:endParaRPr kumimoji="1" lang="en-US" altLang="ja-JP" dirty="0"/>
          </a:p>
          <a:p>
            <a:r>
              <a:rPr kumimoji="1" lang="ja-JP" altLang="en-US" dirty="0"/>
              <a:t>仮想化環境を使うことこのような良いことがあり，注目されています</a:t>
            </a:r>
            <a:endParaRPr kumimoji="1" lang="en-US" altLang="ja-JP" dirty="0"/>
          </a:p>
          <a:p>
            <a:endParaRPr kumimoji="1" lang="en-US" altLang="ja-JP" dirty="0"/>
          </a:p>
          <a:p>
            <a:r>
              <a:rPr kumimoji="1" lang="ja-JP" altLang="en-US" dirty="0"/>
              <a:t>物理サーバ台数の削減は，設置スペースを省スペースにできたり，電力や管理コスト削減を見込めます．</a:t>
            </a:r>
            <a:endParaRPr kumimoji="1" lang="en-US" altLang="ja-JP" dirty="0"/>
          </a:p>
          <a:p>
            <a:endParaRPr kumimoji="1" lang="en-US" altLang="ja-JP" dirty="0"/>
          </a:p>
          <a:p>
            <a:r>
              <a:rPr kumimoji="1" lang="ja-JP" altLang="en-US" dirty="0"/>
              <a:t>ハードウェアリソースの削減は，例えば研究室ごとに物理サーバをもっていて，あまり使ってないときこれらの物理サーバを仮想化して</a:t>
            </a:r>
            <a:r>
              <a:rPr kumimoji="1" lang="en-US" altLang="ja-JP" dirty="0"/>
              <a:t>1</a:t>
            </a:r>
            <a:r>
              <a:rPr kumimoji="1" lang="ja-JP" altLang="en-US" dirty="0"/>
              <a:t>台に集約することで，サーバーリソースを有効活用できます．</a:t>
            </a:r>
            <a:endParaRPr kumimoji="1" lang="en-US" altLang="ja-JP" dirty="0"/>
          </a:p>
          <a:p>
            <a:endParaRPr kumimoji="1" lang="en-US" altLang="ja-JP" dirty="0"/>
          </a:p>
          <a:p>
            <a:r>
              <a:rPr kumimoji="1" lang="ja-JP" altLang="en-US" dirty="0"/>
              <a:t>サーバ環境のカプセル化，これは，仮想化ソフトによって，仮想化ソフト上で動くサーバとハードウェア</a:t>
            </a:r>
            <a:r>
              <a:rPr kumimoji="1" lang="ja-JP" altLang="en-US"/>
              <a:t>を分離することで，</a:t>
            </a:r>
            <a:r>
              <a:rPr kumimoji="1" lang="ja-JP" altLang="en-US" dirty="0"/>
              <a:t>仮想化ソフト上で動くサーバは，どれだけ古い</a:t>
            </a:r>
            <a:r>
              <a:rPr kumimoji="1" lang="en-US" altLang="ja-JP" dirty="0"/>
              <a:t>OS</a:t>
            </a:r>
            <a:r>
              <a:rPr kumimoji="1" lang="ja-JP" altLang="en-US" dirty="0"/>
              <a:t>であっても，どれだけ最新のハードウェア環境で</a:t>
            </a:r>
            <a:r>
              <a:rPr kumimoji="1" lang="ja-JP" altLang="en-US"/>
              <a:t>あってもゲスト</a:t>
            </a:r>
            <a:r>
              <a:rPr kumimoji="1" lang="en-US" altLang="ja-JP" dirty="0"/>
              <a:t>OS</a:t>
            </a:r>
            <a:r>
              <a:rPr kumimoji="1" lang="ja-JP" altLang="en-US"/>
              <a:t>が，ちゃんと</a:t>
            </a:r>
            <a:r>
              <a:rPr kumimoji="1" lang="ja-JP" altLang="en-US" dirty="0"/>
              <a:t>動かせるということです．</a:t>
            </a:r>
            <a:endParaRPr kumimoji="1" lang="en-US" altLang="ja-JP" dirty="0"/>
          </a:p>
          <a:p>
            <a:endParaRPr kumimoji="1" lang="en-US" altLang="ja-JP" dirty="0"/>
          </a:p>
          <a:p>
            <a:r>
              <a:rPr kumimoji="1" lang="ja-JP" altLang="en-US" dirty="0"/>
              <a:t>次にバーチャルマシンの実現方法です．</a:t>
            </a:r>
            <a:endParaRPr kumimoji="1" lang="en-US" altLang="ja-JP" dirty="0"/>
          </a:p>
          <a:p>
            <a:endParaRPr kumimoji="1" lang="en-US" altLang="ja-JP" dirty="0"/>
          </a:p>
          <a:p>
            <a:r>
              <a:rPr kumimoji="1" lang="ja-JP" altLang="en-US" dirty="0"/>
              <a:t>大きくホスト型とハイパーバイザ型があります．</a:t>
            </a:r>
            <a:endParaRPr kumimoji="1" lang="en-US" altLang="ja-JP" dirty="0"/>
          </a:p>
          <a:p>
            <a:endParaRPr kumimoji="1" lang="en-US" altLang="ja-JP" dirty="0"/>
          </a:p>
          <a:p>
            <a:r>
              <a:rPr kumimoji="1" lang="ja-JP" altLang="en-US" dirty="0"/>
              <a:t>ホスト型は，ホスト</a:t>
            </a:r>
            <a:r>
              <a:rPr kumimoji="1" lang="en-US" altLang="ja-JP" dirty="0"/>
              <a:t>OS</a:t>
            </a:r>
            <a:r>
              <a:rPr kumimoji="1" lang="ja-JP" altLang="en-US" dirty="0"/>
              <a:t>がありその上に仮想環境を作るという方式で，</a:t>
            </a:r>
            <a:r>
              <a:rPr kumimoji="1" lang="en-US" altLang="ja-JP" dirty="0"/>
              <a:t>Windows</a:t>
            </a:r>
            <a:r>
              <a:rPr kumimoji="1" lang="ja-JP" altLang="en-US" dirty="0"/>
              <a:t>をホスト</a:t>
            </a:r>
            <a:r>
              <a:rPr kumimoji="1" lang="en-US" altLang="ja-JP" dirty="0"/>
              <a:t>OS</a:t>
            </a:r>
            <a:r>
              <a:rPr kumimoji="1" lang="ja-JP" altLang="en-US" dirty="0"/>
              <a:t>としてゲスト</a:t>
            </a:r>
            <a:r>
              <a:rPr kumimoji="1" lang="en-US" altLang="ja-JP" dirty="0"/>
              <a:t>OS</a:t>
            </a:r>
            <a:r>
              <a:rPr kumimoji="1" lang="ja-JP" altLang="en-US" dirty="0"/>
              <a:t>に</a:t>
            </a:r>
            <a:r>
              <a:rPr kumimoji="1" lang="en-US" altLang="ja-JP" dirty="0"/>
              <a:t>mac</a:t>
            </a:r>
            <a:r>
              <a:rPr kumimoji="1" lang="ja-JP" altLang="en-US" dirty="0"/>
              <a:t>を使うと言った例があります．</a:t>
            </a:r>
            <a:endParaRPr kumimoji="1" lang="en-US" altLang="ja-JP" dirty="0"/>
          </a:p>
          <a:p>
            <a:endParaRPr kumimoji="1" lang="en-US" altLang="ja-JP" dirty="0"/>
          </a:p>
          <a:p>
            <a:r>
              <a:rPr kumimoji="1" lang="ja-JP" altLang="en-US" dirty="0"/>
              <a:t>ホスト</a:t>
            </a:r>
            <a:r>
              <a:rPr kumimoji="1" lang="en-US" altLang="ja-JP" dirty="0"/>
              <a:t>OS</a:t>
            </a:r>
            <a:r>
              <a:rPr kumimoji="1" lang="ja-JP" altLang="en-US" dirty="0"/>
              <a:t>の処理もあるので，処理速度が遅いデメリットがあります．</a:t>
            </a:r>
            <a:endParaRPr kumimoji="1" lang="en-US" altLang="ja-JP" dirty="0"/>
          </a:p>
          <a:p>
            <a:endParaRPr kumimoji="1" lang="en-US" altLang="ja-JP" dirty="0"/>
          </a:p>
          <a:p>
            <a:r>
              <a:rPr kumimoji="1" lang="ja-JP" altLang="en-US" dirty="0"/>
              <a:t>ハイパーバイザ</a:t>
            </a:r>
            <a:r>
              <a:rPr kumimoji="1" lang="en-US" altLang="ja-JP" dirty="0"/>
              <a:t>―</a:t>
            </a:r>
            <a:r>
              <a:rPr kumimoji="1" lang="ja-JP" altLang="en-US" dirty="0"/>
              <a:t>型は，このようにハードウェア上にハイパーバイザと呼ばれる仮想化ソフトを動作させ，この上で複数のゲスト</a:t>
            </a:r>
            <a:r>
              <a:rPr kumimoji="1" lang="en-US" altLang="ja-JP" dirty="0"/>
              <a:t>OS</a:t>
            </a:r>
            <a:r>
              <a:rPr kumimoji="1" lang="ja-JP" altLang="en-US" dirty="0"/>
              <a:t>を運用します．</a:t>
            </a:r>
            <a:endParaRPr kumimoji="1" lang="en-US" altLang="ja-JP" dirty="0"/>
          </a:p>
          <a:p>
            <a:endParaRPr kumimoji="1" lang="en-US" altLang="ja-JP" dirty="0"/>
          </a:p>
          <a:p>
            <a:r>
              <a:rPr kumimoji="1" lang="ja-JP" altLang="en-US" dirty="0"/>
              <a:t>このようにすることで，処理速度が遅いホスト型のデメリットを補っています．</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8</a:t>
            </a:fld>
            <a:endParaRPr lang="en-US" altLang="ja-JP"/>
          </a:p>
        </p:txBody>
      </p:sp>
    </p:spTree>
    <p:extLst>
      <p:ext uri="{BB962C8B-B14F-4D97-AF65-F5344CB8AC3E}">
        <p14:creationId xmlns:p14="http://schemas.microsoft.com/office/powerpoint/2010/main" val="426325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これだとよく</a:t>
            </a:r>
            <a:r>
              <a:rPr kumimoji="1" lang="ja-JP" altLang="en-US" dirty="0" err="1"/>
              <a:t>わ</a:t>
            </a:r>
            <a:r>
              <a:rPr kumimoji="1" lang="ja-JP" altLang="en-US" dirty="0"/>
              <a:t>からなったので，ググっていろいろ調べたら，意味としてコンパイル</a:t>
            </a:r>
            <a:r>
              <a:rPr kumimoji="1" lang="en-US" altLang="ja-JP" dirty="0"/>
              <a:t>+α</a:t>
            </a:r>
            <a:r>
              <a:rPr kumimoji="1" lang="ja-JP" altLang="en-US" dirty="0"/>
              <a:t>するこというのが一番しっくりきました．</a:t>
            </a:r>
            <a:endParaRPr kumimoji="1" lang="en-US" altLang="ja-JP" dirty="0"/>
          </a:p>
          <a:p>
            <a:endParaRPr kumimoji="1" lang="en-US" altLang="ja-JP" dirty="0"/>
          </a:p>
          <a:p>
            <a:r>
              <a:rPr kumimoji="1" lang="ja-JP" altLang="en-US" dirty="0"/>
              <a:t>ビルド作業については，コンパイル＋</a:t>
            </a:r>
            <a:r>
              <a:rPr kumimoji="1" lang="en-US" altLang="ja-JP" dirty="0"/>
              <a:t>α</a:t>
            </a:r>
            <a:r>
              <a:rPr kumimoji="1" lang="ja-JP" altLang="en-US" dirty="0"/>
              <a:t>の</a:t>
            </a:r>
            <a:r>
              <a:rPr kumimoji="1" lang="en-US" altLang="ja-JP" dirty="0"/>
              <a:t>α</a:t>
            </a:r>
            <a:r>
              <a:rPr kumimoji="1" lang="ja-JP" altLang="en-US" dirty="0"/>
              <a:t>がどこまで含めるのかライブラリのリンクだけなのか，テスト実行までも含めるのか作業範囲の明確な境界は存在しないらしいです．</a:t>
            </a:r>
            <a:endParaRPr kumimoji="1" lang="en-US" altLang="ja-JP" dirty="0"/>
          </a:p>
          <a:p>
            <a:endParaRPr kumimoji="1" lang="en-US" altLang="ja-JP" dirty="0"/>
          </a:p>
          <a:p>
            <a:r>
              <a:rPr kumimoji="1" lang="ja-JP" altLang="en-US" dirty="0"/>
              <a:t>ビルド作業の自動化は，</a:t>
            </a:r>
            <a:endParaRPr kumimoji="1" lang="en-US" altLang="ja-JP" dirty="0"/>
          </a:p>
          <a:p>
            <a:endParaRPr kumimoji="1" lang="en-US" altLang="ja-JP" dirty="0"/>
          </a:p>
          <a:p>
            <a:r>
              <a:rPr kumimoji="1" lang="ja-JP" altLang="en-US" dirty="0"/>
              <a:t>作業効率が上がるし，人為的なミスをなくすことができます．</a:t>
            </a:r>
            <a:endParaRPr kumimoji="1" lang="en-US" altLang="ja-JP" dirty="0"/>
          </a:p>
          <a:p>
            <a:endParaRPr kumimoji="1" lang="en-US" altLang="ja-JP" dirty="0"/>
          </a:p>
          <a:p>
            <a:r>
              <a:rPr kumimoji="1" lang="ja-JP" altLang="en-US" dirty="0"/>
              <a:t>ビルド作業の自動化ツールでは，</a:t>
            </a:r>
            <a:r>
              <a:rPr kumimoji="1" lang="en-US" altLang="ja-JP" dirty="0" err="1"/>
              <a:t>Make,Ant,Scons</a:t>
            </a:r>
            <a:r>
              <a:rPr kumimoji="1" lang="ja-JP" altLang="en-US" dirty="0"/>
              <a:t>などがあり，作業手順をあらかじめ定義しておき，ツールを適用することで自動的に実行可能なソフトウェアを生成してくれます．</a:t>
            </a:r>
            <a:endParaRPr kumimoji="1" lang="en-US" altLang="ja-JP" dirty="0"/>
          </a:p>
        </p:txBody>
      </p:sp>
      <p:sp>
        <p:nvSpPr>
          <p:cNvPr id="4" name="スライド番号プレースホルダー 3"/>
          <p:cNvSpPr>
            <a:spLocks noGrp="1"/>
          </p:cNvSpPr>
          <p:nvPr>
            <p:ph type="sldNum" sz="quarter" idx="10"/>
          </p:nvPr>
        </p:nvSpPr>
        <p:spPr/>
        <p:txBody>
          <a:bodyPr/>
          <a:lstStyle/>
          <a:p>
            <a:fld id="{A38BA52A-0641-4AE0-988D-DE8D864D37BE}" type="slidenum">
              <a:rPr lang="ja-JP" altLang="en-US" smtClean="0"/>
              <a:pPr/>
              <a:t>9</a:t>
            </a:fld>
            <a:endParaRPr lang="en-US" altLang="ja-JP"/>
          </a:p>
        </p:txBody>
      </p:sp>
    </p:spTree>
    <p:extLst>
      <p:ext uri="{BB962C8B-B14F-4D97-AF65-F5344CB8AC3E}">
        <p14:creationId xmlns:p14="http://schemas.microsoft.com/office/powerpoint/2010/main" val="415180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800"/>
            </a:lvl1pPr>
          </a:lstStyle>
          <a:p>
            <a:pPr lvl="0"/>
            <a:r>
              <a:rPr lang="ja-JP" altLang="en-US" noProof="0"/>
              <a:t>マスター タイトルの書式設定</a:t>
            </a:r>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000"/>
            </a:lvl1pPr>
          </a:lstStyle>
          <a:p>
            <a:pPr lvl="0"/>
            <a:r>
              <a:rPr lang="ja-JP" altLang="en-US" noProof="0"/>
              <a:t>マスター サブタイトルの書式設定</a:t>
            </a:r>
          </a:p>
        </p:txBody>
      </p:sp>
      <p:sp>
        <p:nvSpPr>
          <p:cNvPr id="16388" name="Rectangle 4"/>
          <p:cNvSpPr>
            <a:spLocks noGrp="1" noChangeArrowheads="1"/>
          </p:cNvSpPr>
          <p:nvPr>
            <p:ph type="dt" sz="half" idx="2"/>
          </p:nvPr>
        </p:nvSpPr>
        <p:spPr/>
        <p:txBody>
          <a:bodyPr/>
          <a:lstStyle>
            <a:lvl1pPr>
              <a:defRPr/>
            </a:lvl1pPr>
          </a:lstStyle>
          <a:p>
            <a:endParaRPr lang="en-US" altLang="ja-JP"/>
          </a:p>
        </p:txBody>
      </p:sp>
      <p:sp>
        <p:nvSpPr>
          <p:cNvPr id="16389" name="Rectangle 5"/>
          <p:cNvSpPr>
            <a:spLocks noGrp="1" noChangeArrowheads="1"/>
          </p:cNvSpPr>
          <p:nvPr>
            <p:ph type="ftr" sz="quarter" idx="3"/>
          </p:nvPr>
        </p:nvSpPr>
        <p:spPr/>
        <p:txBody>
          <a:bodyPr/>
          <a:lstStyle>
            <a:lvl1pPr>
              <a:defRPr/>
            </a:lvl1pPr>
          </a:lstStyle>
          <a:p>
            <a:endParaRPr lang="en-US" altLang="ja-JP"/>
          </a:p>
        </p:txBody>
      </p:sp>
      <p:sp>
        <p:nvSpPr>
          <p:cNvPr id="16390" name="Rectangle 6"/>
          <p:cNvSpPr>
            <a:spLocks noGrp="1" noChangeArrowheads="1"/>
          </p:cNvSpPr>
          <p:nvPr>
            <p:ph type="sldNum" sz="quarter" idx="4"/>
          </p:nvPr>
        </p:nvSpPr>
        <p:spPr/>
        <p:txBody>
          <a:bodyPr/>
          <a:lstStyle>
            <a:lvl1pPr>
              <a:defRPr/>
            </a:lvl1pPr>
          </a:lstStyle>
          <a:p>
            <a:fld id="{7896EBD7-DA38-4FD6-943B-2554D10CA5FC}" type="slidenum">
              <a:rPr lang="ja-JP" altLang="en-US"/>
              <a:pPr/>
              <a:t>‹#›</a:t>
            </a:fld>
            <a:endParaRPr lang="en-US" altLang="ja-JP"/>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Rectangle 10" descr="Slate bar"/>
          <p:cNvSpPr>
            <a:spLocks noChangeArrowheads="1"/>
          </p:cNvSpPr>
          <p:nvPr/>
        </p:nvSpPr>
        <p:spPr bwMode="auto">
          <a:xfrm>
            <a:off x="6465888" y="2889250"/>
            <a:ext cx="3109912"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lvl1pPr>
              <a:defRPr/>
            </a:lvl1pPr>
          </a:lstStyle>
          <a:p>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C63BAC84-42EA-4884-90DB-2ABDFDB916F4}" type="slidenum">
              <a:rPr lang="ja-JP" altLang="en-US"/>
              <a:pPr/>
              <a:t>‹#›</a:t>
            </a:fld>
            <a:endParaRPr lang="en-US" altLang="ja-JP"/>
          </a:p>
        </p:txBody>
      </p:sp>
    </p:spTree>
    <p:extLst>
      <p:ext uri="{BB962C8B-B14F-4D97-AF65-F5344CB8AC3E}">
        <p14:creationId xmlns:p14="http://schemas.microsoft.com/office/powerpoint/2010/main" val="9388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7813"/>
            <a:ext cx="2228850" cy="5853112"/>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495300" y="277813"/>
            <a:ext cx="6534150" cy="585311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lvl1pPr>
              <a:defRPr/>
            </a:lvl1pPr>
          </a:lstStyle>
          <a:p>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C322CED4-BB5D-4950-8768-B1D38D84980B}" type="slidenum">
              <a:rPr lang="ja-JP" altLang="en-US"/>
              <a:pPr/>
              <a:t>‹#›</a:t>
            </a:fld>
            <a:endParaRPr lang="en-US" altLang="ja-JP"/>
          </a:p>
        </p:txBody>
      </p:sp>
    </p:spTree>
    <p:extLst>
      <p:ext uri="{BB962C8B-B14F-4D97-AF65-F5344CB8AC3E}">
        <p14:creationId xmlns:p14="http://schemas.microsoft.com/office/powerpoint/2010/main" val="59350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タイトル、テキスト、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3"/>
            <a:ext cx="8915400" cy="1139825"/>
          </a:xfrm>
        </p:spPr>
        <p:txBody>
          <a:bodyPr/>
          <a:lstStyle/>
          <a:p>
            <a:r>
              <a:rPr lang="ja-JP" altLang="en-US"/>
              <a:t>マスター タイトルの書式設定</a:t>
            </a:r>
            <a:endParaRPr lang="en-US"/>
          </a:p>
        </p:txBody>
      </p:sp>
      <p:sp>
        <p:nvSpPr>
          <p:cNvPr id="3" name="Text Placeholder 2"/>
          <p:cNvSpPr>
            <a:spLocks noGrp="1"/>
          </p:cNvSpPr>
          <p:nvPr>
            <p:ph type="body" sz="half" idx="1"/>
          </p:nvPr>
        </p:nvSpPr>
        <p:spPr>
          <a:xfrm>
            <a:off x="495300" y="1600200"/>
            <a:ext cx="4381500" cy="45307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quarter" idx="2"/>
          </p:nvPr>
        </p:nvSpPr>
        <p:spPr>
          <a:xfrm>
            <a:off x="5029200" y="1600200"/>
            <a:ext cx="4381500" cy="21891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Content Placeholder 4"/>
          <p:cNvSpPr>
            <a:spLocks noGrp="1"/>
          </p:cNvSpPr>
          <p:nvPr>
            <p:ph sz="quarter" idx="3"/>
          </p:nvPr>
        </p:nvSpPr>
        <p:spPr>
          <a:xfrm>
            <a:off x="5029200" y="3941763"/>
            <a:ext cx="4381500" cy="218916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Date Placeholder 5"/>
          <p:cNvSpPr>
            <a:spLocks noGrp="1"/>
          </p:cNvSpPr>
          <p:nvPr>
            <p:ph type="dt" sz="half" idx="10"/>
          </p:nvPr>
        </p:nvSpPr>
        <p:spPr>
          <a:xfrm>
            <a:off x="495300" y="6248400"/>
            <a:ext cx="2311400" cy="457200"/>
          </a:xfrm>
        </p:spPr>
        <p:txBody>
          <a:bodyPr/>
          <a:lstStyle>
            <a:lvl1pPr>
              <a:defRPr/>
            </a:lvl1pPr>
          </a:lstStyle>
          <a:p>
            <a:endParaRPr lang="en-US" altLang="ja-JP"/>
          </a:p>
        </p:txBody>
      </p:sp>
      <p:sp>
        <p:nvSpPr>
          <p:cNvPr id="7" name="Footer Placeholder 6"/>
          <p:cNvSpPr>
            <a:spLocks noGrp="1"/>
          </p:cNvSpPr>
          <p:nvPr>
            <p:ph type="ftr" sz="quarter" idx="11"/>
          </p:nvPr>
        </p:nvSpPr>
        <p:spPr>
          <a:xfrm>
            <a:off x="3384550" y="6248400"/>
            <a:ext cx="3136900" cy="457200"/>
          </a:xfrm>
        </p:spPr>
        <p:txBody>
          <a:bodyPr/>
          <a:lstStyle>
            <a:lvl1pPr>
              <a:defRPr/>
            </a:lvl1pPr>
          </a:lstStyle>
          <a:p>
            <a:endParaRPr lang="en-US" altLang="ja-JP"/>
          </a:p>
        </p:txBody>
      </p:sp>
      <p:sp>
        <p:nvSpPr>
          <p:cNvPr id="8" name="Slide Number Placeholder 7"/>
          <p:cNvSpPr>
            <a:spLocks noGrp="1"/>
          </p:cNvSpPr>
          <p:nvPr>
            <p:ph type="sldNum" sz="quarter" idx="12"/>
          </p:nvPr>
        </p:nvSpPr>
        <p:spPr>
          <a:xfrm>
            <a:off x="7099300" y="6248400"/>
            <a:ext cx="2311400" cy="457200"/>
          </a:xfrm>
        </p:spPr>
        <p:txBody>
          <a:bodyPr/>
          <a:lstStyle>
            <a:lvl1pPr>
              <a:defRPr/>
            </a:lvl1pPr>
          </a:lstStyle>
          <a:p>
            <a:fld id="{246F9141-1D7E-4D4F-9966-A6E0F0932673}" type="slidenum">
              <a:rPr lang="ja-JP" altLang="en-US"/>
              <a:pPr/>
              <a:t>‹#›</a:t>
            </a:fld>
            <a:endParaRPr lang="en-US" altLang="ja-JP"/>
          </a:p>
        </p:txBody>
      </p:sp>
    </p:spTree>
    <p:extLst>
      <p:ext uri="{BB962C8B-B14F-4D97-AF65-F5344CB8AC3E}">
        <p14:creationId xmlns:p14="http://schemas.microsoft.com/office/powerpoint/2010/main" val="1607602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タイトル、テキスト、クリップ アート">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3"/>
            <a:ext cx="8915400" cy="1139825"/>
          </a:xfrm>
        </p:spPr>
        <p:txBody>
          <a:bodyPr/>
          <a:lstStyle/>
          <a:p>
            <a:r>
              <a:rPr lang="ja-JP" altLang="en-US"/>
              <a:t>マスター タイトルの書式設定</a:t>
            </a:r>
            <a:endParaRPr lang="en-US"/>
          </a:p>
        </p:txBody>
      </p:sp>
      <p:sp>
        <p:nvSpPr>
          <p:cNvPr id="3" name="Text Placeholder 2"/>
          <p:cNvSpPr>
            <a:spLocks noGrp="1"/>
          </p:cNvSpPr>
          <p:nvPr>
            <p:ph type="body" sz="half" idx="1"/>
          </p:nvPr>
        </p:nvSpPr>
        <p:spPr>
          <a:xfrm>
            <a:off x="495300" y="1600200"/>
            <a:ext cx="4381500" cy="45307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lipArt Placeholder 3"/>
          <p:cNvSpPr>
            <a:spLocks noGrp="1"/>
          </p:cNvSpPr>
          <p:nvPr>
            <p:ph type="clipArt" sz="half" idx="2"/>
          </p:nvPr>
        </p:nvSpPr>
        <p:spPr>
          <a:xfrm>
            <a:off x="5029200" y="1600200"/>
            <a:ext cx="4381500" cy="4530725"/>
          </a:xfrm>
        </p:spPr>
        <p:txBody>
          <a:bodyPr/>
          <a:lstStyle/>
          <a:p>
            <a:r>
              <a:rPr lang="ja-JP" altLang="en-US"/>
              <a:t>オンライン画像を追加</a:t>
            </a:r>
            <a:endParaRPr lang="en-US"/>
          </a:p>
        </p:txBody>
      </p:sp>
      <p:sp>
        <p:nvSpPr>
          <p:cNvPr id="5" name="Date Placeholder 4"/>
          <p:cNvSpPr>
            <a:spLocks noGrp="1"/>
          </p:cNvSpPr>
          <p:nvPr>
            <p:ph type="dt" sz="half" idx="10"/>
          </p:nvPr>
        </p:nvSpPr>
        <p:spPr>
          <a:xfrm>
            <a:off x="495300" y="6248400"/>
            <a:ext cx="2311400" cy="457200"/>
          </a:xfrm>
        </p:spPr>
        <p:txBody>
          <a:bodyPr/>
          <a:lstStyle>
            <a:lvl1pPr>
              <a:defRPr/>
            </a:lvl1pPr>
          </a:lstStyle>
          <a:p>
            <a:endParaRPr lang="en-US" altLang="ja-JP"/>
          </a:p>
        </p:txBody>
      </p:sp>
      <p:sp>
        <p:nvSpPr>
          <p:cNvPr id="6" name="Footer Placeholder 5"/>
          <p:cNvSpPr>
            <a:spLocks noGrp="1"/>
          </p:cNvSpPr>
          <p:nvPr>
            <p:ph type="ftr" sz="quarter" idx="11"/>
          </p:nvPr>
        </p:nvSpPr>
        <p:spPr>
          <a:xfrm>
            <a:off x="3384550" y="6248400"/>
            <a:ext cx="3136900" cy="457200"/>
          </a:xfrm>
        </p:spPr>
        <p:txBody>
          <a:bodyPr/>
          <a:lstStyle>
            <a:lvl1pPr>
              <a:defRPr/>
            </a:lvl1pPr>
          </a:lstStyle>
          <a:p>
            <a:endParaRPr lang="en-US" altLang="ja-JP"/>
          </a:p>
        </p:txBody>
      </p:sp>
      <p:sp>
        <p:nvSpPr>
          <p:cNvPr id="7" name="Slide Number Placeholder 6"/>
          <p:cNvSpPr>
            <a:spLocks noGrp="1"/>
          </p:cNvSpPr>
          <p:nvPr>
            <p:ph type="sldNum" sz="quarter" idx="12"/>
          </p:nvPr>
        </p:nvSpPr>
        <p:spPr>
          <a:xfrm>
            <a:off x="7099300" y="6248400"/>
            <a:ext cx="2311400" cy="457200"/>
          </a:xfrm>
        </p:spPr>
        <p:txBody>
          <a:bodyPr/>
          <a:lstStyle>
            <a:lvl1pPr>
              <a:defRPr/>
            </a:lvl1pPr>
          </a:lstStyle>
          <a:p>
            <a:fld id="{86B36FFC-4A8E-4674-978A-3C43CA6CBFDB}" type="slidenum">
              <a:rPr lang="ja-JP" altLang="en-US"/>
              <a:pPr/>
              <a:t>‹#›</a:t>
            </a:fld>
            <a:endParaRPr lang="en-US" altLang="ja-JP"/>
          </a:p>
        </p:txBody>
      </p:sp>
    </p:spTree>
    <p:extLst>
      <p:ext uri="{BB962C8B-B14F-4D97-AF65-F5344CB8AC3E}">
        <p14:creationId xmlns:p14="http://schemas.microsoft.com/office/powerpoint/2010/main" val="91281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lvl1pPr>
              <a:defRPr/>
            </a:lvl1pPr>
          </a:lstStyle>
          <a:p>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88151203-A72C-487C-B594-566CAEA203A0}" type="slidenum">
              <a:rPr lang="ja-JP" altLang="en-US"/>
              <a:pPr/>
              <a:t>‹#›</a:t>
            </a:fld>
            <a:endParaRPr lang="en-US" altLang="ja-JP"/>
          </a:p>
        </p:txBody>
      </p:sp>
    </p:spTree>
    <p:extLst>
      <p:ext uri="{BB962C8B-B14F-4D97-AF65-F5344CB8AC3E}">
        <p14:creationId xmlns:p14="http://schemas.microsoft.com/office/powerpoint/2010/main" val="343428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lvl1pPr>
          </a:lstStyle>
          <a:p>
            <a:endParaRPr lang="en-US" altLang="ja-JP"/>
          </a:p>
        </p:txBody>
      </p:sp>
      <p:sp>
        <p:nvSpPr>
          <p:cNvPr id="5" name="Footer Placeholder 4"/>
          <p:cNvSpPr>
            <a:spLocks noGrp="1"/>
          </p:cNvSpPr>
          <p:nvPr>
            <p:ph type="ftr" sz="quarter" idx="11"/>
          </p:nvPr>
        </p:nvSpPr>
        <p:spPr/>
        <p:txBody>
          <a:bodyPr/>
          <a:lstStyle>
            <a:lvl1pPr>
              <a:defRPr/>
            </a:lvl1pPr>
          </a:lstStyle>
          <a:p>
            <a:endParaRPr lang="en-US" altLang="ja-JP"/>
          </a:p>
        </p:txBody>
      </p:sp>
      <p:sp>
        <p:nvSpPr>
          <p:cNvPr id="6" name="Slide Number Placeholder 5"/>
          <p:cNvSpPr>
            <a:spLocks noGrp="1"/>
          </p:cNvSpPr>
          <p:nvPr>
            <p:ph type="sldNum" sz="quarter" idx="12"/>
          </p:nvPr>
        </p:nvSpPr>
        <p:spPr/>
        <p:txBody>
          <a:bodyPr/>
          <a:lstStyle>
            <a:lvl1pPr>
              <a:defRPr/>
            </a:lvl1pPr>
          </a:lstStyle>
          <a:p>
            <a:fld id="{FFF44724-D2E1-4B1E-9FFA-EB95C9174170}" type="slidenum">
              <a:rPr lang="ja-JP" altLang="en-US"/>
              <a:pPr/>
              <a:t>‹#›</a:t>
            </a:fld>
            <a:endParaRPr lang="en-US" altLang="ja-JP"/>
          </a:p>
        </p:txBody>
      </p:sp>
    </p:spTree>
    <p:extLst>
      <p:ext uri="{BB962C8B-B14F-4D97-AF65-F5344CB8AC3E}">
        <p14:creationId xmlns:p14="http://schemas.microsoft.com/office/powerpoint/2010/main" val="292577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95300" y="1600200"/>
            <a:ext cx="43815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029200" y="1600200"/>
            <a:ext cx="43815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lvl1pPr>
              <a:defRPr/>
            </a:lvl1pPr>
          </a:lstStyle>
          <a:p>
            <a:endParaRPr lang="en-US" altLang="ja-JP"/>
          </a:p>
        </p:txBody>
      </p:sp>
      <p:sp>
        <p:nvSpPr>
          <p:cNvPr id="6" name="Footer Placeholder 5"/>
          <p:cNvSpPr>
            <a:spLocks noGrp="1"/>
          </p:cNvSpPr>
          <p:nvPr>
            <p:ph type="ftr" sz="quarter" idx="11"/>
          </p:nvPr>
        </p:nvSpPr>
        <p:spPr/>
        <p:txBody>
          <a:bodyPr/>
          <a:lstStyle>
            <a:lvl1pPr>
              <a:defRPr/>
            </a:lvl1pPr>
          </a:lstStyle>
          <a:p>
            <a:endParaRPr lang="en-US" altLang="ja-JP"/>
          </a:p>
        </p:txBody>
      </p:sp>
      <p:sp>
        <p:nvSpPr>
          <p:cNvPr id="7" name="Slide Number Placeholder 6"/>
          <p:cNvSpPr>
            <a:spLocks noGrp="1"/>
          </p:cNvSpPr>
          <p:nvPr>
            <p:ph type="sldNum" sz="quarter" idx="12"/>
          </p:nvPr>
        </p:nvSpPr>
        <p:spPr/>
        <p:txBody>
          <a:bodyPr/>
          <a:lstStyle>
            <a:lvl1pPr>
              <a:defRPr/>
            </a:lvl1pPr>
          </a:lstStyle>
          <a:p>
            <a:fld id="{2F68B307-DB20-4F9C-8263-8915E1AA20EE}" type="slidenum">
              <a:rPr lang="ja-JP" altLang="en-US"/>
              <a:pPr/>
              <a:t>‹#›</a:t>
            </a:fld>
            <a:endParaRPr lang="en-US" altLang="ja-JP"/>
          </a:p>
        </p:txBody>
      </p:sp>
    </p:spTree>
    <p:extLst>
      <p:ext uri="{BB962C8B-B14F-4D97-AF65-F5344CB8AC3E}">
        <p14:creationId xmlns:p14="http://schemas.microsoft.com/office/powerpoint/2010/main" val="63458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lvl1pPr>
              <a:defRPr/>
            </a:lvl1pPr>
          </a:lstStyle>
          <a:p>
            <a:endParaRPr lang="en-US" altLang="ja-JP"/>
          </a:p>
        </p:txBody>
      </p:sp>
      <p:sp>
        <p:nvSpPr>
          <p:cNvPr id="8" name="Footer Placeholder 7"/>
          <p:cNvSpPr>
            <a:spLocks noGrp="1"/>
          </p:cNvSpPr>
          <p:nvPr>
            <p:ph type="ftr" sz="quarter" idx="11"/>
          </p:nvPr>
        </p:nvSpPr>
        <p:spPr/>
        <p:txBody>
          <a:bodyPr/>
          <a:lstStyle>
            <a:lvl1pPr>
              <a:defRPr/>
            </a:lvl1pPr>
          </a:lstStyle>
          <a:p>
            <a:endParaRPr lang="en-US" altLang="ja-JP"/>
          </a:p>
        </p:txBody>
      </p:sp>
      <p:sp>
        <p:nvSpPr>
          <p:cNvPr id="9" name="Slide Number Placeholder 8"/>
          <p:cNvSpPr>
            <a:spLocks noGrp="1"/>
          </p:cNvSpPr>
          <p:nvPr>
            <p:ph type="sldNum" sz="quarter" idx="12"/>
          </p:nvPr>
        </p:nvSpPr>
        <p:spPr/>
        <p:txBody>
          <a:bodyPr/>
          <a:lstStyle>
            <a:lvl1pPr>
              <a:defRPr/>
            </a:lvl1pPr>
          </a:lstStyle>
          <a:p>
            <a:fld id="{48258799-D3E6-41C6-AA63-BAC01396F8F0}" type="slidenum">
              <a:rPr lang="ja-JP" altLang="en-US"/>
              <a:pPr/>
              <a:t>‹#›</a:t>
            </a:fld>
            <a:endParaRPr lang="en-US" altLang="ja-JP"/>
          </a:p>
        </p:txBody>
      </p:sp>
    </p:spTree>
    <p:extLst>
      <p:ext uri="{BB962C8B-B14F-4D97-AF65-F5344CB8AC3E}">
        <p14:creationId xmlns:p14="http://schemas.microsoft.com/office/powerpoint/2010/main" val="399287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lvl1pPr>
              <a:defRPr/>
            </a:lvl1pPr>
          </a:lstStyle>
          <a:p>
            <a:endParaRPr lang="en-US" altLang="ja-JP"/>
          </a:p>
        </p:txBody>
      </p:sp>
      <p:sp>
        <p:nvSpPr>
          <p:cNvPr id="4" name="Footer Placeholder 3"/>
          <p:cNvSpPr>
            <a:spLocks noGrp="1"/>
          </p:cNvSpPr>
          <p:nvPr>
            <p:ph type="ftr" sz="quarter" idx="11"/>
          </p:nvPr>
        </p:nvSpPr>
        <p:spPr/>
        <p:txBody>
          <a:bodyPr/>
          <a:lstStyle>
            <a:lvl1pPr>
              <a:defRPr/>
            </a:lvl1pPr>
          </a:lstStyle>
          <a:p>
            <a:endParaRPr lang="en-US" altLang="ja-JP"/>
          </a:p>
        </p:txBody>
      </p:sp>
      <p:sp>
        <p:nvSpPr>
          <p:cNvPr id="5" name="Slide Number Placeholder 4"/>
          <p:cNvSpPr>
            <a:spLocks noGrp="1"/>
          </p:cNvSpPr>
          <p:nvPr>
            <p:ph type="sldNum" sz="quarter" idx="12"/>
          </p:nvPr>
        </p:nvSpPr>
        <p:spPr/>
        <p:txBody>
          <a:bodyPr/>
          <a:lstStyle>
            <a:lvl1pPr>
              <a:defRPr/>
            </a:lvl1pPr>
          </a:lstStyle>
          <a:p>
            <a:fld id="{00947B94-8224-4674-8BD1-9089F8E43D0D}" type="slidenum">
              <a:rPr lang="ja-JP" altLang="en-US"/>
              <a:pPr/>
              <a:t>‹#›</a:t>
            </a:fld>
            <a:endParaRPr lang="en-US" altLang="ja-JP"/>
          </a:p>
        </p:txBody>
      </p:sp>
    </p:spTree>
    <p:extLst>
      <p:ext uri="{BB962C8B-B14F-4D97-AF65-F5344CB8AC3E}">
        <p14:creationId xmlns:p14="http://schemas.microsoft.com/office/powerpoint/2010/main" val="205114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ja-JP"/>
          </a:p>
        </p:txBody>
      </p:sp>
      <p:sp>
        <p:nvSpPr>
          <p:cNvPr id="3" name="Footer Placeholder 2"/>
          <p:cNvSpPr>
            <a:spLocks noGrp="1"/>
          </p:cNvSpPr>
          <p:nvPr>
            <p:ph type="ftr" sz="quarter" idx="11"/>
          </p:nvPr>
        </p:nvSpPr>
        <p:spPr/>
        <p:txBody>
          <a:bodyPr/>
          <a:lstStyle>
            <a:lvl1pPr>
              <a:defRPr/>
            </a:lvl1pPr>
          </a:lstStyle>
          <a:p>
            <a:endParaRPr lang="en-US" altLang="ja-JP"/>
          </a:p>
        </p:txBody>
      </p:sp>
      <p:sp>
        <p:nvSpPr>
          <p:cNvPr id="4" name="Slide Number Placeholder 3"/>
          <p:cNvSpPr>
            <a:spLocks noGrp="1"/>
          </p:cNvSpPr>
          <p:nvPr>
            <p:ph type="sldNum" sz="quarter" idx="12"/>
          </p:nvPr>
        </p:nvSpPr>
        <p:spPr/>
        <p:txBody>
          <a:bodyPr/>
          <a:lstStyle>
            <a:lvl1pPr>
              <a:defRPr/>
            </a:lvl1pPr>
          </a:lstStyle>
          <a:p>
            <a:fld id="{363112A4-63AF-4B96-85A5-4A0FF2309A5D}" type="slidenum">
              <a:rPr lang="ja-JP" altLang="en-US"/>
              <a:pPr/>
              <a:t>‹#›</a:t>
            </a:fld>
            <a:endParaRPr lang="en-US" altLang="ja-JP"/>
          </a:p>
        </p:txBody>
      </p:sp>
    </p:spTree>
    <p:extLst>
      <p:ext uri="{BB962C8B-B14F-4D97-AF65-F5344CB8AC3E}">
        <p14:creationId xmlns:p14="http://schemas.microsoft.com/office/powerpoint/2010/main" val="166459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ja-JP" altLang="en-US"/>
              <a:t>マスター タイトルの書式設定</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lvl1pPr>
          </a:lstStyle>
          <a:p>
            <a:endParaRPr lang="en-US" altLang="ja-JP"/>
          </a:p>
        </p:txBody>
      </p:sp>
      <p:sp>
        <p:nvSpPr>
          <p:cNvPr id="6" name="Footer Placeholder 5"/>
          <p:cNvSpPr>
            <a:spLocks noGrp="1"/>
          </p:cNvSpPr>
          <p:nvPr>
            <p:ph type="ftr" sz="quarter" idx="11"/>
          </p:nvPr>
        </p:nvSpPr>
        <p:spPr/>
        <p:txBody>
          <a:bodyPr/>
          <a:lstStyle>
            <a:lvl1pPr>
              <a:defRPr/>
            </a:lvl1pPr>
          </a:lstStyle>
          <a:p>
            <a:endParaRPr lang="en-US" altLang="ja-JP"/>
          </a:p>
        </p:txBody>
      </p:sp>
      <p:sp>
        <p:nvSpPr>
          <p:cNvPr id="7" name="Slide Number Placeholder 6"/>
          <p:cNvSpPr>
            <a:spLocks noGrp="1"/>
          </p:cNvSpPr>
          <p:nvPr>
            <p:ph type="sldNum" sz="quarter" idx="12"/>
          </p:nvPr>
        </p:nvSpPr>
        <p:spPr/>
        <p:txBody>
          <a:bodyPr/>
          <a:lstStyle>
            <a:lvl1pPr>
              <a:defRPr/>
            </a:lvl1pPr>
          </a:lstStyle>
          <a:p>
            <a:fld id="{05C3924A-CCDD-458A-9AD7-1A3C477A80BD}" type="slidenum">
              <a:rPr lang="ja-JP" altLang="en-US"/>
              <a:pPr/>
              <a:t>‹#›</a:t>
            </a:fld>
            <a:endParaRPr lang="en-US" altLang="ja-JP"/>
          </a:p>
        </p:txBody>
      </p:sp>
    </p:spTree>
    <p:extLst>
      <p:ext uri="{BB962C8B-B14F-4D97-AF65-F5344CB8AC3E}">
        <p14:creationId xmlns:p14="http://schemas.microsoft.com/office/powerpoint/2010/main" val="176044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ja-JP" altLang="en-US"/>
              <a:t>マスター タイトルの書式設定</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lvl1pPr>
          </a:lstStyle>
          <a:p>
            <a:endParaRPr lang="en-US" altLang="ja-JP"/>
          </a:p>
        </p:txBody>
      </p:sp>
      <p:sp>
        <p:nvSpPr>
          <p:cNvPr id="6" name="Footer Placeholder 5"/>
          <p:cNvSpPr>
            <a:spLocks noGrp="1"/>
          </p:cNvSpPr>
          <p:nvPr>
            <p:ph type="ftr" sz="quarter" idx="11"/>
          </p:nvPr>
        </p:nvSpPr>
        <p:spPr/>
        <p:txBody>
          <a:bodyPr/>
          <a:lstStyle>
            <a:lvl1pPr>
              <a:defRPr/>
            </a:lvl1pPr>
          </a:lstStyle>
          <a:p>
            <a:endParaRPr lang="en-US" altLang="ja-JP"/>
          </a:p>
        </p:txBody>
      </p:sp>
      <p:sp>
        <p:nvSpPr>
          <p:cNvPr id="7" name="Slide Number Placeholder 6"/>
          <p:cNvSpPr>
            <a:spLocks noGrp="1"/>
          </p:cNvSpPr>
          <p:nvPr>
            <p:ph type="sldNum" sz="quarter" idx="12"/>
          </p:nvPr>
        </p:nvSpPr>
        <p:spPr/>
        <p:txBody>
          <a:bodyPr/>
          <a:lstStyle>
            <a:lvl1pPr>
              <a:defRPr/>
            </a:lvl1pPr>
          </a:lstStyle>
          <a:p>
            <a:fld id="{DEF29480-B3A2-48A1-A2DB-6906F6D02FB9}" type="slidenum">
              <a:rPr lang="ja-JP" altLang="en-US"/>
              <a:pPr/>
              <a:t>‹#›</a:t>
            </a:fld>
            <a:endParaRPr lang="en-US" altLang="ja-JP"/>
          </a:p>
        </p:txBody>
      </p:sp>
    </p:spTree>
    <p:extLst>
      <p:ext uri="{BB962C8B-B14F-4D97-AF65-F5344CB8AC3E}">
        <p14:creationId xmlns:p14="http://schemas.microsoft.com/office/powerpoint/2010/main" val="185650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277813"/>
            <a:ext cx="89154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5363" name="Rectangle 3"/>
          <p:cNvSpPr>
            <a:spLocks noGrp="1" noChangeArrowheads="1"/>
          </p:cNvSpPr>
          <p:nvPr>
            <p:ph type="body" idx="1"/>
          </p:nvPr>
        </p:nvSpPr>
        <p:spPr bwMode="auto">
          <a:xfrm>
            <a:off x="495300" y="1600200"/>
            <a:ext cx="8915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5364" name="Rectangle 4"/>
          <p:cNvSpPr>
            <a:spLocks noGrp="1" noChangeArrowheads="1"/>
          </p:cNvSpPr>
          <p:nvPr>
            <p:ph type="dt" sz="half" idx="2"/>
          </p:nvPr>
        </p:nvSpPr>
        <p:spPr bwMode="auto">
          <a:xfrm>
            <a:off x="495300" y="6248400"/>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ltLang="ja-JP"/>
          </a:p>
        </p:txBody>
      </p:sp>
      <p:sp>
        <p:nvSpPr>
          <p:cNvPr id="15365" name="Rectangle 5"/>
          <p:cNvSpPr>
            <a:spLocks noGrp="1" noChangeArrowheads="1"/>
          </p:cNvSpPr>
          <p:nvPr>
            <p:ph type="ftr" sz="quarter" idx="3"/>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ja-JP"/>
          </a:p>
        </p:txBody>
      </p:sp>
      <p:sp>
        <p:nvSpPr>
          <p:cNvPr id="15366" name="Rectangle 6"/>
          <p:cNvSpPr>
            <a:spLocks noGrp="1" noChangeArrowheads="1"/>
          </p:cNvSpPr>
          <p:nvPr>
            <p:ph type="sldNum" sz="quarter" idx="4"/>
          </p:nvPr>
        </p:nvSpPr>
        <p:spPr bwMode="auto">
          <a:xfrm>
            <a:off x="7099300" y="6248400"/>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85D7B525-7C53-4912-B66C-648EE8FC9EC5}" type="slidenum">
              <a:rPr lang="ja-JP" altLang="en-US"/>
              <a:pPr/>
              <a:t>‹#›</a:t>
            </a:fld>
            <a:endParaRPr lang="en-US" altLang="ja-JP"/>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ja-JP" altLang="en-US" sz="2400">
              <a:latin typeface="Times New Roman" pitchFamily="18" charset="0"/>
            </a:endParaRPr>
          </a:p>
        </p:txBody>
      </p:sp>
      <p:sp>
        <p:nvSpPr>
          <p:cNvPr id="15368" name="Line 8"/>
          <p:cNvSpPr>
            <a:spLocks noChangeShapeType="1"/>
          </p:cNvSpPr>
          <p:nvPr/>
        </p:nvSpPr>
        <p:spPr bwMode="auto">
          <a:xfrm>
            <a:off x="495300" y="1447800"/>
            <a:ext cx="87503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ja-JP" altLang="en-US" sz="2400">
              <a:latin typeface="Times New Roman" pitchFamily="18" charset="0"/>
            </a:endParaRPr>
          </a:p>
        </p:txBody>
      </p:sp>
      <p:sp>
        <p:nvSpPr>
          <p:cNvPr id="15370" name="Rectangle 10" descr="Slate bar"/>
          <p:cNvSpPr>
            <a:spLocks noChangeArrowheads="1"/>
          </p:cNvSpPr>
          <p:nvPr/>
        </p:nvSpPr>
        <p:spPr bwMode="auto">
          <a:xfrm>
            <a:off x="0" y="4572000"/>
            <a:ext cx="24765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ja-JP"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kumimoji="1" sz="44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imes New Roman" pitchFamily="18" charset="0"/>
        </a:defRPr>
      </a:lvl2pPr>
      <a:lvl3pPr algn="l" rtl="0" eaLnBrk="1" fontAlgn="base" hangingPunct="1">
        <a:spcBef>
          <a:spcPct val="0"/>
        </a:spcBef>
        <a:spcAft>
          <a:spcPct val="0"/>
        </a:spcAft>
        <a:defRPr kumimoji="1" sz="4400">
          <a:solidFill>
            <a:schemeClr val="tx2"/>
          </a:solidFill>
          <a:latin typeface="Times New Roman" pitchFamily="18" charset="0"/>
        </a:defRPr>
      </a:lvl3pPr>
      <a:lvl4pPr algn="l" rtl="0" eaLnBrk="1" fontAlgn="base" hangingPunct="1">
        <a:spcBef>
          <a:spcPct val="0"/>
        </a:spcBef>
        <a:spcAft>
          <a:spcPct val="0"/>
        </a:spcAft>
        <a:defRPr kumimoji="1" sz="4400">
          <a:solidFill>
            <a:schemeClr val="tx2"/>
          </a:solidFill>
          <a:latin typeface="Times New Roman" pitchFamily="18" charset="0"/>
        </a:defRPr>
      </a:lvl4pPr>
      <a:lvl5pPr algn="l" rtl="0" eaLnBrk="1" fontAlgn="base" hangingPunct="1">
        <a:spcBef>
          <a:spcPct val="0"/>
        </a:spcBef>
        <a:spcAft>
          <a:spcPct val="0"/>
        </a:spcAft>
        <a:defRPr kumimoji="1" sz="4400">
          <a:solidFill>
            <a:schemeClr val="tx2"/>
          </a:solidFill>
          <a:latin typeface="Times New Roman" pitchFamily="18" charset="0"/>
        </a:defRPr>
      </a:lvl5pPr>
      <a:lvl6pPr marL="457200" algn="l" rtl="0" eaLnBrk="1" fontAlgn="base" hangingPunct="1">
        <a:spcBef>
          <a:spcPct val="0"/>
        </a:spcBef>
        <a:spcAft>
          <a:spcPct val="0"/>
        </a:spcAft>
        <a:defRPr kumimoji="1" sz="4400">
          <a:solidFill>
            <a:schemeClr val="tx2"/>
          </a:solidFill>
          <a:latin typeface="Times New Roman" pitchFamily="18" charset="0"/>
        </a:defRPr>
      </a:lvl6pPr>
      <a:lvl7pPr marL="914400" algn="l" rtl="0" eaLnBrk="1" fontAlgn="base" hangingPunct="1">
        <a:spcBef>
          <a:spcPct val="0"/>
        </a:spcBef>
        <a:spcAft>
          <a:spcPct val="0"/>
        </a:spcAft>
        <a:defRPr kumimoji="1" sz="4400">
          <a:solidFill>
            <a:schemeClr val="tx2"/>
          </a:solidFill>
          <a:latin typeface="Times New Roman" pitchFamily="18" charset="0"/>
        </a:defRPr>
      </a:lvl7pPr>
      <a:lvl8pPr marL="1371600" algn="l" rtl="0" eaLnBrk="1" fontAlgn="base" hangingPunct="1">
        <a:spcBef>
          <a:spcPct val="0"/>
        </a:spcBef>
        <a:spcAft>
          <a:spcPct val="0"/>
        </a:spcAft>
        <a:defRPr kumimoji="1" sz="4400">
          <a:solidFill>
            <a:schemeClr val="tx2"/>
          </a:solidFill>
          <a:latin typeface="Times New Roman" pitchFamily="18" charset="0"/>
        </a:defRPr>
      </a:lvl8pPr>
      <a:lvl9pPr marL="1828800" algn="l"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kumimoji="1"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kumimoji="1"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kumimoji="1">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ja-JP" altLang="en-US">
                <a:ea typeface="ＭＳ Ｐゴシック" pitchFamily="50" charset="-128"/>
              </a:rPr>
              <a:t>ソフトウェア工学</a:t>
            </a:r>
            <a:r>
              <a:rPr lang="en-US" altLang="ja-JP" dirty="0">
                <a:ea typeface="ＭＳ Ｐゴシック" pitchFamily="50" charset="-128"/>
              </a:rPr>
              <a:t/>
            </a:r>
            <a:br>
              <a:rPr lang="en-US" altLang="ja-JP" dirty="0">
                <a:ea typeface="ＭＳ Ｐゴシック" pitchFamily="50" charset="-128"/>
              </a:rPr>
            </a:br>
            <a:r>
              <a:rPr lang="ja-JP" altLang="en-US">
                <a:ea typeface="ＭＳ Ｐゴシック" pitchFamily="50" charset="-128"/>
              </a:rPr>
              <a:t>６章　実装</a:t>
            </a:r>
            <a:endParaRPr lang="ja-JP" altLang="en-US" dirty="0">
              <a:ea typeface="ＭＳ Ｐゴシック" pitchFamily="50" charset="-128"/>
            </a:endParaRPr>
          </a:p>
        </p:txBody>
      </p:sp>
      <p:sp>
        <p:nvSpPr>
          <p:cNvPr id="2051" name="Rectangle 3"/>
          <p:cNvSpPr>
            <a:spLocks noGrp="1" noChangeArrowheads="1"/>
          </p:cNvSpPr>
          <p:nvPr>
            <p:ph type="subTitle" idx="1"/>
          </p:nvPr>
        </p:nvSpPr>
        <p:spPr/>
        <p:txBody>
          <a:bodyPr/>
          <a:lstStyle/>
          <a:p>
            <a:r>
              <a:rPr lang="ja-JP" altLang="en-US" dirty="0">
                <a:ea typeface="ＭＳ Ｐゴシック" pitchFamily="50" charset="-128"/>
              </a:rPr>
              <a:t>発表者：</a:t>
            </a:r>
            <a:r>
              <a:rPr lang="en-US" altLang="ja-JP" dirty="0">
                <a:ea typeface="ＭＳ Ｐゴシック" pitchFamily="50" charset="-128"/>
              </a:rPr>
              <a:t>M1 </a:t>
            </a:r>
            <a:r>
              <a:rPr lang="ja-JP" altLang="en-US" dirty="0">
                <a:ea typeface="ＭＳ Ｐゴシック" pitchFamily="50" charset="-128"/>
              </a:rPr>
              <a:t>倉地亮介</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ＭＳ Ｐゴシック" panose="020B0600070205080204" pitchFamily="50" charset="-128"/>
                <a:ea typeface="ＭＳ Ｐゴシック" panose="020B0600070205080204" pitchFamily="50" charset="-128"/>
              </a:rPr>
              <a:t>ビルド作業と依存関係</a:t>
            </a:r>
            <a:r>
              <a:rPr lang="en-US" altLang="ja-JP" dirty="0">
                <a:latin typeface="ＭＳ Ｐゴシック" panose="020B0600070205080204" pitchFamily="50" charset="-128"/>
                <a:ea typeface="ＭＳ Ｐゴシック" panose="020B0600070205080204" pitchFamily="50" charset="-128"/>
              </a:rPr>
              <a:t>(2)</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495300" y="1600201"/>
            <a:ext cx="8915400" cy="532656"/>
          </a:xfrm>
        </p:spPr>
        <p:txBody>
          <a:bodyPr/>
          <a:lstStyle/>
          <a:p>
            <a:r>
              <a:rPr lang="ja-JP" altLang="en-US" dirty="0"/>
              <a:t>依存関係の管理</a:t>
            </a:r>
            <a:endParaRPr kumimoji="1" lang="ja-JP" altLang="en-US" dirty="0"/>
          </a:p>
        </p:txBody>
      </p:sp>
      <p:sp>
        <p:nvSpPr>
          <p:cNvPr id="4" name="テキスト ボックス 3"/>
          <p:cNvSpPr txBox="1"/>
          <p:nvPr/>
        </p:nvSpPr>
        <p:spPr>
          <a:xfrm>
            <a:off x="632520" y="2132857"/>
            <a:ext cx="9073008" cy="1000274"/>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dirty="0"/>
              <a:t>ビルド作業に関わる成果物には様々な依存関係がある</a:t>
            </a:r>
            <a:endParaRPr kumimoji="1" lang="en-US" altLang="ja-JP" dirty="0"/>
          </a:p>
          <a:p>
            <a:endParaRPr kumimoji="1" lang="en-US" altLang="ja-JP" sz="500" dirty="0"/>
          </a:p>
          <a:p>
            <a:r>
              <a:rPr kumimoji="1" lang="ja-JP" altLang="en-US" dirty="0"/>
              <a:t>　　－依存関係：依存先の成果物が修正された場合に依存元の成果物に関わるビルド作業を　</a:t>
            </a:r>
            <a:endParaRPr kumimoji="1" lang="en-US" altLang="ja-JP" dirty="0"/>
          </a:p>
          <a:p>
            <a:r>
              <a:rPr kumimoji="1" lang="ja-JP" altLang="en-US" dirty="0"/>
              <a:t>　　　　　　　　　　再度行う必要があるという関係</a:t>
            </a:r>
          </a:p>
        </p:txBody>
      </p:sp>
      <p:pic>
        <p:nvPicPr>
          <p:cNvPr id="5" name="図 4"/>
          <p:cNvPicPr>
            <a:picLocks noChangeAspect="1"/>
          </p:cNvPicPr>
          <p:nvPr/>
        </p:nvPicPr>
        <p:blipFill>
          <a:blip r:embed="rId3"/>
          <a:stretch>
            <a:fillRect/>
          </a:stretch>
        </p:blipFill>
        <p:spPr>
          <a:xfrm>
            <a:off x="5550453" y="3153021"/>
            <a:ext cx="4099655" cy="2520280"/>
          </a:xfrm>
          <a:prstGeom prst="rect">
            <a:avLst/>
          </a:prstGeom>
          <a:ln>
            <a:solidFill>
              <a:schemeClr val="tx1"/>
            </a:solidFill>
          </a:ln>
        </p:spPr>
      </p:pic>
      <p:sp>
        <p:nvSpPr>
          <p:cNvPr id="7" name="テキスト ボックス 6"/>
          <p:cNvSpPr txBox="1"/>
          <p:nvPr/>
        </p:nvSpPr>
        <p:spPr>
          <a:xfrm>
            <a:off x="639569" y="3748677"/>
            <a:ext cx="5256584" cy="1200329"/>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dirty="0"/>
              <a:t>インクリメンタルなコンパイル</a:t>
            </a:r>
            <a:endParaRPr kumimoji="1" lang="en-US" altLang="ja-JP" dirty="0"/>
          </a:p>
          <a:p>
            <a:r>
              <a:rPr kumimoji="1" lang="ja-JP" altLang="en-US" dirty="0"/>
              <a:t>　　－修正に応じて最小限の再コンパイル</a:t>
            </a:r>
            <a:endParaRPr kumimoji="1" lang="en-US" altLang="ja-JP" dirty="0"/>
          </a:p>
          <a:p>
            <a:r>
              <a:rPr kumimoji="1" lang="ja-JP" altLang="en-US" dirty="0"/>
              <a:t>　　－依存関係が適切に管理できていないと無理</a:t>
            </a:r>
            <a:endParaRPr kumimoji="1" lang="en-US" altLang="ja-JP" dirty="0"/>
          </a:p>
          <a:p>
            <a:endParaRPr kumimoji="1" lang="en-US" altLang="ja-JP" dirty="0"/>
          </a:p>
        </p:txBody>
      </p:sp>
      <p:sp>
        <p:nvSpPr>
          <p:cNvPr id="8" name="テキスト ボックス 7"/>
          <p:cNvSpPr txBox="1"/>
          <p:nvPr/>
        </p:nvSpPr>
        <p:spPr>
          <a:xfrm>
            <a:off x="583896" y="5949280"/>
            <a:ext cx="9066212" cy="369332"/>
          </a:xfrm>
          <a:prstGeom prst="rect">
            <a:avLst/>
          </a:prstGeom>
          <a:noFill/>
          <a:ln w="19050">
            <a:solidFill>
              <a:srgbClr val="FF0000"/>
            </a:solidFill>
          </a:ln>
        </p:spPr>
        <p:txBody>
          <a:bodyPr wrap="square" rtlCol="0">
            <a:spAutoFit/>
          </a:bodyPr>
          <a:lstStyle/>
          <a:p>
            <a:r>
              <a:rPr kumimoji="1" lang="ja-JP" altLang="en-US" dirty="0"/>
              <a:t>依存関係を抽出し，修正に応じて最小限の再コンパイルする作業を自動化することが大切</a:t>
            </a:r>
          </a:p>
        </p:txBody>
      </p:sp>
    </p:spTree>
    <p:extLst>
      <p:ext uri="{BB962C8B-B14F-4D97-AF65-F5344CB8AC3E}">
        <p14:creationId xmlns:p14="http://schemas.microsoft.com/office/powerpoint/2010/main" val="992890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バージョン管理</a:t>
            </a:r>
            <a:r>
              <a:rPr kumimoji="1" lang="en-US" altLang="ja-JP" dirty="0">
                <a:latin typeface="ＭＳ Ｐゴシック" panose="020B0600070205080204" pitchFamily="50" charset="-128"/>
                <a:ea typeface="ＭＳ Ｐゴシック" panose="020B0600070205080204" pitchFamily="50" charset="-128"/>
              </a:rPr>
              <a:t>(1)</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テキスト ボックス 3"/>
          <p:cNvSpPr txBox="1"/>
          <p:nvPr/>
        </p:nvSpPr>
        <p:spPr>
          <a:xfrm>
            <a:off x="920552" y="2132856"/>
            <a:ext cx="6912768" cy="646331"/>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dirty="0"/>
              <a:t>リビジョン：不具合など相対的に小さなリリース</a:t>
            </a:r>
            <a:endParaRPr kumimoji="1" lang="en-US" altLang="ja-JP" dirty="0"/>
          </a:p>
          <a:p>
            <a:r>
              <a:rPr kumimoji="1" lang="ja-JP" altLang="en-US" dirty="0"/>
              <a:t>　　－バージョンとほぼ同じ</a:t>
            </a:r>
          </a:p>
        </p:txBody>
      </p:sp>
      <p:sp>
        <p:nvSpPr>
          <p:cNvPr id="5" name="テキスト ボックス 4"/>
          <p:cNvSpPr txBox="1"/>
          <p:nvPr/>
        </p:nvSpPr>
        <p:spPr>
          <a:xfrm>
            <a:off x="560512" y="1628800"/>
            <a:ext cx="10585176" cy="40011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2000" dirty="0"/>
              <a:t>バージョン：実行可能なソフトウェアをリリースあるいは，再リリースすること</a:t>
            </a:r>
          </a:p>
        </p:txBody>
      </p:sp>
      <p:pic>
        <p:nvPicPr>
          <p:cNvPr id="6" name="図 5"/>
          <p:cNvPicPr>
            <a:picLocks noChangeAspect="1"/>
          </p:cNvPicPr>
          <p:nvPr/>
        </p:nvPicPr>
        <p:blipFill>
          <a:blip r:embed="rId3"/>
          <a:stretch>
            <a:fillRect/>
          </a:stretch>
        </p:blipFill>
        <p:spPr>
          <a:xfrm rot="182181">
            <a:off x="762862" y="2886729"/>
            <a:ext cx="4132480" cy="2714347"/>
          </a:xfrm>
          <a:prstGeom prst="rect">
            <a:avLst/>
          </a:prstGeom>
        </p:spPr>
      </p:pic>
      <p:sp>
        <p:nvSpPr>
          <p:cNvPr id="8" name="右矢印 7"/>
          <p:cNvSpPr/>
          <p:nvPr/>
        </p:nvSpPr>
        <p:spPr bwMode="auto">
          <a:xfrm rot="10800000">
            <a:off x="4736976" y="3955870"/>
            <a:ext cx="648072"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5529064" y="3776720"/>
            <a:ext cx="4327276" cy="646331"/>
          </a:xfrm>
          <a:prstGeom prst="rect">
            <a:avLst/>
          </a:prstGeom>
          <a:noFill/>
        </p:spPr>
        <p:txBody>
          <a:bodyPr wrap="square" rtlCol="0">
            <a:spAutoFit/>
          </a:bodyPr>
          <a:lstStyle/>
          <a:p>
            <a:r>
              <a:rPr kumimoji="1" lang="ja-JP" altLang="en-US" dirty="0"/>
              <a:t>・バージョンを時系列的に順序づけれる</a:t>
            </a:r>
            <a:endParaRPr kumimoji="1" lang="en-US" altLang="ja-JP" dirty="0"/>
          </a:p>
          <a:p>
            <a:r>
              <a:rPr kumimoji="1" lang="ja-JP" altLang="en-US" dirty="0"/>
              <a:t>・バージョンは分岐することもある</a:t>
            </a:r>
          </a:p>
        </p:txBody>
      </p:sp>
      <p:sp>
        <p:nvSpPr>
          <p:cNvPr id="10" name="テキスト ボックス 9"/>
          <p:cNvSpPr txBox="1"/>
          <p:nvPr/>
        </p:nvSpPr>
        <p:spPr>
          <a:xfrm>
            <a:off x="380491" y="5599734"/>
            <a:ext cx="9361040" cy="677108"/>
          </a:xfrm>
          <a:prstGeom prst="rect">
            <a:avLst/>
          </a:prstGeom>
          <a:noFill/>
          <a:ln w="28575">
            <a:solidFill>
              <a:srgbClr val="FF0000"/>
            </a:solidFill>
          </a:ln>
        </p:spPr>
        <p:txBody>
          <a:bodyPr wrap="square" rtlCol="0">
            <a:spAutoFit/>
          </a:bodyPr>
          <a:lstStyle/>
          <a:p>
            <a:r>
              <a:rPr kumimoji="1" lang="ja-JP" altLang="en-US" b="1" dirty="0"/>
              <a:t>バージョン管理の目的</a:t>
            </a:r>
            <a:endParaRPr kumimoji="1" lang="en-US" altLang="ja-JP" b="1" dirty="0"/>
          </a:p>
          <a:p>
            <a:r>
              <a:rPr kumimoji="1" lang="ja-JP" altLang="en-US" sz="2000" dirty="0"/>
              <a:t>バージョンを再現するために必要な成果物や情報を記録し，必要に応じて再現すること</a:t>
            </a:r>
          </a:p>
        </p:txBody>
      </p:sp>
    </p:spTree>
    <p:extLst>
      <p:ext uri="{BB962C8B-B14F-4D97-AF65-F5344CB8AC3E}">
        <p14:creationId xmlns:p14="http://schemas.microsoft.com/office/powerpoint/2010/main" val="3328146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バージョン管理</a:t>
            </a:r>
            <a:r>
              <a:rPr kumimoji="1" lang="en-US" altLang="ja-JP" dirty="0">
                <a:latin typeface="ＭＳ Ｐゴシック" panose="020B0600070205080204" pitchFamily="50" charset="-128"/>
                <a:ea typeface="ＭＳ Ｐゴシック" panose="020B0600070205080204" pitchFamily="50" charset="-128"/>
              </a:rPr>
              <a:t>(2)</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469128" y="1467841"/>
            <a:ext cx="9410700" cy="676672"/>
          </a:xfrm>
        </p:spPr>
        <p:txBody>
          <a:bodyPr/>
          <a:lstStyle/>
          <a:p>
            <a:r>
              <a:rPr lang="ja-JP" altLang="en-US" dirty="0"/>
              <a:t>コンフリクト</a:t>
            </a:r>
            <a:endParaRPr lang="en-US" altLang="ja-JP" dirty="0"/>
          </a:p>
          <a:p>
            <a:pPr marL="0" indent="0">
              <a:buNone/>
            </a:pPr>
            <a:r>
              <a:rPr lang="ja-JP" altLang="en-US" sz="1200" dirty="0"/>
              <a:t>　　</a:t>
            </a:r>
            <a:r>
              <a:rPr lang="ja-JP" altLang="en-US" sz="1800" dirty="0"/>
              <a:t>同じ個所を別々のブランチで</a:t>
            </a:r>
            <a:r>
              <a:rPr lang="en-US" altLang="ja-JP" sz="1800" dirty="0"/>
              <a:t>,</a:t>
            </a:r>
            <a:r>
              <a:rPr lang="ja-JP" altLang="en-US" sz="1800" dirty="0"/>
              <a:t>別々の変更をかけてしまっているのにマージすると発生</a:t>
            </a:r>
            <a:endParaRPr kumimoji="1" lang="ja-JP" altLang="en-US" dirty="0"/>
          </a:p>
        </p:txBody>
      </p:sp>
      <p:pic>
        <p:nvPicPr>
          <p:cNvPr id="4" name="図 3"/>
          <p:cNvPicPr>
            <a:picLocks noChangeAspect="1"/>
          </p:cNvPicPr>
          <p:nvPr/>
        </p:nvPicPr>
        <p:blipFill rotWithShape="1">
          <a:blip r:embed="rId3"/>
          <a:srcRect l="9437" t="22180" r="53537" b="10358"/>
          <a:stretch/>
        </p:blipFill>
        <p:spPr>
          <a:xfrm>
            <a:off x="7329264" y="322675"/>
            <a:ext cx="1512168" cy="875703"/>
          </a:xfrm>
          <a:prstGeom prst="rect">
            <a:avLst/>
          </a:prstGeom>
        </p:spPr>
      </p:pic>
      <p:sp>
        <p:nvSpPr>
          <p:cNvPr id="5" name="テキスト ボックス 4"/>
          <p:cNvSpPr txBox="1"/>
          <p:nvPr/>
        </p:nvSpPr>
        <p:spPr>
          <a:xfrm>
            <a:off x="495300" y="2459436"/>
            <a:ext cx="5544616" cy="369332"/>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dirty="0"/>
              <a:t>ロック方式</a:t>
            </a:r>
            <a:endParaRPr kumimoji="1" lang="en-US" altLang="ja-JP" dirty="0"/>
          </a:p>
        </p:txBody>
      </p:sp>
      <p:sp>
        <p:nvSpPr>
          <p:cNvPr id="6" name="テキスト ボックス 5"/>
          <p:cNvSpPr txBox="1"/>
          <p:nvPr/>
        </p:nvSpPr>
        <p:spPr>
          <a:xfrm>
            <a:off x="495300" y="4643951"/>
            <a:ext cx="4104456" cy="369332"/>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dirty="0"/>
              <a:t>コピーマージ方式</a:t>
            </a:r>
          </a:p>
        </p:txBody>
      </p:sp>
      <p:pic>
        <p:nvPicPr>
          <p:cNvPr id="7" name="図 6"/>
          <p:cNvPicPr>
            <a:picLocks noChangeAspect="1"/>
          </p:cNvPicPr>
          <p:nvPr/>
        </p:nvPicPr>
        <p:blipFill>
          <a:blip r:embed="rId4"/>
          <a:stretch>
            <a:fillRect/>
          </a:stretch>
        </p:blipFill>
        <p:spPr>
          <a:xfrm>
            <a:off x="6115467" y="2445303"/>
            <a:ext cx="2941989" cy="2097895"/>
          </a:xfrm>
          <a:prstGeom prst="rect">
            <a:avLst/>
          </a:prstGeom>
          <a:ln>
            <a:solidFill>
              <a:schemeClr val="tx1"/>
            </a:solidFill>
          </a:ln>
        </p:spPr>
      </p:pic>
      <p:pic>
        <p:nvPicPr>
          <p:cNvPr id="8" name="図 7"/>
          <p:cNvPicPr>
            <a:picLocks noChangeAspect="1"/>
          </p:cNvPicPr>
          <p:nvPr/>
        </p:nvPicPr>
        <p:blipFill>
          <a:blip r:embed="rId5"/>
          <a:stretch>
            <a:fillRect/>
          </a:stretch>
        </p:blipFill>
        <p:spPr>
          <a:xfrm>
            <a:off x="5628486" y="4775117"/>
            <a:ext cx="4165777" cy="1934924"/>
          </a:xfrm>
          <a:prstGeom prst="rect">
            <a:avLst/>
          </a:prstGeom>
          <a:ln>
            <a:solidFill>
              <a:schemeClr val="tx1"/>
            </a:solidFill>
          </a:ln>
        </p:spPr>
      </p:pic>
      <p:sp>
        <p:nvSpPr>
          <p:cNvPr id="10" name="テキスト ボックス 9"/>
          <p:cNvSpPr txBox="1"/>
          <p:nvPr/>
        </p:nvSpPr>
        <p:spPr>
          <a:xfrm>
            <a:off x="561629" y="2787638"/>
            <a:ext cx="5663661" cy="369332"/>
          </a:xfrm>
          <a:prstGeom prst="rect">
            <a:avLst/>
          </a:prstGeom>
          <a:noFill/>
        </p:spPr>
        <p:txBody>
          <a:bodyPr wrap="square" rtlCol="0">
            <a:spAutoFit/>
          </a:bodyPr>
          <a:lstStyle/>
          <a:p>
            <a:r>
              <a:rPr kumimoji="1" lang="ja-JP" altLang="en-US" dirty="0"/>
              <a:t>チェックアウト</a:t>
            </a:r>
            <a:r>
              <a:rPr kumimoji="1" lang="en-US" altLang="ja-JP" dirty="0"/>
              <a:t>(pull)</a:t>
            </a:r>
            <a:r>
              <a:rPr kumimoji="1" lang="ja-JP" altLang="en-US" dirty="0"/>
              <a:t>されるとリポジトリ中の成果物をロック</a:t>
            </a:r>
          </a:p>
        </p:txBody>
      </p:sp>
      <p:sp>
        <p:nvSpPr>
          <p:cNvPr id="11" name="テキスト ボックス 10"/>
          <p:cNvSpPr txBox="1"/>
          <p:nvPr/>
        </p:nvSpPr>
        <p:spPr>
          <a:xfrm>
            <a:off x="928345" y="3232911"/>
            <a:ext cx="4948435" cy="1046440"/>
          </a:xfrm>
          <a:prstGeom prst="rect">
            <a:avLst/>
          </a:prstGeom>
          <a:noFill/>
          <a:ln>
            <a:solidFill>
              <a:srgbClr val="00B050"/>
            </a:solidFill>
          </a:ln>
        </p:spPr>
        <p:txBody>
          <a:bodyPr wrap="square" rtlCol="0">
            <a:spAutoFit/>
          </a:bodyPr>
          <a:lstStyle/>
          <a:p>
            <a:r>
              <a:rPr kumimoji="1" lang="ja-JP" altLang="en-US" dirty="0"/>
              <a:t>・コンフリクトによるトラブルを回避</a:t>
            </a:r>
            <a:endParaRPr kumimoji="1" lang="en-US" altLang="ja-JP" dirty="0"/>
          </a:p>
          <a:p>
            <a:endParaRPr kumimoji="1" lang="en-US" altLang="ja-JP" sz="700" dirty="0"/>
          </a:p>
          <a:p>
            <a:r>
              <a:rPr kumimoji="1" lang="ja-JP" altLang="en-US" dirty="0"/>
              <a:t>・ある人の修正作業中が長い時その間，他の人が　</a:t>
            </a:r>
            <a:endParaRPr kumimoji="1" lang="en-US" altLang="ja-JP" dirty="0"/>
          </a:p>
          <a:p>
            <a:r>
              <a:rPr kumimoji="1" lang="ja-JP" altLang="en-US" dirty="0"/>
              <a:t>  成果物に対する作業を一切できない</a:t>
            </a:r>
          </a:p>
        </p:txBody>
      </p:sp>
      <p:sp>
        <p:nvSpPr>
          <p:cNvPr id="12" name="テキスト ボックス 11"/>
          <p:cNvSpPr txBox="1"/>
          <p:nvPr/>
        </p:nvSpPr>
        <p:spPr>
          <a:xfrm>
            <a:off x="597199" y="4932610"/>
            <a:ext cx="4731166" cy="646331"/>
          </a:xfrm>
          <a:prstGeom prst="rect">
            <a:avLst/>
          </a:prstGeom>
          <a:noFill/>
        </p:spPr>
        <p:txBody>
          <a:bodyPr wrap="square" rtlCol="0">
            <a:spAutoFit/>
          </a:bodyPr>
          <a:lstStyle/>
          <a:p>
            <a:r>
              <a:rPr kumimoji="1" lang="ja-JP" altLang="en-US" dirty="0"/>
              <a:t>複数の作業者が同時にチェックアウトして作業することを認める方式</a:t>
            </a:r>
          </a:p>
        </p:txBody>
      </p:sp>
      <p:sp>
        <p:nvSpPr>
          <p:cNvPr id="13" name="テキスト ボックス 12"/>
          <p:cNvSpPr txBox="1"/>
          <p:nvPr/>
        </p:nvSpPr>
        <p:spPr>
          <a:xfrm>
            <a:off x="952903" y="5903356"/>
            <a:ext cx="4576161" cy="369332"/>
          </a:xfrm>
          <a:prstGeom prst="rect">
            <a:avLst/>
          </a:prstGeom>
          <a:noFill/>
          <a:ln>
            <a:solidFill>
              <a:srgbClr val="00B050"/>
            </a:solidFill>
          </a:ln>
        </p:spPr>
        <p:txBody>
          <a:bodyPr wrap="square" rtlCol="0">
            <a:spAutoFit/>
          </a:bodyPr>
          <a:lstStyle/>
          <a:p>
            <a:r>
              <a:rPr kumimoji="1" lang="ja-JP" altLang="en-US" dirty="0"/>
              <a:t>・同じ個所を異なった修正を行った場合⇒警告</a:t>
            </a:r>
            <a:endParaRPr kumimoji="1" lang="en-US" altLang="ja-JP" dirty="0"/>
          </a:p>
        </p:txBody>
      </p:sp>
    </p:spTree>
    <p:extLst>
      <p:ext uri="{BB962C8B-B14F-4D97-AF65-F5344CB8AC3E}">
        <p14:creationId xmlns:p14="http://schemas.microsoft.com/office/powerpoint/2010/main" val="403650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ＭＳ Ｐゴシック" panose="020B0600070205080204" pitchFamily="50" charset="-128"/>
                <a:ea typeface="ＭＳ Ｐゴシック" panose="020B0600070205080204" pitchFamily="50" charset="-128"/>
              </a:rPr>
              <a:t>CI</a:t>
            </a:r>
            <a:r>
              <a:rPr lang="ja-JP" altLang="en-US" dirty="0">
                <a:latin typeface="ＭＳ Ｐゴシック" panose="020B0600070205080204" pitchFamily="50" charset="-128"/>
                <a:ea typeface="ＭＳ Ｐゴシック" panose="020B0600070205080204" pitchFamily="50" charset="-128"/>
              </a:rPr>
              <a:t>と</a:t>
            </a:r>
            <a:r>
              <a:rPr lang="en-US" altLang="ja-JP" dirty="0">
                <a:latin typeface="ＭＳ Ｐゴシック" panose="020B0600070205080204" pitchFamily="50" charset="-128"/>
                <a:ea typeface="ＭＳ Ｐゴシック" panose="020B0600070205080204" pitchFamily="50" charset="-128"/>
              </a:rPr>
              <a:t>OSS</a:t>
            </a:r>
            <a:r>
              <a:rPr lang="ja-JP" altLang="en-US" dirty="0">
                <a:latin typeface="ＭＳ Ｐゴシック" panose="020B0600070205080204" pitchFamily="50" charset="-128"/>
                <a:ea typeface="ＭＳ Ｐゴシック" panose="020B0600070205080204" pitchFamily="50" charset="-128"/>
              </a:rPr>
              <a:t>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495300" y="1600201"/>
            <a:ext cx="8634164" cy="1324744"/>
          </a:xfrm>
        </p:spPr>
        <p:txBody>
          <a:bodyPr/>
          <a:lstStyle/>
          <a:p>
            <a:r>
              <a:rPr kumimoji="1" lang="ja-JP" altLang="en-US" dirty="0">
                <a:latin typeface="ＭＳ Ｐゴシック" panose="020B0600070205080204" pitchFamily="50" charset="-128"/>
                <a:ea typeface="ＭＳ Ｐゴシック" panose="020B0600070205080204" pitchFamily="50" charset="-128"/>
              </a:rPr>
              <a:t>継続的インテグレーション</a:t>
            </a:r>
            <a:r>
              <a:rPr kumimoji="1" lang="en-US" altLang="ja-JP" dirty="0">
                <a:latin typeface="ＭＳ Ｐゴシック" panose="020B0600070205080204" pitchFamily="50" charset="-128"/>
                <a:ea typeface="ＭＳ Ｐゴシック" panose="020B0600070205080204" pitchFamily="50" charset="-128"/>
              </a:rPr>
              <a:t>(CI)</a:t>
            </a:r>
          </a:p>
          <a:p>
            <a:pPr>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rPr>
              <a:t>プログラムを作成し，ビルド作業を行い配置してテストをするという作業を繰り返し頻繁に行う方法</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5" name="テキスト ボックス 4"/>
          <p:cNvSpPr txBox="1"/>
          <p:nvPr/>
        </p:nvSpPr>
        <p:spPr>
          <a:xfrm>
            <a:off x="1103416" y="3005391"/>
            <a:ext cx="4392488" cy="707886"/>
          </a:xfrm>
          <a:prstGeom prst="rect">
            <a:avLst/>
          </a:prstGeom>
          <a:noFill/>
          <a:ln w="28575">
            <a:solidFill>
              <a:srgbClr val="00B050"/>
            </a:solidFill>
          </a:ln>
        </p:spPr>
        <p:txBody>
          <a:bodyPr wrap="square" rtlCol="0">
            <a:spAutoFit/>
          </a:bodyPr>
          <a:lstStyle/>
          <a:p>
            <a:pPr marL="342900" indent="-342900">
              <a:buFont typeface="Wingdings" panose="05000000000000000000" pitchFamily="2" charset="2"/>
              <a:buChar char="Ø"/>
            </a:pPr>
            <a:r>
              <a:rPr kumimoji="1" lang="ja-JP" altLang="en-US" sz="2000" dirty="0"/>
              <a:t>問題の早期発見，解決できる</a:t>
            </a:r>
            <a:endParaRPr kumimoji="1" lang="en-US" altLang="ja-JP" sz="2000" dirty="0"/>
          </a:p>
          <a:p>
            <a:pPr marL="342900" indent="-342900">
              <a:buFont typeface="Wingdings" panose="05000000000000000000" pitchFamily="2" charset="2"/>
              <a:buChar char="Ø"/>
            </a:pPr>
            <a:r>
              <a:rPr kumimoji="1" lang="ja-JP" altLang="en-US" sz="2000" dirty="0"/>
              <a:t>頻繁に行うので自動化</a:t>
            </a:r>
            <a:r>
              <a:rPr kumimoji="1" lang="en-US" altLang="ja-JP" sz="2000" dirty="0"/>
              <a:t>(CI</a:t>
            </a:r>
            <a:r>
              <a:rPr kumimoji="1" lang="ja-JP" altLang="en-US" sz="2000" dirty="0"/>
              <a:t>ツール</a:t>
            </a:r>
            <a:r>
              <a:rPr kumimoji="1" lang="en-US" altLang="ja-JP" sz="2000" dirty="0"/>
              <a:t>)</a:t>
            </a:r>
            <a:endParaRPr kumimoji="1" lang="ja-JP" altLang="en-US" sz="2000" dirty="0"/>
          </a:p>
        </p:txBody>
      </p:sp>
      <p:sp>
        <p:nvSpPr>
          <p:cNvPr id="6" name="コンテンツ プレースホルダー 2"/>
          <p:cNvSpPr txBox="1">
            <a:spLocks/>
          </p:cNvSpPr>
          <p:nvPr/>
        </p:nvSpPr>
        <p:spPr bwMode="auto">
          <a:xfrm>
            <a:off x="495300" y="3933056"/>
            <a:ext cx="9137112" cy="132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kumimoji="1"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kumimoji="1"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kumimoji="1">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kumimoji="1">
                <a:solidFill>
                  <a:schemeClr val="tx1"/>
                </a:solidFill>
                <a:latin typeface="+mn-lt"/>
              </a:defRPr>
            </a:lvl9pPr>
          </a:lstStyle>
          <a:p>
            <a:r>
              <a:rPr lang="ja-JP" altLang="en-US" kern="0" dirty="0">
                <a:latin typeface="ＭＳ Ｐゴシック" panose="020B0600070205080204" pitchFamily="50" charset="-128"/>
                <a:ea typeface="ＭＳ Ｐゴシック" panose="020B0600070205080204" pitchFamily="50" charset="-128"/>
              </a:rPr>
              <a:t>オープンソースソフトウェア</a:t>
            </a:r>
            <a:r>
              <a:rPr lang="en-US" altLang="ja-JP" kern="0" dirty="0">
                <a:latin typeface="ＭＳ Ｐゴシック" panose="020B0600070205080204" pitchFamily="50" charset="-128"/>
                <a:ea typeface="ＭＳ Ｐゴシック" panose="020B0600070205080204" pitchFamily="50" charset="-128"/>
              </a:rPr>
              <a:t>(OSS)</a:t>
            </a:r>
          </a:p>
          <a:p>
            <a:pPr>
              <a:buFont typeface="Wingdings" pitchFamily="2" charset="2"/>
              <a:buChar char="l"/>
            </a:pPr>
            <a:r>
              <a:rPr lang="ja-JP" altLang="en-US" sz="2400" kern="0" dirty="0">
                <a:latin typeface="ＭＳ Ｐゴシック" panose="020B0600070205080204" pitchFamily="50" charset="-128"/>
                <a:ea typeface="ＭＳ Ｐゴシック" panose="020B0600070205080204" pitchFamily="50" charset="-128"/>
              </a:rPr>
              <a:t>誰でも自由に利用できるという条件で公開されたソフトウェア</a:t>
            </a:r>
          </a:p>
        </p:txBody>
      </p:sp>
      <p:sp>
        <p:nvSpPr>
          <p:cNvPr id="7" name="テキスト ボックス 6"/>
          <p:cNvSpPr txBox="1"/>
          <p:nvPr/>
        </p:nvSpPr>
        <p:spPr>
          <a:xfrm>
            <a:off x="1103416" y="5080500"/>
            <a:ext cx="7666008" cy="1200329"/>
          </a:xfrm>
          <a:prstGeom prst="rect">
            <a:avLst/>
          </a:prstGeom>
          <a:noFill/>
          <a:ln w="28575">
            <a:solidFill>
              <a:srgbClr val="00B050"/>
            </a:solidFill>
          </a:ln>
        </p:spPr>
        <p:txBody>
          <a:bodyPr wrap="square" rtlCol="0">
            <a:spAutoFit/>
          </a:bodyPr>
          <a:lstStyle/>
          <a:p>
            <a:r>
              <a:rPr kumimoji="1" lang="ja-JP" altLang="en-US" dirty="0"/>
              <a:t>特徴：</a:t>
            </a:r>
            <a:endParaRPr kumimoji="1" lang="en-US" altLang="ja-JP" dirty="0"/>
          </a:p>
          <a:p>
            <a:pPr marL="285750" indent="-285750">
              <a:buFont typeface="Wingdings" panose="05000000000000000000" pitchFamily="2" charset="2"/>
              <a:buChar char="l"/>
            </a:pPr>
            <a:r>
              <a:rPr kumimoji="1" lang="ja-JP" altLang="en-US" dirty="0"/>
              <a:t>ボランティアでの参加が基本 ⇒ 安価あるいは無償</a:t>
            </a:r>
            <a:endParaRPr kumimoji="1" lang="en-US" altLang="ja-JP" dirty="0"/>
          </a:p>
          <a:p>
            <a:pPr marL="285750" indent="-285750">
              <a:buFont typeface="Wingdings" panose="05000000000000000000" pitchFamily="2" charset="2"/>
              <a:buChar char="l"/>
            </a:pPr>
            <a:r>
              <a:rPr kumimoji="1" lang="ja-JP" altLang="en-US" dirty="0"/>
              <a:t>開発者が自由に参加</a:t>
            </a:r>
            <a:r>
              <a:rPr kumimoji="1" lang="en-US" altLang="ja-JP" dirty="0"/>
              <a:t>/</a:t>
            </a:r>
            <a:r>
              <a:rPr kumimoji="1" lang="ja-JP" altLang="en-US" dirty="0"/>
              <a:t>離脱することが可能 ⇒ 参加</a:t>
            </a:r>
            <a:r>
              <a:rPr kumimoji="1" lang="en-US" altLang="ja-JP" dirty="0"/>
              <a:t>/</a:t>
            </a:r>
            <a:r>
              <a:rPr kumimoji="1" lang="ja-JP" altLang="en-US" dirty="0"/>
              <a:t>離脱の流動性が激しい</a:t>
            </a:r>
            <a:endParaRPr kumimoji="1" lang="en-US" altLang="ja-JP" dirty="0"/>
          </a:p>
          <a:p>
            <a:pPr marL="285750" indent="-285750">
              <a:buFont typeface="Wingdings" panose="05000000000000000000" pitchFamily="2" charset="2"/>
              <a:buChar char="l"/>
            </a:pPr>
            <a:r>
              <a:rPr kumimoji="1" lang="ja-JP" altLang="en-US" dirty="0"/>
              <a:t>緊急時の技術的なサポートが得にくいこと ⇒　利用者は信頼性が不安</a:t>
            </a:r>
          </a:p>
        </p:txBody>
      </p:sp>
    </p:spTree>
    <p:extLst>
      <p:ext uri="{BB962C8B-B14F-4D97-AF65-F5344CB8AC3E}">
        <p14:creationId xmlns:p14="http://schemas.microsoft.com/office/powerpoint/2010/main" val="3326579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デバッグ</a:t>
            </a:r>
          </a:p>
        </p:txBody>
      </p:sp>
      <p:sp>
        <p:nvSpPr>
          <p:cNvPr id="3" name="コンテンツ プレースホルダー 2"/>
          <p:cNvSpPr>
            <a:spLocks noGrp="1"/>
          </p:cNvSpPr>
          <p:nvPr>
            <p:ph idx="1"/>
          </p:nvPr>
        </p:nvSpPr>
        <p:spPr>
          <a:xfrm>
            <a:off x="495300" y="1600201"/>
            <a:ext cx="8915400" cy="892696"/>
          </a:xfrm>
        </p:spPr>
        <p:txBody>
          <a:bodyPr/>
          <a:lstStyle/>
          <a:p>
            <a:r>
              <a:rPr kumimoji="1" lang="ja-JP" altLang="en-US" dirty="0"/>
              <a:t>デバッグとは</a:t>
            </a:r>
            <a:endParaRPr kumimoji="1" lang="en-US" altLang="ja-JP" dirty="0"/>
          </a:p>
          <a:p>
            <a:pPr>
              <a:buFont typeface="Wingdings" panose="05000000000000000000" pitchFamily="2" charset="2"/>
              <a:buChar char="l"/>
            </a:pPr>
            <a:r>
              <a:rPr lang="ja-JP" altLang="en-US" sz="2000" dirty="0"/>
              <a:t>プログラム中の欠陥を検出し，その原因を特定し，それを修正する作業</a:t>
            </a:r>
            <a:endParaRPr kumimoji="1" lang="en-US" altLang="ja-JP" sz="2000" dirty="0"/>
          </a:p>
          <a:p>
            <a:pPr marL="0" indent="0">
              <a:buNone/>
            </a:pPr>
            <a:endParaRPr kumimoji="1" lang="ja-JP" altLang="en-US" dirty="0"/>
          </a:p>
        </p:txBody>
      </p:sp>
      <p:sp>
        <p:nvSpPr>
          <p:cNvPr id="4" name="テキスト ボックス 3"/>
          <p:cNvSpPr txBox="1"/>
          <p:nvPr/>
        </p:nvSpPr>
        <p:spPr>
          <a:xfrm>
            <a:off x="487939" y="3140968"/>
            <a:ext cx="2858184" cy="461665"/>
          </a:xfrm>
          <a:prstGeom prst="rect">
            <a:avLst/>
          </a:prstGeom>
          <a:noFill/>
        </p:spPr>
        <p:txBody>
          <a:bodyPr wrap="square" rtlCol="0">
            <a:spAutoFit/>
          </a:bodyPr>
          <a:lstStyle/>
          <a:p>
            <a:pPr marL="285750" indent="-285750">
              <a:buFont typeface="Wingdings" panose="05000000000000000000" pitchFamily="2" charset="2"/>
              <a:buChar char="p"/>
            </a:pPr>
            <a:r>
              <a:rPr kumimoji="1" lang="ja-JP" altLang="en-US" sz="2400" dirty="0"/>
              <a:t>デバッグの方法</a:t>
            </a:r>
          </a:p>
        </p:txBody>
      </p:sp>
      <p:sp>
        <p:nvSpPr>
          <p:cNvPr id="5" name="テキスト ボックス 4"/>
          <p:cNvSpPr txBox="1"/>
          <p:nvPr/>
        </p:nvSpPr>
        <p:spPr>
          <a:xfrm>
            <a:off x="283787" y="3861048"/>
            <a:ext cx="9565757" cy="2585323"/>
          </a:xfrm>
          <a:prstGeom prst="rect">
            <a:avLst/>
          </a:prstGeom>
          <a:noFill/>
          <a:ln w="28575">
            <a:solidFill>
              <a:srgbClr val="00B050"/>
            </a:solidFill>
          </a:ln>
        </p:spPr>
        <p:txBody>
          <a:bodyPr wrap="square" rtlCol="0">
            <a:spAutoFit/>
          </a:bodyPr>
          <a:lstStyle/>
          <a:p>
            <a:pPr marL="342900" indent="-342900">
              <a:buFont typeface="+mj-lt"/>
              <a:buAutoNum type="arabicPeriod"/>
            </a:pPr>
            <a:r>
              <a:rPr kumimoji="1" lang="ja-JP" altLang="en-US" dirty="0"/>
              <a:t>不具合の発見：　期待した動作をしない</a:t>
            </a:r>
            <a:endParaRPr kumimoji="1" lang="en-US" altLang="ja-JP" dirty="0"/>
          </a:p>
          <a:p>
            <a:pPr marL="342900" indent="-342900">
              <a:buFont typeface="+mj-lt"/>
              <a:buAutoNum type="arabicPeriod"/>
            </a:pPr>
            <a:endParaRPr kumimoji="1" lang="en-US" altLang="ja-JP" dirty="0"/>
          </a:p>
          <a:p>
            <a:pPr marL="342900" indent="-342900">
              <a:buFont typeface="+mj-lt"/>
              <a:buAutoNum type="arabicPeriod"/>
            </a:pPr>
            <a:r>
              <a:rPr kumimoji="1" lang="ja-JP" altLang="en-US" dirty="0"/>
              <a:t>不具合の再現：　再現できない不具合の解明は困難</a:t>
            </a:r>
            <a:endParaRPr kumimoji="1" lang="en-US" altLang="ja-JP" dirty="0"/>
          </a:p>
          <a:p>
            <a:pPr marL="342900" indent="-342900">
              <a:buFont typeface="+mj-lt"/>
              <a:buAutoNum type="arabicPeriod"/>
            </a:pPr>
            <a:endParaRPr kumimoji="1" lang="en-US" altLang="ja-JP" dirty="0"/>
          </a:p>
          <a:p>
            <a:pPr marL="342900" indent="-342900">
              <a:buFont typeface="+mj-lt"/>
              <a:buAutoNum type="arabicPeriod"/>
            </a:pPr>
            <a:r>
              <a:rPr kumimoji="1" lang="ja-JP" altLang="en-US" dirty="0"/>
              <a:t>原因の特定    ：  不具合はあくまで現象，その現象だけを回避してもダメ．真の原因を特定する</a:t>
            </a:r>
            <a:endParaRPr kumimoji="1" lang="en-US" altLang="ja-JP" dirty="0"/>
          </a:p>
          <a:p>
            <a:pPr marL="342900" indent="-342900">
              <a:buFont typeface="+mj-lt"/>
              <a:buAutoNum type="arabicPeriod"/>
            </a:pPr>
            <a:endParaRPr kumimoji="1" lang="en-US" altLang="ja-JP" dirty="0"/>
          </a:p>
          <a:p>
            <a:pPr marL="342900" indent="-342900">
              <a:buFont typeface="+mj-lt"/>
              <a:buAutoNum type="arabicPeriod"/>
            </a:pPr>
            <a:r>
              <a:rPr kumimoji="1" lang="ja-JP" altLang="en-US" dirty="0"/>
              <a:t>原因の解決    ：  修正方法を検討</a:t>
            </a:r>
            <a:endParaRPr kumimoji="1" lang="en-US" altLang="ja-JP" dirty="0"/>
          </a:p>
          <a:p>
            <a:pPr marL="342900" indent="-342900">
              <a:buFont typeface="+mj-lt"/>
              <a:buAutoNum type="arabicPeriod"/>
            </a:pPr>
            <a:endParaRPr kumimoji="1" lang="en-US" altLang="ja-JP" dirty="0"/>
          </a:p>
          <a:p>
            <a:pPr marL="342900" indent="-342900">
              <a:buFont typeface="+mj-lt"/>
              <a:buAutoNum type="arabicPeriod"/>
            </a:pPr>
            <a:r>
              <a:rPr kumimoji="1" lang="ja-JP" altLang="en-US" dirty="0"/>
              <a:t>確認               ：  不具合が解決されたかだけでなく，他で副作用が出てないかも確認</a:t>
            </a: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3240" y="95184"/>
            <a:ext cx="2431803" cy="1814499"/>
          </a:xfrm>
          <a:prstGeom prst="rect">
            <a:avLst/>
          </a:prstGeom>
          <a:ln>
            <a:solidFill>
              <a:schemeClr val="tx1"/>
            </a:solidFill>
          </a:ln>
        </p:spPr>
      </p:pic>
    </p:spTree>
    <p:extLst>
      <p:ext uri="{BB962C8B-B14F-4D97-AF65-F5344CB8AC3E}">
        <p14:creationId xmlns:p14="http://schemas.microsoft.com/office/powerpoint/2010/main" val="361776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ＭＳ Ｐゴシック" panose="020B0600070205080204" pitchFamily="50" charset="-128"/>
                <a:ea typeface="ＭＳ Ｐゴシック" panose="020B0600070205080204" pitchFamily="50" charset="-128"/>
              </a:rPr>
              <a:t>デバッグの課題</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477715" y="2132856"/>
            <a:ext cx="9299822" cy="4530725"/>
          </a:xfrm>
        </p:spPr>
        <p:txBody>
          <a:bodyPr/>
          <a:lstStyle/>
          <a:p>
            <a:pPr>
              <a:buFont typeface="Wingdings" panose="05000000000000000000" pitchFamily="2" charset="2"/>
              <a:buChar char="n"/>
            </a:pPr>
            <a:r>
              <a:rPr kumimoji="1" lang="ja-JP" altLang="en-US" dirty="0"/>
              <a:t>不具合を見つけることの難しさ</a:t>
            </a:r>
            <a:endParaRPr lang="en-US" altLang="ja-JP" dirty="0"/>
          </a:p>
          <a:p>
            <a:pPr marL="0" indent="0">
              <a:buNone/>
            </a:pPr>
            <a:r>
              <a:rPr kumimoji="1" lang="ja-JP" altLang="en-US" sz="2400" dirty="0"/>
              <a:t>　－そもそも欠陥の不在を示すことは不可能</a:t>
            </a:r>
            <a:endParaRPr kumimoji="1" lang="en-US" altLang="ja-JP" sz="2400" dirty="0"/>
          </a:p>
          <a:p>
            <a:pPr marL="0" indent="0">
              <a:buNone/>
            </a:pPr>
            <a:endParaRPr kumimoji="1" lang="en-US" altLang="ja-JP" sz="900" dirty="0"/>
          </a:p>
          <a:p>
            <a:pPr>
              <a:buFont typeface="Wingdings" panose="05000000000000000000" pitchFamily="2" charset="2"/>
              <a:buChar char="n"/>
            </a:pPr>
            <a:r>
              <a:rPr lang="ja-JP" altLang="en-US" dirty="0"/>
              <a:t>不具合の再現の難しさ</a:t>
            </a:r>
            <a:endParaRPr lang="en-US" altLang="ja-JP" dirty="0"/>
          </a:p>
          <a:p>
            <a:pPr marL="0" indent="0">
              <a:buNone/>
            </a:pPr>
            <a:r>
              <a:rPr kumimoji="1" lang="ja-JP" altLang="en-US" sz="2400" dirty="0"/>
              <a:t>　－</a:t>
            </a:r>
            <a:r>
              <a:rPr kumimoji="1" lang="en-US" altLang="ja-JP" sz="2400" dirty="0"/>
              <a:t>1</a:t>
            </a:r>
            <a:r>
              <a:rPr kumimoji="1" lang="ja-JP" altLang="en-US" sz="2400" dirty="0"/>
              <a:t>度は観測された不具合を再現できないことも多い</a:t>
            </a:r>
            <a:endParaRPr kumimoji="1" lang="en-US" altLang="ja-JP" sz="2400" dirty="0"/>
          </a:p>
          <a:p>
            <a:pPr marL="0" indent="0">
              <a:buNone/>
            </a:pPr>
            <a:endParaRPr lang="en-US" altLang="ja-JP" sz="900" dirty="0"/>
          </a:p>
          <a:p>
            <a:pPr>
              <a:buFont typeface="Wingdings" panose="05000000000000000000" pitchFamily="2" charset="2"/>
              <a:buChar char="n"/>
            </a:pPr>
            <a:r>
              <a:rPr lang="ja-JP" altLang="en-US" dirty="0"/>
              <a:t>原因特定の難しさ</a:t>
            </a:r>
            <a:endParaRPr lang="en-US" altLang="ja-JP" dirty="0"/>
          </a:p>
          <a:p>
            <a:pPr marL="0" indent="0">
              <a:buNone/>
            </a:pPr>
            <a:r>
              <a:rPr lang="ja-JP" altLang="en-US" sz="2400" dirty="0"/>
              <a:t>　－不具合を再現できても，なぜ起こるか分からない</a:t>
            </a:r>
            <a:endParaRPr lang="en-US" altLang="ja-JP" sz="2400" dirty="0"/>
          </a:p>
          <a:p>
            <a:pPr marL="0" indent="0">
              <a:buNone/>
            </a:pPr>
            <a:endParaRPr lang="en-US" altLang="ja-JP" sz="900" dirty="0"/>
          </a:p>
          <a:p>
            <a:pPr>
              <a:buFont typeface="Wingdings" panose="05000000000000000000" pitchFamily="2" charset="2"/>
              <a:buChar char="n"/>
            </a:pPr>
            <a:r>
              <a:rPr lang="ja-JP" altLang="en-US" dirty="0"/>
              <a:t>修正方法が自明とは限らない</a:t>
            </a:r>
            <a:endParaRPr lang="en-US" altLang="ja-JP" dirty="0"/>
          </a:p>
          <a:p>
            <a:pPr marL="0" indent="0">
              <a:buNone/>
            </a:pPr>
            <a:r>
              <a:rPr lang="ja-JP" altLang="en-US" sz="2400" dirty="0"/>
              <a:t>　－修正によって他の機能に影響がでるかもしれない</a:t>
            </a:r>
            <a:endParaRPr kumimoji="1" lang="en-US" altLang="ja-JP" sz="2400" dirty="0"/>
          </a:p>
        </p:txBody>
      </p:sp>
      <p:sp>
        <p:nvSpPr>
          <p:cNvPr id="4" name="テキスト ボックス 3"/>
          <p:cNvSpPr txBox="1"/>
          <p:nvPr/>
        </p:nvSpPr>
        <p:spPr>
          <a:xfrm>
            <a:off x="523873" y="1622479"/>
            <a:ext cx="4248472" cy="369332"/>
          </a:xfrm>
          <a:prstGeom prst="rect">
            <a:avLst/>
          </a:prstGeom>
          <a:noFill/>
        </p:spPr>
        <p:txBody>
          <a:bodyPr wrap="square" rtlCol="0">
            <a:spAutoFit/>
          </a:bodyPr>
          <a:lstStyle/>
          <a:p>
            <a:r>
              <a:rPr kumimoji="1" lang="ja-JP" altLang="en-US" dirty="0"/>
              <a:t>デバッグは特有の難しさを持っている</a:t>
            </a:r>
          </a:p>
        </p:txBody>
      </p:sp>
    </p:spTree>
    <p:extLst>
      <p:ext uri="{BB962C8B-B14F-4D97-AF65-F5344CB8AC3E}">
        <p14:creationId xmlns:p14="http://schemas.microsoft.com/office/powerpoint/2010/main" val="168741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ＭＳ Ｐゴシック" panose="020B0600070205080204" pitchFamily="50" charset="-128"/>
                <a:ea typeface="ＭＳ Ｐゴシック" panose="020B0600070205080204" pitchFamily="50" charset="-128"/>
              </a:rPr>
              <a:t>デバッグの技法</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495300" y="2420888"/>
            <a:ext cx="8915400" cy="4530725"/>
          </a:xfrm>
        </p:spPr>
        <p:txBody>
          <a:bodyPr/>
          <a:lstStyle/>
          <a:p>
            <a:r>
              <a:rPr kumimoji="1" lang="ja-JP" altLang="en-US" dirty="0"/>
              <a:t>状況の的確な把握</a:t>
            </a:r>
            <a:endParaRPr kumimoji="1" lang="en-US" altLang="ja-JP" dirty="0"/>
          </a:p>
          <a:p>
            <a:pPr marL="0" indent="0">
              <a:buNone/>
            </a:pPr>
            <a:r>
              <a:rPr lang="ja-JP" altLang="en-US" sz="2400" dirty="0"/>
              <a:t>　－バグが見つかった時、</a:t>
            </a:r>
            <a:r>
              <a:rPr lang="en-US" altLang="ja-JP" sz="2400" dirty="0" err="1"/>
              <a:t>when,where,how</a:t>
            </a:r>
            <a:r>
              <a:rPr lang="ja-JP" altLang="en-US" sz="2400" dirty="0"/>
              <a:t>を記録する</a:t>
            </a:r>
            <a:endParaRPr lang="en-US" altLang="ja-JP" sz="2400" dirty="0"/>
          </a:p>
          <a:p>
            <a:pPr marL="0" indent="0">
              <a:buNone/>
            </a:pPr>
            <a:endParaRPr kumimoji="1" lang="en-US" altLang="ja-JP" sz="900" dirty="0"/>
          </a:p>
          <a:p>
            <a:r>
              <a:rPr lang="ja-JP" altLang="en-US" dirty="0"/>
              <a:t>観測の容易化</a:t>
            </a:r>
            <a:endParaRPr lang="en-US" altLang="ja-JP" dirty="0"/>
          </a:p>
          <a:p>
            <a:pPr marL="0" indent="0">
              <a:buNone/>
            </a:pPr>
            <a:r>
              <a:rPr lang="ja-JP" altLang="en-US" sz="2400" dirty="0"/>
              <a:t>　－必要な情報を観測しやすくする</a:t>
            </a:r>
            <a:endParaRPr lang="en-US" altLang="ja-JP" sz="2400" dirty="0"/>
          </a:p>
          <a:p>
            <a:pPr marL="0" indent="0">
              <a:buNone/>
            </a:pPr>
            <a:endParaRPr lang="en-US" altLang="ja-JP" sz="900" dirty="0"/>
          </a:p>
          <a:p>
            <a:r>
              <a:rPr kumimoji="1" lang="ja-JP" altLang="en-US" dirty="0"/>
              <a:t>問題の簡略化</a:t>
            </a:r>
            <a:endParaRPr kumimoji="1" lang="en-US" altLang="ja-JP" dirty="0"/>
          </a:p>
          <a:p>
            <a:pPr marL="0" indent="0">
              <a:buNone/>
            </a:pPr>
            <a:r>
              <a:rPr lang="ja-JP" altLang="en-US" sz="2400" dirty="0"/>
              <a:t>　－不具合が起こる状態をできるだけシンプルにする</a:t>
            </a:r>
            <a:endParaRPr lang="en-US" altLang="ja-JP" sz="2400" dirty="0"/>
          </a:p>
          <a:p>
            <a:pPr marL="0" indent="0">
              <a:buNone/>
            </a:pPr>
            <a:endParaRPr kumimoji="1" lang="en-US" altLang="ja-JP" sz="900" dirty="0"/>
          </a:p>
          <a:p>
            <a:r>
              <a:rPr lang="ja-JP" altLang="en-US" dirty="0"/>
              <a:t>原因の追究</a:t>
            </a:r>
            <a:endParaRPr lang="en-US" altLang="ja-JP" dirty="0"/>
          </a:p>
          <a:p>
            <a:pPr marL="0" indent="0">
              <a:buNone/>
            </a:pPr>
            <a:r>
              <a:rPr lang="ja-JP" altLang="en-US" sz="2400" dirty="0"/>
              <a:t>　－不具合を見つけたところからさかのぼって原因を追究する</a:t>
            </a:r>
            <a:endParaRPr kumimoji="1" lang="ja-JP" altLang="en-US" sz="2400" dirty="0"/>
          </a:p>
        </p:txBody>
      </p:sp>
      <p:sp>
        <p:nvSpPr>
          <p:cNvPr id="4" name="テキスト ボックス 3"/>
          <p:cNvSpPr txBox="1"/>
          <p:nvPr/>
        </p:nvSpPr>
        <p:spPr>
          <a:xfrm>
            <a:off x="704528" y="1596097"/>
            <a:ext cx="6984776" cy="646331"/>
          </a:xfrm>
          <a:prstGeom prst="rect">
            <a:avLst/>
          </a:prstGeom>
          <a:noFill/>
          <a:ln>
            <a:solidFill>
              <a:schemeClr val="tx1"/>
            </a:solidFill>
          </a:ln>
        </p:spPr>
        <p:txBody>
          <a:bodyPr wrap="square" rtlCol="0">
            <a:spAutoFit/>
          </a:bodyPr>
          <a:lstStyle/>
          <a:p>
            <a:r>
              <a:rPr kumimoji="1" lang="ja-JP" altLang="en-US" dirty="0"/>
              <a:t>どこにどのような欠陥が潜んでいるか分からないので，思いつくままにデバッグしてもうまくいかない，基本的な技法や方針に従うべき</a:t>
            </a:r>
          </a:p>
        </p:txBody>
      </p:sp>
    </p:spTree>
    <p:extLst>
      <p:ext uri="{BB962C8B-B14F-4D97-AF65-F5344CB8AC3E}">
        <p14:creationId xmlns:p14="http://schemas.microsoft.com/office/powerpoint/2010/main" val="2951948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デバッグに関する技術</a:t>
            </a:r>
          </a:p>
        </p:txBody>
      </p:sp>
      <p:sp>
        <p:nvSpPr>
          <p:cNvPr id="3" name="コンテンツ プレースホルダー 2"/>
          <p:cNvSpPr>
            <a:spLocks noGrp="1"/>
          </p:cNvSpPr>
          <p:nvPr>
            <p:ph idx="1"/>
          </p:nvPr>
        </p:nvSpPr>
        <p:spPr>
          <a:xfrm>
            <a:off x="495300" y="1600200"/>
            <a:ext cx="9498260" cy="4530725"/>
          </a:xfrm>
        </p:spPr>
        <p:txBody>
          <a:bodyPr/>
          <a:lstStyle/>
          <a:p>
            <a:r>
              <a:rPr kumimoji="1" lang="ja-JP" altLang="en-US" dirty="0"/>
              <a:t>プリントと表明</a:t>
            </a:r>
            <a:endParaRPr kumimoji="1" lang="en-US" altLang="ja-JP" dirty="0"/>
          </a:p>
          <a:p>
            <a:pPr marL="0" indent="0">
              <a:buNone/>
            </a:pPr>
            <a:r>
              <a:rPr lang="ja-JP" altLang="en-US" sz="2400" dirty="0">
                <a:latin typeface="ＭＳ Ｐゴシック" panose="020B0600070205080204" pitchFamily="50" charset="-128"/>
                <a:ea typeface="ＭＳ Ｐゴシック" panose="020B0600070205080204" pitchFamily="50" charset="-128"/>
              </a:rPr>
              <a:t>　－プリント命令をプログラムの適当な箇所に挿入してデータの値</a:t>
            </a:r>
            <a:endParaRPr lang="en-US" altLang="ja-JP" sz="2400" dirty="0">
              <a:latin typeface="ＭＳ Ｐゴシック" panose="020B0600070205080204" pitchFamily="50" charset="-128"/>
              <a:ea typeface="ＭＳ Ｐゴシック" panose="020B0600070205080204" pitchFamily="50" charset="-128"/>
            </a:endParaRPr>
          </a:p>
          <a:p>
            <a:pPr marL="0" indent="0">
              <a:buNone/>
            </a:pPr>
            <a:r>
              <a:rPr lang="ja-JP" altLang="en-US" sz="2400" dirty="0">
                <a:latin typeface="ＭＳ Ｐゴシック" panose="020B0600070205080204" pitchFamily="50" charset="-128"/>
                <a:ea typeface="ＭＳ Ｐゴシック" panose="020B0600070205080204" pitchFamily="50" charset="-128"/>
              </a:rPr>
              <a:t>　　 </a:t>
            </a:r>
            <a:r>
              <a:rPr lang="ja-JP" altLang="en-US" sz="2400">
                <a:latin typeface="ＭＳ Ｐゴシック" panose="020B0600070205080204" pitchFamily="50" charset="-128"/>
                <a:ea typeface="ＭＳ Ｐゴシック" panose="020B0600070205080204" pitchFamily="50" charset="-128"/>
              </a:rPr>
              <a:t>などを表示してチェックする</a:t>
            </a:r>
            <a:endParaRPr lang="en-US" altLang="ja-JP" sz="2400" dirty="0">
              <a:latin typeface="ＭＳ Ｐゴシック" panose="020B0600070205080204" pitchFamily="50" charset="-128"/>
              <a:ea typeface="ＭＳ Ｐゴシック" panose="020B0600070205080204" pitchFamily="50" charset="-128"/>
            </a:endParaRPr>
          </a:p>
          <a:p>
            <a:pPr marL="0" indent="0">
              <a:buNone/>
            </a:pPr>
            <a:endParaRPr lang="en-US" altLang="ja-JP" sz="900" dirty="0">
              <a:latin typeface="ＭＳ Ｐゴシック" panose="020B0600070205080204" pitchFamily="50" charset="-128"/>
              <a:ea typeface="ＭＳ Ｐゴシック" panose="020B0600070205080204" pitchFamily="50" charset="-128"/>
            </a:endParaRPr>
          </a:p>
          <a:p>
            <a:r>
              <a:rPr kumimoji="1" lang="ja-JP" altLang="en-US" dirty="0"/>
              <a:t>デバッガ</a:t>
            </a:r>
            <a:endParaRPr kumimoji="1" lang="en-US" altLang="ja-JP" dirty="0"/>
          </a:p>
          <a:p>
            <a:pPr marL="0" indent="0">
              <a:buNone/>
            </a:pPr>
            <a:r>
              <a:rPr lang="ja-JP" altLang="en-US" sz="2400" dirty="0">
                <a:latin typeface="ＭＳ Ｐゴシック" panose="020B0600070205080204" pitchFamily="50" charset="-128"/>
                <a:ea typeface="ＭＳ Ｐゴシック" panose="020B0600070205080204" pitchFamily="50" charset="-128"/>
              </a:rPr>
              <a:t>　－ブレークポイントでプログラムを中断させ，変数の値やメモリの</a:t>
            </a:r>
            <a:endParaRPr lang="en-US" altLang="ja-JP" sz="2400" dirty="0">
              <a:latin typeface="ＭＳ Ｐゴシック" panose="020B0600070205080204" pitchFamily="50" charset="-128"/>
              <a:ea typeface="ＭＳ Ｐゴシック" panose="020B0600070205080204" pitchFamily="50" charset="-128"/>
            </a:endParaRPr>
          </a:p>
          <a:p>
            <a:pPr marL="0" indent="0">
              <a:buNone/>
            </a:pPr>
            <a:r>
              <a:rPr lang="en-US" altLang="ja-JP" sz="2400" dirty="0">
                <a:latin typeface="ＭＳ Ｐゴシック" panose="020B0600070205080204" pitchFamily="50" charset="-128"/>
                <a:ea typeface="ＭＳ Ｐゴシック" panose="020B0600070205080204" pitchFamily="50" charset="-128"/>
              </a:rPr>
              <a:t>       </a:t>
            </a:r>
            <a:r>
              <a:rPr lang="ja-JP" altLang="en-US" sz="2400" dirty="0">
                <a:latin typeface="ＭＳ Ｐゴシック" panose="020B0600070205080204" pitchFamily="50" charset="-128"/>
                <a:ea typeface="ＭＳ Ｐゴシック" panose="020B0600070205080204" pitchFamily="50" charset="-128"/>
              </a:rPr>
              <a:t>状況をチェックする</a:t>
            </a:r>
            <a:endParaRPr lang="en-US" altLang="ja-JP" sz="2400" dirty="0">
              <a:latin typeface="ＭＳ Ｐゴシック" panose="020B0600070205080204" pitchFamily="50" charset="-128"/>
              <a:ea typeface="ＭＳ Ｐゴシック" panose="020B0600070205080204" pitchFamily="50" charset="-128"/>
            </a:endParaRPr>
          </a:p>
          <a:p>
            <a:pPr marL="0" indent="0">
              <a:buNone/>
            </a:pPr>
            <a:endParaRPr lang="en-US" altLang="ja-JP" sz="900" dirty="0">
              <a:latin typeface="ＭＳ Ｐゴシック" panose="020B0600070205080204" pitchFamily="50" charset="-128"/>
              <a:ea typeface="ＭＳ Ｐゴシック" panose="020B0600070205080204" pitchFamily="50" charset="-128"/>
            </a:endParaRPr>
          </a:p>
          <a:p>
            <a:r>
              <a:rPr kumimoji="1" lang="ja-JP" altLang="en-US" dirty="0"/>
              <a:t>バグ管理システム</a:t>
            </a:r>
            <a:endParaRPr kumimoji="1" lang="en-US" altLang="ja-JP" dirty="0"/>
          </a:p>
          <a:p>
            <a:pPr marL="0" indent="0">
              <a:buNone/>
            </a:pPr>
            <a:r>
              <a:rPr lang="ja-JP" altLang="en-US" sz="2400" dirty="0"/>
              <a:t>　－発見された不具合を登録し，</a:t>
            </a:r>
            <a:r>
              <a:rPr lang="ja-JP" altLang="en-US" sz="2400"/>
              <a:t>修正される状況を追跡</a:t>
            </a:r>
            <a:r>
              <a:rPr lang="ja-JP" altLang="en-US" sz="2400" dirty="0"/>
              <a:t>する</a:t>
            </a:r>
            <a:endParaRPr kumimoji="1" lang="ja-JP" altLang="en-US" sz="2400" dirty="0"/>
          </a:p>
        </p:txBody>
      </p:sp>
    </p:spTree>
    <p:extLst>
      <p:ext uri="{BB962C8B-B14F-4D97-AF65-F5344CB8AC3E}">
        <p14:creationId xmlns:p14="http://schemas.microsoft.com/office/powerpoint/2010/main" val="3270216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まとめ</a:t>
            </a:r>
          </a:p>
        </p:txBody>
      </p:sp>
      <p:sp>
        <p:nvSpPr>
          <p:cNvPr id="3" name="コンテンツ プレースホルダー 2"/>
          <p:cNvSpPr>
            <a:spLocks noGrp="1"/>
          </p:cNvSpPr>
          <p:nvPr>
            <p:ph idx="1"/>
          </p:nvPr>
        </p:nvSpPr>
        <p:spPr>
          <a:xfrm>
            <a:off x="495300" y="1600200"/>
            <a:ext cx="8994204" cy="4530725"/>
          </a:xfrm>
        </p:spPr>
        <p:txBody>
          <a:bodyPr/>
          <a:lstStyle/>
          <a:p>
            <a:r>
              <a:rPr lang="ja-JP" altLang="en-US" dirty="0"/>
              <a:t>実装と実行環境</a:t>
            </a:r>
            <a:endParaRPr lang="en-US" altLang="ja-JP" dirty="0"/>
          </a:p>
          <a:p>
            <a:pPr marL="0" indent="0">
              <a:buNone/>
            </a:pPr>
            <a:endParaRPr lang="en-US" altLang="ja-JP" dirty="0"/>
          </a:p>
          <a:p>
            <a:pPr marL="0" indent="0">
              <a:buNone/>
            </a:pPr>
            <a:endParaRPr lang="en-US" altLang="ja-JP" dirty="0"/>
          </a:p>
          <a:p>
            <a:r>
              <a:rPr lang="ja-JP" altLang="en-US" dirty="0">
                <a:ea typeface="ＭＳ Ｐゴシック" pitchFamily="50" charset="-128"/>
              </a:rPr>
              <a:t>実装に関わる技術</a:t>
            </a:r>
            <a:endParaRPr lang="en-US" altLang="ja-JP" dirty="0">
              <a:ea typeface="ＭＳ Ｐゴシック" pitchFamily="50" charset="-128"/>
            </a:endParaRPr>
          </a:p>
          <a:p>
            <a:pPr marL="0" indent="0">
              <a:buNone/>
            </a:pPr>
            <a:endParaRPr lang="en-US" altLang="ja-JP" dirty="0">
              <a:ea typeface="ＭＳ Ｐゴシック" pitchFamily="50" charset="-128"/>
            </a:endParaRPr>
          </a:p>
          <a:p>
            <a:pPr marL="0" indent="0">
              <a:buNone/>
            </a:pPr>
            <a:endParaRPr lang="en-US" altLang="ja-JP" dirty="0">
              <a:ea typeface="ＭＳ Ｐゴシック" pitchFamily="50" charset="-128"/>
            </a:endParaRPr>
          </a:p>
          <a:p>
            <a:pPr marL="0" indent="0">
              <a:buNone/>
            </a:pPr>
            <a:endParaRPr lang="en-US" altLang="ja-JP" sz="1200" dirty="0">
              <a:ea typeface="ＭＳ Ｐゴシック" pitchFamily="50" charset="-128"/>
            </a:endParaRPr>
          </a:p>
          <a:p>
            <a:r>
              <a:rPr lang="ja-JP" altLang="en-US" dirty="0">
                <a:ea typeface="ＭＳ Ｐゴシック" pitchFamily="50" charset="-128"/>
              </a:rPr>
              <a:t>デバッグ</a:t>
            </a:r>
            <a:endParaRPr lang="en-US" altLang="ja-JP" dirty="0">
              <a:ea typeface="ＭＳ Ｐゴシック" pitchFamily="50" charset="-128"/>
            </a:endParaRPr>
          </a:p>
          <a:p>
            <a:pPr marL="0" indent="0">
              <a:buNone/>
            </a:pPr>
            <a:endParaRPr lang="en-US" altLang="ja-JP" dirty="0">
              <a:ea typeface="ＭＳ Ｐゴシック" pitchFamily="50" charset="-128"/>
            </a:endParaRPr>
          </a:p>
          <a:p>
            <a:endParaRPr lang="en-US" altLang="ja-JP" dirty="0"/>
          </a:p>
          <a:p>
            <a:endParaRPr lang="ja-JP" altLang="en-US" dirty="0"/>
          </a:p>
          <a:p>
            <a:endParaRPr kumimoji="1" lang="en-US" altLang="ja-JP" dirty="0"/>
          </a:p>
          <a:p>
            <a:endParaRPr lang="en-US" altLang="ja-JP" dirty="0"/>
          </a:p>
        </p:txBody>
      </p:sp>
      <p:sp>
        <p:nvSpPr>
          <p:cNvPr id="4" name="テキスト ボックス 3"/>
          <p:cNvSpPr txBox="1"/>
          <p:nvPr/>
        </p:nvSpPr>
        <p:spPr>
          <a:xfrm>
            <a:off x="1280592" y="2132856"/>
            <a:ext cx="6292107" cy="707886"/>
          </a:xfrm>
          <a:prstGeom prst="rect">
            <a:avLst/>
          </a:prstGeom>
          <a:noFill/>
        </p:spPr>
        <p:txBody>
          <a:bodyPr wrap="none" rtlCol="0">
            <a:spAutoFit/>
          </a:bodyPr>
          <a:lstStyle/>
          <a:p>
            <a:r>
              <a:rPr kumimoji="1" lang="ja-JP" altLang="en-US" sz="2000" dirty="0"/>
              <a:t>－実装とは，</a:t>
            </a:r>
            <a:r>
              <a:rPr kumimoji="1" lang="ja-JP" altLang="en-US" sz="2000" dirty="0">
                <a:solidFill>
                  <a:srgbClr val="FF0000"/>
                </a:solidFill>
              </a:rPr>
              <a:t>実行可能なソフトウェアを構築する</a:t>
            </a:r>
            <a:r>
              <a:rPr kumimoji="1" lang="ja-JP" altLang="en-US" sz="2000" dirty="0"/>
              <a:t>とともに，</a:t>
            </a:r>
            <a:endParaRPr kumimoji="1" lang="en-US" altLang="ja-JP" sz="2000" dirty="0"/>
          </a:p>
          <a:p>
            <a:r>
              <a:rPr kumimoji="1" lang="ja-JP" altLang="en-US" sz="2000" dirty="0"/>
              <a:t>   それが想定する</a:t>
            </a:r>
            <a:r>
              <a:rPr kumimoji="1" lang="ja-JP" altLang="en-US" sz="2000" dirty="0">
                <a:solidFill>
                  <a:srgbClr val="FF0000"/>
                </a:solidFill>
              </a:rPr>
              <a:t>実行環境を設定する</a:t>
            </a:r>
            <a:r>
              <a:rPr kumimoji="1" lang="ja-JP" altLang="en-US" sz="2000" dirty="0"/>
              <a:t>作業である</a:t>
            </a:r>
          </a:p>
        </p:txBody>
      </p:sp>
      <p:sp>
        <p:nvSpPr>
          <p:cNvPr id="6" name="テキスト ボックス 5"/>
          <p:cNvSpPr txBox="1"/>
          <p:nvPr/>
        </p:nvSpPr>
        <p:spPr>
          <a:xfrm>
            <a:off x="1424608" y="3717032"/>
            <a:ext cx="3456384" cy="1200329"/>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dirty="0"/>
              <a:t>ビルド</a:t>
            </a:r>
            <a:endParaRPr kumimoji="1" lang="en-US" altLang="ja-JP" dirty="0"/>
          </a:p>
          <a:p>
            <a:pPr marL="285750" indent="-285750">
              <a:buFont typeface="Wingdings" panose="05000000000000000000" pitchFamily="2" charset="2"/>
              <a:buChar char="l"/>
            </a:pPr>
            <a:r>
              <a:rPr kumimoji="1" lang="ja-JP" altLang="en-US" dirty="0"/>
              <a:t>バージョン管理</a:t>
            </a:r>
            <a:endParaRPr kumimoji="1" lang="en-US" altLang="ja-JP" dirty="0"/>
          </a:p>
          <a:p>
            <a:pPr marL="285750" indent="-285750">
              <a:buFont typeface="Wingdings" panose="05000000000000000000" pitchFamily="2" charset="2"/>
              <a:buChar char="l"/>
            </a:pPr>
            <a:r>
              <a:rPr kumimoji="1" lang="ja-JP" altLang="en-US" dirty="0"/>
              <a:t>継続的インテグレーション</a:t>
            </a:r>
            <a:endParaRPr kumimoji="1" lang="en-US" altLang="ja-JP" dirty="0"/>
          </a:p>
          <a:p>
            <a:pPr marL="285750" indent="-285750">
              <a:buFont typeface="Wingdings" panose="05000000000000000000" pitchFamily="2" charset="2"/>
              <a:buChar char="l"/>
            </a:pPr>
            <a:endParaRPr kumimoji="1" lang="ja-JP" altLang="en-US" dirty="0"/>
          </a:p>
        </p:txBody>
      </p:sp>
      <p:sp>
        <p:nvSpPr>
          <p:cNvPr id="7" name="右矢印 6"/>
          <p:cNvSpPr/>
          <p:nvPr/>
        </p:nvSpPr>
        <p:spPr bwMode="auto">
          <a:xfrm>
            <a:off x="4432527" y="3926685"/>
            <a:ext cx="742379" cy="432048"/>
          </a:xfrm>
          <a:prstGeom prst="rightArrow">
            <a:avLst/>
          </a:prstGeom>
          <a:solidFill>
            <a:srgbClr val="33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8" name="テキスト ボックス 7"/>
          <p:cNvSpPr txBox="1"/>
          <p:nvPr/>
        </p:nvSpPr>
        <p:spPr>
          <a:xfrm>
            <a:off x="5457056" y="3897068"/>
            <a:ext cx="2509745" cy="461665"/>
          </a:xfrm>
          <a:prstGeom prst="rect">
            <a:avLst/>
          </a:prstGeom>
          <a:noFill/>
        </p:spPr>
        <p:txBody>
          <a:bodyPr wrap="square" rtlCol="0">
            <a:spAutoFit/>
          </a:bodyPr>
          <a:lstStyle/>
          <a:p>
            <a:r>
              <a:rPr kumimoji="1" lang="ja-JP" altLang="en-US" sz="2400" dirty="0"/>
              <a:t>自動化が重要</a:t>
            </a:r>
          </a:p>
        </p:txBody>
      </p:sp>
      <p:sp>
        <p:nvSpPr>
          <p:cNvPr id="9" name="テキスト ボックス 8"/>
          <p:cNvSpPr txBox="1"/>
          <p:nvPr/>
        </p:nvSpPr>
        <p:spPr>
          <a:xfrm>
            <a:off x="1424608" y="5599573"/>
            <a:ext cx="5832648" cy="646331"/>
          </a:xfrm>
          <a:prstGeom prst="rect">
            <a:avLst/>
          </a:prstGeom>
          <a:noFill/>
        </p:spPr>
        <p:txBody>
          <a:bodyPr wrap="square" rtlCol="0">
            <a:spAutoFit/>
          </a:bodyPr>
          <a:lstStyle/>
          <a:p>
            <a:r>
              <a:rPr kumimoji="1" lang="ja-JP" altLang="en-US" dirty="0"/>
              <a:t>－デバッグ作業は難しく多くの課題がある</a:t>
            </a:r>
            <a:endParaRPr kumimoji="1" lang="en-US" altLang="ja-JP" dirty="0"/>
          </a:p>
          <a:p>
            <a:r>
              <a:rPr kumimoji="1" lang="ja-JP" altLang="en-US" dirty="0"/>
              <a:t>－デバッグに関する技術</a:t>
            </a:r>
          </a:p>
        </p:txBody>
      </p:sp>
    </p:spTree>
    <p:extLst>
      <p:ext uri="{BB962C8B-B14F-4D97-AF65-F5344CB8AC3E}">
        <p14:creationId xmlns:p14="http://schemas.microsoft.com/office/powerpoint/2010/main" val="139979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ja-JP" altLang="en-US" dirty="0">
                <a:ea typeface="ＭＳ Ｐゴシック" pitchFamily="50" charset="-128"/>
              </a:rPr>
              <a:t>目次</a:t>
            </a:r>
          </a:p>
        </p:txBody>
      </p:sp>
      <p:sp>
        <p:nvSpPr>
          <p:cNvPr id="18435" name="Rectangle 3"/>
          <p:cNvSpPr>
            <a:spLocks noGrp="1" noChangeArrowheads="1"/>
          </p:cNvSpPr>
          <p:nvPr>
            <p:ph type="body" idx="1"/>
          </p:nvPr>
        </p:nvSpPr>
        <p:spPr>
          <a:xfrm>
            <a:off x="495300" y="1600200"/>
            <a:ext cx="9570268" cy="4530725"/>
          </a:xfrm>
        </p:spPr>
        <p:txBody>
          <a:bodyPr/>
          <a:lstStyle/>
          <a:p>
            <a:r>
              <a:rPr lang="ja-JP" altLang="en-US" dirty="0">
                <a:ea typeface="ＭＳ Ｐゴシック" pitchFamily="50" charset="-128"/>
              </a:rPr>
              <a:t>実装と実行環境</a:t>
            </a:r>
            <a:endParaRPr lang="en-US" altLang="ja-JP" dirty="0">
              <a:ea typeface="ＭＳ Ｐゴシック" pitchFamily="50" charset="-128"/>
            </a:endParaRPr>
          </a:p>
          <a:p>
            <a:pPr marL="0" indent="0">
              <a:buNone/>
            </a:pPr>
            <a:r>
              <a:rPr lang="ja-JP" altLang="en-US" sz="2000" dirty="0">
                <a:ea typeface="ＭＳ Ｐゴシック" pitchFamily="50" charset="-128"/>
              </a:rPr>
              <a:t>　　</a:t>
            </a:r>
            <a:r>
              <a:rPr lang="en-US" altLang="ja-JP" sz="2400" dirty="0">
                <a:ea typeface="ＭＳ Ｐゴシック" pitchFamily="50" charset="-128"/>
              </a:rPr>
              <a:t>1)</a:t>
            </a:r>
            <a:r>
              <a:rPr lang="ja-JP" altLang="en-US" sz="2400" dirty="0">
                <a:ea typeface="ＭＳ Ｐゴシック" pitchFamily="50" charset="-128"/>
              </a:rPr>
              <a:t> 実装とは　</a:t>
            </a:r>
            <a:r>
              <a:rPr lang="en-US" altLang="ja-JP" sz="2400" dirty="0">
                <a:ea typeface="ＭＳ Ｐゴシック" pitchFamily="50" charset="-128"/>
              </a:rPr>
              <a:t>2)</a:t>
            </a:r>
            <a:r>
              <a:rPr lang="ja-JP" altLang="en-US" sz="2400" dirty="0">
                <a:ea typeface="ＭＳ Ｐゴシック" pitchFamily="50" charset="-128"/>
              </a:rPr>
              <a:t> 実装の課題</a:t>
            </a:r>
            <a:r>
              <a:rPr lang="en-US" altLang="ja-JP" sz="2400" dirty="0">
                <a:ea typeface="ＭＳ Ｐゴシック" pitchFamily="50" charset="-128"/>
              </a:rPr>
              <a:t>  3)</a:t>
            </a:r>
            <a:r>
              <a:rPr lang="ja-JP" altLang="en-US" sz="2400" dirty="0">
                <a:ea typeface="ＭＳ Ｐゴシック" pitchFamily="50" charset="-128"/>
              </a:rPr>
              <a:t> ソフトウェアと実行環境</a:t>
            </a:r>
            <a:endParaRPr lang="en-US" altLang="ja-JP" sz="2400" dirty="0">
              <a:ea typeface="ＭＳ Ｐゴシック" pitchFamily="50" charset="-128"/>
            </a:endParaRPr>
          </a:p>
          <a:p>
            <a:pPr marL="0" indent="0">
              <a:buNone/>
            </a:pPr>
            <a:r>
              <a:rPr lang="ja-JP" altLang="en-US" sz="2000" dirty="0">
                <a:ea typeface="ＭＳ Ｐゴシック" pitchFamily="50" charset="-128"/>
              </a:rPr>
              <a:t>　</a:t>
            </a:r>
            <a:r>
              <a:rPr lang="ja-JP" altLang="en-US" sz="2400" dirty="0">
                <a:ea typeface="ＭＳ Ｐゴシック" pitchFamily="50" charset="-128"/>
              </a:rPr>
              <a:t>　</a:t>
            </a:r>
            <a:endParaRPr lang="en-US" altLang="ja-JP" sz="2400" dirty="0">
              <a:ea typeface="ＭＳ Ｐゴシック" pitchFamily="50" charset="-128"/>
            </a:endParaRPr>
          </a:p>
          <a:p>
            <a:r>
              <a:rPr lang="ja-JP" altLang="en-US" dirty="0">
                <a:ea typeface="ＭＳ Ｐゴシック" pitchFamily="50" charset="-128"/>
              </a:rPr>
              <a:t>実装に関わる技術</a:t>
            </a:r>
            <a:endParaRPr lang="en-US" altLang="ja-JP" dirty="0">
              <a:ea typeface="ＭＳ Ｐゴシック" pitchFamily="50" charset="-128"/>
            </a:endParaRPr>
          </a:p>
          <a:p>
            <a:pPr marL="0" indent="0">
              <a:buNone/>
            </a:pPr>
            <a:r>
              <a:rPr lang="ja-JP" altLang="en-US" sz="2000" dirty="0">
                <a:ea typeface="ＭＳ Ｐゴシック" pitchFamily="50" charset="-128"/>
              </a:rPr>
              <a:t>　　</a:t>
            </a:r>
            <a:r>
              <a:rPr lang="en-US" altLang="ja-JP" sz="2400" dirty="0">
                <a:ea typeface="ＭＳ Ｐゴシック" pitchFamily="50" charset="-128"/>
              </a:rPr>
              <a:t>1) </a:t>
            </a:r>
            <a:r>
              <a:rPr lang="ja-JP" altLang="en-US" sz="2400" dirty="0">
                <a:ea typeface="ＭＳ Ｐゴシック" pitchFamily="50" charset="-128"/>
              </a:rPr>
              <a:t>ビルド作業と依存関係</a:t>
            </a:r>
            <a:r>
              <a:rPr lang="en-US" altLang="ja-JP" sz="2400" dirty="0">
                <a:ea typeface="ＭＳ Ｐゴシック" pitchFamily="50" charset="-128"/>
              </a:rPr>
              <a:t>  2) </a:t>
            </a:r>
            <a:r>
              <a:rPr lang="ja-JP" altLang="en-US" sz="2400" dirty="0">
                <a:ea typeface="ＭＳ Ｐゴシック" pitchFamily="50" charset="-128"/>
              </a:rPr>
              <a:t>バージョン管理  </a:t>
            </a:r>
            <a:r>
              <a:rPr lang="en-US" altLang="ja-JP" sz="2400" dirty="0">
                <a:ea typeface="ＭＳ Ｐゴシック" pitchFamily="50" charset="-128"/>
              </a:rPr>
              <a:t>3)CI</a:t>
            </a:r>
            <a:r>
              <a:rPr lang="ja-JP" altLang="en-US" sz="2400" dirty="0">
                <a:ea typeface="ＭＳ Ｐゴシック" pitchFamily="50" charset="-128"/>
              </a:rPr>
              <a:t>と</a:t>
            </a:r>
            <a:r>
              <a:rPr lang="en-US" altLang="ja-JP" sz="2400" dirty="0">
                <a:ea typeface="ＭＳ Ｐゴシック" pitchFamily="50" charset="-128"/>
              </a:rPr>
              <a:t>OSS</a:t>
            </a:r>
            <a:r>
              <a:rPr lang="ja-JP" altLang="en-US" sz="2400" dirty="0">
                <a:ea typeface="ＭＳ Ｐゴシック" pitchFamily="50" charset="-128"/>
              </a:rPr>
              <a:t>について</a:t>
            </a:r>
            <a:endParaRPr lang="en-US" altLang="ja-JP" sz="2400" dirty="0">
              <a:ea typeface="ＭＳ Ｐゴシック" pitchFamily="50" charset="-128"/>
            </a:endParaRPr>
          </a:p>
          <a:p>
            <a:pPr marL="0" indent="0">
              <a:buNone/>
            </a:pPr>
            <a:endParaRPr lang="en-US" altLang="ja-JP" sz="2000" dirty="0">
              <a:ea typeface="ＭＳ Ｐゴシック" pitchFamily="50" charset="-128"/>
            </a:endParaRPr>
          </a:p>
          <a:p>
            <a:r>
              <a:rPr lang="ja-JP" altLang="en-US" dirty="0">
                <a:ea typeface="ＭＳ Ｐゴシック" pitchFamily="50" charset="-128"/>
              </a:rPr>
              <a:t>デバッグ</a:t>
            </a:r>
            <a:endParaRPr lang="en-US" altLang="ja-JP" dirty="0">
              <a:ea typeface="ＭＳ Ｐゴシック" pitchFamily="50" charset="-128"/>
            </a:endParaRPr>
          </a:p>
          <a:p>
            <a:pPr marL="0" indent="0">
              <a:buNone/>
            </a:pPr>
            <a:r>
              <a:rPr lang="ja-JP" altLang="en-US" sz="2000" dirty="0">
                <a:ea typeface="ＭＳ Ｐゴシック" pitchFamily="50" charset="-128"/>
              </a:rPr>
              <a:t>　　</a:t>
            </a:r>
            <a:r>
              <a:rPr lang="en-US" altLang="ja-JP" sz="2400" dirty="0">
                <a:ea typeface="ＭＳ Ｐゴシック" pitchFamily="50" charset="-128"/>
              </a:rPr>
              <a:t>1) </a:t>
            </a:r>
            <a:r>
              <a:rPr lang="ja-JP" altLang="en-US" sz="2400" dirty="0">
                <a:ea typeface="ＭＳ Ｐゴシック" pitchFamily="50" charset="-128"/>
              </a:rPr>
              <a:t>デバッグとは</a:t>
            </a:r>
            <a:r>
              <a:rPr lang="en-US" altLang="ja-JP" sz="2400" dirty="0">
                <a:ea typeface="ＭＳ Ｐゴシック" pitchFamily="50" charset="-128"/>
              </a:rPr>
              <a:t>  2) </a:t>
            </a:r>
            <a:r>
              <a:rPr lang="ja-JP" altLang="en-US" sz="2400" dirty="0">
                <a:ea typeface="ＭＳ Ｐゴシック" pitchFamily="50" charset="-128"/>
              </a:rPr>
              <a:t>デバッグの課題</a:t>
            </a:r>
            <a:r>
              <a:rPr lang="en-US" altLang="ja-JP" sz="2400" dirty="0">
                <a:ea typeface="ＭＳ Ｐゴシック" pitchFamily="50" charset="-128"/>
              </a:rPr>
              <a:t>  3) </a:t>
            </a:r>
            <a:r>
              <a:rPr lang="ja-JP" altLang="en-US" sz="2400" dirty="0">
                <a:ea typeface="ＭＳ Ｐゴシック" pitchFamily="50" charset="-128"/>
              </a:rPr>
              <a:t>デバッグに関する技術</a:t>
            </a:r>
            <a:endParaRPr lang="en-US" altLang="ja-JP" sz="2400" dirty="0">
              <a:ea typeface="ＭＳ Ｐゴシック" pitchFamily="50" charset="-128"/>
            </a:endParaRPr>
          </a:p>
          <a:p>
            <a:pPr marL="0" indent="0">
              <a:buNone/>
            </a:pPr>
            <a:endParaRPr lang="en-US" altLang="ja-JP" sz="2000" dirty="0">
              <a:ea typeface="ＭＳ Ｐゴシック" pitchFamily="50" charset="-128"/>
            </a:endParaRPr>
          </a:p>
          <a:p>
            <a:r>
              <a:rPr lang="ja-JP" altLang="en-US" dirty="0">
                <a:ea typeface="ＭＳ Ｐゴシック" pitchFamily="50" charset="-128"/>
              </a:rPr>
              <a:t>まとめ</a:t>
            </a:r>
            <a:endParaRPr lang="en-US" altLang="ja-JP" dirty="0">
              <a:ea typeface="ＭＳ Ｐゴシック" pitchFamily="50" charset="-128"/>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ja-JP" altLang="en-US" dirty="0">
                <a:ea typeface="ＭＳ Ｐゴシック" pitchFamily="50" charset="-128"/>
              </a:rPr>
              <a:t>実装と実行環境</a:t>
            </a:r>
          </a:p>
        </p:txBody>
      </p:sp>
      <p:sp>
        <p:nvSpPr>
          <p:cNvPr id="19459" name="Rectangle 3"/>
          <p:cNvSpPr>
            <a:spLocks noGrp="1" noChangeArrowheads="1"/>
          </p:cNvSpPr>
          <p:nvPr>
            <p:ph type="body" idx="1"/>
          </p:nvPr>
        </p:nvSpPr>
        <p:spPr>
          <a:xfrm>
            <a:off x="505773" y="1700808"/>
            <a:ext cx="8915400" cy="2764904"/>
          </a:xfrm>
        </p:spPr>
        <p:txBody>
          <a:bodyPr/>
          <a:lstStyle/>
          <a:p>
            <a:pPr marL="514350" indent="-514350">
              <a:buFont typeface="+mj-lt"/>
              <a:buAutoNum type="arabicPeriod"/>
            </a:pPr>
            <a:r>
              <a:rPr lang="ja-JP" altLang="en-US" dirty="0">
                <a:ea typeface="ＭＳ Ｐゴシック" pitchFamily="50" charset="-128"/>
              </a:rPr>
              <a:t>実装とは</a:t>
            </a:r>
            <a:endParaRPr lang="en-US" altLang="ja-JP" dirty="0">
              <a:ea typeface="ＭＳ Ｐゴシック" pitchFamily="50" charset="-128"/>
            </a:endParaRPr>
          </a:p>
          <a:p>
            <a:pPr marL="0" indent="0">
              <a:buNone/>
            </a:pPr>
            <a:r>
              <a:rPr lang="ja-JP" altLang="en-US" sz="2400" dirty="0">
                <a:ea typeface="ＭＳ Ｐゴシック" pitchFamily="50" charset="-128"/>
              </a:rPr>
              <a:t>実装：設計に基づき実行可能なソフトウェアを構築する作業である</a:t>
            </a:r>
            <a:endParaRPr lang="en-US" altLang="ja-JP" sz="2400" dirty="0">
              <a:ea typeface="ＭＳ Ｐゴシック" pitchFamily="50" charset="-128"/>
            </a:endParaRPr>
          </a:p>
          <a:p>
            <a:pPr marL="0" indent="0">
              <a:buNone/>
            </a:pPr>
            <a:endParaRPr lang="en-US" altLang="ja-JP" sz="1000" dirty="0">
              <a:ea typeface="ＭＳ Ｐゴシック" pitchFamily="50" charset="-128"/>
            </a:endParaRPr>
          </a:p>
          <a:p>
            <a:pPr marL="0" indent="0">
              <a:buNone/>
            </a:pPr>
            <a:endParaRPr lang="en-US" altLang="ja-JP" sz="1000" dirty="0">
              <a:ea typeface="ＭＳ Ｐゴシック" pitchFamily="50" charset="-128"/>
            </a:endParaRPr>
          </a:p>
          <a:p>
            <a:pPr marL="0" indent="0">
              <a:buNone/>
            </a:pPr>
            <a:r>
              <a:rPr lang="ja-JP" altLang="en-US" sz="2400" dirty="0">
                <a:ea typeface="ＭＳ Ｐゴシック" pitchFamily="50" charset="-128"/>
              </a:rPr>
              <a:t>インターネットでは</a:t>
            </a:r>
            <a:endParaRPr lang="en-US" altLang="ja-JP" sz="2400" dirty="0">
              <a:ea typeface="ＭＳ Ｐゴシック" pitchFamily="50" charset="-128"/>
            </a:endParaRPr>
          </a:p>
          <a:p>
            <a:pPr marL="0" indent="0">
              <a:buNone/>
            </a:pPr>
            <a:r>
              <a:rPr lang="en-US" altLang="ja-JP" sz="2400" dirty="0">
                <a:ea typeface="ＭＳ Ｐゴシック" pitchFamily="50" charset="-128"/>
              </a:rPr>
              <a:t>       </a:t>
            </a:r>
            <a:r>
              <a:rPr lang="ja-JP" altLang="en-US" sz="2400" dirty="0">
                <a:ea typeface="ＭＳ Ｐゴシック" pitchFamily="50" charset="-128"/>
              </a:rPr>
              <a:t>・何らかの機能や仕様を実現するための装備，またはその方法</a:t>
            </a:r>
            <a:endParaRPr lang="en-US" altLang="ja-JP" sz="2400" dirty="0">
              <a:ea typeface="ＭＳ Ｐゴシック" pitchFamily="50" charset="-128"/>
            </a:endParaRPr>
          </a:p>
          <a:p>
            <a:pPr marL="0" indent="0">
              <a:buNone/>
            </a:pPr>
            <a:r>
              <a:rPr lang="ja-JP" altLang="en-US" sz="2400" dirty="0">
                <a:ea typeface="ＭＳ Ｐゴシック" pitchFamily="50" charset="-128"/>
              </a:rPr>
              <a:t>　　　・システム開発における「プログラミング」の工程のこと　</a:t>
            </a:r>
            <a:r>
              <a:rPr lang="en-US" altLang="ja-JP" sz="2400" dirty="0">
                <a:ea typeface="ＭＳ Ｐゴシック" pitchFamily="50" charset="-128"/>
              </a:rPr>
              <a:t>etc…</a:t>
            </a:r>
          </a:p>
          <a:p>
            <a:pPr marL="0" indent="0">
              <a:buNone/>
            </a:pPr>
            <a:endParaRPr lang="en-US" altLang="ja-JP" sz="2400" dirty="0">
              <a:ea typeface="ＭＳ Ｐゴシック" pitchFamily="50" charset="-128"/>
            </a:endParaRPr>
          </a:p>
          <a:p>
            <a:pPr marL="0" indent="0">
              <a:buNone/>
            </a:pPr>
            <a:endParaRPr lang="en-US" altLang="ja-JP" sz="2400" dirty="0">
              <a:ea typeface="ＭＳ Ｐゴシック" pitchFamily="50" charset="-128"/>
            </a:endParaRPr>
          </a:p>
          <a:p>
            <a:pPr marL="0" indent="0">
              <a:buNone/>
            </a:pPr>
            <a:r>
              <a:rPr lang="ja-JP" altLang="en-US" sz="2400" dirty="0">
                <a:ea typeface="ＭＳ Ｐゴシック" pitchFamily="50" charset="-128"/>
              </a:rPr>
              <a:t>　　　　　　　　　　　　　　　　　　　　　　　　　　　　　</a:t>
            </a:r>
            <a:endParaRPr lang="en-US" altLang="ja-JP" sz="2400" dirty="0">
              <a:ea typeface="ＭＳ Ｐゴシック" pitchFamily="50" charset="-128"/>
            </a:endParaRPr>
          </a:p>
          <a:p>
            <a:pPr marL="0" indent="0">
              <a:buNone/>
            </a:pPr>
            <a:endParaRPr lang="en-US" altLang="ja-JP" dirty="0">
              <a:ea typeface="ＭＳ Ｐゴシック" pitchFamily="50" charset="-128"/>
            </a:endParaRPr>
          </a:p>
          <a:p>
            <a:pPr marL="0" indent="0">
              <a:buNone/>
            </a:pPr>
            <a:endParaRPr lang="en-US" altLang="ja-JP" dirty="0">
              <a:ea typeface="ＭＳ Ｐゴシック" pitchFamily="50" charset="-128"/>
            </a:endParaRPr>
          </a:p>
          <a:p>
            <a:pPr marL="0" indent="0">
              <a:buNone/>
            </a:pPr>
            <a:endParaRPr lang="en-US" altLang="ja-JP" dirty="0">
              <a:ea typeface="ＭＳ Ｐゴシック" pitchFamily="50" charset="-128"/>
            </a:endParaRPr>
          </a:p>
        </p:txBody>
      </p:sp>
      <p:sp>
        <p:nvSpPr>
          <p:cNvPr id="2" name="テキスト ボックス 1"/>
          <p:cNvSpPr txBox="1"/>
          <p:nvPr/>
        </p:nvSpPr>
        <p:spPr>
          <a:xfrm>
            <a:off x="1049963" y="5138224"/>
            <a:ext cx="8202115" cy="1200329"/>
          </a:xfrm>
          <a:prstGeom prst="rect">
            <a:avLst/>
          </a:prstGeom>
          <a:noFill/>
          <a:ln w="19050">
            <a:solidFill>
              <a:srgbClr val="1073E0"/>
            </a:solidFill>
          </a:ln>
        </p:spPr>
        <p:txBody>
          <a:bodyPr wrap="square" rtlCol="0">
            <a:spAutoFit/>
          </a:bodyPr>
          <a:lstStyle/>
          <a:p>
            <a:r>
              <a:rPr kumimoji="1" lang="ja-JP" altLang="en-US" dirty="0" smtClean="0"/>
              <a:t>ソフトウェアの分野では，仕様やアルゴリズムをプログラミング言語で記述すること</a:t>
            </a:r>
            <a:endParaRPr kumimoji="1" lang="en-US" altLang="ja-JP" dirty="0" smtClean="0"/>
          </a:p>
          <a:p>
            <a:endParaRPr kumimoji="1" lang="en-US" altLang="ja-JP" dirty="0" smtClean="0"/>
          </a:p>
          <a:p>
            <a:endParaRPr kumimoji="1" lang="en-US" altLang="ja-JP" dirty="0"/>
          </a:p>
          <a:p>
            <a:pPr algn="ctr"/>
            <a:r>
              <a:rPr kumimoji="1" lang="ja-JP" altLang="en-US" dirty="0" smtClean="0"/>
              <a:t>つまり，プログラミングすること</a:t>
            </a:r>
            <a:endParaRPr kumimoji="1" lang="ja-JP" altLang="en-US" dirty="0"/>
          </a:p>
        </p:txBody>
      </p:sp>
      <p:sp>
        <p:nvSpPr>
          <p:cNvPr id="3" name="右矢印 2"/>
          <p:cNvSpPr/>
          <p:nvPr/>
        </p:nvSpPr>
        <p:spPr bwMode="auto">
          <a:xfrm rot="5400000">
            <a:off x="4995572" y="5324343"/>
            <a:ext cx="310899" cy="82809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実装とは</a:t>
            </a:r>
          </a:p>
        </p:txBody>
      </p:sp>
      <p:sp>
        <p:nvSpPr>
          <p:cNvPr id="7" name="テキスト ボックス 6"/>
          <p:cNvSpPr txBox="1"/>
          <p:nvPr/>
        </p:nvSpPr>
        <p:spPr>
          <a:xfrm>
            <a:off x="2288704" y="1606828"/>
            <a:ext cx="5832648" cy="523220"/>
          </a:xfrm>
          <a:prstGeom prst="rect">
            <a:avLst/>
          </a:prstGeom>
          <a:noFill/>
        </p:spPr>
        <p:txBody>
          <a:bodyPr wrap="square" rtlCol="0">
            <a:spAutoFit/>
          </a:bodyPr>
          <a:lstStyle/>
          <a:p>
            <a:r>
              <a:rPr kumimoji="1" lang="ja-JP" altLang="en-US" sz="2800" dirty="0"/>
              <a:t>近年の計算機技術の進化，多様化</a:t>
            </a:r>
          </a:p>
        </p:txBody>
      </p:sp>
      <p:sp>
        <p:nvSpPr>
          <p:cNvPr id="8" name="下矢印 7"/>
          <p:cNvSpPr/>
          <p:nvPr/>
        </p:nvSpPr>
        <p:spPr bwMode="auto">
          <a:xfrm>
            <a:off x="4376936" y="2245806"/>
            <a:ext cx="864096" cy="720080"/>
          </a:xfrm>
          <a:prstGeom prst="downArrow">
            <a:avLst/>
          </a:prstGeom>
          <a:solidFill>
            <a:srgbClr val="1073E0"/>
          </a:solidFill>
          <a:ln w="9525" cap="flat" cmpd="sng" algn="ctr">
            <a:solidFill>
              <a:srgbClr val="1073E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2180293" y="3143912"/>
            <a:ext cx="5976664" cy="523220"/>
          </a:xfrm>
          <a:prstGeom prst="rect">
            <a:avLst/>
          </a:prstGeom>
          <a:noFill/>
        </p:spPr>
        <p:txBody>
          <a:bodyPr wrap="square" rtlCol="0">
            <a:spAutoFit/>
          </a:bodyPr>
          <a:lstStyle/>
          <a:p>
            <a:r>
              <a:rPr kumimoji="1" lang="ja-JP" altLang="en-US" sz="2800" dirty="0"/>
              <a:t>ソフトウェアの実行環境も様々になった</a:t>
            </a:r>
          </a:p>
        </p:txBody>
      </p:sp>
      <p:sp>
        <p:nvSpPr>
          <p:cNvPr id="12" name="テキスト ボックス 11"/>
          <p:cNvSpPr txBox="1"/>
          <p:nvPr/>
        </p:nvSpPr>
        <p:spPr>
          <a:xfrm>
            <a:off x="848544" y="3895414"/>
            <a:ext cx="8481392" cy="830997"/>
          </a:xfrm>
          <a:prstGeom prst="rect">
            <a:avLst/>
          </a:prstGeom>
          <a:noFill/>
          <a:ln>
            <a:solidFill>
              <a:srgbClr val="0070C0"/>
            </a:solidFill>
          </a:ln>
        </p:spPr>
        <p:txBody>
          <a:bodyPr wrap="square" rtlCol="0">
            <a:spAutoFit/>
          </a:bodyPr>
          <a:lstStyle/>
          <a:p>
            <a:pPr marL="457200" indent="-457200">
              <a:buFont typeface="Wingdings" panose="05000000000000000000" pitchFamily="2" charset="2"/>
              <a:buChar char="l"/>
            </a:pPr>
            <a:r>
              <a:rPr kumimoji="1" lang="ja-JP" altLang="en-US" sz="2400" dirty="0"/>
              <a:t>ソフトウェアを実行するためには，プログラムだけでは無理</a:t>
            </a:r>
            <a:endParaRPr kumimoji="1" lang="en-US" altLang="ja-JP" sz="2400" dirty="0"/>
          </a:p>
          <a:p>
            <a:pPr marL="457200" indent="-457200">
              <a:buFont typeface="Wingdings" panose="05000000000000000000" pitchFamily="2" charset="2"/>
              <a:buChar char="l"/>
            </a:pPr>
            <a:r>
              <a:rPr kumimoji="1" lang="ja-JP" altLang="en-US" sz="2400" dirty="0"/>
              <a:t>実行環境を設定するための情報が必要</a:t>
            </a:r>
          </a:p>
        </p:txBody>
      </p:sp>
      <p:sp>
        <p:nvSpPr>
          <p:cNvPr id="13" name="テキスト ボックス 12"/>
          <p:cNvSpPr txBox="1"/>
          <p:nvPr/>
        </p:nvSpPr>
        <p:spPr>
          <a:xfrm>
            <a:off x="1064568" y="5280538"/>
            <a:ext cx="8496944" cy="954107"/>
          </a:xfrm>
          <a:prstGeom prst="rect">
            <a:avLst/>
          </a:prstGeom>
          <a:noFill/>
        </p:spPr>
        <p:txBody>
          <a:bodyPr wrap="square" rtlCol="0">
            <a:spAutoFit/>
          </a:bodyPr>
          <a:lstStyle/>
          <a:p>
            <a:r>
              <a:rPr kumimoji="1" lang="ja-JP" altLang="en-US" sz="2800" dirty="0"/>
              <a:t>実装とは，</a:t>
            </a:r>
            <a:r>
              <a:rPr kumimoji="1" lang="ja-JP" altLang="en-US" sz="2800" dirty="0">
                <a:solidFill>
                  <a:srgbClr val="FF0000"/>
                </a:solidFill>
              </a:rPr>
              <a:t>実行可能なソフトウェアを構築する</a:t>
            </a:r>
            <a:r>
              <a:rPr kumimoji="1" lang="ja-JP" altLang="en-US" sz="2800" dirty="0"/>
              <a:t>とともに，それが想定する</a:t>
            </a:r>
            <a:r>
              <a:rPr kumimoji="1" lang="ja-JP" altLang="en-US" sz="2800" dirty="0">
                <a:solidFill>
                  <a:srgbClr val="FF0000"/>
                </a:solidFill>
              </a:rPr>
              <a:t>実行環境を設定する</a:t>
            </a:r>
            <a:r>
              <a:rPr kumimoji="1" lang="ja-JP" altLang="en-US" sz="2800" dirty="0"/>
              <a:t>作業ともいえる</a:t>
            </a:r>
          </a:p>
        </p:txBody>
      </p:sp>
    </p:spTree>
    <p:extLst>
      <p:ext uri="{BB962C8B-B14F-4D97-AF65-F5344CB8AC3E}">
        <p14:creationId xmlns:p14="http://schemas.microsoft.com/office/powerpoint/2010/main" val="1015835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実装の課題</a:t>
            </a:r>
            <a:r>
              <a:rPr kumimoji="1" lang="en-US" altLang="ja-JP" dirty="0">
                <a:latin typeface="ＭＳ Ｐゴシック" panose="020B0600070205080204" pitchFamily="50" charset="-128"/>
                <a:ea typeface="ＭＳ Ｐゴシック" panose="020B0600070205080204" pitchFamily="50" charset="-128"/>
              </a:rPr>
              <a:t>(1)</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495300" y="1600200"/>
            <a:ext cx="9786292" cy="4530725"/>
          </a:xfrm>
        </p:spPr>
        <p:txBody>
          <a:bodyPr/>
          <a:lstStyle/>
          <a:p>
            <a:r>
              <a:rPr kumimoji="1" lang="ja-JP" altLang="en-US" dirty="0"/>
              <a:t>プログラムの作成</a:t>
            </a:r>
            <a:endParaRPr kumimoji="1" lang="en-US" altLang="ja-JP" dirty="0"/>
          </a:p>
          <a:p>
            <a:pPr marL="0" indent="0">
              <a:buNone/>
            </a:pPr>
            <a:r>
              <a:rPr lang="ja-JP" altLang="en-US" dirty="0"/>
              <a:t>　　</a:t>
            </a:r>
            <a:r>
              <a:rPr lang="ja-JP" altLang="en-US" sz="2000" dirty="0"/>
              <a:t>－実行可能なソフトウェアの定義には様々な知識，技術，熟練が必要</a:t>
            </a:r>
            <a:endParaRPr lang="en-US" altLang="ja-JP" sz="2000" dirty="0"/>
          </a:p>
          <a:p>
            <a:pPr marL="0" indent="0">
              <a:buNone/>
            </a:pPr>
            <a:endParaRPr lang="en-US" altLang="ja-JP" sz="2000" dirty="0"/>
          </a:p>
          <a:p>
            <a:r>
              <a:rPr kumimoji="1" lang="ja-JP" altLang="en-US" dirty="0"/>
              <a:t>機械的な作業の繰り返し</a:t>
            </a:r>
            <a:endParaRPr kumimoji="1" lang="en-US" altLang="ja-JP" dirty="0"/>
          </a:p>
          <a:p>
            <a:pPr marL="0" indent="0">
              <a:buNone/>
            </a:pPr>
            <a:r>
              <a:rPr lang="ja-JP" altLang="en-US" dirty="0"/>
              <a:t>　　</a:t>
            </a:r>
            <a:r>
              <a:rPr lang="ja-JP" altLang="en-US" sz="2000" dirty="0"/>
              <a:t>－ソフトウェアを作る際には，多数の成果物のコンパイルやリンクが必要</a:t>
            </a:r>
            <a:endParaRPr lang="en-US" altLang="ja-JP" sz="2000" dirty="0"/>
          </a:p>
          <a:p>
            <a:pPr marL="0" indent="0">
              <a:buNone/>
            </a:pPr>
            <a:endParaRPr lang="en-US" altLang="ja-JP" sz="2000" dirty="0"/>
          </a:p>
          <a:p>
            <a:r>
              <a:rPr kumimoji="1" lang="ja-JP" altLang="en-US" dirty="0"/>
              <a:t>依存関係の管理</a:t>
            </a:r>
            <a:endParaRPr kumimoji="1" lang="en-US" altLang="ja-JP" dirty="0"/>
          </a:p>
          <a:p>
            <a:pPr marL="0" indent="0">
              <a:buNone/>
            </a:pPr>
            <a:r>
              <a:rPr lang="ja-JP" altLang="en-US" sz="2000" dirty="0">
                <a:latin typeface="ＭＳ Ｐゴシック" panose="020B0600070205080204" pitchFamily="50" charset="-128"/>
                <a:ea typeface="ＭＳ Ｐゴシック" panose="020B0600070205080204" pitchFamily="50" charset="-128"/>
              </a:rPr>
              <a:t>　　　　－成果物の複雑な依存関係を正しく管理する必要がある</a:t>
            </a:r>
            <a:endParaRPr lang="en-US" altLang="ja-JP"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05752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実装課題</a:t>
            </a:r>
            <a:r>
              <a:rPr kumimoji="1" lang="en-US" altLang="ja-JP" dirty="0">
                <a:latin typeface="ＭＳ Ｐゴシック" panose="020B0600070205080204" pitchFamily="50" charset="-128"/>
                <a:ea typeface="ＭＳ Ｐゴシック" panose="020B0600070205080204" pitchFamily="50" charset="-128"/>
              </a:rPr>
              <a:t>(2)</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495300" y="1600200"/>
            <a:ext cx="8994204" cy="4530725"/>
          </a:xfrm>
        </p:spPr>
        <p:txBody>
          <a:bodyPr/>
          <a:lstStyle/>
          <a:p>
            <a:r>
              <a:rPr lang="ja-JP" altLang="en-US" dirty="0"/>
              <a:t>バージョンの再現</a:t>
            </a:r>
            <a:endParaRPr lang="en-US" altLang="ja-JP" dirty="0"/>
          </a:p>
          <a:p>
            <a:pPr marL="0" indent="0">
              <a:buNone/>
            </a:pPr>
            <a:r>
              <a:rPr kumimoji="1" lang="ja-JP" altLang="en-US" dirty="0"/>
              <a:t>　　</a:t>
            </a:r>
            <a:r>
              <a:rPr lang="ja-JP" altLang="en-US" sz="2000" dirty="0"/>
              <a:t>－バージョンの異なるソフトウェアを作る際，成果物や必要な情報を　　　　　</a:t>
            </a:r>
            <a:endParaRPr lang="en-US" altLang="ja-JP" sz="2000" dirty="0"/>
          </a:p>
          <a:p>
            <a:pPr marL="0" indent="0">
              <a:buNone/>
            </a:pPr>
            <a:r>
              <a:rPr lang="ja-JP" altLang="en-US" sz="2000" dirty="0"/>
              <a:t>　　　　バージョンごとに管理する必要がある</a:t>
            </a:r>
            <a:endParaRPr lang="en-US" altLang="ja-JP" sz="2000" dirty="0"/>
          </a:p>
          <a:p>
            <a:pPr marL="0" indent="0">
              <a:buNone/>
            </a:pPr>
            <a:endParaRPr lang="en-US" altLang="ja-JP" sz="2000" dirty="0"/>
          </a:p>
          <a:p>
            <a:r>
              <a:rPr lang="ja-JP" altLang="en-US" dirty="0"/>
              <a:t>不具合の再現や原因の特定</a:t>
            </a:r>
            <a:endParaRPr lang="en-US" altLang="ja-JP" dirty="0"/>
          </a:p>
          <a:p>
            <a:pPr marL="0" indent="0">
              <a:buNone/>
            </a:pPr>
            <a:r>
              <a:rPr lang="ja-JP" altLang="en-US" sz="2400" dirty="0"/>
              <a:t>　　</a:t>
            </a:r>
            <a:r>
              <a:rPr lang="ja-JP" altLang="en-US" sz="2000" dirty="0"/>
              <a:t>－ソフトウェアを作っても正しく動作しない場合には，</a:t>
            </a:r>
            <a:endParaRPr lang="en-US" altLang="ja-JP" sz="2000" dirty="0"/>
          </a:p>
          <a:p>
            <a:pPr marL="0" indent="0">
              <a:buNone/>
            </a:pPr>
            <a:r>
              <a:rPr lang="ja-JP" altLang="en-US" sz="2000" dirty="0"/>
              <a:t>　　　その原因を見つける必要がある</a:t>
            </a:r>
            <a:endParaRPr lang="en-US" altLang="ja-JP" sz="2000" dirty="0"/>
          </a:p>
          <a:p>
            <a:pPr marL="0" indent="0">
              <a:buNone/>
            </a:pPr>
            <a:endParaRPr lang="en-US" altLang="ja-JP" sz="2000" dirty="0"/>
          </a:p>
          <a:p>
            <a:pPr marL="0" indent="0">
              <a:buNone/>
            </a:pPr>
            <a:endParaRPr lang="en-US" altLang="ja-JP" sz="2000" dirty="0"/>
          </a:p>
          <a:p>
            <a:pPr marL="0" indent="0">
              <a:buNone/>
            </a:pPr>
            <a:endParaRPr lang="ja-JP" altLang="en-US" sz="2000" dirty="0"/>
          </a:p>
        </p:txBody>
      </p:sp>
      <p:sp>
        <p:nvSpPr>
          <p:cNvPr id="4" name="テキスト ボックス 3"/>
          <p:cNvSpPr txBox="1"/>
          <p:nvPr/>
        </p:nvSpPr>
        <p:spPr>
          <a:xfrm>
            <a:off x="769740" y="4903003"/>
            <a:ext cx="8640960" cy="1815882"/>
          </a:xfrm>
          <a:prstGeom prst="rect">
            <a:avLst/>
          </a:prstGeom>
          <a:noFill/>
          <a:ln w="28575">
            <a:solidFill>
              <a:srgbClr val="1073E0"/>
            </a:solidFill>
          </a:ln>
        </p:spPr>
        <p:txBody>
          <a:bodyPr wrap="square" rtlCol="0">
            <a:spAutoFit/>
          </a:bodyPr>
          <a:lstStyle/>
          <a:p>
            <a:r>
              <a:rPr kumimoji="1" lang="ja-JP" altLang="en-US" sz="2800" dirty="0"/>
              <a:t>ソフトウェアや実行環境の構成要素は，人間が定義した機能的</a:t>
            </a:r>
            <a:r>
              <a:rPr kumimoji="1" lang="ja-JP" altLang="en-US" sz="2800"/>
              <a:t>な人工物</a:t>
            </a:r>
            <a:endParaRPr kumimoji="1" lang="en-US" altLang="ja-JP" sz="2800" dirty="0"/>
          </a:p>
          <a:p>
            <a:endParaRPr kumimoji="1" lang="en-US" altLang="ja-JP" sz="2800" dirty="0"/>
          </a:p>
          <a:p>
            <a:pPr algn="ctr"/>
            <a:r>
              <a:rPr kumimoji="1" lang="ja-JP" altLang="en-US" sz="2800"/>
              <a:t>これらを利用するには，その仕様をしっかりと理解する</a:t>
            </a:r>
            <a:endParaRPr kumimoji="1" lang="ja-JP" altLang="en-US" sz="2800" dirty="0"/>
          </a:p>
        </p:txBody>
      </p:sp>
      <p:sp>
        <p:nvSpPr>
          <p:cNvPr id="5" name="下矢印 4">
            <a:extLst>
              <a:ext uri="{FF2B5EF4-FFF2-40B4-BE49-F238E27FC236}">
                <a16:creationId xmlns:a16="http://schemas.microsoft.com/office/drawing/2014/main" id="{904132D7-B600-CD45-9916-BEE9E5B0A439}"/>
              </a:ext>
            </a:extLst>
          </p:cNvPr>
          <p:cNvSpPr/>
          <p:nvPr/>
        </p:nvSpPr>
        <p:spPr bwMode="auto">
          <a:xfrm>
            <a:off x="4232920" y="5799584"/>
            <a:ext cx="1047514" cy="33134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87618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ソフトウェアと実行環境</a:t>
            </a:r>
            <a:r>
              <a:rPr kumimoji="1" lang="en-US" altLang="ja-JP" dirty="0">
                <a:latin typeface="ＭＳ Ｐゴシック" panose="020B0600070205080204" pitchFamily="50" charset="-128"/>
                <a:ea typeface="ＭＳ Ｐゴシック" panose="020B0600070205080204" pitchFamily="50" charset="-128"/>
              </a:rPr>
              <a:t>(1)</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 name="コンテンツ プレースホルダー 4"/>
          <p:cNvSpPr>
            <a:spLocks noGrp="1"/>
          </p:cNvSpPr>
          <p:nvPr>
            <p:ph idx="1"/>
          </p:nvPr>
        </p:nvSpPr>
        <p:spPr>
          <a:xfrm>
            <a:off x="495300" y="1600200"/>
            <a:ext cx="9210228" cy="1756792"/>
          </a:xfrm>
        </p:spPr>
        <p:txBody>
          <a:bodyPr/>
          <a:lstStyle/>
          <a:p>
            <a:r>
              <a:rPr kumimoji="1" lang="ja-JP" altLang="en-US" dirty="0"/>
              <a:t>アプリケーションフレームワークの利用</a:t>
            </a:r>
            <a:endParaRPr kumimoji="1" lang="en-US" altLang="ja-JP" dirty="0"/>
          </a:p>
          <a:p>
            <a:pPr marL="0" indent="0">
              <a:buNone/>
            </a:pPr>
            <a:endParaRPr kumimoji="1" lang="en-US" altLang="ja-JP" sz="1000" dirty="0"/>
          </a:p>
          <a:p>
            <a:pPr marL="0" indent="0">
              <a:buNone/>
            </a:pPr>
            <a:r>
              <a:rPr lang="ja-JP" altLang="en-US" sz="1800" dirty="0"/>
              <a:t>　</a:t>
            </a:r>
            <a:r>
              <a:rPr lang="ja-JP" altLang="en-US" sz="1800" b="1" dirty="0"/>
              <a:t>・様々なアプリケーションが共通に利用できる骨格をあらかじめ用意しておくこと</a:t>
            </a:r>
            <a:endParaRPr lang="en-US" altLang="ja-JP" sz="1800" b="1" dirty="0"/>
          </a:p>
          <a:p>
            <a:pPr marL="0" indent="0">
              <a:buNone/>
            </a:pPr>
            <a:endParaRPr lang="en-US" altLang="ja-JP" sz="1800" dirty="0"/>
          </a:p>
          <a:p>
            <a:pPr marL="0" indent="0">
              <a:buNone/>
            </a:pPr>
            <a:r>
              <a:rPr lang="ja-JP" altLang="en-US" sz="1800" dirty="0">
                <a:latin typeface="ＭＳ Ｐゴシック" panose="020B0600070205080204" pitchFamily="50" charset="-128"/>
                <a:ea typeface="ＭＳ Ｐゴシック" panose="020B0600070205080204" pitchFamily="50" charset="-128"/>
              </a:rPr>
              <a:t>　　　　　　　　</a:t>
            </a:r>
            <a:endParaRPr lang="en-US" altLang="ja-JP" sz="1800" dirty="0">
              <a:latin typeface="ＭＳ Ｐゴシック" panose="020B0600070205080204" pitchFamily="50" charset="-128"/>
              <a:ea typeface="ＭＳ Ｐゴシック" panose="020B0600070205080204" pitchFamily="50" charset="-128"/>
            </a:endParaRPr>
          </a:p>
          <a:p>
            <a:pPr marL="0" indent="0">
              <a:buNone/>
            </a:pPr>
            <a:endParaRPr lang="en-US" altLang="ja-JP" sz="1800" dirty="0">
              <a:latin typeface="ＭＳ Ｐゴシック" panose="020B0600070205080204" pitchFamily="50" charset="-128"/>
              <a:ea typeface="ＭＳ Ｐゴシック" panose="020B0600070205080204" pitchFamily="50" charset="-128"/>
            </a:endParaRPr>
          </a:p>
          <a:p>
            <a:pPr marL="0" indent="0">
              <a:buNone/>
            </a:pPr>
            <a:r>
              <a:rPr lang="ja-JP" altLang="en-US" sz="1800" dirty="0">
                <a:latin typeface="ＭＳ Ｐゴシック" panose="020B0600070205080204" pitchFamily="50" charset="-128"/>
                <a:ea typeface="ＭＳ Ｐゴシック" panose="020B0600070205080204" pitchFamily="50" charset="-128"/>
              </a:rPr>
              <a:t>　　</a:t>
            </a:r>
            <a:endParaRPr lang="en-US" altLang="ja-JP" sz="1800" dirty="0">
              <a:latin typeface="ＭＳ Ｐゴシック" panose="020B0600070205080204" pitchFamily="50" charset="-128"/>
              <a:ea typeface="ＭＳ Ｐゴシック" panose="020B0600070205080204" pitchFamily="50" charset="-128"/>
            </a:endParaRPr>
          </a:p>
          <a:p>
            <a:pPr marL="0" indent="0">
              <a:buNone/>
            </a:pPr>
            <a:endParaRPr lang="en-US" altLang="ja-JP" sz="1800" dirty="0">
              <a:latin typeface="ＭＳ Ｐゴシック" panose="020B0600070205080204" pitchFamily="50" charset="-128"/>
              <a:ea typeface="ＭＳ Ｐゴシック" panose="020B0600070205080204" pitchFamily="50" charset="-128"/>
            </a:endParaRPr>
          </a:p>
          <a:p>
            <a:pPr marL="0" indent="0">
              <a:buNone/>
            </a:pPr>
            <a:endParaRPr lang="en-US" altLang="ja-JP" sz="2000" dirty="0">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1280592" y="2852936"/>
            <a:ext cx="7272808" cy="1754326"/>
          </a:xfrm>
          <a:prstGeom prst="rect">
            <a:avLst/>
          </a:prstGeom>
          <a:noFill/>
        </p:spPr>
        <p:txBody>
          <a:bodyPr wrap="square" rtlCol="0">
            <a:spAutoFit/>
          </a:bodyPr>
          <a:lstStyle/>
          <a:p>
            <a:r>
              <a:rPr kumimoji="1" lang="ja-JP" altLang="en-US" dirty="0"/>
              <a:t>　</a:t>
            </a:r>
            <a:r>
              <a:rPr kumimoji="1" lang="ja-JP" altLang="en-US" dirty="0">
                <a:solidFill>
                  <a:srgbClr val="FF0000"/>
                </a:solidFill>
              </a:rPr>
              <a:t>メリット</a:t>
            </a:r>
            <a:r>
              <a:rPr kumimoji="1" lang="ja-JP" altLang="en-US" dirty="0"/>
              <a:t>　：　・速く作れる</a:t>
            </a:r>
          </a:p>
          <a:p>
            <a:r>
              <a:rPr kumimoji="1" lang="ja-JP" altLang="en-US" dirty="0"/>
              <a:t>　　　　　　　　・コードの書き方を統一できる</a:t>
            </a:r>
            <a:endParaRPr kumimoji="1" lang="en-US" altLang="ja-JP" dirty="0"/>
          </a:p>
          <a:p>
            <a:endParaRPr kumimoji="1" lang="en-US" altLang="ja-JP" dirty="0"/>
          </a:p>
          <a:p>
            <a:r>
              <a:rPr kumimoji="1" lang="ja-JP" altLang="en-US" dirty="0">
                <a:solidFill>
                  <a:srgbClr val="1073E0"/>
                </a:solidFill>
              </a:rPr>
              <a:t>デメリット </a:t>
            </a:r>
            <a:r>
              <a:rPr kumimoji="1" lang="ja-JP" altLang="en-US" dirty="0"/>
              <a:t>：　・フレームワーク自体を覚えるのに時間・労力がかかる</a:t>
            </a:r>
          </a:p>
          <a:p>
            <a:r>
              <a:rPr kumimoji="1" lang="ja-JP" altLang="en-US" dirty="0"/>
              <a:t>　　　　　　　　・仕組みを理解しなくても書けてしまう</a:t>
            </a:r>
          </a:p>
          <a:p>
            <a:endParaRPr kumimoji="1" lang="ja-JP" altLang="en-US" dirty="0"/>
          </a:p>
        </p:txBody>
      </p:sp>
      <p:sp>
        <p:nvSpPr>
          <p:cNvPr id="7" name="テキスト ボックス 6"/>
          <p:cNvSpPr txBox="1"/>
          <p:nvPr/>
        </p:nvSpPr>
        <p:spPr>
          <a:xfrm>
            <a:off x="1064568" y="4941168"/>
            <a:ext cx="7416824" cy="1200329"/>
          </a:xfrm>
          <a:prstGeom prst="rect">
            <a:avLst/>
          </a:prstGeom>
          <a:noFill/>
        </p:spPr>
        <p:txBody>
          <a:bodyPr wrap="square" rtlCol="0">
            <a:spAutoFit/>
          </a:bodyPr>
          <a:lstStyle/>
          <a:p>
            <a:r>
              <a:rPr kumimoji="1" lang="ja-JP" altLang="en-US" dirty="0"/>
              <a:t>定義部分は必ずしも，プログラミング言語で記述されるとは限らない</a:t>
            </a:r>
          </a:p>
          <a:p>
            <a:r>
              <a:rPr kumimoji="1" lang="ja-JP" altLang="en-US" dirty="0"/>
              <a:t>　　　</a:t>
            </a:r>
            <a:endParaRPr kumimoji="1" lang="en-US" altLang="ja-JP" dirty="0"/>
          </a:p>
          <a:p>
            <a:r>
              <a:rPr kumimoji="1" lang="ja-JP" altLang="en-US" dirty="0"/>
              <a:t>　　　　－　</a:t>
            </a:r>
            <a:r>
              <a:rPr kumimoji="1" lang="en-US" altLang="ja-JP" dirty="0"/>
              <a:t>e.g. XML</a:t>
            </a:r>
            <a:r>
              <a:rPr kumimoji="1" lang="ja-JP" altLang="en-US" dirty="0" err="1"/>
              <a:t>，</a:t>
            </a:r>
            <a:r>
              <a:rPr kumimoji="1" lang="en-US" altLang="ja-JP" dirty="0"/>
              <a:t>HTML</a:t>
            </a:r>
            <a:r>
              <a:rPr kumimoji="1" lang="ja-JP" altLang="en-US" dirty="0" err="1"/>
              <a:t>，</a:t>
            </a:r>
            <a:r>
              <a:rPr kumimoji="1" lang="en-US" altLang="ja-JP" dirty="0"/>
              <a:t>JSP</a:t>
            </a:r>
          </a:p>
          <a:p>
            <a:endParaRPr kumimoji="1" lang="ja-JP" altLang="en-US" dirty="0"/>
          </a:p>
        </p:txBody>
      </p:sp>
    </p:spTree>
    <p:extLst>
      <p:ext uri="{BB962C8B-B14F-4D97-AF65-F5344CB8AC3E}">
        <p14:creationId xmlns:p14="http://schemas.microsoft.com/office/powerpoint/2010/main" val="4146500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ＭＳ Ｐゴシック" panose="020B0600070205080204" pitchFamily="50" charset="-128"/>
                <a:ea typeface="ＭＳ Ｐゴシック" panose="020B0600070205080204" pitchFamily="50" charset="-128"/>
              </a:rPr>
              <a:t>ソフトウェアと実行環境</a:t>
            </a:r>
            <a:r>
              <a:rPr lang="en-US" altLang="ja-JP" dirty="0">
                <a:latin typeface="ＭＳ Ｐゴシック" panose="020B0600070205080204" pitchFamily="50" charset="-128"/>
                <a:ea typeface="ＭＳ Ｐゴシック" panose="020B0600070205080204" pitchFamily="50" charset="-128"/>
              </a:rPr>
              <a:t>(2)</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495300" y="1482988"/>
            <a:ext cx="8915400" cy="1180727"/>
          </a:xfrm>
        </p:spPr>
        <p:txBody>
          <a:bodyPr/>
          <a:lstStyle/>
          <a:p>
            <a:r>
              <a:rPr lang="ja-JP" altLang="en-US"/>
              <a:t>仮想化</a:t>
            </a:r>
            <a:r>
              <a:rPr lang="ja-JP" altLang="en-US" smtClean="0"/>
              <a:t>環境</a:t>
            </a:r>
            <a:endParaRPr lang="en-US" altLang="ja-JP" dirty="0"/>
          </a:p>
          <a:p>
            <a:pPr marL="0" indent="0">
              <a:buNone/>
            </a:pPr>
            <a:r>
              <a:rPr lang="ja-JP" altLang="en-US" dirty="0"/>
              <a:t>　</a:t>
            </a:r>
            <a:r>
              <a:rPr lang="ja-JP" altLang="en-US" sz="2000" dirty="0"/>
              <a:t>・仮想化：リソースを，それを利用する側に対して隠蔽する技法</a:t>
            </a:r>
            <a:endParaRPr lang="en-US" altLang="ja-JP" sz="2000" dirty="0"/>
          </a:p>
          <a:p>
            <a:pPr marL="0" indent="0">
              <a:buNone/>
            </a:pPr>
            <a:endParaRPr kumimoji="1" lang="ja-JP" altLang="en-US" dirty="0"/>
          </a:p>
        </p:txBody>
      </p:sp>
      <p:sp>
        <p:nvSpPr>
          <p:cNvPr id="4" name="テキスト ボックス 3"/>
          <p:cNvSpPr txBox="1"/>
          <p:nvPr/>
        </p:nvSpPr>
        <p:spPr>
          <a:xfrm>
            <a:off x="1568624" y="2646554"/>
            <a:ext cx="4464496" cy="1200329"/>
          </a:xfrm>
          <a:prstGeom prst="rect">
            <a:avLst/>
          </a:prstGeom>
          <a:noFill/>
        </p:spPr>
        <p:txBody>
          <a:bodyPr wrap="square" rtlCol="0">
            <a:spAutoFit/>
          </a:bodyPr>
          <a:lstStyle/>
          <a:p>
            <a:r>
              <a:rPr kumimoji="1" lang="ja-JP" altLang="en-US" dirty="0"/>
              <a:t>仮想化環境を使うことで</a:t>
            </a:r>
            <a:endParaRPr kumimoji="1" lang="en-US" altLang="ja-JP" dirty="0"/>
          </a:p>
          <a:p>
            <a:pPr marL="285750" indent="-285750">
              <a:buFont typeface="Wingdings" panose="05000000000000000000" pitchFamily="2" charset="2"/>
              <a:buChar char="l"/>
            </a:pPr>
            <a:r>
              <a:rPr kumimoji="1" lang="ja-JP" altLang="en-US" dirty="0"/>
              <a:t>物理サーバ台数の削減</a:t>
            </a:r>
            <a:endParaRPr kumimoji="1" lang="en-US" altLang="ja-JP" dirty="0"/>
          </a:p>
          <a:p>
            <a:pPr marL="285750" indent="-285750">
              <a:buFont typeface="Wingdings" panose="05000000000000000000" pitchFamily="2" charset="2"/>
              <a:buChar char="l"/>
            </a:pPr>
            <a:r>
              <a:rPr kumimoji="1" lang="ja-JP" altLang="en-US" dirty="0"/>
              <a:t>ハードウェアリソースの効率利用</a:t>
            </a:r>
            <a:endParaRPr kumimoji="1" lang="en-US" altLang="ja-JP" dirty="0"/>
          </a:p>
          <a:p>
            <a:pPr marL="285750" indent="-285750">
              <a:buFont typeface="Wingdings" panose="05000000000000000000" pitchFamily="2" charset="2"/>
              <a:buChar char="l"/>
            </a:pPr>
            <a:r>
              <a:rPr kumimoji="1" lang="ja-JP" altLang="en-US" dirty="0"/>
              <a:t>サーバ環境のカプセル化</a:t>
            </a:r>
          </a:p>
        </p:txBody>
      </p:sp>
      <p:sp>
        <p:nvSpPr>
          <p:cNvPr id="5" name="テキスト ボックス 4"/>
          <p:cNvSpPr txBox="1"/>
          <p:nvPr/>
        </p:nvSpPr>
        <p:spPr>
          <a:xfrm>
            <a:off x="920552" y="4076398"/>
            <a:ext cx="4032448" cy="369332"/>
          </a:xfrm>
          <a:prstGeom prst="rect">
            <a:avLst/>
          </a:prstGeom>
          <a:noFill/>
        </p:spPr>
        <p:txBody>
          <a:bodyPr wrap="square" rtlCol="0">
            <a:spAutoFit/>
          </a:bodyPr>
          <a:lstStyle/>
          <a:p>
            <a:r>
              <a:rPr kumimoji="1" lang="ja-JP" altLang="en-US" dirty="0"/>
              <a:t>・バーチャルマシンの実現方法</a:t>
            </a:r>
          </a:p>
        </p:txBody>
      </p:sp>
      <p:pic>
        <p:nvPicPr>
          <p:cNvPr id="6" name="図 5"/>
          <p:cNvPicPr>
            <a:picLocks noChangeAspect="1"/>
          </p:cNvPicPr>
          <p:nvPr/>
        </p:nvPicPr>
        <p:blipFill rotWithShape="1">
          <a:blip r:embed="rId3"/>
          <a:srcRect r="50820"/>
          <a:stretch/>
        </p:blipFill>
        <p:spPr>
          <a:xfrm>
            <a:off x="1784648" y="4445730"/>
            <a:ext cx="2160240" cy="2355393"/>
          </a:xfrm>
          <a:prstGeom prst="rect">
            <a:avLst/>
          </a:prstGeom>
        </p:spPr>
      </p:pic>
      <p:pic>
        <p:nvPicPr>
          <p:cNvPr id="7" name="図 6"/>
          <p:cNvPicPr>
            <a:picLocks noChangeAspect="1"/>
          </p:cNvPicPr>
          <p:nvPr/>
        </p:nvPicPr>
        <p:blipFill rotWithShape="1">
          <a:blip r:embed="rId3"/>
          <a:srcRect l="50155"/>
          <a:stretch/>
        </p:blipFill>
        <p:spPr>
          <a:xfrm>
            <a:off x="5385048" y="4445729"/>
            <a:ext cx="2189448" cy="2355393"/>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 y="3973232"/>
            <a:ext cx="9059488" cy="2827890"/>
          </a:xfrm>
          <a:prstGeom prst="rect">
            <a:avLst/>
          </a:prstGeom>
          <a:ln>
            <a:solidFill>
              <a:schemeClr val="tx1"/>
            </a:solidFill>
          </a:ln>
        </p:spPr>
      </p:pic>
    </p:spTree>
    <p:extLst>
      <p:ext uri="{BB962C8B-B14F-4D97-AF65-F5344CB8AC3E}">
        <p14:creationId xmlns:p14="http://schemas.microsoft.com/office/powerpoint/2010/main" val="17597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実装に関わる技術</a:t>
            </a:r>
          </a:p>
        </p:txBody>
      </p:sp>
      <p:sp>
        <p:nvSpPr>
          <p:cNvPr id="3" name="コンテンツ プレースホルダー 2"/>
          <p:cNvSpPr>
            <a:spLocks noGrp="1"/>
          </p:cNvSpPr>
          <p:nvPr>
            <p:ph idx="1"/>
          </p:nvPr>
        </p:nvSpPr>
        <p:spPr>
          <a:xfrm>
            <a:off x="495300" y="1600201"/>
            <a:ext cx="8915400" cy="604664"/>
          </a:xfrm>
        </p:spPr>
        <p:txBody>
          <a:bodyPr/>
          <a:lstStyle/>
          <a:p>
            <a:r>
              <a:rPr kumimoji="1" lang="ja-JP" altLang="en-US" b="1" dirty="0">
                <a:solidFill>
                  <a:schemeClr val="tx2"/>
                </a:solidFill>
              </a:rPr>
              <a:t>ビルド作業と依存関係</a:t>
            </a:r>
            <a:r>
              <a:rPr kumimoji="1" lang="en-US" altLang="ja-JP" b="1" dirty="0">
                <a:solidFill>
                  <a:schemeClr val="tx2"/>
                </a:solidFill>
              </a:rPr>
              <a:t>(1)</a:t>
            </a:r>
            <a:endParaRPr kumimoji="1" lang="ja-JP" altLang="en-US" b="1" dirty="0">
              <a:solidFill>
                <a:schemeClr val="tx2"/>
              </a:solidFill>
            </a:endParaRPr>
          </a:p>
        </p:txBody>
      </p:sp>
      <p:sp>
        <p:nvSpPr>
          <p:cNvPr id="6" name="テキスト ボックス 5"/>
          <p:cNvSpPr txBox="1"/>
          <p:nvPr/>
        </p:nvSpPr>
        <p:spPr>
          <a:xfrm>
            <a:off x="848544" y="2204865"/>
            <a:ext cx="8280920" cy="923330"/>
          </a:xfrm>
          <a:prstGeom prst="rect">
            <a:avLst/>
          </a:prstGeom>
          <a:noFill/>
          <a:ln w="19050">
            <a:solidFill>
              <a:srgbClr val="FF0000"/>
            </a:solidFill>
          </a:ln>
        </p:spPr>
        <p:txBody>
          <a:bodyPr wrap="square" rtlCol="0">
            <a:spAutoFit/>
          </a:bodyPr>
          <a:lstStyle/>
          <a:p>
            <a:r>
              <a:rPr kumimoji="1" lang="ja-JP" altLang="en-US" b="1" dirty="0"/>
              <a:t>ビルドとは</a:t>
            </a:r>
            <a:endParaRPr kumimoji="1" lang="en-US" altLang="ja-JP" b="1" dirty="0"/>
          </a:p>
          <a:p>
            <a:r>
              <a:rPr kumimoji="1" lang="ja-JP" altLang="en-US" dirty="0"/>
              <a:t>・実行可能なソフトウェアの定義を，実行可能なソフトウェアへと変更する作業のこと</a:t>
            </a:r>
            <a:endParaRPr kumimoji="1" lang="en-US" altLang="ja-JP" dirty="0"/>
          </a:p>
          <a:p>
            <a:r>
              <a:rPr kumimoji="1" lang="ja-JP" altLang="en-US" dirty="0"/>
              <a:t>・コンパイル＋</a:t>
            </a:r>
            <a:r>
              <a:rPr kumimoji="1" lang="en-US" altLang="ja-JP" dirty="0"/>
              <a:t>α</a:t>
            </a:r>
            <a:endParaRPr kumimoji="1" lang="ja-JP" altLang="en-US" dirty="0"/>
          </a:p>
        </p:txBody>
      </p:sp>
      <p:sp>
        <p:nvSpPr>
          <p:cNvPr id="7" name="テキスト ボックス 6"/>
          <p:cNvSpPr txBox="1"/>
          <p:nvPr/>
        </p:nvSpPr>
        <p:spPr>
          <a:xfrm>
            <a:off x="800836" y="3358533"/>
            <a:ext cx="4464496" cy="923330"/>
          </a:xfrm>
          <a:prstGeom prst="rect">
            <a:avLst/>
          </a:prstGeom>
          <a:noFill/>
        </p:spPr>
        <p:txBody>
          <a:bodyPr wrap="square" rtlCol="0">
            <a:spAutoFit/>
          </a:bodyPr>
          <a:lstStyle/>
          <a:p>
            <a:r>
              <a:rPr kumimoji="1" lang="ja-JP" altLang="en-US" b="1" dirty="0"/>
              <a:t>ビルド作業</a:t>
            </a:r>
            <a:endParaRPr kumimoji="1" lang="en-US" altLang="ja-JP" b="1" dirty="0"/>
          </a:p>
          <a:p>
            <a:r>
              <a:rPr kumimoji="1" lang="ja-JP" altLang="en-US" dirty="0"/>
              <a:t>・コンパイル＋ライブラリのリンクだけ？</a:t>
            </a:r>
            <a:endParaRPr kumimoji="1" lang="en-US" altLang="ja-JP" dirty="0"/>
          </a:p>
          <a:p>
            <a:r>
              <a:rPr kumimoji="1" lang="ja-JP" altLang="en-US" dirty="0"/>
              <a:t>・テスト実行までも含める？</a:t>
            </a:r>
          </a:p>
        </p:txBody>
      </p:sp>
      <p:sp>
        <p:nvSpPr>
          <p:cNvPr id="8" name="テキスト ボックス 7"/>
          <p:cNvSpPr txBox="1"/>
          <p:nvPr/>
        </p:nvSpPr>
        <p:spPr>
          <a:xfrm>
            <a:off x="800836" y="4434222"/>
            <a:ext cx="8112604" cy="2477601"/>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b="1" dirty="0"/>
              <a:t>ビルド作業の自動化</a:t>
            </a:r>
            <a:endParaRPr kumimoji="1" lang="en-US" altLang="ja-JP" b="1" dirty="0"/>
          </a:p>
          <a:p>
            <a:r>
              <a:rPr kumimoji="1" lang="ja-JP" altLang="en-US" dirty="0"/>
              <a:t>　・ビルド作業を効率化し，人為的な間違えをなくすため</a:t>
            </a:r>
            <a:endParaRPr kumimoji="1" lang="en-US" altLang="ja-JP" dirty="0"/>
          </a:p>
          <a:p>
            <a:endParaRPr kumimoji="1" lang="en-US" altLang="ja-JP" dirty="0"/>
          </a:p>
          <a:p>
            <a:r>
              <a:rPr kumimoji="1" lang="ja-JP" altLang="en-US" dirty="0"/>
              <a:t>ビルド作業の自動化ツール</a:t>
            </a:r>
            <a:endParaRPr kumimoji="1" lang="en-US" altLang="ja-JP" dirty="0"/>
          </a:p>
          <a:p>
            <a:r>
              <a:rPr kumimoji="1" lang="ja-JP" altLang="en-US" dirty="0"/>
              <a:t>　・作業手順をあらかじめ定義しておき，それに基づいてツールを適用することで，　　</a:t>
            </a:r>
            <a:endParaRPr kumimoji="1" lang="en-US" altLang="ja-JP" dirty="0"/>
          </a:p>
          <a:p>
            <a:r>
              <a:rPr kumimoji="1" lang="ja-JP" altLang="en-US" dirty="0"/>
              <a:t>　　実行可能なソフトウェアを生成する</a:t>
            </a:r>
            <a:endParaRPr kumimoji="1" lang="en-US" altLang="ja-JP" dirty="0"/>
          </a:p>
          <a:p>
            <a:endParaRPr kumimoji="1" lang="en-US" altLang="ja-JP" sz="1000" dirty="0"/>
          </a:p>
          <a:p>
            <a:r>
              <a:rPr kumimoji="1" lang="ja-JP" altLang="en-US" dirty="0"/>
              <a:t>　　</a:t>
            </a:r>
            <a:r>
              <a:rPr kumimoji="1" lang="en-US" altLang="ja-JP" dirty="0"/>
              <a:t>Make</a:t>
            </a:r>
            <a:r>
              <a:rPr kumimoji="1" lang="ja-JP" altLang="en-US" dirty="0" err="1"/>
              <a:t>，</a:t>
            </a:r>
            <a:r>
              <a:rPr kumimoji="1" lang="en-US" altLang="ja-JP" dirty="0"/>
              <a:t>Ant</a:t>
            </a:r>
            <a:r>
              <a:rPr kumimoji="1" lang="ja-JP" altLang="en-US" dirty="0" err="1"/>
              <a:t>，</a:t>
            </a:r>
            <a:r>
              <a:rPr kumimoji="1" lang="en-US" altLang="ja-JP" dirty="0" err="1"/>
              <a:t>Scons</a:t>
            </a:r>
            <a:r>
              <a:rPr kumimoji="1" lang="ja-JP" altLang="en-US" dirty="0"/>
              <a:t>　など</a:t>
            </a:r>
            <a:endParaRPr kumimoji="1" lang="en-US" altLang="ja-JP" dirty="0"/>
          </a:p>
          <a:p>
            <a:endParaRPr kumimoji="1" lang="ja-JP" altLang="en-US" dirty="0"/>
          </a:p>
        </p:txBody>
      </p:sp>
      <p:sp>
        <p:nvSpPr>
          <p:cNvPr id="9" name="テキスト ボックス 8"/>
          <p:cNvSpPr txBox="1"/>
          <p:nvPr/>
        </p:nvSpPr>
        <p:spPr>
          <a:xfrm>
            <a:off x="5961112" y="3789040"/>
            <a:ext cx="3449588" cy="369332"/>
          </a:xfrm>
          <a:prstGeom prst="rect">
            <a:avLst/>
          </a:prstGeom>
          <a:noFill/>
        </p:spPr>
        <p:txBody>
          <a:bodyPr wrap="square" rtlCol="0">
            <a:spAutoFit/>
          </a:bodyPr>
          <a:lstStyle/>
          <a:p>
            <a:r>
              <a:rPr kumimoji="1" lang="ja-JP" altLang="en-US" dirty="0"/>
              <a:t>作業範囲の厳密な境界はない</a:t>
            </a:r>
          </a:p>
        </p:txBody>
      </p:sp>
      <p:sp>
        <p:nvSpPr>
          <p:cNvPr id="10" name="下矢印 9"/>
          <p:cNvSpPr/>
          <p:nvPr/>
        </p:nvSpPr>
        <p:spPr bwMode="auto">
          <a:xfrm rot="16200000">
            <a:off x="5183036" y="3692765"/>
            <a:ext cx="324233" cy="556101"/>
          </a:xfrm>
          <a:prstGeom prst="down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6327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level">
  <a:themeElements>
    <a:clrScheme name="presentation_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presentation_level">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presentation_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presentation_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presentation_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presentation_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presentation_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presentation_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presentation_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presentation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presentation_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0B8DF65-62A4-40F5-B2E4-E7DEA50141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プレゼンテーション (5 スライド)</Template>
  <TotalTime>5347</TotalTime>
  <Words>2002</Words>
  <Application>Microsoft Office PowerPoint</Application>
  <PresentationFormat>A4 210 x 297 mm</PresentationFormat>
  <Paragraphs>471</Paragraphs>
  <Slides>18</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ＭＳ Ｐゴシック</vt:lpstr>
      <vt:lpstr>Arial</vt:lpstr>
      <vt:lpstr>Times New Roman</vt:lpstr>
      <vt:lpstr>Wingdings</vt:lpstr>
      <vt:lpstr>presentation_level</vt:lpstr>
      <vt:lpstr>ソフトウェア工学 ６章　実装</vt:lpstr>
      <vt:lpstr>目次</vt:lpstr>
      <vt:lpstr>実装と実行環境</vt:lpstr>
      <vt:lpstr>実装とは</vt:lpstr>
      <vt:lpstr>実装の課題(1)</vt:lpstr>
      <vt:lpstr>実装課題(2)</vt:lpstr>
      <vt:lpstr>ソフトウェアと実行環境(1)</vt:lpstr>
      <vt:lpstr>ソフトウェアと実行環境(2)</vt:lpstr>
      <vt:lpstr>実装に関わる技術</vt:lpstr>
      <vt:lpstr>ビルド作業と依存関係(2)</vt:lpstr>
      <vt:lpstr>バージョン管理(1)</vt:lpstr>
      <vt:lpstr>バージョン管理(2)</vt:lpstr>
      <vt:lpstr>CIとOSSについて</vt:lpstr>
      <vt:lpstr>デバッグ</vt:lpstr>
      <vt:lpstr>デバッグの課題</vt:lpstr>
      <vt:lpstr>デバッグの技法</vt:lpstr>
      <vt:lpstr>デバッグに関する技術</vt:lpstr>
      <vt:lpstr>まとめ</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６章 実装</dc:title>
  <dc:subject/>
  <dc:creator>倉地 亮介</dc:creator>
  <cp:keywords/>
  <dc:description/>
  <cp:lastModifiedBy>倉地 亮介</cp:lastModifiedBy>
  <cp:revision>148</cp:revision>
  <cp:lastPrinted>2018-06-16T04:15:11Z</cp:lastPrinted>
  <dcterms:created xsi:type="dcterms:W3CDTF">2018-06-09T11:28:39Z</dcterms:created>
  <dcterms:modified xsi:type="dcterms:W3CDTF">2018-06-20T05:50:41Z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TC060874521041</vt:lpwstr>
  </property>
</Properties>
</file>