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0" r:id="rId23"/>
    <p:sldId id="284" r:id="rId24"/>
    <p:sldId id="289" r:id="rId25"/>
    <p:sldId id="280" r:id="rId26"/>
    <p:sldId id="278" r:id="rId27"/>
    <p:sldId id="266" r:id="rId28"/>
    <p:sldId id="287" r:id="rId29"/>
    <p:sldId id="272" r:id="rId30"/>
    <p:sldId id="267" r:id="rId31"/>
    <p:sldId id="27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66337" autoAdjust="0"/>
  </p:normalViewPr>
  <p:slideViewPr>
    <p:cSldViewPr snapToGrid="0">
      <p:cViewPr>
        <p:scale>
          <a:sx n="66" d="100"/>
          <a:sy n="66" d="100"/>
        </p:scale>
        <p:origin x="1248" y="90"/>
      </p:cViewPr>
      <p:guideLst/>
    </p:cSldViewPr>
  </p:slideViewPr>
  <p:notesTextViewPr>
    <p:cViewPr>
      <p:scale>
        <a:sx n="1" d="1"/>
        <a:sy n="1" d="1"/>
      </p:scale>
      <p:origin x="0" y="-453"/>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dirty="0" smtClean="0">
                <a:latin typeface="ＭＳ Ｐゴシック" panose="020B0600070205080204" pitchFamily="50" charset="-128"/>
                <a:ea typeface="ＭＳ Ｐゴシック" panose="020B0600070205080204" pitchFamily="50" charset="-128"/>
              </a:rPr>
              <a:t>DB</a:t>
            </a:r>
            <a:r>
              <a:rPr lang="ja-JP" altLang="en-US" sz="12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kumimoji="1" lang="ja-JP" altLang="en-US" sz="1200" b="0" i="0"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と同じですが、予測</a:t>
            </a:r>
            <a:r>
              <a:rPr kumimoji="1" lang="ja-JP" altLang="en-US" dirty="0" smtClean="0"/>
              <a:t>結果をレスポンスとして返す</a:t>
            </a:r>
            <a:r>
              <a:rPr kumimoji="1" lang="en-US" altLang="ja-JP" dirty="0" smtClean="0"/>
              <a:t>API</a:t>
            </a:r>
            <a:r>
              <a:rPr kumimoji="1" lang="ja-JP" altLang="en-US" dirty="0" smtClean="0"/>
              <a:t>サーバーを用意</a:t>
            </a:r>
            <a:r>
              <a:rPr kumimoji="1" lang="ja-JP" altLang="en-US" dirty="0" smtClean="0"/>
              <a:t>するという点でちょっと違います。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の２点があり</a:t>
            </a:r>
            <a:endParaRPr kumimoji="1" lang="en-US" altLang="ja-JP" dirty="0" smtClean="0"/>
          </a:p>
          <a:p>
            <a:endParaRPr kumimoji="1" lang="en-US" altLang="ja-JP" dirty="0" smtClean="0"/>
          </a:p>
          <a:p>
            <a:r>
              <a:rPr kumimoji="1" lang="ja-JP" altLang="en-US" dirty="0" smtClean="0"/>
              <a:t>バッチ処理で学習を行うことは他のパターンとは代わりませんが、</a:t>
            </a:r>
            <a:r>
              <a:rPr kumimoji="1" lang="en-US" altLang="ja-JP" dirty="0" smtClean="0"/>
              <a:t>Web</a:t>
            </a:r>
            <a:r>
              <a:rPr kumimoji="1" lang="ja-JP" altLang="en-US" dirty="0" smtClean="0"/>
              <a:t>アプリケーションから～～です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a:t>
            </a:r>
            <a:endParaRPr kumimoji="1" lang="en-US" altLang="ja-JP" dirty="0" smtClean="0"/>
          </a:p>
          <a:p>
            <a:endParaRPr kumimoji="1" lang="en-US" altLang="ja-JP" dirty="0" smtClean="0"/>
          </a:p>
          <a:p>
            <a:r>
              <a:rPr kumimoji="1" lang="ja-JP" altLang="en-US" dirty="0" smtClean="0"/>
              <a:t>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アプリケーションで使い勝手の良いのはこの</a:t>
            </a:r>
            <a:r>
              <a:rPr kumimoji="1" lang="ja-JP" altLang="en-US" dirty="0" smtClean="0"/>
              <a:t>パターン</a:t>
            </a:r>
            <a:r>
              <a:rPr kumimoji="1" lang="ja-JP" altLang="en-US" dirty="0" smtClean="0"/>
              <a:t>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、パターン２と同様に予測</a:t>
            </a:r>
            <a:r>
              <a:rPr kumimoji="1" lang="ja-JP" altLang="en-US" dirty="0" smtClean="0"/>
              <a:t>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１つは、予測に必要な情報は予測バッチ実行時に存在する、これは予測を一括で行うので予測で必要な情報が事前に存在しているってことですね</a:t>
            </a:r>
            <a:endParaRPr kumimoji="1" lang="en-US" altLang="ja-JP" dirty="0" smtClean="0"/>
          </a:p>
          <a:p>
            <a:endParaRPr kumimoji="1" lang="en-US" altLang="ja-JP" dirty="0" smtClean="0"/>
          </a:p>
          <a:p>
            <a:r>
              <a:rPr kumimoji="1" lang="en-US" altLang="ja-JP" dirty="0" smtClean="0"/>
              <a:t>2</a:t>
            </a:r>
            <a:r>
              <a:rPr kumimoji="1" lang="ja-JP" altLang="en-US" dirty="0" smtClean="0"/>
              <a:t>つ目は～～ということです、即時に予測結果を提供したい場合は、前の２つのパターンでやってるようにリアルタイム処理で予測をする必要があります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前のスライドの特徴で予測結果を即時に返す必要にないといったように、予測の頻度が頻繁でない対象や結果に向いているパターンになります。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具体的には、予測の頻度がおよそ一日一回以上、短くても数時間に一回程度で問題のない対象や結果に向いています。</a:t>
            </a:r>
            <a:endParaRPr kumimoji="1" lang="en-US" altLang="ja-JP" dirty="0" smtClean="0"/>
          </a:p>
          <a:p>
            <a:endParaRPr kumimoji="1" lang="en-US" altLang="ja-JP" dirty="0" smtClean="0"/>
          </a:p>
          <a:p>
            <a:r>
              <a:rPr kumimoji="1" lang="ja-JP" altLang="en-US" dirty="0" smtClean="0"/>
              <a:t>例としては、～～</a:t>
            </a:r>
            <a:endParaRPr kumimoji="1" lang="en-US" altLang="ja-JP" dirty="0" smtClean="0"/>
          </a:p>
          <a:p>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つ目は予測を一括で行うので、～～</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a:t>
            </a:r>
            <a:endParaRPr kumimoji="1" lang="en-US" altLang="ja-JP" dirty="0" smtClean="0"/>
          </a:p>
          <a:p>
            <a:endParaRPr kumimoji="1" lang="en-US" altLang="ja-JP" dirty="0" smtClean="0"/>
          </a:p>
          <a:p>
            <a:r>
              <a:rPr kumimoji="1" lang="ja-JP" altLang="en-US" err="1" smtClean="0"/>
              <a:t>なの</a:t>
            </a:r>
            <a:r>
              <a:rPr kumimoji="1" lang="ja-JP" altLang="en-US" smtClean="0"/>
              <a:t>で、全コンテンツに対して予測しなおすようなバッチの組み方をすると、データ量に増加に対して処理時間が予想以上に膨らんでしまい、日次のジョブでは終わらないようなことが起きるので注意が必要です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endParaRPr kumimoji="1" lang="en-US" altLang="ja-JP" dirty="0" smtClean="0"/>
          </a:p>
          <a:p>
            <a:endParaRPr kumimoji="1" lang="en-US" altLang="ja-JP" dirty="0" smtClean="0"/>
          </a:p>
          <a:p>
            <a:r>
              <a:rPr kumimoji="1" lang="ja-JP" altLang="en-US" dirty="0" smtClean="0"/>
              <a:t>またログ設計は特徴量を決めるための重要なポイントということで、どこにある</a:t>
            </a:r>
            <a:r>
              <a:rPr kumimoji="1" lang="ja-JP" altLang="en-US" dirty="0" err="1" smtClean="0"/>
              <a:t>どった</a:t>
            </a:r>
            <a:r>
              <a:rPr kumimoji="1" lang="ja-JP" altLang="en-US" dirty="0" smtClean="0"/>
              <a:t>情報を利用し、教師データに活用するかについての概要を説明します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分散データベース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26</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31</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機械学習にはいくつかの種類がありますが、ここでは最も活用ケースが多い教師あり学習について、システムに組み込む場合の構成を説明します</a:t>
            </a:r>
            <a:endParaRPr kumimoji="1" lang="en-US" altLang="ja-JP" dirty="0" smtClean="0"/>
          </a:p>
          <a:p>
            <a:endParaRPr kumimoji="1" lang="en-US" altLang="ja-JP" dirty="0" smtClean="0"/>
          </a:p>
          <a:p>
            <a:r>
              <a:rPr kumimoji="1" lang="ja-JP" altLang="en-US" dirty="0" smtClean="0"/>
              <a:t>分類や回帰などの教師あり学習の場合、学習と予測の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更にそのタイミングによって、バッチ処理での学習とリアルタイム処理での学習という２種類のタイミングがあります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本節では</a:t>
            </a:r>
            <a:r>
              <a:rPr kumimoji="1" lang="en-US" altLang="ja-JP" dirty="0" smtClean="0"/>
              <a:t>2</a:t>
            </a:r>
            <a:r>
              <a:rPr kumimoji="1" lang="ja-JP" altLang="en-US" dirty="0" smtClean="0"/>
              <a:t>種類の学習をする場合のシステム構成とそのポイントについて学びますが、まずその前に重要でありながら混乱しがちな用語について整理しておきます</a:t>
            </a:r>
            <a:endParaRPr kumimoji="1" lang="en-US" altLang="ja-JP" dirty="0" smtClean="0"/>
          </a:p>
          <a:p>
            <a:endParaRPr kumimoji="1" lang="en-US" altLang="ja-JP" dirty="0" smtClean="0"/>
          </a:p>
          <a:p>
            <a:r>
              <a:rPr kumimoji="1" lang="ja-JP" altLang="en-US" dirty="0" smtClean="0"/>
              <a:t>で、よく混乱しやすいのが～～です。</a:t>
            </a:r>
            <a:endParaRPr kumimoji="1" lang="en-US" altLang="ja-JP" dirty="0" smtClean="0"/>
          </a:p>
          <a:p>
            <a:endParaRPr kumimoji="1" lang="en-US" altLang="ja-JP" dirty="0" smtClean="0"/>
          </a:p>
          <a:p>
            <a:r>
              <a:rPr kumimoji="1" lang="ja-JP" altLang="en-US" dirty="0" smtClean="0"/>
              <a:t>機械学習において、「バッチ」という言葉は特別な意味を持つということで、多くの場合、機械学習の文脈で「バッチ」というと「バッチ学習」のことを</a:t>
            </a:r>
            <a:r>
              <a:rPr kumimoji="1" lang="ja-JP" altLang="en-US" smtClean="0"/>
              <a:t>指すと</a:t>
            </a:r>
            <a:endParaRPr kumimoji="1" lang="en-US" altLang="ja-JP" dirty="0" smtClean="0"/>
          </a:p>
          <a:p>
            <a:endParaRPr kumimoji="1" lang="en-US" altLang="ja-JP" dirty="0" smtClean="0"/>
          </a:p>
          <a:p>
            <a:r>
              <a:rPr kumimoji="1" lang="ja-JP" altLang="en-US" dirty="0" smtClean="0"/>
              <a:t>で、この本ではバッチ処理を～～と定義し、リアルタイム処理を～～と定義しています</a:t>
            </a:r>
            <a:endParaRPr kumimoji="1" lang="en-US" altLang="ja-JP" dirty="0" smtClean="0"/>
          </a:p>
          <a:p>
            <a:endParaRPr kumimoji="1" lang="en-US" altLang="ja-JP" dirty="0" smtClean="0"/>
          </a:p>
          <a:p>
            <a:r>
              <a:rPr kumimoji="1" lang="ja-JP" altLang="en-US" dirty="0" smtClean="0"/>
              <a:t>あと、バッチ処理とバッチ学習の混同を避けるため～～</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一括学習は、その名の通り一括で学習するとことで～～なので～～ということです。</a:t>
            </a:r>
            <a:endParaRPr kumimoji="1" lang="en-US" altLang="ja-JP" dirty="0" smtClean="0"/>
          </a:p>
          <a:p>
            <a:endParaRPr kumimoji="1" lang="en-US" altLang="ja-JP" dirty="0" smtClean="0"/>
          </a:p>
          <a:p>
            <a:r>
              <a:rPr kumimoji="1" lang="ja-JP" altLang="en-US" dirty="0" smtClean="0"/>
              <a:t>逐次学習も、名前の通り逐次的に学習していくということで、～～計算していく学習方法です。で～～といったメリットがあります。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処理はバッチ処理とリアルタイムの</a:t>
            </a:r>
            <a:r>
              <a:rPr kumimoji="1" lang="en-US" altLang="ja-JP" dirty="0" smtClean="0"/>
              <a:t>2</a:t>
            </a:r>
            <a:r>
              <a:rPr kumimoji="1" lang="ja-JP" altLang="en-US" dirty="0" smtClean="0"/>
              <a:t>つで、学習方法も一括学習と逐次学習の</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よくある誤解は「一括学習はバッチ処理でしかできず」、「逐次学習はリアルタイム処理でしかできない」というものです。実は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dirty="0" smtClean="0"/>
              <a:t>前のスライドで逐次学習は、最適化時に教師データを１ずつ与えてその都度処理する最適化方針だと説明しました。つまり</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ここからは、バッチ処理で学習を行う</a:t>
            </a:r>
            <a:r>
              <a:rPr kumimoji="1" lang="en-US" altLang="ja-JP" dirty="0" smtClean="0"/>
              <a:t>3</a:t>
            </a:r>
            <a:r>
              <a:rPr kumimoji="1" lang="ja-JP" altLang="en-US" dirty="0" err="1" smtClean="0"/>
              <a:t>つの</a:t>
            </a:r>
            <a:r>
              <a:rPr kumimoji="1" lang="ja-JP" altLang="en-US" dirty="0" smtClean="0"/>
              <a:t>予測パターンについての構成を見て行きます</a:t>
            </a:r>
            <a:endParaRPr kumimoji="1" lang="en-US" altLang="ja-JP" dirty="0" smtClean="0"/>
          </a:p>
          <a:p>
            <a:endParaRPr kumimoji="1" lang="en-US" altLang="ja-JP" dirty="0" smtClean="0"/>
          </a:p>
          <a:p>
            <a:r>
              <a:rPr kumimoji="1" lang="ja-JP" altLang="en-US" dirty="0" smtClean="0"/>
              <a:t>こちらが３つのパターンになります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一つ目は～～という方法で、このパターンは３つの予測パターンの中で、最も素朴な方法がこのパターンです。</a:t>
            </a:r>
            <a:endParaRPr kumimoji="1" lang="en-US" altLang="ja-JP" dirty="0" smtClean="0"/>
          </a:p>
          <a:p>
            <a:endParaRPr kumimoji="1" lang="en-US" altLang="ja-JP" dirty="0" smtClean="0"/>
          </a:p>
          <a:p>
            <a:r>
              <a:rPr kumimoji="1" lang="ja-JP" altLang="en-US" dirty="0" smtClean="0"/>
              <a:t>このパターンは、バッチ処理で一括学習をし、そこで得られた予測モデルを</a:t>
            </a:r>
            <a:r>
              <a:rPr kumimoji="1" lang="en-US" altLang="ja-JP" dirty="0" smtClean="0"/>
              <a:t>Web</a:t>
            </a:r>
            <a:r>
              <a:rPr kumimoji="1" lang="ja-JP" altLang="en-US" dirty="0" smtClean="0"/>
              <a:t>アプリケーションでリアルタイム処理で利用するというものです。</a:t>
            </a:r>
            <a:endParaRPr kumimoji="1" lang="en-US" altLang="ja-JP"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dirty="0" smtClean="0"/>
              <a:t>学習は一括でできるけど、予測したい未知の入力データが事前に用意できず、予測結果を低遅延で使いたい場合です</a:t>
            </a:r>
            <a:endParaRPr kumimoji="1" lang="en-US" altLang="ja-JP"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dirty="0" smtClean="0"/>
              <a:t>そのため</a:t>
            </a:r>
            <a:r>
              <a:rPr kumimoji="1" lang="en-US" altLang="ja-JP" dirty="0" smtClean="0"/>
              <a:t>RDB</a:t>
            </a:r>
            <a:r>
              <a:rPr kumimoji="1" lang="ja-JP" altLang="en-US" dirty="0" smtClean="0"/>
              <a:t>に前処理済みのデータや特徴量を格納しておく工夫が必要です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fontScale="90000"/>
          </a:bodyPr>
          <a:lstStyle/>
          <a:p>
            <a:r>
              <a:rPr lang="en-US" altLang="ja-JP" dirty="0" smtClean="0"/>
              <a:t>4.2.2 </a:t>
            </a:r>
            <a:r>
              <a:rPr lang="ja-JP" altLang="en-US" dirty="0" smtClean="0"/>
              <a:t>バッチ処理で学習＋予測結果を</a:t>
            </a:r>
            <a:r>
              <a:rPr lang="en-US" altLang="ja-JP" dirty="0" smtClean="0"/>
              <a:t>Web</a:t>
            </a:r>
            <a:r>
              <a:rPr lang="ja-JP" altLang="en-US" dirty="0" smtClean="0"/>
              <a:t>アプリケーションで直接算出する</a:t>
            </a:r>
            <a:r>
              <a:rPr lang="en-US" altLang="ja-JP" dirty="0" smtClean="0"/>
              <a:t>(</a:t>
            </a:r>
            <a:r>
              <a:rPr lang="ja-JP" altLang="en-US" dirty="0" smtClean="0"/>
              <a:t>リアルタイム処理で予測</a:t>
            </a:r>
            <a:r>
              <a:rPr lang="en-US" altLang="ja-JP" dirty="0" smtClean="0"/>
              <a:t>)</a:t>
            </a:r>
            <a:endParaRPr kumimoji="1" lang="ja-JP" altLang="en-US" dirty="0"/>
          </a:p>
        </p:txBody>
      </p:sp>
      <p:sp>
        <p:nvSpPr>
          <p:cNvPr id="3" name="コンテンツ プレースホルダー 2"/>
          <p:cNvSpPr>
            <a:spLocks noGrp="1"/>
          </p:cNvSpPr>
          <p:nvPr>
            <p:ph idx="1"/>
          </p:nvPr>
        </p:nvSpPr>
        <p:spPr>
          <a:xfrm>
            <a:off x="838200" y="1825624"/>
            <a:ext cx="10899098"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データのフェッチ、前処理、特徴抽出、予測といった一連の処理が低遅延で完結することが望ましい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アプリケーションと機械学習に使う言語を分けられる</a:t>
            </a:r>
            <a:endParaRPr lang="en-US" altLang="ja-JP" dirty="0" smtClean="0"/>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a:t>比</a:t>
            </a:r>
            <a:r>
              <a:rPr lang="ja-JP" altLang="en-US" sz="2800" dirty="0" smtClean="0"/>
              <a:t>べると</a:t>
            </a:r>
            <a:r>
              <a:rPr lang="en-US" altLang="ja-JP" sz="2800" dirty="0" smtClean="0"/>
              <a:t>API</a:t>
            </a:r>
            <a:r>
              <a:rPr lang="ja-JP" altLang="en-US" sz="2800" dirty="0" smtClean="0"/>
              <a:t>サーバと予測結果を利用するクライアントの間で通信が発生する分，</a:t>
            </a:r>
            <a:r>
              <a:rPr lang="ja-JP" altLang="en-US" sz="2800" dirty="0" smtClean="0">
                <a:solidFill>
                  <a:schemeClr val="accent5"/>
                </a:solidFill>
              </a:rPr>
              <a:t>遅延が大きくなる</a:t>
            </a:r>
            <a:endParaRPr lang="en-US" altLang="ja-JP" sz="28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4.2.4 </a:t>
            </a:r>
            <a:r>
              <a:rPr lang="ja-JP" altLang="en-US" sz="4000" dirty="0"/>
              <a:t>バッチ処理で学習＋予測結果を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833415"/>
            <a:ext cx="9961512"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イベント</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例：ユーザの</a:t>
            </a:r>
            <a:r>
              <a:rPr lang="en-US" altLang="ja-JP" sz="2800" dirty="0">
                <a:latin typeface="ＭＳ Ｐゴシック" panose="020B0600070205080204" pitchFamily="50" charset="-128"/>
                <a:ea typeface="ＭＳ Ｐゴシック" panose="020B0600070205080204" pitchFamily="50" charset="-128"/>
              </a:rPr>
              <a:t>Web</a:t>
            </a:r>
            <a:r>
              <a:rPr lang="ja-JP" altLang="en-US" sz="2800" dirty="0">
                <a:latin typeface="ＭＳ Ｐゴシック" panose="020B0600070205080204" pitchFamily="50" charset="-128"/>
                <a:ea typeface="ＭＳ Ｐゴシック" panose="020B0600070205080204" pitchFamily="50" charset="-128"/>
              </a:rPr>
              <a:t>ページ訪問</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をトリガーとして即時に予測結果を返す必要がない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6" name="テキスト ボックス 45"/>
          <p:cNvSpPr txBox="1"/>
          <p:nvPr/>
        </p:nvSpPr>
        <p:spPr>
          <a:xfrm>
            <a:off x="795032" y="1786677"/>
            <a:ext cx="10837334" cy="446276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このパターンが用いられる</a:t>
            </a:r>
            <a:r>
              <a:rPr lang="ja-JP" altLang="en-US" sz="2400" dirty="0" smtClean="0">
                <a:latin typeface="ＭＳ Ｐゴシック" panose="020B0600070205080204" pitchFamily="50" charset="-128"/>
                <a:ea typeface="ＭＳ Ｐゴシック" panose="020B0600070205080204" pitchFamily="50" charset="-128"/>
              </a:rPr>
              <a:t>場面</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メリット</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デメリット</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で登録された差分のコンテンツだけ予測を行う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4.2.6 </a:t>
            </a:r>
            <a:r>
              <a:rPr kumimoji="1" lang="ja-JP" altLang="en-US" dirty="0" smtClean="0"/>
              <a:t>各パターンのまとめ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 </a:t>
            </a:r>
            <a:r>
              <a:rPr kumimoji="1" lang="ja-JP" altLang="en-US" dirty="0" smtClean="0"/>
              <a:t>ログ設計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4.3.2 </a:t>
            </a:r>
            <a:r>
              <a:rPr kumimoji="1" lang="ja-JP" altLang="en-US" dirty="0" smtClean="0"/>
              <a:t>ログを保持する場所</a:t>
            </a:r>
            <a:endParaRPr kumimoji="1" lang="ja-JP" altLang="en-US" dirty="0"/>
          </a:p>
        </p:txBody>
      </p:sp>
      <p:sp>
        <p:nvSpPr>
          <p:cNvPr id="3" name="コンテンツ プレースホルダー 2"/>
          <p:cNvSpPr>
            <a:spLocks noGrp="1"/>
          </p:cNvSpPr>
          <p:nvPr>
            <p:ph idx="1"/>
          </p:nvPr>
        </p:nvSpPr>
        <p:spPr>
          <a:xfrm>
            <a:off x="725774" y="1615764"/>
            <a:ext cx="11138942" cy="5017383"/>
          </a:xfrm>
        </p:spPr>
        <p:txBody>
          <a:bodyPr>
            <a:normAutofit/>
          </a:bodyPr>
          <a:lstStyle/>
          <a:p>
            <a:r>
              <a:rPr kumimoji="1" lang="ja-JP" altLang="en-US" dirty="0" smtClean="0"/>
              <a:t>ユーザー行動ログはデータ量が多くなるので，保存場所には気をつける必要がある</a:t>
            </a:r>
            <a:endParaRPr kumimoji="1" lang="en-US" altLang="ja-JP" dirty="0" smtClean="0"/>
          </a:p>
          <a:p>
            <a:pPr lvl="1"/>
            <a:r>
              <a:rPr lang="ja-JP" altLang="en-US" dirty="0" smtClean="0"/>
              <a:t>分散</a:t>
            </a:r>
            <a:r>
              <a:rPr lang="en-US" altLang="ja-JP" dirty="0" smtClean="0"/>
              <a:t>RDBMS</a:t>
            </a:r>
            <a:r>
              <a:rPr lang="ja-JP" altLang="en-US" dirty="0" smtClean="0"/>
              <a:t>に格納する</a:t>
            </a:r>
            <a:endParaRPr lang="en-US" altLang="ja-JP" dirty="0" smtClean="0"/>
          </a:p>
          <a:p>
            <a:pPr lvl="2"/>
            <a:r>
              <a:rPr lang="ja-JP" altLang="en-US" b="1" dirty="0" smtClean="0"/>
              <a:t>分散</a:t>
            </a:r>
            <a:r>
              <a:rPr lang="en-US" altLang="ja-JP" b="1" dirty="0" smtClean="0"/>
              <a:t>DB</a:t>
            </a:r>
            <a:r>
              <a:rPr lang="ja-JP" altLang="en-US" b="1" dirty="0" smtClean="0"/>
              <a:t>：</a:t>
            </a:r>
            <a:r>
              <a:rPr lang="ja-JP" altLang="en-US" dirty="0" smtClean="0"/>
              <a:t>ネットワーク上</a:t>
            </a:r>
            <a:r>
              <a:rPr lang="ja-JP" altLang="en-US" dirty="0"/>
              <a:t>に</a:t>
            </a:r>
            <a:r>
              <a:rPr lang="ja-JP" altLang="en-US" dirty="0">
                <a:solidFill>
                  <a:srgbClr val="FF0000"/>
                </a:solidFill>
              </a:rPr>
              <a:t>複数存在</a:t>
            </a:r>
            <a:r>
              <a:rPr lang="ja-JP" altLang="en-US" dirty="0" smtClean="0">
                <a:solidFill>
                  <a:srgbClr val="FF0000"/>
                </a:solidFill>
              </a:rPr>
              <a:t>する</a:t>
            </a:r>
            <a:r>
              <a:rPr lang="en-US" altLang="ja-JP" dirty="0" smtClean="0">
                <a:solidFill>
                  <a:srgbClr val="FF0000"/>
                </a:solidFill>
              </a:rPr>
              <a:t>DB</a:t>
            </a:r>
            <a:r>
              <a:rPr lang="ja-JP" altLang="en-US" dirty="0" smtClean="0">
                <a:solidFill>
                  <a:srgbClr val="FF0000"/>
                </a:solidFill>
              </a:rPr>
              <a:t>をあたかも一つの</a:t>
            </a:r>
            <a:r>
              <a:rPr lang="en-US" altLang="ja-JP" dirty="0" smtClean="0">
                <a:solidFill>
                  <a:srgbClr val="FF0000"/>
                </a:solidFill>
              </a:rPr>
              <a:t>D</a:t>
            </a:r>
            <a:r>
              <a:rPr lang="en-US" altLang="ja-JP" dirty="0">
                <a:solidFill>
                  <a:srgbClr val="FF0000"/>
                </a:solidFill>
              </a:rPr>
              <a:t>B</a:t>
            </a:r>
            <a:r>
              <a:rPr lang="ja-JP" altLang="en-US" dirty="0" smtClean="0">
                <a:solidFill>
                  <a:srgbClr val="FF0000"/>
                </a:solidFill>
              </a:rPr>
              <a:t>であるかよう</a:t>
            </a:r>
            <a:r>
              <a:rPr lang="ja-JP" altLang="en-US" dirty="0">
                <a:solidFill>
                  <a:srgbClr val="FF0000"/>
                </a:solidFill>
              </a:rPr>
              <a:t>に利用</a:t>
            </a:r>
            <a:r>
              <a:rPr lang="ja-JP" altLang="en-US" dirty="0" smtClean="0"/>
              <a:t>する仕組み</a:t>
            </a:r>
            <a:endParaRPr lang="en-US" altLang="ja-JP" dirty="0" smtClean="0"/>
          </a:p>
          <a:p>
            <a:pPr lvl="2"/>
            <a:endParaRPr lang="en-US" altLang="ja-JP" dirty="0" smtClean="0"/>
          </a:p>
          <a:p>
            <a:pPr lvl="1"/>
            <a:r>
              <a:rPr kumimoji="1" lang="ja-JP" altLang="en-US" dirty="0" smtClean="0"/>
              <a:t>分散処理基盤</a:t>
            </a:r>
            <a:r>
              <a:rPr kumimoji="1" lang="en-US" altLang="ja-JP" dirty="0" err="1" smtClean="0"/>
              <a:t>Handoop</a:t>
            </a:r>
            <a:r>
              <a:rPr kumimoji="1" lang="ja-JP" altLang="en-US" dirty="0" smtClean="0"/>
              <a:t>クラスター</a:t>
            </a:r>
            <a:r>
              <a:rPr kumimoji="1" lang="en-US" altLang="ja-JP" dirty="0" smtClean="0"/>
              <a:t>HDFS</a:t>
            </a:r>
            <a:r>
              <a:rPr kumimoji="1" lang="ja-JP" altLang="en-US" dirty="0" smtClean="0"/>
              <a:t>に格納する</a:t>
            </a:r>
            <a:endParaRPr kumimoji="1" lang="en-US" altLang="ja-JP" dirty="0" smtClean="0"/>
          </a:p>
          <a:p>
            <a:pPr lvl="2"/>
            <a:r>
              <a:rPr kumimoji="1" lang="en-US" altLang="ja-JP" b="1" dirty="0" smtClean="0"/>
              <a:t>HDFS</a:t>
            </a:r>
            <a:r>
              <a:rPr kumimoji="1" lang="ja-JP" altLang="en-US" dirty="0" smtClean="0"/>
              <a:t>：</a:t>
            </a:r>
            <a:r>
              <a:rPr lang="ja-JP" altLang="en-US" dirty="0" smtClean="0"/>
              <a:t>管理</a:t>
            </a:r>
            <a:r>
              <a:rPr lang="ja-JP" altLang="en-US" dirty="0"/>
              <a:t>するファイルの読み書きを高速化するため</a:t>
            </a:r>
            <a:r>
              <a:rPr lang="ja-JP" altLang="en-US" dirty="0" smtClean="0"/>
              <a:t>に，大きな</a:t>
            </a:r>
            <a:r>
              <a:rPr lang="ja-JP" altLang="en-US" dirty="0"/>
              <a:t>ファイルを一定</a:t>
            </a:r>
            <a:r>
              <a:rPr lang="ja-JP" altLang="en-US" dirty="0" smtClean="0"/>
              <a:t>のブロック</a:t>
            </a:r>
            <a:r>
              <a:rPr lang="ja-JP" altLang="en-US" dirty="0"/>
              <a:t>に分割</a:t>
            </a:r>
            <a:r>
              <a:rPr lang="ja-JP" altLang="en-US" dirty="0" smtClean="0"/>
              <a:t>し，複数の</a:t>
            </a:r>
            <a:r>
              <a:rPr lang="ja-JP" altLang="en-US" dirty="0"/>
              <a:t>記憶装置</a:t>
            </a:r>
            <a:r>
              <a:rPr lang="ja-JP" altLang="en-US" dirty="0" smtClean="0"/>
              <a:t>に</a:t>
            </a:r>
            <a:r>
              <a:rPr lang="ja-JP" altLang="en-US" dirty="0"/>
              <a:t>分散して</a:t>
            </a:r>
            <a:r>
              <a:rPr lang="ja-JP" altLang="en-US" dirty="0" smtClean="0"/>
              <a:t>保存</a:t>
            </a:r>
            <a:endParaRPr lang="en-US" altLang="ja-JP" dirty="0" smtClean="0"/>
          </a:p>
          <a:p>
            <a:pPr lvl="2"/>
            <a:r>
              <a:rPr lang="ja-JP" altLang="en-US" dirty="0" smtClean="0"/>
              <a:t>読み込み</a:t>
            </a:r>
            <a:r>
              <a:rPr lang="ja-JP" altLang="en-US" dirty="0"/>
              <a:t>や書き込みを</a:t>
            </a:r>
            <a:r>
              <a:rPr lang="en-US" altLang="ja-JP" dirty="0"/>
              <a:t>DB</a:t>
            </a:r>
            <a:r>
              <a:rPr lang="ja-JP" altLang="en-US" dirty="0"/>
              <a:t>の数だけ並列に実行できるようにしている </a:t>
            </a:r>
            <a:endParaRPr kumimoji="1" lang="en-US" altLang="ja-JP" dirty="0" smtClean="0"/>
          </a:p>
          <a:p>
            <a:pPr lvl="2"/>
            <a:endParaRPr kumimoji="1" lang="en-US" altLang="ja-JP" dirty="0" smtClean="0"/>
          </a:p>
          <a:p>
            <a:pPr lvl="1"/>
            <a:r>
              <a:rPr lang="ja-JP" altLang="en-US" dirty="0" smtClean="0"/>
              <a:t>オブジェクトストレージに格納する</a:t>
            </a:r>
            <a:endParaRPr lang="en-US" altLang="ja-JP" dirty="0" smtClean="0"/>
          </a:p>
          <a:p>
            <a:pPr lvl="2"/>
            <a:r>
              <a:rPr lang="ja-JP" altLang="en-US" dirty="0" smtClean="0"/>
              <a:t>ファイル単位，ブロック単位ではなく「オブジェクト」という単位でデータを管理するストレージ</a:t>
            </a:r>
            <a:endParaRPr lang="en-US" altLang="ja-JP" dirty="0" smtClean="0"/>
          </a:p>
          <a:p>
            <a:pPr lvl="2"/>
            <a:r>
              <a:rPr lang="ja-JP" altLang="en-US" dirty="0" smtClean="0"/>
              <a:t>拡張性</a:t>
            </a:r>
            <a:endParaRPr lang="en-US" altLang="ja-JP"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4.3.3 </a:t>
            </a:r>
            <a:r>
              <a:rPr kumimoji="1" lang="ja-JP" altLang="en-US" dirty="0" smtClean="0"/>
              <a:t>ログを設計する上での注意点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必要そうな</a:t>
            </a:r>
            <a:r>
              <a:rPr kumimoji="1" lang="ja-JP" altLang="en-US" smtClean="0"/>
              <a:t>ユーザー情報，コンテンツ情報についてはサービス設計時にあらかじめ想定しておく必要がある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159741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一括学習をしてから得られたモデルから，予測結果をどのように呼び出すかによって</a:t>
            </a:r>
            <a:r>
              <a:rPr kumimoji="1" lang="en-US" altLang="ja-JP" dirty="0" smtClean="0"/>
              <a:t>4</a:t>
            </a:r>
            <a:r>
              <a:rPr kumimoji="1" lang="ja-JP" altLang="en-US" dirty="0" err="1" smtClean="0"/>
              <a:t>つの</a:t>
            </a:r>
            <a:r>
              <a:rPr kumimoji="1" lang="ja-JP" altLang="en-US" dirty="0" smtClean="0"/>
              <a:t>パターンがある</a:t>
            </a:r>
            <a:endParaRPr kumimoji="1" lang="en-US" altLang="ja-JP" dirty="0" smtClean="0"/>
          </a:p>
          <a:p>
            <a:pPr lvl="1"/>
            <a:r>
              <a:rPr kumimoji="1" lang="ja-JP" altLang="en-US" dirty="0" smtClean="0"/>
              <a:t>一括学習＋直接予測</a:t>
            </a:r>
            <a:endParaRPr kumimoji="1" lang="en-US" altLang="ja-JP" dirty="0" smtClean="0"/>
          </a:p>
          <a:p>
            <a:pPr lvl="1"/>
            <a:r>
              <a:rPr lang="ja-JP" altLang="en-US" dirty="0" smtClean="0"/>
              <a:t>一括学習＋</a:t>
            </a:r>
            <a:r>
              <a:rPr lang="en-US" altLang="ja-JP" dirty="0" smtClean="0"/>
              <a:t>API</a:t>
            </a:r>
          </a:p>
          <a:p>
            <a:pPr lvl="1"/>
            <a:r>
              <a:rPr kumimoji="1" lang="ja-JP" altLang="en-US" dirty="0" smtClean="0"/>
              <a:t>一括学習＋</a:t>
            </a:r>
            <a:r>
              <a:rPr kumimoji="1" lang="en-US" altLang="ja-JP" dirty="0" smtClean="0"/>
              <a:t>DB</a:t>
            </a:r>
          </a:p>
          <a:p>
            <a:pPr lvl="1"/>
            <a:r>
              <a:rPr lang="ja-JP" altLang="en-US" dirty="0" smtClean="0"/>
              <a:t>リアルタイム</a:t>
            </a:r>
            <a:endParaRPr lang="en-US" altLang="ja-JP" dirty="0" smtClean="0"/>
          </a:p>
          <a:p>
            <a:r>
              <a:rPr kumimoji="1" lang="ja-JP" altLang="en-US" dirty="0" smtClean="0"/>
              <a:t>ログ設計に合わせて特徴量や教師データをすることが重要</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404770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47203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298490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368477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43557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.1 </a:t>
            </a:r>
            <a:r>
              <a:rPr lang="ja-JP" altLang="en-US" dirty="0" smtClean="0"/>
              <a:t>システムに機械学習を含める流れ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111327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22237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 </a:t>
            </a:r>
            <a:r>
              <a:rPr kumimoji="1" lang="ja-JP" altLang="en-US" dirty="0" smtClean="0"/>
              <a:t>システム設計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en-US" altLang="ja-JP" dirty="0" smtClean="0"/>
              <a:t>4.2.1 </a:t>
            </a:r>
            <a:r>
              <a:rPr kumimoji="1" lang="ja-JP" altLang="en-US" dirty="0" smtClean="0"/>
              <a:t>混乱しやすい「バッチ処理」と「バッチ学習」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で何かを処理すること、またその処理そのものを指す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リアルタイム学習で逐次学習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en-US" altLang="ja-JP" sz="3600" dirty="0"/>
              <a:t>4.2.2 </a:t>
            </a:r>
            <a:r>
              <a:rPr lang="ja-JP" altLang="en-US" sz="3600" dirty="0"/>
              <a:t>バッチ処理で学習＋予測結果を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6981670" y="1690689"/>
            <a:ext cx="5047937"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4484</TotalTime>
  <Words>3989</Words>
  <Application>Microsoft Office PowerPoint</Application>
  <PresentationFormat>ワイド画面</PresentationFormat>
  <Paragraphs>573</Paragraphs>
  <Slides>31</Slides>
  <Notes>21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4.1 システムに機械学習を含める流れ</vt:lpstr>
      <vt:lpstr>4.2 システム設計</vt:lpstr>
      <vt:lpstr>4.2.1 混乱しやすい「バッチ処理」と「バッチ学習」</vt:lpstr>
      <vt:lpstr>一括学習と逐次学習</vt:lpstr>
      <vt:lpstr>取りうる処理と学習の組み合わせ</vt:lpstr>
      <vt:lpstr>バッチ処理で学習を行う３つの予測パターン</vt:lpstr>
      <vt:lpstr>4.2.2 バッチ処理で学習＋予測結果をWebアプリケーションで直接算出する(リアルタイム処理で予測)</vt:lpstr>
      <vt:lpstr>4.2.2 バッチ処理で学習＋予測結果をWebアプリケーションで直接算出する(リアルタイム処理で予測)</vt:lpstr>
      <vt:lpstr>パターン１：学習フェーズ</vt:lpstr>
      <vt:lpstr>パターン１：予測フェーズ</vt:lpstr>
      <vt:lpstr>4.2.2 バッチ処理で学習＋予測結果をAPI経由で利用する(リアルタイム処理で予測)</vt:lpstr>
      <vt:lpstr>4.2.2 バッチ処理で学習＋予測結果をAPI経由で利用する(リアルタイム処理で予測)</vt:lpstr>
      <vt:lpstr>4.2.4 バッチ処理で学習＋予測結果をDB経由で利用する(バッチ処理で予測)</vt:lpstr>
      <vt:lpstr>4.2.4 バッチ処理で学習＋予測結果をDB経由で利用する(バッチ処理で予測)</vt:lpstr>
      <vt:lpstr>パターン３：学習フェーズ</vt:lpstr>
      <vt:lpstr>パターン３：予測フェーズ</vt:lpstr>
      <vt:lpstr>4.2.6 各パターンのまとめ</vt:lpstr>
      <vt:lpstr>4.3 ログ設計</vt:lpstr>
      <vt:lpstr>4.3.2 ログを保持する場所</vt:lpstr>
      <vt:lpstr>4.3.3 ログを設計する上での注意点</vt:lpstr>
      <vt:lpstr>4.4 まとめ</vt:lpstr>
      <vt:lpstr>オブジェクトストレージ</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143</cp:revision>
  <dcterms:created xsi:type="dcterms:W3CDTF">2019-06-22T03:31:23Z</dcterms:created>
  <dcterms:modified xsi:type="dcterms:W3CDTF">2019-06-30T05:04:02Z</dcterms:modified>
</cp:coreProperties>
</file>