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2" r:id="rId26"/>
    <p:sldId id="290" r:id="rId27"/>
    <p:sldId id="280" r:id="rId28"/>
    <p:sldId id="278" r:id="rId29"/>
    <p:sldId id="266" r:id="rId30"/>
    <p:sldId id="287" r:id="rId31"/>
    <p:sldId id="272" r:id="rId32"/>
    <p:sldId id="267" r:id="rId33"/>
    <p:sldId id="27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45347" autoAdjust="0"/>
  </p:normalViewPr>
  <p:slideViewPr>
    <p:cSldViewPr snapToGrid="0">
      <p:cViewPr varScale="1">
        <p:scale>
          <a:sx n="46" d="100"/>
          <a:sy n="46" d="100"/>
        </p:scale>
        <p:origin x="2007" y="42"/>
      </p:cViewPr>
      <p:guideLst/>
    </p:cSldViewPr>
  </p:slideViewPr>
  <p:notesTextViewPr>
    <p:cViewPr>
      <p:scale>
        <a:sx n="125" d="100"/>
        <a:sy n="125" d="100"/>
      </p:scale>
      <p:origin x="0" y="-3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t>A/B</a:t>
            </a:r>
            <a:r>
              <a:rPr lang="ja-JP" altLang="en-US" u="sng" dirty="0" smtClean="0"/>
              <a:t>テストというのはモデルの検証方法で、</a:t>
            </a:r>
            <a:r>
              <a:rPr lang="ja-JP" altLang="en-US" sz="1200" u="sng" dirty="0" smtClean="0"/>
              <a:t>複数の予測モデルを並列に検証し、どのモデルがより高い成果を出せるのか調べることですね。</a:t>
            </a:r>
            <a:endParaRPr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u="sng" dirty="0" smtClean="0"/>
              <a:t>これは予測を一括で行うので予測で必要な情報が事前に存在しているってことですね</a:t>
            </a:r>
            <a:endParaRPr kumimoji="1" lang="en-US" altLang="ja-JP" u="sng" dirty="0" smtClean="0"/>
          </a:p>
          <a:p>
            <a:endParaRPr kumimoji="1" lang="en-US" altLang="ja-JP" dirty="0" smtClean="0"/>
          </a:p>
          <a:p>
            <a:r>
              <a:rPr kumimoji="1" lang="en-US" altLang="ja-JP" dirty="0" smtClean="0"/>
              <a:t>2</a:t>
            </a:r>
            <a:r>
              <a:rPr kumimoji="1" lang="ja-JP" altLang="en-US" dirty="0" smtClean="0"/>
              <a:t>つ目は～～ということです、</a:t>
            </a:r>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前のスライドの特徴で予測結果をリアルタイムに返す必要にないといったように、予測の頻度が頻繁でない対象や結果に向いているパターンになります。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a:t>
            </a:r>
            <a:r>
              <a:rPr kumimoji="1" lang="ja-JP" altLang="en-US" dirty="0" smtClean="0"/>
              <a:t>パターンは他のパターンと比べ</a:t>
            </a:r>
            <a:r>
              <a:rPr kumimoji="1" lang="ja-JP" altLang="en-US" dirty="0" smtClean="0"/>
              <a:t>、予測にかけられる時間に余裕があるのが特徴ですが、～～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パフォーマンスの向上が図れるほか</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一つのサイトが障害に遭っても全体の機能が失われない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オブジェクトストレージというのはファイル単位，ブロック単位ではなく「オブジェクト」という単位でデータを管理するストレージことで、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最後にログ設計する上での注意点を紹介します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注意点はいろいろあるんですが、その中でも大規模データの転送コストについて話したいと思います。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err="1" smtClean="0">
                <a:solidFill>
                  <a:schemeClr val="tx1"/>
                </a:solidFill>
                <a:effectLst/>
                <a:latin typeface="+mn-lt"/>
                <a:ea typeface="+mn-ea"/>
                <a:cs typeface="+mn-cs"/>
              </a:rPr>
              <a:t>sckit</a:t>
            </a:r>
            <a:r>
              <a:rPr kumimoji="1" lang="en-US" altLang="ja-JP" sz="1200" b="0" i="0" kern="1200" dirty="0" smtClean="0">
                <a:solidFill>
                  <a:schemeClr val="tx1"/>
                </a:solidFill>
                <a:effectLst/>
                <a:latin typeface="+mn-lt"/>
                <a:ea typeface="+mn-ea"/>
                <a:cs typeface="+mn-cs"/>
              </a:rPr>
              <a:t>-learn</a:t>
            </a:r>
            <a:r>
              <a:rPr kumimoji="1" lang="ja-JP" altLang="en-US" sz="1200" b="0" i="0" kern="1200" dirty="0" smtClean="0">
                <a:solidFill>
                  <a:schemeClr val="tx1"/>
                </a:solidFill>
                <a:effectLst/>
                <a:latin typeface="+mn-lt"/>
                <a:ea typeface="+mn-ea"/>
                <a:cs typeface="+mn-cs"/>
              </a:rPr>
              <a:t>などの機械学習ライブラリを使った学習をする場合、どうしても機械学習のバッチ処理を行うサーバーにデータを転送する必要がありますが、大規模データになると時間がかかります。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この時間を抑えるためにこの本では、分散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を利用した～～と言ってます。つまりこれは、既にデータが保存されている</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上で前処理するってことです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また、大規模データに対して、複雑な前処理を定期的に実行する必要がある場合ですね。これは先ほども言いましたが、～～した方がいいということで例えば</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Amazon S3</a:t>
            </a:r>
            <a:r>
              <a:rPr kumimoji="1" lang="ja-JP" altLang="en-US" sz="1200" b="0" i="0" kern="1200" dirty="0" smtClean="0">
                <a:solidFill>
                  <a:schemeClr val="tx1"/>
                </a:solidFill>
                <a:effectLst/>
                <a:latin typeface="+mn-lt"/>
                <a:ea typeface="+mn-ea"/>
                <a:cs typeface="+mn-cs"/>
              </a:rPr>
              <a:t>というのは、前のスライドで出てきたオブジェクトストレージのことです。</a:t>
            </a:r>
            <a:r>
              <a:rPr kumimoji="1" lang="en-US" altLang="ja-JP" sz="1200" b="0" i="0" kern="1200" dirty="0" smtClean="0">
                <a:solidFill>
                  <a:schemeClr val="tx1"/>
                </a:solidFill>
                <a:effectLst/>
                <a:latin typeface="+mn-lt"/>
                <a:ea typeface="+mn-ea"/>
                <a:cs typeface="+mn-cs"/>
              </a:rPr>
              <a:t>Amazon Elastic </a:t>
            </a:r>
            <a:r>
              <a:rPr kumimoji="1" lang="en-US" altLang="ja-JP" sz="1200" b="0" i="0" kern="1200" dirty="0" err="1" smtClean="0">
                <a:solidFill>
                  <a:schemeClr val="tx1"/>
                </a:solidFill>
                <a:effectLst/>
                <a:latin typeface="+mn-lt"/>
                <a:ea typeface="+mn-ea"/>
                <a:cs typeface="+mn-cs"/>
              </a:rPr>
              <a:t>MapReduce</a:t>
            </a:r>
            <a:r>
              <a:rPr kumimoji="1" lang="ja-JP" altLang="en-US" sz="1200" b="0" i="0" kern="1200" dirty="0" smtClean="0">
                <a:solidFill>
                  <a:schemeClr val="tx1"/>
                </a:solidFill>
                <a:effectLst/>
                <a:latin typeface="+mn-lt"/>
                <a:ea typeface="+mn-ea"/>
                <a:cs typeface="+mn-cs"/>
              </a:rPr>
              <a:t>は、</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と同じ分散処理基盤のことで抽出するデータの細かな加工を行う必要がある場合</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dirty="0" smtClean="0">
                <a:solidFill>
                  <a:schemeClr val="tx1"/>
                </a:solidFill>
                <a:effectLst/>
                <a:latin typeface="+mn-lt"/>
                <a:ea typeface="+mn-ea"/>
                <a:cs typeface="+mn-cs"/>
              </a:rPr>
              <a:t>万件の</a:t>
            </a:r>
            <a:r>
              <a:rPr kumimoji="1" lang="ja-JP" altLang="en-US" sz="1200" b="1" i="0" kern="1200" dirty="0" smtClean="0">
                <a:solidFill>
                  <a:schemeClr val="tx1"/>
                </a:solidFill>
                <a:effectLst/>
                <a:latin typeface="+mn-lt"/>
                <a:ea typeface="+mn-ea"/>
                <a:cs typeface="+mn-cs"/>
              </a:rPr>
              <a:t>大量データ</a:t>
            </a:r>
            <a:r>
              <a:rPr kumimoji="1" lang="ja-JP" altLang="en-US" sz="1200" b="0" i="0" kern="1200" dirty="0" smtClean="0">
                <a:solidFill>
                  <a:schemeClr val="tx1"/>
                </a:solidFill>
                <a:effectLst/>
                <a:latin typeface="+mn-lt"/>
                <a:ea typeface="+mn-ea"/>
                <a:cs typeface="+mn-cs"/>
              </a:rPr>
              <a:t>が登録されたデータを効率的に</a:t>
            </a:r>
            <a:r>
              <a:rPr kumimoji="1" lang="ja-JP" altLang="en-US" sz="1200" b="1" i="0" kern="1200" dirty="0" smtClean="0">
                <a:solidFill>
                  <a:schemeClr val="tx1"/>
                </a:solidFill>
                <a:effectLst/>
                <a:latin typeface="+mn-lt"/>
                <a:ea typeface="+mn-ea"/>
                <a:cs typeface="+mn-cs"/>
              </a:rPr>
              <a:t>取得・更新・削除・追加</a:t>
            </a:r>
            <a:r>
              <a:rPr kumimoji="1" lang="ja-JP" altLang="en-US" sz="1200" b="0" i="0" kern="1200" dirty="0" smtClean="0">
                <a:solidFill>
                  <a:schemeClr val="tx1"/>
                </a:solidFill>
                <a:effectLst/>
                <a:latin typeface="+mn-lt"/>
                <a:ea typeface="+mn-ea"/>
                <a:cs typeface="+mn-cs"/>
              </a:rPr>
              <a:t>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データウェアハウス：</a:t>
            </a:r>
            <a:r>
              <a:rPr kumimoji="1" lang="ja-JP" altLang="en-US" sz="1200" b="1" i="0" kern="1200" dirty="0" smtClean="0">
                <a:solidFill>
                  <a:schemeClr val="tx1"/>
                </a:solidFill>
                <a:effectLst/>
                <a:latin typeface="+mn-lt"/>
                <a:ea typeface="+mn-ea"/>
                <a:cs typeface="+mn-cs"/>
              </a:rPr>
              <a:t>過去データ（履歴データ）を整理して保管しておくデータベース</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28</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33</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学習にはいくつかの種類がありますが、ここでは最も活用ケースが多い教師あり学習について、システムに組み込む場合の構成を説明します</a:t>
            </a:r>
            <a:endParaRPr kumimoji="1" lang="en-US" altLang="ja-JP" u="sng" dirty="0" smtClean="0"/>
          </a:p>
          <a:p>
            <a:endParaRPr kumimoji="1" lang="en-US" altLang="ja-JP" dirty="0" smtClean="0"/>
          </a:p>
          <a:p>
            <a:r>
              <a:rPr kumimoji="1" lang="ja-JP" altLang="en-US" dirty="0" smtClean="0"/>
              <a:t>第１章で習ったように分類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a:t>
            </a:r>
            <a:r>
              <a:rPr kumimoji="1" lang="ja-JP" altLang="en-US" dirty="0" smtClean="0"/>
              <a:t>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ちょっとシステム構成とそのポイントについて学ぶ前に、重要でありながら混乱しがちな用語について整理しておきます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b="1" u="sng" dirty="0" smtClean="0"/>
              <a:t>最適化時に教師データを１ずつ与えてその都度処理する最適化方針だと説明しました</a:t>
            </a:r>
            <a:r>
              <a:rPr kumimoji="1" lang="ja-JP" altLang="en-US" u="sng" dirty="0" smtClean="0"/>
              <a:t>。</a:t>
            </a:r>
            <a:r>
              <a:rPr kumimoji="1" lang="ja-JP" altLang="en-US" u="sng" dirty="0" smtClean="0"/>
              <a:t>つまり～～</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600" dirty="0" smtClean="0"/>
              <a:t>ユーザー行動ログはデータ量が多く</a:t>
            </a:r>
            <a:r>
              <a:rPr kumimoji="1" lang="ja-JP" altLang="en-US" sz="3600" dirty="0" smtClean="0"/>
              <a:t>なる</a:t>
            </a:r>
            <a:endParaRPr kumimoji="1" lang="en-US" altLang="ja-JP" sz="3600" dirty="0" smtClean="0"/>
          </a:p>
          <a:p>
            <a:pPr marL="0" indent="0">
              <a:buNone/>
            </a:pPr>
            <a:endParaRPr kumimoji="1" lang="en-US" altLang="ja-JP" sz="100" dirty="0" smtClean="0"/>
          </a:p>
          <a:p>
            <a:r>
              <a:rPr lang="ja-JP" altLang="en-US" sz="3200" dirty="0" smtClean="0"/>
              <a:t>分散</a:t>
            </a:r>
            <a:r>
              <a:rPr lang="en-US" altLang="ja-JP" sz="3200" dirty="0" smtClean="0"/>
              <a:t>RDBMS</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dirty="0" smtClean="0">
                <a:solidFill>
                  <a:schemeClr val="accent5"/>
                </a:solidFill>
              </a:rPr>
              <a:t>データを転送する際，時間がかかる</a:t>
            </a:r>
            <a:endParaRPr kumimoji="1" lang="en-US" altLang="ja-JP" sz="3200" dirty="0" smtClean="0">
              <a:solidFill>
                <a:schemeClr val="accent5"/>
              </a:solidFill>
            </a:endParaRPr>
          </a:p>
          <a:p>
            <a:pPr lvl="1"/>
            <a:endParaRPr lang="en-US" altLang="ja-JP" sz="1000" dirty="0"/>
          </a:p>
          <a:p>
            <a:r>
              <a:rPr kumimoji="1" lang="ja-JP" altLang="en-US" sz="3200" dirty="0" smtClean="0"/>
              <a:t>時間を抑えるために</a:t>
            </a:r>
            <a:endParaRPr kumimoji="1" lang="en-US" altLang="ja-JP" sz="3200" dirty="0" smtClean="0"/>
          </a:p>
          <a:p>
            <a:pPr lvl="1"/>
            <a:r>
              <a:rPr lang="ja-JP" altLang="en-US" sz="2800" dirty="0" smtClean="0"/>
              <a:t>データウェアハウスに</a:t>
            </a:r>
            <a:r>
              <a:rPr lang="en-US" altLang="ja-JP" sz="2800" dirty="0" smtClean="0"/>
              <a:t>MySQL</a:t>
            </a:r>
            <a:r>
              <a:rPr lang="ja-JP" altLang="en-US" sz="2800" dirty="0" smtClean="0"/>
              <a:t>などの</a:t>
            </a:r>
            <a:r>
              <a:rPr lang="en-US" altLang="ja-JP" sz="2800" dirty="0" smtClean="0"/>
              <a:t>OLTP</a:t>
            </a:r>
            <a:r>
              <a:rPr lang="ja-JP" altLang="en-US" sz="2800" dirty="0" smtClean="0"/>
              <a:t>サーバーのデータを同期</a:t>
            </a:r>
            <a:endParaRPr lang="en-US" altLang="ja-JP" sz="2800" dirty="0" smtClean="0"/>
          </a:p>
          <a:p>
            <a:pPr lvl="1"/>
            <a:r>
              <a:rPr kumimoji="1" lang="ja-JP" altLang="en-US" sz="2800" dirty="0" smtClean="0"/>
              <a:t>分散</a:t>
            </a:r>
            <a:r>
              <a:rPr kumimoji="1" lang="en-US" altLang="ja-JP" sz="2800" dirty="0" smtClean="0"/>
              <a:t>RDBMS</a:t>
            </a:r>
            <a:r>
              <a:rPr kumimoji="1" lang="ja-JP" altLang="en-US" sz="2800" dirty="0" smtClean="0"/>
              <a:t>上で</a:t>
            </a:r>
            <a:r>
              <a:rPr kumimoji="1" lang="en-US" altLang="ja-JP" sz="2800" dirty="0" smtClean="0">
                <a:solidFill>
                  <a:srgbClr val="FF0000"/>
                </a:solidFill>
              </a:rPr>
              <a:t>SQL</a:t>
            </a:r>
            <a:r>
              <a:rPr kumimoji="1" lang="ja-JP" altLang="en-US" sz="2800" dirty="0" smtClean="0">
                <a:solidFill>
                  <a:srgbClr val="FF0000"/>
                </a:solidFill>
              </a:rPr>
              <a:t>を使って前処理</a:t>
            </a:r>
            <a:r>
              <a:rPr kumimoji="1" lang="ja-JP" altLang="en-US" sz="2800" dirty="0" smtClean="0"/>
              <a:t>をできるようにするのが望ましい</a:t>
            </a:r>
            <a:endParaRPr kumimoji="1" lang="en-US" altLang="ja-JP" sz="2800" dirty="0" smtClean="0"/>
          </a:p>
          <a:p>
            <a:pPr lvl="1"/>
            <a:endParaRPr lang="en-US" altLang="ja-JP" sz="1000" dirty="0"/>
          </a:p>
          <a:p>
            <a:r>
              <a:rPr kumimoji="1" lang="ja-JP" altLang="en-US" sz="3200" dirty="0" smtClean="0"/>
              <a:t>大規模なデータに対して，複雑な前処理を定期的に実行する必要がある場合</a:t>
            </a:r>
            <a:endParaRPr kumimoji="1" lang="en-US" altLang="ja-JP" sz="3200" dirty="0" smtClean="0"/>
          </a:p>
          <a:p>
            <a:pPr lvl="1"/>
            <a:r>
              <a:rPr kumimoji="1" lang="ja-JP" altLang="en-US" sz="2800" dirty="0" smtClean="0"/>
              <a:t>出来る限り</a:t>
            </a:r>
            <a:r>
              <a:rPr kumimoji="1" lang="ja-JP" altLang="en-US" sz="2800" u="sng" dirty="0" smtClean="0"/>
              <a:t>ローカルマシンにダウンロードしない</a:t>
            </a:r>
            <a:r>
              <a:rPr kumimoji="1" lang="ja-JP" altLang="en-US" sz="2800" dirty="0" smtClean="0"/>
              <a:t>工夫をする</a:t>
            </a:r>
            <a:endParaRPr kumimoji="1" lang="en-US" altLang="ja-JP" sz="2800" dirty="0" smtClean="0"/>
          </a:p>
          <a:p>
            <a:pPr lvl="2"/>
            <a:r>
              <a:rPr lang="en-US" altLang="ja-JP" sz="2400" dirty="0" smtClean="0"/>
              <a:t>e.g. Amazon S3</a:t>
            </a:r>
            <a:r>
              <a:rPr lang="ja-JP" altLang="en-US" sz="2400" dirty="0" err="1" smtClean="0"/>
              <a:t>に置</a:t>
            </a:r>
            <a:r>
              <a:rPr lang="ja-JP" altLang="en-US" sz="2400" dirty="0" smtClean="0"/>
              <a:t>いたデータを</a:t>
            </a:r>
            <a:r>
              <a:rPr lang="en-US" altLang="ja-JP" sz="2400" dirty="0" smtClean="0"/>
              <a:t>Amazon EMR</a:t>
            </a:r>
            <a:r>
              <a:rPr lang="ja-JP" altLang="en-US" sz="2400" dirty="0" smtClean="0"/>
              <a:t>で加工する</a:t>
            </a:r>
            <a:endParaRPr kumimoji="1" lang="en-US" altLang="ja-JP" sz="24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データの保持方法と転送方法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P21 </a:t>
            </a:r>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P22 </a:t>
            </a:r>
            <a:r>
              <a:rPr kumimoji="1" lang="ja-JP" altLang="en-US" dirty="0" smtClean="0"/>
              <a:t>データウェアハウス</a:t>
            </a:r>
            <a:endParaRPr kumimoji="1" lang="ja-JP" altLang="en-US" dirty="0"/>
          </a:p>
        </p:txBody>
      </p:sp>
      <p:pic>
        <p:nvPicPr>
          <p:cNvPr id="5" name="コンテンツ プレースホルダー 4"/>
          <p:cNvPicPr>
            <a:picLocks noGrp="1" noChangeAspect="1"/>
          </p:cNvPicPr>
          <p:nvPr>
            <p:ph idx="1"/>
          </p:nvPr>
        </p:nvPicPr>
        <p:blipFill rotWithShape="1">
          <a:blip r:embed="rId2"/>
          <a:srcRect l="7660" t="17744" r="44481" b="59093"/>
          <a:stretch/>
        </p:blipFill>
        <p:spPr>
          <a:xfrm>
            <a:off x="1087579" y="1535505"/>
            <a:ext cx="9490365" cy="4976029"/>
          </a:xfrm>
          <a:prstGeom prst="rect">
            <a:avLst/>
          </a:prstGeom>
        </p:spPr>
      </p:pic>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52451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33</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7324</TotalTime>
  <Words>4474</Words>
  <Application>Microsoft Office PowerPoint</Application>
  <PresentationFormat>ワイド画面</PresentationFormat>
  <Paragraphs>700</Paragraphs>
  <Slides>33</Slides>
  <Notes>25</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P21 オブジェクトストレージ</vt:lpstr>
      <vt:lpstr>P22 データウェアハウス</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232</cp:revision>
  <dcterms:created xsi:type="dcterms:W3CDTF">2019-06-22T03:31:23Z</dcterms:created>
  <dcterms:modified xsi:type="dcterms:W3CDTF">2019-07-02T04:24:56Z</dcterms:modified>
</cp:coreProperties>
</file>