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1" r:id="rId23"/>
    <p:sldId id="284" r:id="rId24"/>
    <p:sldId id="289" r:id="rId25"/>
    <p:sldId id="292" r:id="rId26"/>
    <p:sldId id="290" r:id="rId27"/>
    <p:sldId id="280" r:id="rId28"/>
    <p:sldId id="278" r:id="rId29"/>
    <p:sldId id="266" r:id="rId30"/>
    <p:sldId id="287" r:id="rId31"/>
    <p:sldId id="272" r:id="rId32"/>
    <p:sldId id="267" r:id="rId33"/>
    <p:sldId id="27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48449" autoAdjust="0"/>
  </p:normalViewPr>
  <p:slideViewPr>
    <p:cSldViewPr snapToGrid="0">
      <p:cViewPr varScale="1">
        <p:scale>
          <a:sx n="50" d="100"/>
          <a:sy n="50" d="100"/>
        </p:scale>
        <p:origin x="1848" y="21"/>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ixo.jp/blog/48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システムに機械学習を組み込</a:t>
            </a:r>
            <a:r>
              <a:rPr kumimoji="1" lang="ja-JP" altLang="en-US" baseline="0" dirty="0" err="1" smtClean="0"/>
              <a:t>むを</a:t>
            </a:r>
            <a:r>
              <a:rPr kumimoji="1" lang="ja-JP" altLang="en-US" baseline="0" dirty="0" smtClean="0"/>
              <a:t>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u="sng" dirty="0" smtClean="0"/>
              <a:t>学習は一括でできるけど、予測したい未知の入力データが事前に用意できず、予測結果を低遅延で使いたい場合です</a:t>
            </a:r>
            <a:endParaRPr kumimoji="1" lang="en-US" altLang="ja-JP" u="sng"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b="1" dirty="0" smtClean="0"/>
              <a:t>そのため</a:t>
            </a:r>
            <a:r>
              <a:rPr kumimoji="1" lang="en-US" altLang="ja-JP" b="1" dirty="0" smtClean="0"/>
              <a:t>DB</a:t>
            </a:r>
            <a:r>
              <a:rPr kumimoji="1" lang="ja-JP" altLang="en-US" b="1" dirty="0" smtClean="0"/>
              <a:t>に前処理済みのデータや特徴量を格納しておく工夫が必要です</a:t>
            </a:r>
            <a:endParaRPr kumimoji="1" lang="en-US" altLang="ja-JP" b="1"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アプリケーションとバッチシステムが同一言語でなければならないというように～～特徴があります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u="sng" dirty="0" smtClean="0">
                <a:latin typeface="ＭＳ Ｐゴシック" panose="020B0600070205080204" pitchFamily="50" charset="-128"/>
                <a:ea typeface="ＭＳ Ｐゴシック" panose="020B0600070205080204" pitchFamily="50" charset="-128"/>
              </a:rPr>
              <a:t>DB</a:t>
            </a:r>
            <a:r>
              <a:rPr lang="ja-JP" altLang="en-US" sz="1200" u="sng"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u="sng"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lang="ja-JP" altLang="en-US" sz="1200" u="sng" dirty="0" smtClean="0">
                <a:latin typeface="ＭＳ Ｐゴシック" panose="020B0600070205080204" pitchFamily="50" charset="-128"/>
                <a:ea typeface="ＭＳ Ｐゴシック" panose="020B0600070205080204" pitchFamily="50" charset="-128"/>
              </a:rPr>
              <a:t>簡単に言うと</a:t>
            </a:r>
            <a:r>
              <a:rPr kumimoji="1" lang="ja-JP" altLang="en-US" sz="1200" b="1" i="0" u="sng"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a:t>
            </a:r>
            <a:r>
              <a:rPr kumimoji="1" lang="ja-JP" altLang="en-US" sz="1200" b="0" i="0" kern="1200" dirty="0" smtClean="0">
                <a:solidFill>
                  <a:schemeClr val="tx1"/>
                </a:solidFill>
                <a:effectLst/>
                <a:latin typeface="+mn-lt"/>
                <a:ea typeface="+mn-ea"/>
                <a:cs typeface="+mn-cs"/>
              </a:rPr>
              <a:t>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で、次に学習フェーズ完成させておいたモデルを読み込んで、</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あり一つは、～～ということです、これは開発者が実装しやすくなるというメリットがあります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t>A/B</a:t>
            </a:r>
            <a:r>
              <a:rPr lang="ja-JP" altLang="en-US" u="sng" dirty="0" smtClean="0"/>
              <a:t>テストというのはモデルの検証方法で、</a:t>
            </a:r>
            <a:r>
              <a:rPr lang="ja-JP" altLang="en-US" sz="1200" u="sng" dirty="0" smtClean="0"/>
              <a:t>複数の予測モデルを並列に検証し、どのモデルがより高い成果を出せるのか調べることですね。</a:t>
            </a:r>
            <a:endParaRPr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u="sng" dirty="0" smtClean="0"/>
              <a:t>このパターンだとモデルが独立しているので比較検証がしやすいということです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この理由としては、～～余分に発生してしまうかららしいです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これは自分がクラウドスパイラルをやっていた時</a:t>
            </a:r>
            <a:r>
              <a:rPr lang="en-US" altLang="ja-JP" dirty="0" err="1" smtClean="0"/>
              <a:t>javascrpt</a:t>
            </a:r>
            <a:r>
              <a:rPr lang="ja-JP" altLang="en-US" dirty="0" smtClean="0"/>
              <a:t>の</a:t>
            </a:r>
            <a:r>
              <a:rPr lang="en-US" altLang="ja-JP" dirty="0" smtClean="0"/>
              <a:t>ajax</a:t>
            </a:r>
            <a:r>
              <a:rPr lang="ja-JP" altLang="en-US" dirty="0" smtClean="0"/>
              <a:t>で</a:t>
            </a:r>
            <a:r>
              <a:rPr lang="en-US" altLang="ja-JP" dirty="0" smtClean="0"/>
              <a:t>HTTP</a:t>
            </a:r>
            <a:r>
              <a:rPr lang="ja-JP" altLang="en-US" dirty="0" smtClean="0"/>
              <a:t>メソッドを非同期通信してました。　</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アプリケーションで使い勝手の良いのはこの</a:t>
            </a:r>
            <a:r>
              <a:rPr kumimoji="1" lang="ja-JP" altLang="en-US" b="1" dirty="0" smtClean="0"/>
              <a:t>パターン</a:t>
            </a:r>
            <a:r>
              <a:rPr kumimoji="1" lang="ja-JP" altLang="en-US" b="1" dirty="0" smtClean="0"/>
              <a:t>で、一番初めに試すパターンとしてはこの方法が無難らしいです。</a:t>
            </a:r>
            <a:endParaRPr kumimoji="1" lang="en-US" altLang="ja-JP" b="1" dirty="0" smtClean="0"/>
          </a:p>
          <a:p>
            <a:endParaRPr kumimoji="1" lang="en-US" altLang="ja-JP" dirty="0" smtClean="0"/>
          </a:p>
          <a:p>
            <a:r>
              <a:rPr kumimoji="1" lang="ja-JP" altLang="en-US" dirty="0" smtClean="0"/>
              <a:t>分類問題などに</a:t>
            </a:r>
            <a:r>
              <a:rPr kumimoji="1" lang="ja-JP" altLang="en-US" dirty="0" smtClean="0"/>
              <a:t>ついて教師あり学習のモデルを一括学習し、～～そして</a:t>
            </a:r>
            <a:r>
              <a:rPr kumimoji="1" lang="en-US" altLang="ja-JP" dirty="0" smtClean="0"/>
              <a:t>DB</a:t>
            </a:r>
            <a:r>
              <a:rPr kumimoji="1" lang="ja-JP" altLang="en-US" dirty="0" smtClean="0"/>
              <a:t>経由で予測結果を提供するといった方法になります</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a:t>
            </a:r>
            <a:r>
              <a:rPr kumimoji="1" lang="ja-JP" altLang="en-US" u="sng" dirty="0" smtClean="0"/>
              <a:t>予測</a:t>
            </a:r>
            <a:r>
              <a:rPr kumimoji="1" lang="ja-JP" altLang="en-US" u="sng" dirty="0" smtClean="0"/>
              <a:t>バッチとアプリケーションの間で</a:t>
            </a:r>
            <a:r>
              <a:rPr kumimoji="1" lang="en-US" altLang="ja-JP" u="sng" dirty="0" smtClean="0"/>
              <a:t>DB</a:t>
            </a:r>
            <a:r>
              <a:rPr kumimoji="1" lang="ja-JP" altLang="en-US" u="sng" dirty="0" smtClean="0"/>
              <a:t>を介してやり取りをするので</a:t>
            </a:r>
            <a:r>
              <a:rPr kumimoji="1" lang="ja-JP" altLang="en-US" u="sng" dirty="0" smtClean="0"/>
              <a:t>、パターン２と同様に</a:t>
            </a:r>
            <a:r>
              <a:rPr kumimoji="1" lang="en-US" altLang="ja-JP" u="sng" dirty="0" smtClean="0"/>
              <a:t>Web</a:t>
            </a:r>
            <a:r>
              <a:rPr kumimoji="1" lang="ja-JP" altLang="en-US" u="sng" dirty="0" smtClean="0"/>
              <a:t>アプリケーションと機械学習の学習・予測を行う部分がそれぞれ独立しており</a:t>
            </a:r>
            <a:endParaRPr kumimoji="1" lang="en-US" altLang="ja-JP" u="sng" dirty="0" smtClean="0"/>
          </a:p>
          <a:p>
            <a:endParaRPr kumimoji="1" lang="en-US" altLang="ja-JP" dirty="0" smtClean="0"/>
          </a:p>
          <a:p>
            <a:r>
              <a:rPr kumimoji="1" lang="ja-JP" altLang="en-US" b="1" dirty="0" smtClean="0"/>
              <a:t>言語</a:t>
            </a:r>
            <a:r>
              <a:rPr kumimoji="1" lang="ja-JP" altLang="en-US" b="1" dirty="0" smtClean="0"/>
              <a:t>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a:t>
            </a:r>
            <a:r>
              <a:rPr kumimoji="1" lang="ja-JP" altLang="en-US" u="sng" dirty="0" smtClean="0"/>
              <a:t>これは予測を一括で行うので予測で必要な情報が事前に存在しているってことですね</a:t>
            </a:r>
            <a:endParaRPr kumimoji="1" lang="en-US" altLang="ja-JP" u="sng" dirty="0" smtClean="0"/>
          </a:p>
          <a:p>
            <a:endParaRPr kumimoji="1" lang="en-US" altLang="ja-JP" dirty="0" smtClean="0"/>
          </a:p>
          <a:p>
            <a:r>
              <a:rPr kumimoji="1" lang="en-US" altLang="ja-JP" dirty="0" smtClean="0"/>
              <a:t>2</a:t>
            </a:r>
            <a:r>
              <a:rPr kumimoji="1" lang="ja-JP" altLang="en-US" dirty="0" smtClean="0"/>
              <a:t>つ目は～～ということです、つまり、リアルタイム処理をする必要ながないものに使えるということです</a:t>
            </a:r>
            <a:endParaRPr kumimoji="1" lang="en-US" altLang="ja-JP" dirty="0" smtClean="0"/>
          </a:p>
          <a:p>
            <a:endParaRPr kumimoji="1" lang="en-US" altLang="ja-JP" b="1" dirty="0" smtClean="0"/>
          </a:p>
          <a:p>
            <a:r>
              <a:rPr kumimoji="1" lang="ja-JP" altLang="en-US" b="1" dirty="0" smtClean="0"/>
              <a:t>即時に予測結果を提供したい場合は、前の２つのパターンでやってるようにリアルタイム処理で予測をする必要があります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前のスライドの特徴でも言ったように、予測の頻度が頻繁でない対象や結果に向いているパターンになります。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具体的には、予測の頻度がおよそ一日一回以上、短くても数時間に一回程度で問題のない対象や結果に向いているらしいです。</a:t>
            </a:r>
            <a:endParaRPr kumimoji="1" lang="en-US" altLang="ja-JP" dirty="0" smtClean="0"/>
          </a:p>
          <a:p>
            <a:endParaRPr kumimoji="1" lang="en-US" altLang="ja-JP" dirty="0" smtClean="0"/>
          </a:p>
          <a:p>
            <a:r>
              <a:rPr kumimoji="1" lang="ja-JP" altLang="en-US" dirty="0" smtClean="0"/>
              <a:t>例としては、～～することなどがあります</a:t>
            </a:r>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パターンと異なり～～ということです。これは、</a:t>
            </a:r>
            <a:r>
              <a:rPr kumimoji="1" lang="en-US" altLang="ja-JP" dirty="0" smtClean="0"/>
              <a:t>API</a:t>
            </a:r>
            <a:r>
              <a:rPr kumimoji="1" lang="ja-JP" altLang="en-US" dirty="0" smtClean="0"/>
              <a:t>パターンのような余分な通信が発生しないからですね</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学習フェーズでは、既に</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青のコンポーネントが予測フェーズで使う要素になります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このパターンはデメリットのところで言ったのですが～～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Apache</a:t>
            </a:r>
            <a:r>
              <a:rPr kumimoji="1" lang="ja-JP" altLang="en-US" dirty="0" smtClean="0"/>
              <a:t> </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endParaRPr kumimoji="1" lang="en-US" altLang="ja-JP" dirty="0" smtClean="0"/>
          </a:p>
          <a:p>
            <a:r>
              <a:rPr kumimoji="1" lang="ja-JP" altLang="en-US" dirty="0" smtClean="0"/>
              <a:t>リアルタイム処理で予測する場合のパターンは、予測結果を渡すまでの時間とデータ一件あたりにかけられる時間が短くて、</a:t>
            </a:r>
            <a:endParaRPr kumimoji="1" lang="en-US" altLang="ja-JP" dirty="0" smtClean="0"/>
          </a:p>
          <a:p>
            <a:endParaRPr kumimoji="1" lang="en-US" altLang="ja-JP" dirty="0" smtClean="0"/>
          </a:p>
          <a:p>
            <a:r>
              <a:rPr kumimoji="1" lang="ja-JP" altLang="en-US" dirty="0" smtClean="0"/>
              <a:t>バッチ処理で予測するパターンは長くなるということでした。</a:t>
            </a:r>
            <a:endParaRPr kumimoji="1" lang="en-US" altLang="ja-JP" dirty="0" smtClean="0"/>
          </a:p>
          <a:p>
            <a:endParaRPr kumimoji="1" lang="en-US" altLang="ja-JP" dirty="0" smtClean="0"/>
          </a:p>
          <a:p>
            <a:r>
              <a:rPr kumimoji="1" lang="ja-JP" altLang="en-US" dirty="0" smtClean="0"/>
              <a:t>まぁ、あと</a:t>
            </a:r>
            <a:r>
              <a:rPr kumimoji="1" lang="en-US" altLang="ja-JP" dirty="0" smtClean="0"/>
              <a:t>Web</a:t>
            </a:r>
            <a:r>
              <a:rPr kumimoji="1" lang="ja-JP" altLang="en-US" dirty="0" smtClean="0"/>
              <a:t>アプリケーションと機械学習の処理部分が独立してるかどうかで、同一言語で書かないといけないのか、それぞれ別の言語でいいのかが分かれるということでした。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a:t>
            </a:r>
            <a:r>
              <a:rPr kumimoji="1" lang="ja-JP" altLang="en-US" b="1" dirty="0" smtClean="0"/>
              <a:t>機械学習システムで必要な教師データをどのように取得するかを設計すること</a:t>
            </a:r>
            <a:r>
              <a:rPr kumimoji="1" lang="ja-JP" altLang="en-US" dirty="0" smtClean="0"/>
              <a:t>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　スキーマというのは何らかの構造のことで、ログは</a:t>
            </a:r>
            <a:r>
              <a:rPr kumimoji="1" lang="en-US" altLang="ja-JP" dirty="0" smtClean="0"/>
              <a:t>DB</a:t>
            </a:r>
            <a:r>
              <a:rPr kumimoji="1" lang="ja-JP" altLang="en-US" dirty="0" smtClean="0"/>
              <a:t>でよくある階層構造とかはないってことです。</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　</a:t>
            </a:r>
            <a:r>
              <a:rPr kumimoji="1" lang="ja-JP" altLang="en-US" sz="1200" b="0" i="0" u="sng"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で、取得した情報の中でも～～ということで、</a:t>
            </a:r>
            <a:r>
              <a:rPr kumimoji="1" lang="ja-JP" altLang="en-US" sz="1200" b="1" i="0" kern="1200" dirty="0" smtClean="0">
                <a:solidFill>
                  <a:schemeClr val="tx1"/>
                </a:solidFill>
                <a:effectLst/>
                <a:latin typeface="+mn-lt"/>
                <a:ea typeface="+mn-ea"/>
                <a:cs typeface="+mn-cs"/>
              </a:rPr>
              <a:t>保存場所には注意が必要だということです</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a:t>
            </a:r>
            <a:r>
              <a:rPr kumimoji="1" lang="ja-JP" altLang="en-US" sz="1200" b="1" i="0" u="sng" kern="1200" dirty="0" smtClean="0">
                <a:solidFill>
                  <a:schemeClr val="tx1"/>
                </a:solidFill>
                <a:effectLst/>
                <a:latin typeface="+mn-lt"/>
                <a:ea typeface="+mn-ea"/>
                <a:cs typeface="+mn-cs"/>
              </a:rPr>
              <a:t>通信負荷の軽減</a:t>
            </a:r>
            <a:r>
              <a:rPr kumimoji="1" lang="ja-JP" altLang="en-US" sz="1200" b="0" i="0" u="sng" kern="1200" dirty="0" smtClean="0">
                <a:solidFill>
                  <a:schemeClr val="tx1"/>
                </a:solidFill>
                <a:effectLst/>
                <a:latin typeface="+mn-lt"/>
                <a:ea typeface="+mn-ea"/>
                <a:cs typeface="+mn-cs"/>
              </a:rPr>
              <a:t>とか、</a:t>
            </a:r>
            <a:r>
              <a:rPr kumimoji="1" lang="ja-JP" altLang="en-US" sz="1200" b="1" i="0" u="sng" kern="1200" dirty="0" smtClean="0">
                <a:solidFill>
                  <a:schemeClr val="tx1"/>
                </a:solidFill>
                <a:effectLst/>
                <a:latin typeface="+mn-lt"/>
                <a:ea typeface="+mn-ea"/>
                <a:cs typeface="+mn-cs"/>
              </a:rPr>
              <a:t>一つのデータに障害に遭っても全体の機能が失われない</a:t>
            </a:r>
            <a:r>
              <a:rPr kumimoji="1" lang="ja-JP" altLang="en-US" sz="1200" b="0" i="0" u="sng" kern="1200" dirty="0" smtClean="0">
                <a:solidFill>
                  <a:schemeClr val="tx1"/>
                </a:solidFill>
                <a:effectLst/>
                <a:latin typeface="+mn-lt"/>
                <a:ea typeface="+mn-ea"/>
                <a:cs typeface="+mn-cs"/>
              </a:rPr>
              <a:t>というメリットもあります。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a:t>
            </a:r>
            <a:r>
              <a:rPr kumimoji="1" lang="ja-JP" altLang="en-US" sz="1200" b="1" i="0" kern="1200" dirty="0" smtClean="0">
                <a:solidFill>
                  <a:schemeClr val="tx1"/>
                </a:solidFill>
                <a:effectLst/>
                <a:latin typeface="+mn-lt"/>
                <a:ea typeface="+mn-ea"/>
                <a:cs typeface="+mn-cs"/>
              </a:rPr>
              <a:t>管理するファイルの読み書きを高速化するため</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大きなファイルを～～できるようにしたシステムです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a:t>
            </a:r>
            <a:r>
              <a:rPr lang="ja-JP" altLang="en-US" sz="2400" b="1" dirty="0" smtClean="0"/>
              <a:t>「オブジェクト」という単位でデータを管理するストレージ</a:t>
            </a:r>
            <a:r>
              <a:rPr lang="ja-JP" altLang="en-US" sz="2400" dirty="0" smtClean="0"/>
              <a:t>ことで、</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されていることが特徴です</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で紐づけてデータの操作をします。こうすることで～～といったメリットがあります。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最後にログ設計する上での注意点を紹介します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注意点はいろいろあるんですが、その中でも大規模データの転送コストについて話したいと思います。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機械学習のバッチ処理を行うサーバーにデータを転送する必要がありますが、大規模データになると時間がかかってしまう問題があります。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この時間を抑えるためにこの本では、～～と言ってます。つまりこれは、</a:t>
            </a:r>
            <a:r>
              <a:rPr kumimoji="1" lang="ja-JP" altLang="en-US" sz="1200" b="1" i="0" kern="1200" dirty="0" smtClean="0">
                <a:solidFill>
                  <a:schemeClr val="tx1"/>
                </a:solidFill>
                <a:effectLst/>
                <a:latin typeface="+mn-lt"/>
                <a:ea typeface="+mn-ea"/>
                <a:cs typeface="+mn-cs"/>
              </a:rPr>
              <a:t>データをローカル環境に持ってこないで既にデータが保存されている</a:t>
            </a:r>
            <a:r>
              <a:rPr kumimoji="1" lang="en-US" altLang="ja-JP" sz="1200" b="1" i="0" kern="1200" dirty="0" smtClean="0">
                <a:solidFill>
                  <a:schemeClr val="tx1"/>
                </a:solidFill>
                <a:effectLst/>
                <a:latin typeface="+mn-lt"/>
                <a:ea typeface="+mn-ea"/>
                <a:cs typeface="+mn-cs"/>
              </a:rPr>
              <a:t>DB</a:t>
            </a:r>
            <a:r>
              <a:rPr kumimoji="1" lang="ja-JP" altLang="en-US" sz="1200" b="1" i="0" kern="1200" dirty="0" smtClean="0">
                <a:solidFill>
                  <a:schemeClr val="tx1"/>
                </a:solidFill>
                <a:effectLst/>
                <a:latin typeface="+mn-lt"/>
                <a:ea typeface="+mn-ea"/>
                <a:cs typeface="+mn-cs"/>
              </a:rPr>
              <a:t>上で前処理するってことだと思います。</a:t>
            </a:r>
            <a:endParaRPr kumimoji="1" lang="en-US" altLang="ja-JP" sz="1200" b="1"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また、大規模データに対して、複雑な前処理を定期的に実行する必要がある場合ですね。これは先ほども言いましたが、～～した方がいいということで例えば</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Amazon S3</a:t>
            </a:r>
            <a:r>
              <a:rPr kumimoji="1" lang="ja-JP" altLang="en-US" sz="1200" b="0" i="0" kern="1200" dirty="0" smtClean="0">
                <a:solidFill>
                  <a:schemeClr val="tx1"/>
                </a:solidFill>
                <a:effectLst/>
                <a:latin typeface="+mn-lt"/>
                <a:ea typeface="+mn-ea"/>
                <a:cs typeface="+mn-cs"/>
              </a:rPr>
              <a:t>というのは、前のスライドで出てきたオブジェクトストレージのことです。</a:t>
            </a:r>
            <a:r>
              <a:rPr kumimoji="1" lang="en-US" altLang="ja-JP" sz="1200" b="0" i="0" kern="1200" dirty="0" smtClean="0">
                <a:solidFill>
                  <a:schemeClr val="tx1"/>
                </a:solidFill>
                <a:effectLst/>
                <a:latin typeface="+mn-lt"/>
                <a:ea typeface="+mn-ea"/>
                <a:cs typeface="+mn-cs"/>
              </a:rPr>
              <a:t>Amazon Elastic </a:t>
            </a:r>
            <a:r>
              <a:rPr kumimoji="1" lang="en-US" altLang="ja-JP" sz="1200" b="0" i="0" kern="1200" dirty="0" err="1" smtClean="0">
                <a:solidFill>
                  <a:schemeClr val="tx1"/>
                </a:solidFill>
                <a:effectLst/>
                <a:latin typeface="+mn-lt"/>
                <a:ea typeface="+mn-ea"/>
                <a:cs typeface="+mn-cs"/>
              </a:rPr>
              <a:t>MapReduce</a:t>
            </a:r>
            <a:r>
              <a:rPr kumimoji="1" lang="ja-JP" altLang="en-US" sz="1200" b="0" i="0" kern="1200" dirty="0" smtClean="0">
                <a:solidFill>
                  <a:schemeClr val="tx1"/>
                </a:solidFill>
                <a:effectLst/>
                <a:latin typeface="+mn-lt"/>
                <a:ea typeface="+mn-ea"/>
                <a:cs typeface="+mn-cs"/>
              </a:rPr>
              <a:t>は、</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と同じ分散処理基盤のことなんですが、データの細かな加工を行うことも行えることができるものらしいです。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Online Transaction Processing</a:t>
            </a:r>
            <a:r>
              <a:rPr kumimoji="1" lang="ja-JP" altLang="en-US" sz="1200" b="0" i="0" kern="1200" dirty="0" smtClean="0">
                <a:solidFill>
                  <a:schemeClr val="tx1"/>
                </a:solidFill>
                <a:effectLst/>
                <a:latin typeface="+mn-lt"/>
                <a:ea typeface="+mn-ea"/>
                <a:cs typeface="+mn-cs"/>
              </a:rPr>
              <a:t>）データベースとは、トランザクション処理を行うことを目的としたデータベースです。トランザクション</a:t>
            </a:r>
            <a:r>
              <a:rPr kumimoji="1" lang="en-US" altLang="ja-JP" sz="1200" b="0" i="0" kern="1200" dirty="0" smtClean="0">
                <a:solidFill>
                  <a:schemeClr val="tx1"/>
                </a:solidFill>
                <a:effectLst/>
                <a:latin typeface="+mn-lt"/>
                <a:ea typeface="+mn-ea"/>
                <a:cs typeface="+mn-cs"/>
              </a:rPr>
              <a:t>(Transaction)</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意味はあり、英語直訳の「商取引」と、技術用語で「</a:t>
            </a:r>
            <a:r>
              <a:rPr kumimoji="1" lang="ja-JP" altLang="en-US" sz="1200" b="0" i="0" u="none" strike="noStrike" kern="1200" dirty="0" smtClean="0">
                <a:solidFill>
                  <a:schemeClr val="tx1"/>
                </a:solidFill>
                <a:effectLst/>
                <a:latin typeface="+mn-lt"/>
                <a:ea typeface="+mn-ea"/>
                <a:cs typeface="+mn-cs"/>
                <a:hlinkClick r:id="rId3"/>
              </a:rPr>
              <a:t>データの一貫性を保つためのデータベースのトランザクション機能</a:t>
            </a:r>
            <a:r>
              <a:rPr kumimoji="1" lang="ja-JP" altLang="en-US" sz="1200" b="0" i="0" kern="1200" dirty="0" smtClean="0">
                <a:solidFill>
                  <a:schemeClr val="tx1"/>
                </a:solidFill>
                <a:effectLst/>
                <a:latin typeface="+mn-lt"/>
                <a:ea typeface="+mn-ea"/>
                <a:cs typeface="+mn-cs"/>
              </a:rPr>
              <a:t>」があります。</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データベースは、日々増えてく</a:t>
            </a:r>
            <a:r>
              <a:rPr kumimoji="1" lang="ja-JP" altLang="en-US" sz="1200" b="1" i="0" u="none" strike="noStrike" kern="1200" dirty="0" smtClean="0">
                <a:solidFill>
                  <a:schemeClr val="tx1"/>
                </a:solidFill>
                <a:effectLst/>
                <a:latin typeface="+mn-lt"/>
                <a:ea typeface="+mn-ea"/>
                <a:cs typeface="+mn-cs"/>
              </a:rPr>
              <a:t>データを確実に登録</a:t>
            </a:r>
            <a:r>
              <a:rPr kumimoji="1" lang="ja-JP" altLang="en-US" sz="1200" b="0" i="0" kern="1200" dirty="0" smtClean="0">
                <a:solidFill>
                  <a:schemeClr val="tx1"/>
                </a:solidFill>
                <a:effectLst/>
                <a:latin typeface="+mn-lt"/>
                <a:ea typeface="+mn-ea"/>
                <a:cs typeface="+mn-cs"/>
              </a:rPr>
              <a:t>し、</a:t>
            </a:r>
            <a:r>
              <a:rPr kumimoji="1" lang="ja-JP" altLang="en-US" sz="1200" b="1" i="0" u="none" strike="noStrike" kern="1200" dirty="0" smtClean="0">
                <a:solidFill>
                  <a:schemeClr val="tx1"/>
                </a:solidFill>
                <a:effectLst/>
                <a:latin typeface="+mn-lt"/>
                <a:ea typeface="+mn-ea"/>
                <a:cs typeface="+mn-cs"/>
              </a:rPr>
              <a:t>小さいサイズのデータ取得依頼に対し迅速に応える事に特化</a:t>
            </a:r>
            <a:r>
              <a:rPr kumimoji="1" lang="ja-JP" altLang="en-US" sz="1200" b="0" i="0" kern="1200" dirty="0" smtClean="0">
                <a:solidFill>
                  <a:schemeClr val="tx1"/>
                </a:solidFill>
                <a:effectLst/>
                <a:latin typeface="+mn-lt"/>
                <a:ea typeface="+mn-ea"/>
                <a:cs typeface="+mn-cs"/>
              </a:rPr>
              <a:t>しています。また、</a:t>
            </a:r>
            <a:r>
              <a:rPr kumimoji="1" lang="ja-JP" altLang="en-US" sz="1200" b="1" i="0" u="none" strike="noStrike" kern="1200" dirty="0" smtClean="0">
                <a:solidFill>
                  <a:schemeClr val="tx1"/>
                </a:solidFill>
                <a:effectLst/>
                <a:latin typeface="+mn-lt"/>
                <a:ea typeface="+mn-ea"/>
                <a:cs typeface="+mn-cs"/>
              </a:rPr>
              <a:t>大量に発生する読書きアクセスに対して同時で実行</a:t>
            </a:r>
            <a:r>
              <a:rPr kumimoji="1" lang="ja-JP" altLang="en-US" sz="1200" b="0" i="0" kern="1200" dirty="0" smtClean="0">
                <a:solidFill>
                  <a:schemeClr val="tx1"/>
                </a:solidFill>
                <a:effectLst/>
                <a:latin typeface="+mn-lt"/>
                <a:ea typeface="+mn-ea"/>
                <a:cs typeface="+mn-cs"/>
              </a:rPr>
              <a:t>する機能を持っています。一般的な</a:t>
            </a:r>
            <a:r>
              <a:rPr kumimoji="1" lang="en-US" altLang="ja-JP" sz="1200" b="0" i="0" kern="1200" dirty="0" smtClean="0">
                <a:solidFill>
                  <a:schemeClr val="tx1"/>
                </a:solidFill>
                <a:effectLst/>
                <a:latin typeface="+mn-lt"/>
                <a:ea typeface="+mn-ea"/>
                <a:cs typeface="+mn-cs"/>
              </a:rPr>
              <a:t>EC</a:t>
            </a:r>
            <a:r>
              <a:rPr kumimoji="1" lang="ja-JP" altLang="en-US" sz="1200" b="0" i="0" kern="1200" dirty="0" smtClean="0">
                <a:solidFill>
                  <a:schemeClr val="tx1"/>
                </a:solidFill>
                <a:effectLst/>
                <a:latin typeface="+mn-lt"/>
                <a:ea typeface="+mn-ea"/>
                <a:cs typeface="+mn-cs"/>
              </a:rPr>
              <a:t>サイトやソーシャルゲーム、社内システムでは</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データベースであることが多く、データベースの商品名では</a:t>
            </a:r>
            <a:r>
              <a:rPr kumimoji="1" lang="en-US" altLang="ja-JP" sz="1200" b="0" i="0" kern="1200" dirty="0" smtClean="0">
                <a:solidFill>
                  <a:schemeClr val="tx1"/>
                </a:solidFill>
                <a:effectLst/>
                <a:latin typeface="+mn-lt"/>
                <a:ea typeface="+mn-ea"/>
                <a:cs typeface="+mn-cs"/>
              </a:rPr>
              <a:t>ORACLE</a:t>
            </a:r>
            <a:r>
              <a:rPr kumimoji="1" lang="ja-JP" altLang="en-US" sz="1200" b="0" i="0" kern="1200" dirty="0" smtClean="0">
                <a:solidFill>
                  <a:schemeClr val="tx1"/>
                </a:solidFill>
                <a:effectLst/>
                <a:latin typeface="+mn-lt"/>
                <a:ea typeface="+mn-ea"/>
                <a:cs typeface="+mn-cs"/>
              </a:rPr>
              <a:t>データベースなどが有名です。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：リレーショナルデータベースに蓄積したデータを</a:t>
            </a:r>
            <a:r>
              <a:rPr kumimoji="1" lang="ja-JP" altLang="en-US" sz="1200" b="1" i="0" kern="1200" dirty="0" smtClean="0">
                <a:solidFill>
                  <a:schemeClr val="tx1"/>
                </a:solidFill>
                <a:effectLst/>
                <a:latin typeface="+mn-lt"/>
                <a:ea typeface="+mn-ea"/>
                <a:cs typeface="+mn-cs"/>
              </a:rPr>
              <a:t>操作したり定義するためのプログラム言語</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を覚えると、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100</a:t>
            </a:r>
            <a:r>
              <a:rPr kumimoji="1" lang="ja-JP" altLang="en-US" sz="1200" b="0" i="0" kern="1200" dirty="0" smtClean="0">
                <a:solidFill>
                  <a:schemeClr val="tx1"/>
                </a:solidFill>
                <a:effectLst/>
                <a:latin typeface="+mn-lt"/>
                <a:ea typeface="+mn-ea"/>
                <a:cs typeface="+mn-cs"/>
              </a:rPr>
              <a:t>万件の</a:t>
            </a:r>
            <a:r>
              <a:rPr kumimoji="1" lang="ja-JP" altLang="en-US" sz="1200" b="1" i="0" kern="1200" dirty="0" smtClean="0">
                <a:solidFill>
                  <a:schemeClr val="tx1"/>
                </a:solidFill>
                <a:effectLst/>
                <a:latin typeface="+mn-lt"/>
                <a:ea typeface="+mn-ea"/>
                <a:cs typeface="+mn-cs"/>
              </a:rPr>
              <a:t>大量データ</a:t>
            </a:r>
            <a:r>
              <a:rPr kumimoji="1" lang="ja-JP" altLang="en-US" sz="1200" b="0" i="0" kern="1200" dirty="0" smtClean="0">
                <a:solidFill>
                  <a:schemeClr val="tx1"/>
                </a:solidFill>
                <a:effectLst/>
                <a:latin typeface="+mn-lt"/>
                <a:ea typeface="+mn-ea"/>
                <a:cs typeface="+mn-cs"/>
              </a:rPr>
              <a:t>が登録されたデータを効率的に</a:t>
            </a:r>
            <a:r>
              <a:rPr kumimoji="1" lang="ja-JP" altLang="en-US" sz="1200" b="1" i="0" kern="1200" dirty="0" smtClean="0">
                <a:solidFill>
                  <a:schemeClr val="tx1"/>
                </a:solidFill>
                <a:effectLst/>
                <a:latin typeface="+mn-lt"/>
                <a:ea typeface="+mn-ea"/>
                <a:cs typeface="+mn-cs"/>
              </a:rPr>
              <a:t>取得・更新・削除・追加</a:t>
            </a:r>
            <a:r>
              <a:rPr kumimoji="1" lang="ja-JP" altLang="en-US" sz="1200" b="0" i="0" kern="1200" dirty="0" smtClean="0">
                <a:solidFill>
                  <a:schemeClr val="tx1"/>
                </a:solidFill>
                <a:effectLst/>
                <a:latin typeface="+mn-lt"/>
                <a:ea typeface="+mn-ea"/>
                <a:cs typeface="+mn-cs"/>
              </a:rPr>
              <a:t>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データウェアハウス：</a:t>
            </a:r>
            <a:r>
              <a:rPr kumimoji="1" lang="ja-JP" altLang="en-US" sz="1200" b="1" i="0" kern="1200" dirty="0" smtClean="0">
                <a:solidFill>
                  <a:schemeClr val="tx1"/>
                </a:solidFill>
                <a:effectLst/>
                <a:latin typeface="+mn-lt"/>
                <a:ea typeface="+mn-ea"/>
                <a:cs typeface="+mn-cs"/>
              </a:rPr>
              <a:t>過去データ（履歴データ）を整理して保管しておくデータベース</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22</a:t>
            </a:fld>
            <a:endParaRPr kumimoji="1" lang="ja-JP" altLang="en-US"/>
          </a:p>
        </p:txBody>
      </p:sp>
    </p:spTree>
    <p:extLst>
      <p:ext uri="{BB962C8B-B14F-4D97-AF65-F5344CB8AC3E}">
        <p14:creationId xmlns:p14="http://schemas.microsoft.com/office/powerpoint/2010/main" val="349463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まとめですね、第４章では機械学習をシステムに組み込むためのシステム設計と、ログ設計について説明しました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dirty="0"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過去データを整理して保管しておく「倉庫」的な役割を果たすデータベースのこと</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日次や月次の過去データを整理・分類して保管しておいて、何かを分析したりするときに使うデータベース</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整理して保管された履歴データを使って、あれやこれやの分析をするシステム</a:t>
            </a:r>
            <a:r>
              <a:rPr lang="ja-JP" altLang="en-US" dirty="0" smtClean="0"/>
              <a:t/>
            </a:r>
            <a:br>
              <a:rPr lang="ja-JP" altLang="en-US"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25</a:t>
            </a:fld>
            <a:endParaRPr kumimoji="1" lang="ja-JP" altLang="en-US"/>
          </a:p>
        </p:txBody>
      </p:sp>
    </p:spTree>
    <p:extLst>
      <p:ext uri="{BB962C8B-B14F-4D97-AF65-F5344CB8AC3E}">
        <p14:creationId xmlns:p14="http://schemas.microsoft.com/office/powerpoint/2010/main" val="417900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28</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33</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はじめに第１章でやったんですが、機械学習プロジェクトの流れを一応確認しておきます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a:t>
            </a:r>
            <a:r>
              <a:rPr kumimoji="1" lang="ja-JP" altLang="en-US" b="1" dirty="0" smtClean="0"/>
              <a:t>８番目のシステムに組み込み</a:t>
            </a:r>
            <a:r>
              <a:rPr kumimoji="1" lang="ja-JP" altLang="en-US" dirty="0" smtClean="0"/>
              <a:t>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u="sng" dirty="0" smtClean="0"/>
              <a:t>機械</a:t>
            </a:r>
            <a:r>
              <a:rPr kumimoji="1" lang="ja-JP" altLang="en-US" u="sng" dirty="0" smtClean="0"/>
              <a:t>学習にはいくつかの種類がありますが、</a:t>
            </a:r>
            <a:r>
              <a:rPr kumimoji="1" lang="ja-JP" altLang="en-US" b="1" u="sng" dirty="0" smtClean="0"/>
              <a:t>ここでは最も活用ケースが多い教師あり学習について</a:t>
            </a:r>
            <a:r>
              <a:rPr kumimoji="1" lang="ja-JP" altLang="en-US" u="sng" dirty="0" smtClean="0"/>
              <a:t>、システムに組み込む場合の構成を説明します</a:t>
            </a:r>
            <a:endParaRPr kumimoji="1" lang="en-US" altLang="ja-JP" u="sng" dirty="0" smtClean="0"/>
          </a:p>
          <a:p>
            <a:endParaRPr kumimoji="1" lang="en-US" altLang="ja-JP" dirty="0" smtClean="0"/>
          </a:p>
          <a:p>
            <a:r>
              <a:rPr kumimoji="1" lang="ja-JP" altLang="en-US" dirty="0" smtClean="0"/>
              <a:t>第１章で分類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a:t>
            </a:r>
            <a:r>
              <a:rPr kumimoji="1" lang="ja-JP" altLang="en-US" dirty="0" smtClean="0"/>
              <a:t>あることを話しました、</a:t>
            </a:r>
            <a:endParaRPr kumimoji="1" lang="en-US" altLang="ja-JP" dirty="0" smtClean="0"/>
          </a:p>
          <a:p>
            <a:endParaRPr kumimoji="1" lang="en-US" altLang="ja-JP" dirty="0" smtClean="0"/>
          </a:p>
          <a:p>
            <a:r>
              <a:rPr kumimoji="1" lang="ja-JP" altLang="en-US" dirty="0" smtClean="0"/>
              <a:t>更に学習のタイミング</a:t>
            </a:r>
            <a:r>
              <a:rPr kumimoji="1" lang="ja-JP" altLang="en-US" dirty="0" smtClean="0"/>
              <a:t>によって、バッチ処理での学習とリアルタイム処理での学習という２種類の</a:t>
            </a:r>
            <a:r>
              <a:rPr kumimoji="1" lang="ja-JP" altLang="en-US" dirty="0" smtClean="0"/>
              <a:t>タイミングがあります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で、ちょっとシステム構成を説明する前に、重要でありながら混乱しがちな用語について整理しておきます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r>
              <a:rPr kumimoji="1" lang="ja-JP" altLang="en-US" dirty="0" smtClean="0"/>
              <a:t>、よく混乱しやすいのが～～です。</a:t>
            </a:r>
            <a:endParaRPr kumimoji="1" lang="en-US" altLang="ja-JP" dirty="0" smtClean="0"/>
          </a:p>
          <a:p>
            <a:endParaRPr kumimoji="1" lang="en-US" altLang="ja-JP" dirty="0" smtClean="0"/>
          </a:p>
          <a:p>
            <a:r>
              <a:rPr kumimoji="1" lang="ja-JP" altLang="en-US" b="1" dirty="0" smtClean="0"/>
              <a:t>機械学習において、「バッチ」という言葉は特別な意味を持つということで</a:t>
            </a:r>
            <a:r>
              <a:rPr kumimoji="1" lang="ja-JP" altLang="en-US" dirty="0" smtClean="0"/>
              <a:t>、</a:t>
            </a:r>
            <a:r>
              <a:rPr kumimoji="1" lang="ja-JP" altLang="en-US" u="sng" dirty="0" smtClean="0"/>
              <a:t>多くの場合、機械学習の文脈で「バッチ」というと「</a:t>
            </a:r>
            <a:r>
              <a:rPr kumimoji="1" lang="ja-JP" altLang="en-US" b="1" u="sng" dirty="0" smtClean="0"/>
              <a:t>バッチ学習</a:t>
            </a:r>
            <a:r>
              <a:rPr kumimoji="1" lang="ja-JP" altLang="en-US" u="sng" dirty="0" smtClean="0"/>
              <a:t>」のことを</a:t>
            </a:r>
            <a:r>
              <a:rPr kumimoji="1" lang="ja-JP" altLang="en-US" u="sng" dirty="0" smtClean="0"/>
              <a:t>指すらしいです</a:t>
            </a:r>
            <a:endParaRPr kumimoji="1" lang="en-US" altLang="ja-JP" u="sng" dirty="0" smtClean="0"/>
          </a:p>
          <a:p>
            <a:endParaRPr kumimoji="1" lang="en-US" altLang="ja-JP" dirty="0" smtClean="0"/>
          </a:p>
          <a:p>
            <a:r>
              <a:rPr kumimoji="1" lang="ja-JP" altLang="en-US" dirty="0" smtClean="0"/>
              <a:t>で、この本ではバッチ処理を～～と定義</a:t>
            </a:r>
            <a:r>
              <a:rPr kumimoji="1" lang="ja-JP" altLang="en-US" dirty="0" smtClean="0"/>
              <a:t>し、反対の意味のリアルタイム</a:t>
            </a:r>
            <a:r>
              <a:rPr kumimoji="1" lang="ja-JP" altLang="en-US" dirty="0" smtClean="0"/>
              <a:t>処理を～～と定義しています</a:t>
            </a:r>
            <a:endParaRPr kumimoji="1" lang="en-US" altLang="ja-JP" dirty="0" smtClean="0"/>
          </a:p>
          <a:p>
            <a:endParaRPr kumimoji="1" lang="en-US" altLang="ja-JP" dirty="0" smtClean="0"/>
          </a:p>
          <a:p>
            <a:r>
              <a:rPr kumimoji="1" lang="ja-JP" altLang="en-US" dirty="0" smtClean="0"/>
              <a:t>で、</a:t>
            </a:r>
            <a:r>
              <a:rPr kumimoji="1" lang="ja-JP" altLang="en-US" u="sng" dirty="0" smtClean="0"/>
              <a:t>バッチ処理とバッチ学習の混同を避けるため</a:t>
            </a:r>
            <a:r>
              <a:rPr kumimoji="1" lang="ja-JP" altLang="en-US" dirty="0" smtClean="0"/>
              <a:t>～</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u="sng" dirty="0" smtClean="0"/>
              <a:t>一般的に一括学習の場合、教師データが増えると必要とするメモリはその分増加していきます。</a:t>
            </a:r>
            <a:endParaRPr kumimoji="1" lang="en-US" altLang="ja-JP" u="sng"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a:t>
            </a:r>
            <a:r>
              <a:rPr kumimoji="1" lang="ja-JP" altLang="en-US" b="1" dirty="0" smtClean="0"/>
              <a:t>一括学習はバッチ処理でしかできず</a:t>
            </a:r>
            <a:r>
              <a:rPr kumimoji="1" lang="ja-JP" altLang="en-US" dirty="0" smtClean="0"/>
              <a:t>」、「</a:t>
            </a:r>
            <a:r>
              <a:rPr kumimoji="1" lang="ja-JP" altLang="en-US" b="1" dirty="0" smtClean="0"/>
              <a:t>逐次学習はリアルタイム処理でしかできない</a:t>
            </a:r>
            <a:r>
              <a:rPr kumimoji="1" lang="ja-JP" altLang="en-US" dirty="0" smtClean="0"/>
              <a:t>」というものです。実は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u="sng" dirty="0" smtClean="0"/>
              <a:t>前のスライドで逐次学習は</a:t>
            </a:r>
            <a:r>
              <a:rPr kumimoji="1" lang="ja-JP" altLang="en-US" u="sng" dirty="0" smtClean="0"/>
              <a:t>、</a:t>
            </a:r>
            <a:r>
              <a:rPr kumimoji="1" lang="ja-JP" altLang="en-US" b="1" u="sng" dirty="0" smtClean="0"/>
              <a:t>データ</a:t>
            </a:r>
            <a:r>
              <a:rPr kumimoji="1" lang="ja-JP" altLang="en-US" b="1" u="sng" dirty="0" smtClean="0"/>
              <a:t>を１ずつ与えてその都度処理する最適化方針だと説明しました</a:t>
            </a:r>
            <a:r>
              <a:rPr kumimoji="1" lang="ja-JP" altLang="en-US" u="sng" dirty="0" smtClean="0"/>
              <a:t>。</a:t>
            </a:r>
            <a:r>
              <a:rPr kumimoji="1" lang="ja-JP" altLang="en-US" u="sng" dirty="0" smtClean="0"/>
              <a:t>つまり</a:t>
            </a:r>
            <a:r>
              <a:rPr kumimoji="1" lang="en-US" altLang="ja-JP" u="sng" dirty="0" smtClean="0"/>
              <a:t>2.</a:t>
            </a:r>
            <a:r>
              <a:rPr kumimoji="1" lang="ja-JP" altLang="en-US" u="sng" dirty="0" smtClean="0"/>
              <a:t>の～～</a:t>
            </a:r>
            <a:endParaRPr kumimoji="1" lang="en-US" altLang="ja-JP" u="sng"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a:t>
            </a:r>
            <a:r>
              <a:rPr kumimoji="1" lang="ja-JP" altLang="en-US" b="1" dirty="0" smtClean="0"/>
              <a:t>このパターンは３つの予測パターンの中で、最も素朴な方法がこのパターンです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このパターンは、</a:t>
            </a:r>
            <a:r>
              <a:rPr kumimoji="1" lang="ja-JP" altLang="en-US" u="sng" dirty="0" smtClean="0"/>
              <a:t>バッチ処理で一括学習をし、そこで得られた予測モデルを</a:t>
            </a:r>
            <a:r>
              <a:rPr kumimoji="1" lang="en-US" altLang="ja-JP" u="sng" dirty="0" smtClean="0"/>
              <a:t>Web</a:t>
            </a:r>
            <a:r>
              <a:rPr kumimoji="1" lang="ja-JP" altLang="en-US" u="sng" dirty="0" smtClean="0"/>
              <a:t>アプリケーションでリアルタイム処理で利用するというものです。</a:t>
            </a:r>
            <a:endParaRPr kumimoji="1" lang="en-US" altLang="ja-JP" u="sng"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smtClean="0"/>
              <a:t>比べると</a:t>
            </a:r>
            <a:r>
              <a:rPr lang="ja-JP" altLang="en-US" sz="2800" dirty="0" smtClean="0">
                <a:solidFill>
                  <a:schemeClr val="accent5"/>
                </a:solidFill>
              </a:rPr>
              <a:t>遅延</a:t>
            </a:r>
            <a:r>
              <a:rPr lang="ja-JP" altLang="en-US" sz="2800" dirty="0" smtClean="0">
                <a:solidFill>
                  <a:schemeClr val="accent5"/>
                </a:solidFill>
              </a:rPr>
              <a:t>が大きく</a:t>
            </a:r>
            <a:r>
              <a:rPr lang="ja-JP" altLang="en-US" sz="2800" dirty="0" smtClean="0">
                <a:solidFill>
                  <a:schemeClr val="accent5"/>
                </a:solidFill>
              </a:rPr>
              <a:t>なる</a:t>
            </a:r>
            <a:endParaRPr lang="en-US" altLang="ja-JP" sz="2800" dirty="0" smtClean="0">
              <a:solidFill>
                <a:schemeClr val="accent5"/>
              </a:solidFill>
            </a:endParaRPr>
          </a:p>
          <a:p>
            <a:pPr lvl="2"/>
            <a:r>
              <a:rPr lang="en-US" altLang="ja-JP" sz="2400" dirty="0" smtClean="0"/>
              <a:t>API</a:t>
            </a:r>
            <a:r>
              <a:rPr lang="ja-JP" altLang="en-US" sz="2400" dirty="0"/>
              <a:t>サーバと予測結果を利用するクライアントの間で通信が発生</a:t>
            </a:r>
            <a:r>
              <a:rPr lang="ja-JP" altLang="en-US" sz="2400" dirty="0" smtClean="0"/>
              <a:t>するか</a:t>
            </a:r>
            <a:r>
              <a:rPr lang="ja-JP" altLang="en-US" sz="2400" dirty="0"/>
              <a:t>ら</a:t>
            </a:r>
            <a:endParaRPr lang="en-US" altLang="ja-JP" sz="24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971355"/>
            <a:ext cx="996151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イベントを</a:t>
            </a:r>
            <a:r>
              <a:rPr lang="ja-JP" altLang="en-US" sz="2800" dirty="0">
                <a:latin typeface="ＭＳ Ｐゴシック" panose="020B0600070205080204" pitchFamily="50" charset="-128"/>
                <a:ea typeface="ＭＳ Ｐゴシック" panose="020B0600070205080204" pitchFamily="50" charset="-128"/>
              </a:rPr>
              <a:t>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4000" dirty="0" smtClean="0"/>
              <a:t>バッチ</a:t>
            </a:r>
            <a:r>
              <a:rPr lang="ja-JP" altLang="en-US" sz="4000" dirty="0"/>
              <a:t>処理で学習＋予測結果</a:t>
            </a:r>
            <a:r>
              <a:rPr lang="ja-JP" altLang="en-US" sz="4000" dirty="0" smtClean="0"/>
              <a:t>を</a:t>
            </a:r>
            <a:r>
              <a:rPr lang="en-US" altLang="ja-JP" sz="4000" dirty="0" smtClean="0"/>
              <a:t>DB</a:t>
            </a:r>
            <a:r>
              <a:rPr lang="ja-JP" altLang="en-US" sz="4000" dirty="0" smtClean="0"/>
              <a:t>経由で利用する</a:t>
            </a:r>
            <a:r>
              <a:rPr lang="en-US" altLang="ja-JP" sz="4000" dirty="0" smtClean="0"/>
              <a:t>(</a:t>
            </a:r>
            <a:r>
              <a:rPr lang="ja-JP" altLang="en-US" sz="4000" dirty="0"/>
              <a:t>バッチ</a:t>
            </a:r>
            <a:r>
              <a:rPr lang="ja-JP" altLang="en-US" sz="4000" dirty="0" smtClean="0"/>
              <a:t>処理</a:t>
            </a:r>
            <a:r>
              <a:rPr lang="ja-JP" altLang="en-US" sz="4000" dirty="0"/>
              <a:t>で予測</a:t>
            </a:r>
            <a:r>
              <a:rPr lang="en-US" altLang="ja-JP" sz="4000" dirty="0"/>
              <a:t>)</a:t>
            </a:r>
            <a:endParaRPr kumimoji="1" lang="ja-JP" altLang="en-US" sz="4000" dirty="0"/>
          </a:p>
        </p:txBody>
      </p:sp>
      <p:sp>
        <p:nvSpPr>
          <p:cNvPr id="46" name="テキスト ボックス 45"/>
          <p:cNvSpPr txBox="1"/>
          <p:nvPr/>
        </p:nvSpPr>
        <p:spPr>
          <a:xfrm>
            <a:off x="795032" y="1786677"/>
            <a:ext cx="10837334" cy="4647426"/>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43681" y="1768774"/>
            <a:ext cx="509917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a:t>
            </a:r>
            <a:r>
              <a:rPr lang="ja-JP" altLang="en-US" sz="2400" dirty="0" smtClean="0">
                <a:latin typeface="ＭＳ Ｐゴシック" panose="020B0600070205080204" pitchFamily="50" charset="-128"/>
                <a:ea typeface="ＭＳ Ｐゴシック" panose="020B0600070205080204" pitchFamily="50" charset="-128"/>
              </a:rPr>
              <a:t>，バッチ処理で予測</a:t>
            </a:r>
            <a:r>
              <a:rPr lang="ja-JP" altLang="en-US" sz="2400" dirty="0" smtClean="0">
                <a:latin typeface="ＭＳ Ｐゴシック" panose="020B0600070205080204" pitchFamily="50" charset="-128"/>
                <a:ea typeface="ＭＳ Ｐゴシック" panose="020B0600070205080204" pitchFamily="50" charset="-128"/>
              </a:rPr>
              <a:t>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4"/>
            <a:ext cx="10696575" cy="4733471"/>
          </a:xfrm>
        </p:spPr>
        <p:txBody>
          <a:bodyPr>
            <a:normAutofit/>
          </a:bodyPr>
          <a:lstStyle/>
          <a:p>
            <a:r>
              <a:rPr kumimoji="1" lang="ja-JP" altLang="en-US" dirty="0" smtClean="0"/>
              <a:t>機械</a:t>
            </a:r>
            <a:r>
              <a:rPr kumimoji="1" lang="ja-JP" altLang="en-US" dirty="0" smtClean="0"/>
              <a:t>学習で必要な</a:t>
            </a:r>
            <a:r>
              <a:rPr kumimoji="1" lang="ja-JP" altLang="en-US" dirty="0" smtClean="0">
                <a:solidFill>
                  <a:srgbClr val="FF0000"/>
                </a:solidFill>
              </a:rPr>
              <a:t>教師</a:t>
            </a:r>
            <a:r>
              <a:rPr kumimoji="1" lang="ja-JP" altLang="en-US" dirty="0" smtClean="0">
                <a:solidFill>
                  <a:srgbClr val="FF0000"/>
                </a:solidFill>
              </a:rPr>
              <a:t>データ</a:t>
            </a:r>
            <a:r>
              <a:rPr kumimoji="1" lang="ja-JP" altLang="en-US" dirty="0" smtClean="0">
                <a:solidFill>
                  <a:srgbClr val="FF0000"/>
                </a:solidFill>
              </a:rPr>
              <a:t>をどのように取得するか</a:t>
            </a:r>
            <a:r>
              <a:rPr kumimoji="1" lang="ja-JP" altLang="en-US" dirty="0" smtClean="0"/>
              <a:t>を設計すること</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600" dirty="0" smtClean="0"/>
              <a:t>ユーザーの行動</a:t>
            </a:r>
            <a:r>
              <a:rPr kumimoji="1" lang="ja-JP" altLang="en-US" sz="3600" dirty="0" smtClean="0"/>
              <a:t>ログはデータ量が多く</a:t>
            </a:r>
            <a:r>
              <a:rPr kumimoji="1" lang="ja-JP" altLang="en-US" sz="3600" dirty="0" smtClean="0"/>
              <a:t>なる</a:t>
            </a:r>
            <a:endParaRPr kumimoji="1" lang="en-US" altLang="ja-JP" sz="3600" dirty="0" smtClean="0"/>
          </a:p>
          <a:p>
            <a:pPr marL="0" indent="0">
              <a:buNone/>
            </a:pPr>
            <a:endParaRPr kumimoji="1" lang="en-US" altLang="ja-JP" sz="100" dirty="0" smtClean="0"/>
          </a:p>
          <a:p>
            <a:r>
              <a:rPr lang="ja-JP" altLang="en-US" sz="3200" dirty="0" smtClean="0"/>
              <a:t>分散</a:t>
            </a:r>
            <a:r>
              <a:rPr lang="en-US" altLang="ja-JP" sz="3200" dirty="0" smtClean="0"/>
              <a:t>RDB</a:t>
            </a:r>
            <a:r>
              <a:rPr lang="ja-JP" altLang="en-US" sz="3200" dirty="0" smtClean="0"/>
              <a:t>に格納する</a:t>
            </a:r>
            <a:endParaRPr lang="en-US" altLang="ja-JP" sz="32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a:xfrm>
            <a:off x="505688" y="1610591"/>
            <a:ext cx="11599718" cy="5122719"/>
          </a:xfrm>
        </p:spPr>
        <p:txBody>
          <a:bodyPr>
            <a:normAutofit/>
          </a:bodyPr>
          <a:lstStyle/>
          <a:p>
            <a:pPr marL="0" indent="0">
              <a:buNone/>
            </a:pPr>
            <a:r>
              <a:rPr kumimoji="1" lang="ja-JP" altLang="en-US" sz="3200" dirty="0" smtClean="0"/>
              <a:t>大規模データの転送コスト</a:t>
            </a:r>
            <a:endParaRPr kumimoji="1" lang="en-US" altLang="ja-JP" sz="3200" dirty="0" smtClean="0"/>
          </a:p>
          <a:p>
            <a:r>
              <a:rPr kumimoji="1" lang="ja-JP" altLang="en-US" sz="3200" dirty="0" smtClean="0"/>
              <a:t>バッチ</a:t>
            </a:r>
            <a:r>
              <a:rPr kumimoji="1" lang="ja-JP" altLang="en-US" sz="3200" dirty="0"/>
              <a:t>処理</a:t>
            </a:r>
            <a:r>
              <a:rPr kumimoji="1" lang="ja-JP" altLang="en-US" sz="3200" dirty="0" smtClean="0"/>
              <a:t>を行うサーバーに</a:t>
            </a:r>
            <a:r>
              <a:rPr kumimoji="1" lang="ja-JP" altLang="en-US" sz="3200" dirty="0" smtClean="0">
                <a:solidFill>
                  <a:schemeClr val="accent5"/>
                </a:solidFill>
              </a:rPr>
              <a:t>データを転送する際，時間がかかる</a:t>
            </a:r>
            <a:endParaRPr kumimoji="1" lang="en-US" altLang="ja-JP" sz="3200" dirty="0" smtClean="0">
              <a:solidFill>
                <a:schemeClr val="accent5"/>
              </a:solidFill>
            </a:endParaRPr>
          </a:p>
          <a:p>
            <a:pPr lvl="1"/>
            <a:endParaRPr lang="en-US" altLang="ja-JP" sz="1000" dirty="0"/>
          </a:p>
          <a:p>
            <a:r>
              <a:rPr kumimoji="1" lang="ja-JP" altLang="en-US" sz="3200" dirty="0" smtClean="0"/>
              <a:t>時間を抑えるために</a:t>
            </a:r>
            <a:endParaRPr kumimoji="1" lang="en-US" altLang="ja-JP" sz="3200" dirty="0" smtClean="0"/>
          </a:p>
          <a:p>
            <a:pPr lvl="1"/>
            <a:r>
              <a:rPr kumimoji="1" lang="ja-JP" altLang="en-US" sz="2800" dirty="0" smtClean="0"/>
              <a:t>分散</a:t>
            </a:r>
            <a:r>
              <a:rPr kumimoji="1" lang="en-US" altLang="ja-JP" sz="2800" dirty="0" smtClean="0"/>
              <a:t>RDB</a:t>
            </a:r>
            <a:r>
              <a:rPr kumimoji="1" lang="ja-JP" altLang="en-US" sz="2800" dirty="0" smtClean="0"/>
              <a:t>上で</a:t>
            </a:r>
            <a:r>
              <a:rPr kumimoji="1" lang="en-US" altLang="ja-JP" sz="2800" dirty="0" smtClean="0">
                <a:solidFill>
                  <a:srgbClr val="FF0000"/>
                </a:solidFill>
              </a:rPr>
              <a:t>SQL</a:t>
            </a:r>
            <a:r>
              <a:rPr kumimoji="1" lang="ja-JP" altLang="en-US" sz="2800" dirty="0" smtClean="0">
                <a:solidFill>
                  <a:srgbClr val="FF0000"/>
                </a:solidFill>
              </a:rPr>
              <a:t>を使って前処理</a:t>
            </a:r>
            <a:r>
              <a:rPr kumimoji="1" lang="ja-JP" altLang="en-US" sz="2800" dirty="0" smtClean="0"/>
              <a:t>をできるようにするのが望ましい</a:t>
            </a:r>
            <a:endParaRPr kumimoji="1" lang="en-US" altLang="ja-JP" sz="2800" dirty="0" smtClean="0"/>
          </a:p>
          <a:p>
            <a:pPr lvl="1"/>
            <a:endParaRPr lang="en-US" altLang="ja-JP" sz="1000" dirty="0"/>
          </a:p>
          <a:p>
            <a:r>
              <a:rPr kumimoji="1" lang="ja-JP" altLang="en-US" sz="3200" dirty="0" smtClean="0"/>
              <a:t>大規模なデータに対して，複雑な前処理を定期的に実行する必要がある場合</a:t>
            </a:r>
            <a:endParaRPr kumimoji="1" lang="en-US" altLang="ja-JP" sz="3200" dirty="0" smtClean="0"/>
          </a:p>
          <a:p>
            <a:pPr lvl="1"/>
            <a:r>
              <a:rPr kumimoji="1" lang="ja-JP" altLang="en-US" sz="2800" dirty="0" smtClean="0"/>
              <a:t>出来る限り</a:t>
            </a:r>
            <a:r>
              <a:rPr kumimoji="1" lang="ja-JP" altLang="en-US" sz="2800" u="sng" dirty="0" smtClean="0"/>
              <a:t>ローカルマシンにダウンロードしない</a:t>
            </a:r>
            <a:r>
              <a:rPr kumimoji="1" lang="ja-JP" altLang="en-US" sz="2800" dirty="0" smtClean="0"/>
              <a:t>工夫をする</a:t>
            </a:r>
            <a:endParaRPr kumimoji="1" lang="en-US" altLang="ja-JP" sz="2800" dirty="0" smtClean="0"/>
          </a:p>
          <a:p>
            <a:pPr lvl="2"/>
            <a:r>
              <a:rPr lang="en-US" altLang="ja-JP" sz="2400" dirty="0" smtClean="0"/>
              <a:t>e.g. Amazon S3</a:t>
            </a:r>
            <a:r>
              <a:rPr lang="ja-JP" altLang="en-US" sz="2400" dirty="0" err="1" smtClean="0"/>
              <a:t>に置</a:t>
            </a:r>
            <a:r>
              <a:rPr lang="ja-JP" altLang="en-US" sz="2400" dirty="0" smtClean="0"/>
              <a:t>いたデータを</a:t>
            </a:r>
            <a:r>
              <a:rPr lang="en-US" altLang="ja-JP" sz="2400" dirty="0" smtClean="0"/>
              <a:t>Amazon EMR</a:t>
            </a:r>
            <a:r>
              <a:rPr lang="ja-JP" altLang="en-US" sz="2400" dirty="0" smtClean="0"/>
              <a:t>で加工する</a:t>
            </a:r>
            <a:endParaRPr kumimoji="1" lang="en-US" altLang="ja-JP" sz="2400" dirty="0" smtClean="0"/>
          </a:p>
          <a:p>
            <a:pPr marL="0" indent="0">
              <a:buNone/>
            </a:pP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3598088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データの保持方法と転送方法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P21 </a:t>
            </a:r>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P22 </a:t>
            </a:r>
            <a:r>
              <a:rPr kumimoji="1" lang="ja-JP" altLang="en-US" dirty="0" smtClean="0"/>
              <a:t>データウェアハウス</a:t>
            </a:r>
            <a:endParaRPr kumimoji="1" lang="ja-JP" altLang="en-US" dirty="0"/>
          </a:p>
        </p:txBody>
      </p:sp>
      <p:pic>
        <p:nvPicPr>
          <p:cNvPr id="5" name="コンテンツ プレースホルダー 4"/>
          <p:cNvPicPr>
            <a:picLocks noGrp="1" noChangeAspect="1"/>
          </p:cNvPicPr>
          <p:nvPr>
            <p:ph idx="1"/>
          </p:nvPr>
        </p:nvPicPr>
        <p:blipFill rotWithShape="1">
          <a:blip r:embed="rId3"/>
          <a:srcRect l="7660" t="17744" r="44481" b="59093"/>
          <a:stretch/>
        </p:blipFill>
        <p:spPr>
          <a:xfrm>
            <a:off x="1087579" y="1535505"/>
            <a:ext cx="9490365" cy="4976029"/>
          </a:xfrm>
          <a:prstGeom prst="rect">
            <a:avLst/>
          </a:prstGeom>
        </p:spPr>
      </p:pic>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52451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システム設計・誤りをカバーする方法を</a:t>
            </a:r>
            <a:r>
              <a:rPr lang="ja-JP" altLang="en-US" dirty="0"/>
              <a:t>考</a:t>
            </a:r>
            <a:r>
              <a:rPr lang="ja-JP" altLang="en-US" dirty="0" smtClean="0"/>
              <a:t>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u="sng" dirty="0"/>
              <a:t>システム</a:t>
            </a:r>
            <a:r>
              <a:rPr lang="ja-JP" altLang="en-US" u="sng" dirty="0" smtClean="0"/>
              <a:t>に組み込む</a:t>
            </a:r>
            <a:endParaRPr kumimoji="1" lang="ja-JP" altLang="en-US" u="sng"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32</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33</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a:t>
            </a:r>
            <a:r>
              <a:rPr kumimoji="1" lang="ja-JP" altLang="en-US" sz="3600" dirty="0" smtClean="0"/>
              <a:t>ある</a:t>
            </a:r>
            <a:endParaRPr kumimoji="1" lang="en-US" altLang="ja-JP" sz="3600" dirty="0" smtClean="0"/>
          </a:p>
          <a:p>
            <a:endParaRPr kumimoji="1" lang="en-US" altLang="ja-JP" sz="600" dirty="0" smtClean="0"/>
          </a:p>
          <a:p>
            <a:r>
              <a:rPr lang="ja-JP" altLang="en-US" sz="3600" dirty="0" smtClean="0"/>
              <a:t>学習</a:t>
            </a:r>
            <a:r>
              <a:rPr lang="ja-JP" altLang="en-US" sz="3600" dirty="0"/>
              <a:t>フェーズ</a:t>
            </a:r>
            <a:r>
              <a:rPr lang="ja-JP" altLang="en-US" sz="3600" dirty="0" smtClean="0"/>
              <a:t>では２種類のタイミングがある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a:t>
            </a:r>
            <a:r>
              <a:rPr lang="ja-JP" altLang="en-US" dirty="0"/>
              <a:t>処理</a:t>
            </a:r>
            <a:r>
              <a:rPr lang="ja-JP" altLang="en-US" dirty="0" smtClean="0"/>
              <a:t>で</a:t>
            </a:r>
            <a:r>
              <a:rPr lang="ja-JP" altLang="en-US" dirty="0" smtClean="0"/>
              <a:t>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a:t>
            </a:r>
            <a:r>
              <a:rPr kumimoji="1" lang="ja-JP" altLang="en-US" dirty="0" smtClean="0">
                <a:solidFill>
                  <a:srgbClr val="FF0000"/>
                </a:solidFill>
              </a:rPr>
              <a:t>一括処理</a:t>
            </a:r>
            <a:r>
              <a:rPr lang="ja-JP" altLang="en-US" dirty="0" smtClean="0"/>
              <a:t>をするけれど，最適化方針は</a:t>
            </a:r>
            <a:r>
              <a:rPr lang="ja-JP" altLang="en-US" dirty="0" smtClean="0">
                <a:solidFill>
                  <a:srgbClr val="FF0000"/>
                </a:solidFill>
              </a:rPr>
              <a:t>逐次学習</a:t>
            </a:r>
            <a:r>
              <a:rPr lang="ja-JP" altLang="en-US" dirty="0" smtClean="0"/>
              <a:t>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81699"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8687</TotalTime>
  <Words>4645</Words>
  <Application>Microsoft Office PowerPoint</Application>
  <PresentationFormat>ワイド画面</PresentationFormat>
  <Paragraphs>715</Paragraphs>
  <Slides>33</Slides>
  <Notes>26</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P21 オブジェクトストレージ</vt:lpstr>
      <vt:lpstr>P22 データウェアハウス</vt:lpstr>
      <vt:lpstr>ログを設計する上での注意点</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272</cp:revision>
  <dcterms:created xsi:type="dcterms:W3CDTF">2019-06-22T03:31:23Z</dcterms:created>
  <dcterms:modified xsi:type="dcterms:W3CDTF">2019-07-03T03:07:57Z</dcterms:modified>
</cp:coreProperties>
</file>