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60" r:id="rId3"/>
    <p:sldId id="258" r:id="rId4"/>
    <p:sldId id="263" r:id="rId5"/>
    <p:sldId id="261" r:id="rId6"/>
    <p:sldId id="262" r:id="rId7"/>
    <p:sldId id="264" r:id="rId8"/>
    <p:sldId id="265" r:id="rId9"/>
    <p:sldId id="268" r:id="rId10"/>
    <p:sldId id="269" r:id="rId11"/>
    <p:sldId id="270" r:id="rId12"/>
    <p:sldId id="271" r:id="rId13"/>
    <p:sldId id="272" r:id="rId14"/>
    <p:sldId id="274" r:id="rId15"/>
    <p:sldId id="275" r:id="rId16"/>
    <p:sldId id="276" r:id="rId17"/>
    <p:sldId id="277" r:id="rId18"/>
    <p:sldId id="279" r:id="rId19"/>
    <p:sldId id="281" r:id="rId20"/>
    <p:sldId id="282" r:id="rId21"/>
    <p:sldId id="283" r:id="rId22"/>
    <p:sldId id="284" r:id="rId23"/>
    <p:sldId id="280" r:id="rId24"/>
    <p:sldId id="278" r:id="rId25"/>
    <p:sldId id="266" r:id="rId26"/>
    <p:sldId id="267"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5" autoAdjust="0"/>
    <p:restoredTop sz="62215" autoAdjust="0"/>
  </p:normalViewPr>
  <p:slideViewPr>
    <p:cSldViewPr snapToGrid="0">
      <p:cViewPr>
        <p:scale>
          <a:sx n="50" d="100"/>
          <a:sy n="50" d="100"/>
        </p:scale>
        <p:origin x="184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E26B5-8898-4486-87D2-8D9E02A65170}" type="datetimeFigureOut">
              <a:rPr kumimoji="1" lang="ja-JP" altLang="en-US" smtClean="0"/>
              <a:t>2019/6/22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4524-672D-4E66-A637-CA0A2B28D555}" type="slidenum">
              <a:rPr kumimoji="1" lang="ja-JP" altLang="en-US" smtClean="0"/>
              <a:t>‹#›</a:t>
            </a:fld>
            <a:endParaRPr kumimoji="1" lang="ja-JP" altLang="en-US"/>
          </a:p>
        </p:txBody>
      </p:sp>
    </p:spTree>
    <p:extLst>
      <p:ext uri="{BB962C8B-B14F-4D97-AF65-F5344CB8AC3E}">
        <p14:creationId xmlns:p14="http://schemas.microsoft.com/office/powerpoint/2010/main" val="4208471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仕事ではじめる機械学習の第１章</a:t>
            </a:r>
            <a:r>
              <a:rPr kumimoji="1" lang="ja-JP" altLang="en-US" baseline="0" dirty="0" smtClean="0"/>
              <a:t> 機械学習プロジェクトの始め方をやっていきたいと思います。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a:t>
            </a:fld>
            <a:endParaRPr kumimoji="1" lang="ja-JP" altLang="en-US"/>
          </a:p>
        </p:txBody>
      </p:sp>
    </p:spTree>
    <p:extLst>
      <p:ext uri="{BB962C8B-B14F-4D97-AF65-F5344CB8AC3E}">
        <p14:creationId xmlns:p14="http://schemas.microsoft.com/office/powerpoint/2010/main" val="4146709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このパターンは他のパターンと比べ、予測にかけられる時間に余裕があるのが特徴ですが、予測対象となるコンテンツが増えていくと</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24</a:t>
            </a:fld>
            <a:endParaRPr kumimoji="1" lang="ja-JP" altLang="en-US"/>
          </a:p>
        </p:txBody>
      </p:sp>
    </p:spTree>
    <p:extLst>
      <p:ext uri="{BB962C8B-B14F-4D97-AF65-F5344CB8AC3E}">
        <p14:creationId xmlns:p14="http://schemas.microsoft.com/office/powerpoint/2010/main" val="2196884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次は、機械学習プロジェクトの流れです。</a:t>
            </a:r>
            <a:endParaRPr kumimoji="1" lang="en-US" altLang="ja-JP" dirty="0" smtClean="0"/>
          </a:p>
          <a:p>
            <a:endParaRPr kumimoji="1" lang="en-US" altLang="ja-JP" dirty="0" smtClean="0"/>
          </a:p>
          <a:p>
            <a:r>
              <a:rPr kumimoji="1" lang="ja-JP" altLang="en-US" dirty="0" smtClean="0"/>
              <a:t>実際の機械学習を含めたプロジェクトを開始する際には、以下のような流れで進めて行きます。</a:t>
            </a:r>
            <a:endParaRPr kumimoji="1" lang="en-US" altLang="ja-JP" dirty="0" smtClean="0"/>
          </a:p>
          <a:p>
            <a:endParaRPr kumimoji="1" lang="en-US" altLang="ja-JP" dirty="0" smtClean="0"/>
          </a:p>
          <a:p>
            <a:r>
              <a:rPr kumimoji="1" lang="ja-JP" altLang="en-US" dirty="0" smtClean="0"/>
              <a:t>ビジネスで使う機械学習プロジェクトはこんな感じの流れなのですが、機械学習をつかった理論的な研究では、</a:t>
            </a:r>
            <a:r>
              <a:rPr kumimoji="1" lang="en-US" altLang="ja-JP" dirty="0" smtClean="0"/>
              <a:t>4,5,6,7</a:t>
            </a:r>
            <a:r>
              <a:rPr kumimoji="1" lang="ja-JP" altLang="en-US" dirty="0" smtClean="0"/>
              <a:t>が中心になることが多いそうです。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3</a:t>
            </a:fld>
            <a:endParaRPr kumimoji="1" lang="ja-JP" altLang="en-US" dirty="0"/>
          </a:p>
        </p:txBody>
      </p:sp>
    </p:spTree>
    <p:extLst>
      <p:ext uri="{BB962C8B-B14F-4D97-AF65-F5344CB8AC3E}">
        <p14:creationId xmlns:p14="http://schemas.microsoft.com/office/powerpoint/2010/main" val="3217156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分類や回帰などの</a:t>
            </a:r>
            <a:r>
              <a:rPr kumimoji="1" lang="ja-JP" altLang="en-US" dirty="0" smtClean="0"/>
              <a:t>教師あり学習の場合、学習と予測の</a:t>
            </a:r>
            <a:r>
              <a:rPr kumimoji="1" lang="en-US" altLang="ja-JP" dirty="0" smtClean="0"/>
              <a:t>2</a:t>
            </a:r>
            <a:r>
              <a:rPr kumimoji="1" lang="ja-JP" altLang="en-US" dirty="0" err="1" smtClean="0"/>
              <a:t>つの</a:t>
            </a:r>
            <a:r>
              <a:rPr kumimoji="1" lang="ja-JP" altLang="en-US" dirty="0" smtClean="0"/>
              <a:t>フェーズがあります。</a:t>
            </a:r>
            <a:endParaRPr kumimoji="1" lang="en-US" altLang="ja-JP" dirty="0" smtClean="0"/>
          </a:p>
          <a:p>
            <a:endParaRPr kumimoji="1" lang="en-US" altLang="ja-JP" dirty="0" smtClean="0"/>
          </a:p>
          <a:p>
            <a:r>
              <a:rPr kumimoji="1" lang="ja-JP" altLang="en-US" dirty="0" smtClean="0"/>
              <a:t>更にそのタイミングによって、バッチ処理での学習とリアルタイム処理での学習という２種類のタイミングがあります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4</a:t>
            </a:fld>
            <a:endParaRPr kumimoji="1" lang="ja-JP" altLang="en-US"/>
          </a:p>
        </p:txBody>
      </p:sp>
    </p:spTree>
    <p:extLst>
      <p:ext uri="{BB962C8B-B14F-4D97-AF65-F5344CB8AC3E}">
        <p14:creationId xmlns:p14="http://schemas.microsoft.com/office/powerpoint/2010/main" val="406203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最適化</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6</a:t>
            </a:fld>
            <a:endParaRPr kumimoji="1" lang="ja-JP" altLang="en-US"/>
          </a:p>
        </p:txBody>
      </p:sp>
    </p:spTree>
    <p:extLst>
      <p:ext uri="{BB962C8B-B14F-4D97-AF65-F5344CB8AC3E}">
        <p14:creationId xmlns:p14="http://schemas.microsoft.com/office/powerpoint/2010/main" val="367043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このパターンが使われる場所</a:t>
            </a:r>
            <a:endParaRPr kumimoji="1" lang="en-US" altLang="ja-JP" dirty="0" smtClean="0"/>
          </a:p>
          <a:p>
            <a:r>
              <a:rPr kumimoji="1" lang="ja-JP" altLang="en-US" dirty="0" smtClean="0"/>
              <a:t>・バンディットアルゴリズムを用いた広告配信の最適化など、入力データが事前に用意できず、予測結果を低遅延で使いたい場合に用いられる</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9</a:t>
            </a:fld>
            <a:endParaRPr kumimoji="1" lang="ja-JP" altLang="en-US"/>
          </a:p>
        </p:txBody>
      </p:sp>
    </p:spTree>
    <p:extLst>
      <p:ext uri="{BB962C8B-B14F-4D97-AF65-F5344CB8AC3E}">
        <p14:creationId xmlns:p14="http://schemas.microsoft.com/office/powerpoint/2010/main" val="2455660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アプリケーションで使い勝手の良いのはこのパタンで、一番初めに試すパターンとしてはこの方法が無難らしいです。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このパターンは、予測バッチとアプリケーションの間で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15</a:t>
            </a:fld>
            <a:endParaRPr kumimoji="1" lang="ja-JP" altLang="en-US"/>
          </a:p>
        </p:txBody>
      </p:sp>
    </p:spTree>
    <p:extLst>
      <p:ext uri="{BB962C8B-B14F-4D97-AF65-F5344CB8AC3E}">
        <p14:creationId xmlns:p14="http://schemas.microsoft.com/office/powerpoint/2010/main" val="2808679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・このパターンが用いられる場面</a:t>
            </a:r>
            <a:endParaRPr kumimoji="1" lang="en-US" altLang="ja-JP" dirty="0" smtClean="0"/>
          </a:p>
          <a:p>
            <a:endParaRPr kumimoji="1" lang="en-US" altLang="ja-JP" dirty="0" smtClean="0"/>
          </a:p>
          <a:p>
            <a:r>
              <a:rPr kumimoji="1" lang="ja-JP" altLang="en-US" dirty="0" smtClean="0"/>
              <a:t>例えば、ユーザのアクセスログからメールマガジンで送付する内容をパーソナライズする、などがこれに当たります</a:t>
            </a:r>
            <a:endParaRPr kumimoji="1" lang="en-US" altLang="ja-JP" dirty="0" smtClean="0"/>
          </a:p>
          <a:p>
            <a:endParaRPr kumimoji="1" lang="en-US" altLang="ja-JP" dirty="0" smtClean="0"/>
          </a:p>
          <a:p>
            <a:r>
              <a:rPr kumimoji="1" lang="ja-JP" altLang="en-US" dirty="0" smtClean="0"/>
              <a:t>・メリット</a:t>
            </a:r>
            <a:endParaRPr kumimoji="1" lang="en-US" altLang="ja-JP" dirty="0" smtClean="0"/>
          </a:p>
          <a:p>
            <a:endParaRPr kumimoji="1" lang="en-US" altLang="ja-JP" dirty="0" smtClean="0"/>
          </a:p>
          <a:p>
            <a:r>
              <a:rPr kumimoji="1" lang="en-US" altLang="ja-JP" dirty="0" smtClean="0"/>
              <a:t>Web</a:t>
            </a:r>
            <a:r>
              <a:rPr kumimoji="1" lang="ja-JP" altLang="en-US" dirty="0" smtClean="0"/>
              <a:t>アプロケーションで</a:t>
            </a:r>
            <a:r>
              <a:rPr kumimoji="1" lang="en-US" altLang="ja-JP" dirty="0" smtClean="0"/>
              <a:t>Ruby on Rails</a:t>
            </a:r>
            <a:r>
              <a:rPr kumimoji="1" lang="ja-JP" altLang="en-US" dirty="0" smtClean="0"/>
              <a:t>を使ってた「としても、特に気にすることなく</a:t>
            </a:r>
            <a:r>
              <a:rPr kumimoji="1" lang="en-US" altLang="ja-JP" dirty="0" smtClean="0"/>
              <a:t>Python</a:t>
            </a:r>
            <a:r>
              <a:rPr kumimoji="1" lang="ja-JP" altLang="en-US" dirty="0" smtClean="0"/>
              <a:t>や</a:t>
            </a:r>
            <a:r>
              <a:rPr kumimoji="1" lang="en-US" altLang="ja-JP" dirty="0" smtClean="0"/>
              <a:t>R</a:t>
            </a:r>
            <a:r>
              <a:rPr kumimoji="1" lang="ja-JP" altLang="en-US" dirty="0" smtClean="0"/>
              <a:t>でバッチを書けるというメリットがあります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16</a:t>
            </a:fld>
            <a:endParaRPr kumimoji="1" lang="ja-JP" altLang="en-US"/>
          </a:p>
        </p:txBody>
      </p:sp>
    </p:spTree>
    <p:extLst>
      <p:ext uri="{BB962C8B-B14F-4D97-AF65-F5344CB8AC3E}">
        <p14:creationId xmlns:p14="http://schemas.microsoft.com/office/powerpoint/2010/main" val="2801964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アプリケーションで使い勝手の良いのはこのパタンで、一番初めに試すパターンとしてはこの方法が無難らしいです。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このパターンは、予測バッチとアプリケーションの間で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17</a:t>
            </a:fld>
            <a:endParaRPr kumimoji="1" lang="ja-JP" altLang="en-US"/>
          </a:p>
        </p:txBody>
      </p:sp>
    </p:spTree>
    <p:extLst>
      <p:ext uri="{BB962C8B-B14F-4D97-AF65-F5344CB8AC3E}">
        <p14:creationId xmlns:p14="http://schemas.microsoft.com/office/powerpoint/2010/main" val="399602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このパターンは他のパターンと比べ、予測にかけられる時間に余裕があるのが特徴ですが、予測対象となるコンテンツが増えていくと</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18</a:t>
            </a:fld>
            <a:endParaRPr kumimoji="1" lang="ja-JP" altLang="en-US"/>
          </a:p>
        </p:txBody>
      </p:sp>
    </p:spTree>
    <p:extLst>
      <p:ext uri="{BB962C8B-B14F-4D97-AF65-F5344CB8AC3E}">
        <p14:creationId xmlns:p14="http://schemas.microsoft.com/office/powerpoint/2010/main" val="198928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FFD10ACE-B7E3-42F2-A5F7-E991D79E92E1}" type="datetimeFigureOut">
              <a:rPr kumimoji="1" lang="ja-JP" altLang="en-US" smtClean="0"/>
              <a:t>2019/6/22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413185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FD10ACE-B7E3-42F2-A5F7-E991D79E92E1}" type="datetimeFigureOut">
              <a:rPr kumimoji="1" lang="ja-JP" altLang="en-US" smtClean="0"/>
              <a:t>2019/6/22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34065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FD10ACE-B7E3-42F2-A5F7-E991D79E92E1}" type="datetimeFigureOut">
              <a:rPr kumimoji="1" lang="ja-JP" altLang="en-US" smtClean="0"/>
              <a:t>2019/6/22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73790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FFD10ACE-B7E3-42F2-A5F7-E991D79E92E1}" type="datetimeFigureOut">
              <a:rPr kumimoji="1" lang="ja-JP" altLang="en-US" smtClean="0"/>
              <a:t>2019/6/22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45705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FD10ACE-B7E3-42F2-A5F7-E991D79E92E1}" type="datetimeFigureOut">
              <a:rPr kumimoji="1" lang="ja-JP" altLang="en-US" smtClean="0"/>
              <a:t>2019/6/22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49337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FD10ACE-B7E3-42F2-A5F7-E991D79E92E1}" type="datetimeFigureOut">
              <a:rPr kumimoji="1" lang="ja-JP" altLang="en-US" smtClean="0"/>
              <a:t>2019/6/22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25015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FD10ACE-B7E3-42F2-A5F7-E991D79E92E1}" type="datetimeFigureOut">
              <a:rPr kumimoji="1" lang="ja-JP" altLang="en-US" smtClean="0"/>
              <a:t>2019/6/22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16294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FD10ACE-B7E3-42F2-A5F7-E991D79E92E1}" type="datetimeFigureOut">
              <a:rPr kumimoji="1" lang="ja-JP" altLang="en-US" smtClean="0"/>
              <a:t>2019/6/22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94909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FD10ACE-B7E3-42F2-A5F7-E991D79E92E1}" type="datetimeFigureOut">
              <a:rPr kumimoji="1" lang="ja-JP" altLang="en-US" smtClean="0"/>
              <a:t>2019/6/22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5289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FD10ACE-B7E3-42F2-A5F7-E991D79E92E1}" type="datetimeFigureOut">
              <a:rPr kumimoji="1" lang="ja-JP" altLang="en-US" smtClean="0"/>
              <a:t>2019/6/22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05450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FD10ACE-B7E3-42F2-A5F7-E991D79E92E1}" type="datetimeFigureOut">
              <a:rPr kumimoji="1" lang="ja-JP" altLang="en-US" smtClean="0"/>
              <a:t>2019/6/22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81866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10ACE-B7E3-42F2-A5F7-E991D79E92E1}" type="datetimeFigureOut">
              <a:rPr kumimoji="1" lang="ja-JP" altLang="en-US" smtClean="0"/>
              <a:t>2019/6/22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777438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8794" y="1751013"/>
            <a:ext cx="10474411" cy="2387600"/>
          </a:xfrm>
        </p:spPr>
        <p:txBody>
          <a:bodyPr>
            <a:normAutofit fontScale="90000"/>
          </a:bodyPr>
          <a:lstStyle/>
          <a:p>
            <a:r>
              <a:rPr lang="ja-JP" altLang="en-US" sz="8000" dirty="0"/>
              <a:t>仕事</a:t>
            </a:r>
            <a:r>
              <a:rPr lang="ja-JP" altLang="en-US" sz="8000" dirty="0" smtClean="0"/>
              <a:t>ではじめる機械学習</a:t>
            </a:r>
            <a:r>
              <a:rPr lang="en-US" altLang="ja-JP" dirty="0" smtClean="0"/>
              <a:t/>
            </a:r>
            <a:br>
              <a:rPr lang="en-US" altLang="ja-JP" dirty="0" smtClean="0"/>
            </a:br>
            <a:r>
              <a:rPr lang="en-US" altLang="ja-JP" sz="5300" dirty="0"/>
              <a:t>4</a:t>
            </a:r>
            <a:r>
              <a:rPr lang="ja-JP" altLang="en-US" sz="5300" dirty="0" smtClean="0"/>
              <a:t>章 システムに機械学習を組み込む</a:t>
            </a:r>
            <a:endParaRPr kumimoji="1" lang="ja-JP" altLang="en-US" sz="5300" dirty="0"/>
          </a:p>
        </p:txBody>
      </p:sp>
      <p:sp>
        <p:nvSpPr>
          <p:cNvPr id="3" name="サブタイトル 2"/>
          <p:cNvSpPr>
            <a:spLocks noGrp="1"/>
          </p:cNvSpPr>
          <p:nvPr>
            <p:ph type="subTitle" idx="1"/>
          </p:nvPr>
        </p:nvSpPr>
        <p:spPr/>
        <p:txBody>
          <a:bodyPr/>
          <a:lstStyle/>
          <a:p>
            <a:endParaRPr kumimoji="1" lang="en-US" altLang="ja-JP" dirty="0" smtClean="0"/>
          </a:p>
          <a:p>
            <a:endParaRPr lang="en-US" altLang="ja-JP" dirty="0"/>
          </a:p>
          <a:p>
            <a:r>
              <a:rPr kumimoji="1" lang="en-US" altLang="ja-JP" dirty="0" smtClean="0"/>
              <a:t>M2 </a:t>
            </a:r>
            <a:r>
              <a:rPr kumimoji="1" lang="ja-JP" altLang="en-US" dirty="0" smtClean="0"/>
              <a:t>倉地亮介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a:t>
            </a:fld>
            <a:endParaRPr kumimoji="1" lang="ja-JP" altLang="en-US" dirty="0"/>
          </a:p>
        </p:txBody>
      </p:sp>
    </p:spTree>
    <p:extLst>
      <p:ext uri="{BB962C8B-B14F-4D97-AF65-F5344CB8AC3E}">
        <p14:creationId xmlns:p14="http://schemas.microsoft.com/office/powerpoint/2010/main" val="3873027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fontScale="90000"/>
          </a:bodyPr>
          <a:lstStyle/>
          <a:p>
            <a:r>
              <a:rPr lang="en-US" altLang="ja-JP" dirty="0" smtClean="0"/>
              <a:t>4.2.2 </a:t>
            </a:r>
            <a:r>
              <a:rPr lang="ja-JP" altLang="en-US" dirty="0" smtClean="0"/>
              <a:t>バッチ処理で学習＋予測結果を</a:t>
            </a:r>
            <a:r>
              <a:rPr lang="en-US" altLang="ja-JP" dirty="0" smtClean="0"/>
              <a:t>Web</a:t>
            </a:r>
            <a:r>
              <a:rPr lang="ja-JP" altLang="en-US" dirty="0" smtClean="0"/>
              <a:t>アプリケーションで直接算出する</a:t>
            </a:r>
            <a:r>
              <a:rPr lang="en-US" altLang="ja-JP" dirty="0" smtClean="0"/>
              <a:t>(</a:t>
            </a:r>
            <a:r>
              <a:rPr lang="ja-JP" altLang="en-US" dirty="0" smtClean="0"/>
              <a:t>リアルタイム処理で予測</a:t>
            </a:r>
            <a:r>
              <a:rPr lang="en-US" altLang="ja-JP" dirty="0" smtClean="0"/>
              <a:t>)</a:t>
            </a:r>
            <a:endParaRPr kumimoji="1" lang="ja-JP" altLang="en-US" dirty="0"/>
          </a:p>
        </p:txBody>
      </p:sp>
      <p:sp>
        <p:nvSpPr>
          <p:cNvPr id="3" name="コンテンツ プレースホルダー 2"/>
          <p:cNvSpPr>
            <a:spLocks noGrp="1"/>
          </p:cNvSpPr>
          <p:nvPr>
            <p:ph idx="1"/>
          </p:nvPr>
        </p:nvSpPr>
        <p:spPr>
          <a:xfrm>
            <a:off x="838200" y="1825625"/>
            <a:ext cx="10899098" cy="4351338"/>
          </a:xfrm>
        </p:spPr>
        <p:txBody>
          <a:bodyPr/>
          <a:lstStyle/>
          <a:p>
            <a:r>
              <a:rPr kumimoji="1" lang="ja-JP" altLang="en-US" dirty="0" smtClean="0"/>
              <a:t>このパターンが用いられる場面</a:t>
            </a:r>
            <a:endParaRPr kumimoji="1" lang="en-US" altLang="ja-JP" dirty="0" smtClean="0"/>
          </a:p>
          <a:p>
            <a:pPr lvl="1"/>
            <a:r>
              <a:rPr lang="ja-JP" altLang="en-US" dirty="0" smtClean="0"/>
              <a:t>比較的単純な構成のため小規模で試してみる場合</a:t>
            </a:r>
            <a:endParaRPr kumimoji="1" lang="en-US" altLang="ja-JP" dirty="0" smtClean="0"/>
          </a:p>
          <a:p>
            <a:pPr lvl="1"/>
            <a:r>
              <a:rPr kumimoji="1" lang="ja-JP" altLang="en-US" dirty="0" smtClean="0"/>
              <a:t>入力データが事前に用意できず，予測の結果を低遅延で使いたい場合</a:t>
            </a:r>
            <a:endParaRPr kumimoji="1" lang="en-US" altLang="ja-JP" dirty="0" smtClean="0"/>
          </a:p>
          <a:p>
            <a:pPr lvl="1"/>
            <a:endParaRPr lang="en-US" altLang="ja-JP" dirty="0"/>
          </a:p>
          <a:p>
            <a:r>
              <a:rPr kumimoji="1" lang="ja-JP" altLang="en-US" dirty="0" smtClean="0"/>
              <a:t>遅延を抑えるために</a:t>
            </a:r>
            <a:endParaRPr kumimoji="1" lang="en-US" altLang="ja-JP" dirty="0" smtClean="0"/>
          </a:p>
          <a:p>
            <a:pPr lvl="1"/>
            <a:r>
              <a:rPr lang="ja-JP" altLang="en-US" dirty="0" smtClean="0"/>
              <a:t>データのフェッチ、前処理、特徴抽出、予測といった一連の処理が低遅延で完結する </a:t>
            </a:r>
            <a:endParaRPr lang="en-US" altLang="ja-JP" dirty="0" smtClean="0"/>
          </a:p>
          <a:p>
            <a:pPr lvl="1"/>
            <a:r>
              <a:rPr kumimoji="1" lang="ja-JP" altLang="en-US" dirty="0" smtClean="0"/>
              <a:t>データや特徴量を前処理しておく</a:t>
            </a:r>
            <a:endParaRPr kumimoji="1" lang="ja-JP" altLang="en-US" dirty="0"/>
          </a:p>
        </p:txBody>
      </p:sp>
    </p:spTree>
    <p:extLst>
      <p:ext uri="{BB962C8B-B14F-4D97-AF65-F5344CB8AC3E}">
        <p14:creationId xmlns:p14="http://schemas.microsoft.com/office/powerpoint/2010/main" val="299257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470" y="95305"/>
            <a:ext cx="11353800" cy="1325563"/>
          </a:xfrm>
        </p:spPr>
        <p:txBody>
          <a:bodyPr>
            <a:normAutofit/>
          </a:bodyPr>
          <a:lstStyle/>
          <a:p>
            <a:r>
              <a:rPr kumimoji="1" lang="ja-JP" altLang="en-US" sz="3200" dirty="0" smtClean="0"/>
              <a:t>パターン１：学習フェーズ</a:t>
            </a:r>
            <a:endParaRPr kumimoji="1" lang="ja-JP" altLang="en-US" sz="3200" dirty="0"/>
          </a:p>
        </p:txBody>
      </p:sp>
      <p:sp>
        <p:nvSpPr>
          <p:cNvPr id="4" name="角丸四角形 3"/>
          <p:cNvSpPr/>
          <p:nvPr/>
        </p:nvSpPr>
        <p:spPr>
          <a:xfrm>
            <a:off x="6901715" y="1693122"/>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693123"/>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420868"/>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Web</a:t>
            </a:r>
            <a:r>
              <a:rPr kumimoji="1" lang="ja-JP" altLang="en-US" dirty="0" smtClean="0"/>
              <a:t>アプリケーション</a:t>
            </a:r>
            <a:endParaRPr kumimoji="1" lang="ja-JP" altLang="en-US" dirty="0"/>
          </a:p>
        </p:txBody>
      </p:sp>
      <p:sp>
        <p:nvSpPr>
          <p:cNvPr id="7" name="テキスト ボックス 6"/>
          <p:cNvSpPr txBox="1"/>
          <p:nvPr/>
        </p:nvSpPr>
        <p:spPr>
          <a:xfrm>
            <a:off x="3433989" y="2997267"/>
            <a:ext cx="14090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特徴抽出器</a:t>
            </a:r>
            <a:endParaRPr kumimoji="1" lang="ja-JP" altLang="en-US" dirty="0"/>
          </a:p>
        </p:txBody>
      </p:sp>
      <p:cxnSp>
        <p:nvCxnSpPr>
          <p:cNvPr id="8" name="直線矢印コネクタ 7"/>
          <p:cNvCxnSpPr/>
          <p:nvPr/>
        </p:nvCxnSpPr>
        <p:spPr>
          <a:xfrm>
            <a:off x="2961801" y="318193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240263"/>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10" name="角丸四角形 9"/>
          <p:cNvSpPr/>
          <p:nvPr/>
        </p:nvSpPr>
        <p:spPr>
          <a:xfrm>
            <a:off x="5576338" y="3586080"/>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smtClean="0"/>
              <a:t>D</a:t>
            </a:r>
            <a:r>
              <a:rPr lang="en-US" altLang="ja-JP" dirty="0"/>
              <a:t>B</a:t>
            </a:r>
            <a:endParaRPr kumimoji="1" lang="ja-JP" altLang="en-US" dirty="0"/>
          </a:p>
        </p:txBody>
      </p:sp>
      <p:cxnSp>
        <p:nvCxnSpPr>
          <p:cNvPr id="11" name="直線矢印コネクタ 10"/>
          <p:cNvCxnSpPr/>
          <p:nvPr/>
        </p:nvCxnSpPr>
        <p:spPr>
          <a:xfrm flipV="1">
            <a:off x="4838072" y="2511826"/>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241306"/>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81260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2035465"/>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412651"/>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240263"/>
            <a:ext cx="89941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dirty="0" smtClean="0"/>
              <a:t>学習器</a:t>
            </a:r>
            <a:endParaRPr kumimoji="1" lang="ja-JP" altLang="en-US" dirty="0"/>
          </a:p>
        </p:txBody>
      </p:sp>
      <p:sp>
        <p:nvSpPr>
          <p:cNvPr id="17" name="テキスト ボックス 16"/>
          <p:cNvSpPr txBox="1"/>
          <p:nvPr/>
        </p:nvSpPr>
        <p:spPr>
          <a:xfrm>
            <a:off x="8362013" y="3586080"/>
            <a:ext cx="148902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dirty="0" smtClean="0"/>
              <a:t>特徴抽出</a:t>
            </a:r>
            <a:r>
              <a:rPr lang="ja-JP" altLang="en-US" dirty="0"/>
              <a:t>器</a:t>
            </a:r>
            <a:endParaRPr kumimoji="1" lang="ja-JP" altLang="en-US" dirty="0"/>
          </a:p>
        </p:txBody>
      </p:sp>
      <p:cxnSp>
        <p:nvCxnSpPr>
          <p:cNvPr id="18" name="直線矢印コネクタ 17"/>
          <p:cNvCxnSpPr/>
          <p:nvPr/>
        </p:nvCxnSpPr>
        <p:spPr>
          <a:xfrm flipH="1">
            <a:off x="7123136" y="2420145"/>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709217"/>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170233" y="29440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976347"/>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62267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2031915"/>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794428"/>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765962"/>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420868"/>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
        <p:nvSpPr>
          <p:cNvPr id="27" name="テキスト ボックス 26"/>
          <p:cNvSpPr txBox="1"/>
          <p:nvPr/>
        </p:nvSpPr>
        <p:spPr>
          <a:xfrm>
            <a:off x="376009" y="4818394"/>
            <a:ext cx="11468722" cy="184665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バッチシステムによって</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24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特徴</a:t>
            </a:r>
            <a:r>
              <a:rPr lang="ja-JP" altLang="en-US" sz="2400" dirty="0">
                <a:latin typeface="ＭＳ Ｐゴシック" panose="020B0600070205080204" pitchFamily="50" charset="-128"/>
                <a:ea typeface="ＭＳ Ｐゴシック" panose="020B0600070205080204" pitchFamily="50" charset="-128"/>
              </a:rPr>
              <a:t>量</a:t>
            </a:r>
            <a:r>
              <a:rPr lang="ja-JP" altLang="en-US" sz="2400" dirty="0" smtClean="0">
                <a:latin typeface="ＭＳ Ｐゴシック" panose="020B0600070205080204" pitchFamily="50" charset="-128"/>
                <a:ea typeface="ＭＳ Ｐゴシック" panose="020B0600070205080204" pitchFamily="50" charset="-128"/>
              </a:rPr>
              <a:t>をもとに何らかのモデルを学習する</a:t>
            </a:r>
            <a:endParaRPr lang="en-US" altLang="ja-JP" sz="24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学習結果は学習済みモデルをシリアライズして保存したものをストレージに保存する</a:t>
            </a:r>
            <a:endParaRPr lang="en-US" altLang="ja-JP" sz="24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endParaRPr kumimoji="1" lang="ja-JP" altLang="en-US" dirty="0"/>
          </a:p>
        </p:txBody>
      </p:sp>
    </p:spTree>
    <p:extLst>
      <p:ext uri="{BB962C8B-B14F-4D97-AF65-F5344CB8AC3E}">
        <p14:creationId xmlns:p14="http://schemas.microsoft.com/office/powerpoint/2010/main" val="32157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470" y="95305"/>
            <a:ext cx="11353800" cy="1325563"/>
          </a:xfrm>
        </p:spPr>
        <p:txBody>
          <a:bodyPr>
            <a:normAutofit/>
          </a:bodyPr>
          <a:lstStyle/>
          <a:p>
            <a:r>
              <a:rPr kumimoji="1" lang="ja-JP" altLang="en-US" sz="3200" dirty="0" smtClean="0"/>
              <a:t>パターン１：予測</a:t>
            </a:r>
            <a:r>
              <a:rPr lang="ja-JP" altLang="en-US" sz="3200" dirty="0"/>
              <a:t>フェーズ</a:t>
            </a:r>
            <a:endParaRPr kumimoji="1" lang="ja-JP" altLang="en-US" sz="3200" dirty="0"/>
          </a:p>
        </p:txBody>
      </p:sp>
      <p:sp>
        <p:nvSpPr>
          <p:cNvPr id="4" name="角丸四角形 3"/>
          <p:cNvSpPr/>
          <p:nvPr/>
        </p:nvSpPr>
        <p:spPr>
          <a:xfrm>
            <a:off x="6901715" y="1483259"/>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483260"/>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211005"/>
            <a:ext cx="25708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ja-JP" dirty="0" smtClean="0"/>
              <a:t>Web</a:t>
            </a:r>
            <a:r>
              <a:rPr kumimoji="1" lang="ja-JP" altLang="en-US" dirty="0" smtClean="0"/>
              <a:t>アプリケーション</a:t>
            </a:r>
            <a:endParaRPr kumimoji="1" lang="ja-JP" altLang="en-US" dirty="0"/>
          </a:p>
        </p:txBody>
      </p:sp>
      <p:sp>
        <p:nvSpPr>
          <p:cNvPr id="7" name="テキスト ボックス 6"/>
          <p:cNvSpPr txBox="1"/>
          <p:nvPr/>
        </p:nvSpPr>
        <p:spPr>
          <a:xfrm>
            <a:off x="3433989" y="2787404"/>
            <a:ext cx="140907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dirty="0" smtClean="0"/>
              <a:t>特徴抽出器</a:t>
            </a:r>
            <a:endParaRPr kumimoji="1" lang="ja-JP" altLang="en-US" dirty="0"/>
          </a:p>
        </p:txBody>
      </p:sp>
      <p:cxnSp>
        <p:nvCxnSpPr>
          <p:cNvPr id="8" name="直線矢印コネクタ 7"/>
          <p:cNvCxnSpPr/>
          <p:nvPr/>
        </p:nvCxnSpPr>
        <p:spPr>
          <a:xfrm>
            <a:off x="2961801" y="2972070"/>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030400"/>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10" name="角丸四角形 9"/>
          <p:cNvSpPr/>
          <p:nvPr/>
        </p:nvSpPr>
        <p:spPr>
          <a:xfrm>
            <a:off x="5576338" y="3376217"/>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t>D</a:t>
            </a:r>
            <a:r>
              <a:rPr lang="en-US" altLang="ja-JP" dirty="0"/>
              <a:t>B</a:t>
            </a:r>
            <a:endParaRPr kumimoji="1" lang="ja-JP" altLang="en-US" dirty="0"/>
          </a:p>
        </p:txBody>
      </p:sp>
      <p:cxnSp>
        <p:nvCxnSpPr>
          <p:cNvPr id="11" name="直線矢印コネクタ 10"/>
          <p:cNvCxnSpPr/>
          <p:nvPr/>
        </p:nvCxnSpPr>
        <p:spPr>
          <a:xfrm flipV="1">
            <a:off x="4838072" y="2301963"/>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031443"/>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60273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825602"/>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202788"/>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030400"/>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学習器</a:t>
            </a:r>
            <a:endParaRPr kumimoji="1" lang="ja-JP" altLang="en-US" dirty="0"/>
          </a:p>
        </p:txBody>
      </p:sp>
      <p:sp>
        <p:nvSpPr>
          <p:cNvPr id="17" name="テキスト ボックス 16"/>
          <p:cNvSpPr txBox="1"/>
          <p:nvPr/>
        </p:nvSpPr>
        <p:spPr>
          <a:xfrm>
            <a:off x="8362013" y="3376217"/>
            <a:ext cx="14890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dirty="0" smtClean="0"/>
              <a:t>特徴抽出</a:t>
            </a:r>
            <a:r>
              <a:rPr lang="ja-JP" altLang="en-US" dirty="0"/>
              <a:t>器</a:t>
            </a:r>
            <a:endParaRPr kumimoji="1" lang="ja-JP" altLang="en-US" dirty="0"/>
          </a:p>
        </p:txBody>
      </p:sp>
      <p:cxnSp>
        <p:nvCxnSpPr>
          <p:cNvPr id="18" name="直線矢印コネクタ 17"/>
          <p:cNvCxnSpPr/>
          <p:nvPr/>
        </p:nvCxnSpPr>
        <p:spPr>
          <a:xfrm flipH="1">
            <a:off x="7123136" y="2210282"/>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499354"/>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170233" y="273422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766484"/>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412815"/>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822052"/>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584565"/>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556099"/>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21100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
        <p:nvSpPr>
          <p:cNvPr id="27" name="テキスト ボックス 26"/>
          <p:cNvSpPr txBox="1"/>
          <p:nvPr/>
        </p:nvSpPr>
        <p:spPr>
          <a:xfrm>
            <a:off x="709534" y="4416906"/>
            <a:ext cx="11165167"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Web</a:t>
            </a:r>
            <a:r>
              <a:rPr lang="ja-JP" altLang="en-US" sz="2400" dirty="0" smtClean="0">
                <a:latin typeface="ＭＳ Ｐゴシック" panose="020B0600070205080204" pitchFamily="50" charset="-128"/>
                <a:ea typeface="ＭＳ Ｐゴシック" panose="020B0600070205080204" pitchFamily="50" charset="-128"/>
              </a:rPr>
              <a:t>アプリケーションが何かしらのイベントをトリガーに予測を要求する</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例えば，スパムかどうかを判定したいコメントが投稿された</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イベント発生時に予測をしたい対象</a:t>
            </a:r>
            <a:r>
              <a:rPr lang="en-US" altLang="ja-JP" sz="2400" dirty="0" smtClean="0">
                <a:latin typeface="ＭＳ Ｐゴシック" panose="020B0600070205080204" pitchFamily="50" charset="-128"/>
                <a:ea typeface="ＭＳ Ｐゴシック" panose="020B0600070205080204" pitchFamily="50" charset="-128"/>
              </a:rPr>
              <a:t>(</a:t>
            </a:r>
            <a:r>
              <a:rPr lang="ja-JP" altLang="en-US" sz="2400" dirty="0" smtClean="0">
                <a:latin typeface="ＭＳ Ｐゴシック" panose="020B0600070205080204" pitchFamily="50" charset="-128"/>
                <a:ea typeface="ＭＳ Ｐゴシック" panose="020B0600070205080204" pitchFamily="50" charset="-128"/>
              </a:rPr>
              <a:t>例：コメント</a:t>
            </a:r>
            <a:r>
              <a:rPr lang="en-US" altLang="ja-JP" sz="2400" dirty="0" smtClean="0">
                <a:latin typeface="ＭＳ Ｐゴシック" panose="020B0600070205080204" pitchFamily="50" charset="-128"/>
                <a:ea typeface="ＭＳ Ｐゴシック" panose="020B0600070205080204" pitchFamily="50" charset="-128"/>
              </a:rPr>
              <a:t>)</a:t>
            </a:r>
            <a:r>
              <a:rPr lang="ja-JP" altLang="en-US" sz="2400" dirty="0" smtClean="0">
                <a:latin typeface="ＭＳ Ｐゴシック" panose="020B0600070205080204" pitchFamily="50" charset="-128"/>
                <a:ea typeface="ＭＳ Ｐゴシック" panose="020B0600070205080204" pitchFamily="50" charset="-128"/>
              </a:rPr>
              <a:t>の情報を</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から取得し，特徴量を抽出</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a:latin typeface="ＭＳ Ｐゴシック" panose="020B0600070205080204" pitchFamily="50" charset="-128"/>
                <a:ea typeface="ＭＳ Ｐゴシック" panose="020B0600070205080204" pitchFamily="50" charset="-128"/>
              </a:rPr>
              <a:t>シリアライズ</a:t>
            </a:r>
            <a:r>
              <a:rPr lang="ja-JP" altLang="en-US" sz="2400" dirty="0" smtClean="0">
                <a:latin typeface="ＭＳ Ｐゴシック" panose="020B0600070205080204" pitchFamily="50" charset="-128"/>
                <a:ea typeface="ＭＳ Ｐゴシック" panose="020B0600070205080204" pitchFamily="50" charset="-128"/>
              </a:rPr>
              <a:t>して保存していた学習済みモデルを読み込み，抽出した特徴量を入力して予測結果を出力</a:t>
            </a:r>
            <a:endParaRPr lang="en-US" altLang="ja-JP" sz="2400" dirty="0" smtClean="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33438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797050" y="1740517"/>
            <a:ext cx="2089252"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Web</a:t>
            </a:r>
            <a:r>
              <a:rPr kumimoji="1" lang="ja-JP" altLang="en-US" dirty="0" smtClean="0"/>
              <a:t>アプリ</a:t>
            </a:r>
            <a:endParaRPr kumimoji="1" lang="en-US" altLang="ja-JP" dirty="0" smtClean="0"/>
          </a:p>
          <a:p>
            <a:r>
              <a:rPr kumimoji="1" lang="ja-JP" altLang="en-US" dirty="0" smtClean="0"/>
              <a:t>ケーション</a:t>
            </a:r>
            <a:endParaRPr kumimoji="1" lang="ja-JP" altLang="en-US"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200" dirty="0" smtClean="0"/>
              <a:t>D</a:t>
            </a:r>
            <a:r>
              <a:rPr lang="en-US" altLang="ja-JP" sz="3200" dirty="0"/>
              <a:t>B</a:t>
            </a:r>
            <a:endParaRPr kumimoji="1" lang="ja-JP" altLang="en-US" sz="3200"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dirty="0" smtClean="0"/>
              <a:t>学習器</a:t>
            </a:r>
            <a:endParaRPr kumimoji="1" lang="ja-JP" altLang="en-US" sz="2400"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dirty="0" smtClean="0"/>
              <a:t>特徴抽出</a:t>
            </a:r>
            <a:r>
              <a:rPr lang="ja-JP" altLang="en-US" sz="2000" dirty="0"/>
              <a:t>器</a:t>
            </a:r>
            <a:endParaRPr kumimoji="1" lang="ja-JP" altLang="en-US" sz="2000"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
        <p:nvSpPr>
          <p:cNvPr id="29" name="テキスト ボックス 28"/>
          <p:cNvSpPr txBox="1"/>
          <p:nvPr/>
        </p:nvSpPr>
        <p:spPr>
          <a:xfrm>
            <a:off x="5125295" y="2154952"/>
            <a:ext cx="94502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800" dirty="0" smtClean="0"/>
              <a:t>API</a:t>
            </a:r>
            <a:endParaRPr kumimoji="1" lang="ja-JP" altLang="en-US" sz="2800"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予測</a:t>
            </a:r>
            <a:r>
              <a:rPr kumimoji="1" lang="en-US" altLang="ja-JP" dirty="0" smtClean="0"/>
              <a:t>API</a:t>
            </a:r>
            <a:r>
              <a:rPr kumimoji="1" lang="ja-JP" altLang="en-US" dirty="0" smtClean="0"/>
              <a:t>サーバ</a:t>
            </a:r>
            <a:endParaRPr kumimoji="1" lang="ja-JP" altLang="en-US"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Tree>
    <p:extLst>
      <p:ext uri="{BB962C8B-B14F-4D97-AF65-F5344CB8AC3E}">
        <p14:creationId xmlns:p14="http://schemas.microsoft.com/office/powerpoint/2010/main" val="435574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a:bodyPr>
          <a:lstStyle/>
          <a:p>
            <a:r>
              <a:rPr lang="en-US" altLang="ja-JP" sz="4000" dirty="0"/>
              <a:t>4.2.2 </a:t>
            </a:r>
            <a:r>
              <a:rPr lang="ja-JP" altLang="en-US" sz="4000" dirty="0"/>
              <a:t>バッチ処理で学習＋予測結果を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838200" y="1825625"/>
            <a:ext cx="10899098" cy="4351338"/>
          </a:xfrm>
        </p:spPr>
        <p:txBody>
          <a:bodyPr/>
          <a:lstStyle/>
          <a:p>
            <a:r>
              <a:rPr lang="ja-JP" altLang="en-US" dirty="0" smtClean="0"/>
              <a:t>メリット</a:t>
            </a:r>
            <a:endParaRPr lang="en-US" altLang="ja-JP" dirty="0" smtClean="0"/>
          </a:p>
          <a:p>
            <a:pPr lvl="1"/>
            <a:r>
              <a:rPr lang="en-US" altLang="ja-JP" dirty="0" smtClean="0"/>
              <a:t>Web</a:t>
            </a:r>
            <a:r>
              <a:rPr lang="ja-JP" altLang="en-US" dirty="0" smtClean="0"/>
              <a:t>アプリケーションとの結合が疎になる</a:t>
            </a:r>
            <a:endParaRPr lang="en-US" altLang="ja-JP" dirty="0" smtClean="0"/>
          </a:p>
          <a:p>
            <a:pPr lvl="1"/>
            <a:r>
              <a:rPr lang="ja-JP" altLang="en-US" dirty="0" smtClean="0"/>
              <a:t>複数モデルによる</a:t>
            </a:r>
            <a:r>
              <a:rPr lang="en-US" altLang="ja-JP" dirty="0" smtClean="0"/>
              <a:t>A/B</a:t>
            </a:r>
            <a:r>
              <a:rPr lang="ja-JP" altLang="en-US" dirty="0" smtClean="0"/>
              <a:t>テストを行う場合に，モデルの比較がしやすい</a:t>
            </a:r>
            <a:endParaRPr lang="en-US" altLang="ja-JP" dirty="0" smtClean="0"/>
          </a:p>
          <a:p>
            <a:r>
              <a:rPr lang="ja-JP" altLang="en-US" dirty="0" smtClean="0"/>
              <a:t>デメリット</a:t>
            </a:r>
            <a:endParaRPr lang="en-US" altLang="ja-JP" dirty="0" smtClean="0"/>
          </a:p>
          <a:p>
            <a:pPr lvl="1"/>
            <a:r>
              <a:rPr lang="ja-JP" altLang="en-US" dirty="0" smtClean="0"/>
              <a:t>パターン１に</a:t>
            </a:r>
            <a:r>
              <a:rPr lang="ja-JP" altLang="en-US" dirty="0"/>
              <a:t>比</a:t>
            </a:r>
            <a:r>
              <a:rPr lang="ja-JP" altLang="en-US" dirty="0" smtClean="0"/>
              <a:t>べると</a:t>
            </a:r>
            <a:r>
              <a:rPr lang="en-US" altLang="ja-JP" dirty="0" smtClean="0"/>
              <a:t>API</a:t>
            </a:r>
            <a:r>
              <a:rPr lang="ja-JP" altLang="en-US" dirty="0" smtClean="0"/>
              <a:t>サーバと予測結果を利用するクライアントの間で通信が発生する分，遅延が大きくなる</a:t>
            </a:r>
            <a:endParaRPr lang="en-US" altLang="ja-JP" dirty="0" smtClean="0"/>
          </a:p>
          <a:p>
            <a:pPr lvl="1"/>
            <a:r>
              <a:rPr lang="ja-JP" altLang="en-US" dirty="0"/>
              <a:t>遅延</a:t>
            </a:r>
            <a:r>
              <a:rPr lang="ja-JP" altLang="en-US" dirty="0" smtClean="0"/>
              <a:t>を小さくするために</a:t>
            </a:r>
            <a:endParaRPr lang="en-US" altLang="ja-JP" dirty="0" smtClean="0"/>
          </a:p>
          <a:p>
            <a:pPr lvl="2"/>
            <a:r>
              <a:rPr lang="en-US" altLang="ja-JP" dirty="0" smtClean="0"/>
              <a:t>HTTP</a:t>
            </a:r>
            <a:r>
              <a:rPr lang="ja-JP" altLang="en-US" dirty="0" smtClean="0"/>
              <a:t>や</a:t>
            </a:r>
            <a:r>
              <a:rPr lang="en-US" altLang="ja-JP" dirty="0" smtClean="0"/>
              <a:t>RPC</a:t>
            </a:r>
            <a:r>
              <a:rPr lang="ja-JP" altLang="en-US" dirty="0" smtClean="0"/>
              <a:t>などのリクエストを投げる部分を非同期にする</a:t>
            </a:r>
            <a:endParaRPr lang="en-US" altLang="ja-JP" dirty="0" smtClean="0"/>
          </a:p>
          <a:p>
            <a:pPr lvl="2"/>
            <a:r>
              <a:rPr lang="ja-JP" altLang="en-US" dirty="0" smtClean="0"/>
              <a:t>予測</a:t>
            </a:r>
            <a:r>
              <a:rPr lang="ja-JP" altLang="en-US" dirty="0"/>
              <a:t>処理</a:t>
            </a:r>
            <a:r>
              <a:rPr lang="ja-JP" altLang="en-US" dirty="0" smtClean="0"/>
              <a:t>の結果を待つ間に他の処理を並列で進める</a:t>
            </a:r>
            <a:endParaRPr lang="en-US" altLang="ja-JP" dirty="0" smtClean="0"/>
          </a:p>
        </p:txBody>
      </p:sp>
    </p:spTree>
    <p:extLst>
      <p:ext uri="{BB962C8B-B14F-4D97-AF65-F5344CB8AC3E}">
        <p14:creationId xmlns:p14="http://schemas.microsoft.com/office/powerpoint/2010/main" val="251215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角丸四角形 31"/>
          <p:cNvSpPr/>
          <p:nvPr/>
        </p:nvSpPr>
        <p:spPr>
          <a:xfrm>
            <a:off x="4691922" y="1641476"/>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 name="角丸四角形 3"/>
          <p:cNvSpPr/>
          <p:nvPr/>
        </p:nvSpPr>
        <p:spPr>
          <a:xfrm>
            <a:off x="4817637" y="2150561"/>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360336" y="2150563"/>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1971520" y="1620616"/>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320548" y="1383012"/>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Web</a:t>
            </a:r>
            <a:r>
              <a:rPr kumimoji="1" lang="ja-JP" altLang="en-US" dirty="0" smtClean="0"/>
              <a:t>アプリ</a:t>
            </a:r>
            <a:endParaRPr kumimoji="1" lang="en-US" altLang="ja-JP" dirty="0" smtClean="0"/>
          </a:p>
          <a:p>
            <a:r>
              <a:rPr kumimoji="1" lang="ja-JP" altLang="en-US" dirty="0" smtClean="0"/>
              <a:t>ケーション</a:t>
            </a:r>
            <a:endParaRPr kumimoji="1" lang="ja-JP" altLang="en-US" dirty="0"/>
          </a:p>
        </p:txBody>
      </p:sp>
      <p:sp>
        <p:nvSpPr>
          <p:cNvPr id="8" name="角丸四角形 7"/>
          <p:cNvSpPr/>
          <p:nvPr/>
        </p:nvSpPr>
        <p:spPr>
          <a:xfrm>
            <a:off x="6352229" y="2525120"/>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9" name="角丸四角形 8"/>
          <p:cNvSpPr/>
          <p:nvPr/>
        </p:nvSpPr>
        <p:spPr>
          <a:xfrm>
            <a:off x="3291438" y="3323405"/>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200" dirty="0" smtClean="0"/>
              <a:t>D</a:t>
            </a:r>
            <a:r>
              <a:rPr lang="en-US" altLang="ja-JP" sz="3200" dirty="0"/>
              <a:t>B</a:t>
            </a:r>
            <a:endParaRPr kumimoji="1" lang="ja-JP" altLang="en-US" sz="3200" dirty="0"/>
          </a:p>
        </p:txBody>
      </p:sp>
      <p:sp>
        <p:nvSpPr>
          <p:cNvPr id="14" name="テキスト ボックス 13"/>
          <p:cNvSpPr txBox="1"/>
          <p:nvPr/>
        </p:nvSpPr>
        <p:spPr>
          <a:xfrm>
            <a:off x="8115486" y="3258444"/>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dirty="0" smtClean="0"/>
              <a:t>学習器</a:t>
            </a:r>
            <a:endParaRPr kumimoji="1" lang="ja-JP" altLang="en-US" sz="2400" dirty="0"/>
          </a:p>
        </p:txBody>
      </p:sp>
      <p:sp>
        <p:nvSpPr>
          <p:cNvPr id="15" name="テキスト ボックス 14"/>
          <p:cNvSpPr txBox="1"/>
          <p:nvPr/>
        </p:nvSpPr>
        <p:spPr>
          <a:xfrm>
            <a:off x="6496642" y="3879032"/>
            <a:ext cx="181229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dirty="0" smtClean="0"/>
              <a:t>特徴抽出</a:t>
            </a:r>
            <a:r>
              <a:rPr lang="ja-JP" altLang="en-US" sz="2000" dirty="0"/>
              <a:t>器</a:t>
            </a:r>
            <a:endParaRPr kumimoji="1" lang="ja-JP" altLang="en-US" sz="2000" dirty="0"/>
          </a:p>
        </p:txBody>
      </p:sp>
      <p:cxnSp>
        <p:nvCxnSpPr>
          <p:cNvPr id="16" name="直線矢印コネクタ 15"/>
          <p:cNvCxnSpPr/>
          <p:nvPr/>
        </p:nvCxnSpPr>
        <p:spPr>
          <a:xfrm flipH="1">
            <a:off x="8210637" y="2804544"/>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8929605" y="3752168"/>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570121" y="4122956"/>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369589" y="2417716"/>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113823" y="3967027"/>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572700" y="197037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学習バッチ</a:t>
            </a:r>
            <a:endParaRPr kumimoji="1" lang="ja-JP" altLang="en-US" dirty="0"/>
          </a:p>
        </p:txBody>
      </p:sp>
      <p:cxnSp>
        <p:nvCxnSpPr>
          <p:cNvPr id="23" name="直線コネクタ 22"/>
          <p:cNvCxnSpPr/>
          <p:nvPr/>
        </p:nvCxnSpPr>
        <p:spPr>
          <a:xfrm flipH="1">
            <a:off x="8357507" y="4122228"/>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8929605" y="2801240"/>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970153" y="196514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予測</a:t>
            </a:r>
            <a:r>
              <a:rPr lang="ja-JP" altLang="en-US" dirty="0"/>
              <a:t>バッチ</a:t>
            </a:r>
            <a:endParaRPr kumimoji="1" lang="ja-JP" altLang="en-US" dirty="0"/>
          </a:p>
        </p:txBody>
      </p:sp>
      <p:cxnSp>
        <p:nvCxnSpPr>
          <p:cNvPr id="26" name="直線矢印コネクタ 25"/>
          <p:cNvCxnSpPr/>
          <p:nvPr/>
        </p:nvCxnSpPr>
        <p:spPr>
          <a:xfrm flipH="1">
            <a:off x="5394181" y="2756364"/>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6862083" y="3119216"/>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461453" y="3816996"/>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062254" y="347782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360141" y="1461940"/>
            <a:ext cx="18389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
        <p:nvSpPr>
          <p:cNvPr id="41" name="テキスト ボックス 40"/>
          <p:cNvSpPr txBox="1"/>
          <p:nvPr/>
        </p:nvSpPr>
        <p:spPr>
          <a:xfrm>
            <a:off x="4959488" y="262510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377710" y="3598863"/>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218723" y="316709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5172" y="5003617"/>
            <a:ext cx="11167672" cy="107721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smtClean="0">
                <a:latin typeface="ＭＳ Ｐゴシック" panose="020B0600070205080204" pitchFamily="50" charset="-128"/>
                <a:ea typeface="ＭＳ Ｐゴシック" panose="020B0600070205080204" pitchFamily="50" charset="-128"/>
              </a:rPr>
              <a:t>教師あり学習モデル</a:t>
            </a:r>
            <a:r>
              <a:rPr lang="ja-JP" altLang="en-US" sz="3200" dirty="0" smtClean="0">
                <a:latin typeface="ＭＳ Ｐゴシック" panose="020B0600070205080204" pitchFamily="50" charset="-128"/>
                <a:ea typeface="ＭＳ Ｐゴシック" panose="020B0600070205080204" pitchFamily="50" charset="-128"/>
              </a:rPr>
              <a:t>を一括学習し，そのモデルを使った予測をバッチ処理で行い，その結果を</a:t>
            </a:r>
            <a:r>
              <a:rPr lang="en-US" altLang="ja-JP" sz="3200" dirty="0" smtClean="0">
                <a:latin typeface="ＭＳ Ｐゴシック" panose="020B0600070205080204" pitchFamily="50" charset="-128"/>
                <a:ea typeface="ＭＳ Ｐゴシック" panose="020B0600070205080204" pitchFamily="50" charset="-128"/>
              </a:rPr>
              <a:t>DB</a:t>
            </a:r>
            <a:r>
              <a:rPr lang="ja-JP" altLang="en-US" sz="3200" dirty="0" smtClean="0">
                <a:latin typeface="ＭＳ Ｐゴシック" panose="020B0600070205080204" pitchFamily="50" charset="-128"/>
                <a:ea typeface="ＭＳ Ｐゴシック" panose="020B0600070205080204" pitchFamily="50" charset="-128"/>
              </a:rPr>
              <a:t>に格納する方法</a:t>
            </a:r>
            <a:endParaRPr kumimoji="1" lang="ja-JP" altLang="en-US"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223778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5576"/>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6" name="テキスト ボックス 45"/>
          <p:cNvSpPr txBox="1"/>
          <p:nvPr/>
        </p:nvSpPr>
        <p:spPr>
          <a:xfrm>
            <a:off x="795032" y="1786677"/>
            <a:ext cx="10837334" cy="4524315"/>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latin typeface="ＭＳ Ｐゴシック" panose="020B0600070205080204" pitchFamily="50" charset="-128"/>
                <a:ea typeface="ＭＳ Ｐゴシック" panose="020B0600070205080204" pitchFamily="50" charset="-128"/>
              </a:rPr>
              <a:t>このパターンが用いられる</a:t>
            </a:r>
            <a:r>
              <a:rPr lang="ja-JP" altLang="en-US" sz="2400" dirty="0" smtClean="0">
                <a:latin typeface="ＭＳ Ｐゴシック" panose="020B0600070205080204" pitchFamily="50" charset="-128"/>
                <a:ea typeface="ＭＳ Ｐゴシック" panose="020B0600070205080204" pitchFamily="50" charset="-128"/>
              </a:rPr>
              <a:t>場面</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予測の頻度がおよそ一日に一回以上程度で問題のない対象や結果に向いているパターン </a:t>
            </a:r>
            <a:r>
              <a:rPr kumimoji="1" lang="en-US" altLang="ja-JP" sz="2400" dirty="0" smtClean="0">
                <a:latin typeface="ＭＳ Ｐゴシック" panose="020B0600070205080204" pitchFamily="50" charset="-128"/>
                <a:ea typeface="ＭＳ Ｐゴシック" panose="020B0600070205080204" pitchFamily="50" charset="-128"/>
              </a:rPr>
              <a:t>(e.g. )</a:t>
            </a:r>
            <a:endParaRPr kumimoji="1" lang="en-US" altLang="ja-JP" sz="20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メリット</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en-US" altLang="ja-JP" sz="2400" dirty="0" smtClean="0">
                <a:latin typeface="ＭＳ Ｐゴシック" panose="020B0600070205080204" pitchFamily="50" charset="-128"/>
                <a:ea typeface="ＭＳ Ｐゴシック" panose="020B0600070205080204" pitchFamily="50" charset="-128"/>
              </a:rPr>
              <a:t>Web</a:t>
            </a:r>
            <a:r>
              <a:rPr kumimoji="1" lang="ja-JP" altLang="en-US" sz="2400" dirty="0" smtClean="0">
                <a:latin typeface="ＭＳ Ｐゴシック" panose="020B0600070205080204" pitchFamily="50" charset="-128"/>
                <a:ea typeface="ＭＳ Ｐゴシック" panose="020B0600070205080204" pitchFamily="50" charset="-128"/>
              </a:rPr>
              <a:t>アプリケーションと機械学習の学習・予測を行う言語がそれぞれ異なっ</a:t>
            </a:r>
            <a:r>
              <a:rPr lang="ja-JP" altLang="en-US" sz="2400" dirty="0" smtClean="0">
                <a:latin typeface="ＭＳ Ｐゴシック" panose="020B0600070205080204" pitchFamily="50" charset="-128"/>
                <a:ea typeface="ＭＳ Ｐゴシック" panose="020B0600070205080204" pitchFamily="50" charset="-128"/>
              </a:rPr>
              <a:t>ていてもよい</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予測処理に多少時間がかかる場合でもアプリケーションのレスポンスに影響しない</a:t>
            </a:r>
            <a:endParaRPr kumimoji="1"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特徴</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予測に必要な情報は予測バッチ実行時に存在する</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イベント</a:t>
            </a:r>
            <a:r>
              <a:rPr lang="en-US" altLang="ja-JP" sz="2400" dirty="0" smtClean="0">
                <a:latin typeface="ＭＳ Ｐゴシック" panose="020B0600070205080204" pitchFamily="50" charset="-128"/>
                <a:ea typeface="ＭＳ Ｐゴシック" panose="020B0600070205080204" pitchFamily="50" charset="-128"/>
              </a:rPr>
              <a:t>(</a:t>
            </a:r>
            <a:r>
              <a:rPr lang="ja-JP" altLang="en-US" sz="2400" dirty="0" smtClean="0">
                <a:latin typeface="ＭＳ Ｐゴシック" panose="020B0600070205080204" pitchFamily="50" charset="-128"/>
                <a:ea typeface="ＭＳ Ｐゴシック" panose="020B0600070205080204" pitchFamily="50" charset="-128"/>
              </a:rPr>
              <a:t>例：ユーザの</a:t>
            </a:r>
            <a:r>
              <a:rPr lang="en-US" altLang="ja-JP" sz="2400" dirty="0" smtClean="0">
                <a:latin typeface="ＭＳ Ｐゴシック" panose="020B0600070205080204" pitchFamily="50" charset="-128"/>
                <a:ea typeface="ＭＳ Ｐゴシック" panose="020B0600070205080204" pitchFamily="50" charset="-128"/>
              </a:rPr>
              <a:t>Web</a:t>
            </a:r>
            <a:r>
              <a:rPr lang="ja-JP" altLang="en-US" sz="2400" dirty="0" smtClean="0">
                <a:latin typeface="ＭＳ Ｐゴシック" panose="020B0600070205080204" pitchFamily="50" charset="-128"/>
                <a:ea typeface="ＭＳ Ｐゴシック" panose="020B0600070205080204" pitchFamily="50" charset="-128"/>
              </a:rPr>
              <a:t>ページ訪問</a:t>
            </a:r>
            <a:r>
              <a:rPr lang="en-US" altLang="ja-JP" sz="2400" dirty="0" smtClean="0">
                <a:latin typeface="ＭＳ Ｐゴシック" panose="020B0600070205080204" pitchFamily="50" charset="-128"/>
                <a:ea typeface="ＭＳ Ｐゴシック" panose="020B0600070205080204" pitchFamily="50" charset="-128"/>
              </a:rPr>
              <a:t>)</a:t>
            </a:r>
            <a:r>
              <a:rPr lang="ja-JP" altLang="en-US" sz="2400" dirty="0" smtClean="0">
                <a:latin typeface="ＭＳ Ｐゴシック" panose="020B0600070205080204" pitchFamily="50" charset="-128"/>
                <a:ea typeface="ＭＳ Ｐゴシック" panose="020B0600070205080204" pitchFamily="50" charset="-128"/>
              </a:rPr>
              <a:t>をトリガーとして即時に予測結果を返す必要がない</a:t>
            </a:r>
            <a:endParaRPr kumimoji="1" lang="ja-JP" altLang="en-US" sz="2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00801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パターン３：学習フェーズ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Web</a:t>
            </a:r>
            <a:r>
              <a:rPr kumimoji="1" lang="ja-JP" altLang="en-US" dirty="0" smtClean="0"/>
              <a:t>アプリ</a:t>
            </a:r>
            <a:endParaRPr kumimoji="1" lang="en-US" altLang="ja-JP" dirty="0" smtClean="0"/>
          </a:p>
          <a:p>
            <a:r>
              <a:rPr kumimoji="1" lang="ja-JP" altLang="en-US" dirty="0" smtClean="0"/>
              <a:t>ケーション</a:t>
            </a:r>
            <a:endParaRPr kumimoji="1" lang="ja-JP" altLang="en-US" dirty="0"/>
          </a:p>
        </p:txBody>
      </p:sp>
      <p:sp>
        <p:nvSpPr>
          <p:cNvPr id="8" name="角丸四角形 7"/>
          <p:cNvSpPr/>
          <p:nvPr/>
        </p:nvSpPr>
        <p:spPr>
          <a:xfrm>
            <a:off x="6494635" y="2471615"/>
            <a:ext cx="1769155" cy="5522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9" name="角丸四角形 8"/>
          <p:cNvSpPr/>
          <p:nvPr/>
        </p:nvSpPr>
        <p:spPr>
          <a:xfrm>
            <a:off x="3433844" y="3269900"/>
            <a:ext cx="2119243" cy="5468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3200" dirty="0" smtClean="0"/>
              <a:t>D</a:t>
            </a:r>
            <a:r>
              <a:rPr lang="en-US" altLang="ja-JP" sz="3200" dirty="0"/>
              <a:t>B</a:t>
            </a:r>
            <a:endParaRPr kumimoji="1" lang="ja-JP" altLang="en-US" sz="3200" dirty="0"/>
          </a:p>
        </p:txBody>
      </p:sp>
      <p:sp>
        <p:nvSpPr>
          <p:cNvPr id="14" name="テキスト ボックス 13"/>
          <p:cNvSpPr txBox="1"/>
          <p:nvPr/>
        </p:nvSpPr>
        <p:spPr>
          <a:xfrm>
            <a:off x="8257892" y="3204939"/>
            <a:ext cx="1402456"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sz="2400" dirty="0" smtClean="0"/>
              <a:t>学習器</a:t>
            </a:r>
            <a:endParaRPr kumimoji="1" lang="ja-JP" altLang="en-US" sz="2400" dirty="0"/>
          </a:p>
        </p:txBody>
      </p:sp>
      <p:sp>
        <p:nvSpPr>
          <p:cNvPr id="15" name="テキスト ボックス 14"/>
          <p:cNvSpPr txBox="1"/>
          <p:nvPr/>
        </p:nvSpPr>
        <p:spPr>
          <a:xfrm>
            <a:off x="6639048" y="3825527"/>
            <a:ext cx="1812294"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sz="2000" dirty="0" smtClean="0"/>
              <a:t>特徴抽出</a:t>
            </a:r>
            <a:r>
              <a:rPr lang="ja-JP" altLang="en-US" sz="2000" dirty="0"/>
              <a:t>器</a:t>
            </a:r>
            <a:endParaRPr kumimoji="1" lang="ja-JP" altLang="en-US" sz="2000"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dirty="0" smtClean="0"/>
              <a:t>学習バッチ</a:t>
            </a:r>
            <a:endParaRPr kumimoji="1" lang="ja-JP" altLang="en-US"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予測</a:t>
            </a:r>
            <a:r>
              <a:rPr lang="ja-JP" altLang="en-US" dirty="0"/>
              <a:t>バッチ</a:t>
            </a:r>
            <a:endParaRPr kumimoji="1" lang="ja-JP" altLang="en-US"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3349" y="5073342"/>
            <a:ext cx="11167672"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a:t>
            </a:r>
            <a:endParaRPr kumimoji="1"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学習済みモデルは，シリアライズしてストレージに保持し予測フェーズで使用する</a:t>
            </a:r>
            <a:endParaRPr kumimoji="1" lang="ja-JP" altLang="en-US" sz="28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39082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6" name="テキスト ボックス 45"/>
          <p:cNvSpPr txBox="1"/>
          <p:nvPr/>
        </p:nvSpPr>
        <p:spPr>
          <a:xfrm>
            <a:off x="6705581" y="1329507"/>
            <a:ext cx="509917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予測結果を</a:t>
            </a:r>
            <a:r>
              <a:rPr lang="en-US" altLang="ja-JP" sz="2400" dirty="0" smtClean="0">
                <a:latin typeface="ＭＳ Ｐゴシック" panose="020B0600070205080204" pitchFamily="50" charset="-128"/>
                <a:ea typeface="ＭＳ Ｐゴシック" panose="020B0600070205080204" pitchFamily="50" charset="-128"/>
              </a:rPr>
              <a:t>Web</a:t>
            </a:r>
            <a:r>
              <a:rPr lang="ja-JP" altLang="en-US" sz="24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へ格納</a:t>
            </a:r>
            <a:endParaRPr lang="en-US" altLang="ja-JP" sz="2400" dirty="0" smtClean="0">
              <a:latin typeface="ＭＳ Ｐゴシック" panose="020B0600070205080204" pitchFamily="50" charset="-128"/>
              <a:ea typeface="ＭＳ Ｐゴシック" panose="020B0600070205080204" pitchFamily="50" charset="-128"/>
            </a:endParaRPr>
          </a:p>
        </p:txBody>
      </p:sp>
      <p:pic>
        <p:nvPicPr>
          <p:cNvPr id="3" name="図 2"/>
          <p:cNvPicPr>
            <a:picLocks noChangeAspect="1"/>
          </p:cNvPicPr>
          <p:nvPr/>
        </p:nvPicPr>
        <p:blipFill>
          <a:blip r:embed="rId3"/>
          <a:stretch>
            <a:fillRect/>
          </a:stretch>
        </p:blipFill>
        <p:spPr>
          <a:xfrm>
            <a:off x="335545" y="1162836"/>
            <a:ext cx="6115838" cy="2623799"/>
          </a:xfrm>
          <a:prstGeom prst="rect">
            <a:avLst/>
          </a:prstGeom>
        </p:spPr>
      </p:pic>
      <p:sp>
        <p:nvSpPr>
          <p:cNvPr id="10" name="テキスト ボックス 9"/>
          <p:cNvSpPr txBox="1"/>
          <p:nvPr/>
        </p:nvSpPr>
        <p:spPr>
          <a:xfrm>
            <a:off x="682677" y="4272198"/>
            <a:ext cx="10826646" cy="224676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予測対象となるコンテンツが増えていくと，それに比例して処理時間も増えるので注意が必要</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新規</a:t>
            </a:r>
            <a:r>
              <a:rPr lang="ja-JP" altLang="en-US" sz="2800" dirty="0" smtClean="0">
                <a:latin typeface="ＭＳ Ｐゴシック" panose="020B0600070205080204" pitchFamily="50" charset="-128"/>
                <a:ea typeface="ＭＳ Ｐゴシック" panose="020B0600070205080204" pitchFamily="50" charset="-128"/>
              </a:rPr>
              <a:t>で登録された差分のコンテンツだけ予測を行う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並列数を増やして予測処理を行う</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分散</a:t>
            </a:r>
            <a:r>
              <a:rPr lang="ja-JP" altLang="en-US" sz="2800" dirty="0">
                <a:latin typeface="ＭＳ Ｐゴシック" panose="020B0600070205080204" pitchFamily="50" charset="-128"/>
                <a:ea typeface="ＭＳ Ｐゴシック" panose="020B0600070205080204" pitchFamily="50" charset="-128"/>
              </a:rPr>
              <a:t>可能</a:t>
            </a:r>
            <a:r>
              <a:rPr lang="ja-JP" altLang="en-US" sz="2800" dirty="0" smtClean="0">
                <a:latin typeface="ＭＳ Ｐゴシック" panose="020B0600070205080204" pitchFamily="50" charset="-128"/>
                <a:ea typeface="ＭＳ Ｐゴシック" panose="020B0600070205080204" pitchFamily="50" charset="-128"/>
              </a:rPr>
              <a:t>な環境で予測する</a:t>
            </a:r>
            <a:endParaRPr kumimoji="1" lang="en-US" altLang="ja-JP" sz="2800" dirty="0" smtClean="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09899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4.2.6 </a:t>
            </a:r>
            <a:r>
              <a:rPr kumimoji="1" lang="ja-JP" altLang="en-US" dirty="0" smtClean="0"/>
              <a:t>各パターンのまとめ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462899627"/>
              </p:ext>
            </p:extLst>
          </p:nvPr>
        </p:nvGraphicFramePr>
        <p:xfrm>
          <a:off x="864878" y="1513568"/>
          <a:ext cx="10462244" cy="5136150"/>
        </p:xfrm>
        <a:graphic>
          <a:graphicData uri="http://schemas.openxmlformats.org/drawingml/2006/table">
            <a:tbl>
              <a:tblPr firstRow="1" bandRow="1">
                <a:tableStyleId>{5940675A-B579-460E-94D1-54222C63F5DA}</a:tableStyleId>
              </a:tblPr>
              <a:tblGrid>
                <a:gridCol w="3127079">
                  <a:extLst>
                    <a:ext uri="{9D8B030D-6E8A-4147-A177-3AD203B41FA5}">
                      <a16:colId xmlns:a16="http://schemas.microsoft.com/office/drawing/2014/main" val="63176374"/>
                    </a:ext>
                  </a:extLst>
                </a:gridCol>
                <a:gridCol w="2591625">
                  <a:extLst>
                    <a:ext uri="{9D8B030D-6E8A-4147-A177-3AD203B41FA5}">
                      <a16:colId xmlns:a16="http://schemas.microsoft.com/office/drawing/2014/main" val="3938238617"/>
                    </a:ext>
                  </a:extLst>
                </a:gridCol>
                <a:gridCol w="2428241">
                  <a:extLst>
                    <a:ext uri="{9D8B030D-6E8A-4147-A177-3AD203B41FA5}">
                      <a16:colId xmlns:a16="http://schemas.microsoft.com/office/drawing/2014/main" val="1209099026"/>
                    </a:ext>
                  </a:extLst>
                </a:gridCol>
                <a:gridCol w="2315299">
                  <a:extLst>
                    <a:ext uri="{9D8B030D-6E8A-4147-A177-3AD203B41FA5}">
                      <a16:colId xmlns:a16="http://schemas.microsoft.com/office/drawing/2014/main" val="1802205735"/>
                    </a:ext>
                  </a:extLst>
                </a:gridCol>
              </a:tblGrid>
              <a:tr h="617355">
                <a:tc>
                  <a:txBody>
                    <a:bodyPr/>
                    <a:lstStyle/>
                    <a:p>
                      <a:r>
                        <a:rPr kumimoji="1" lang="ja-JP" altLang="en-US" sz="2000" dirty="0" smtClean="0"/>
                        <a:t>パターン</a:t>
                      </a:r>
                      <a:endParaRPr kumimoji="1" lang="ja-JP" altLang="en-US" sz="2000" dirty="0"/>
                    </a:p>
                  </a:txBody>
                  <a:tcPr/>
                </a:tc>
                <a:tc>
                  <a:txBody>
                    <a:bodyPr/>
                    <a:lstStyle/>
                    <a:p>
                      <a:r>
                        <a:rPr kumimoji="1" lang="ja-JP" altLang="en-US" sz="2000" dirty="0" smtClean="0"/>
                        <a:t>一括学習＋直接予測</a:t>
                      </a:r>
                      <a:endParaRPr kumimoji="1" lang="ja-JP" altLang="en-US" sz="2000" dirty="0"/>
                    </a:p>
                  </a:txBody>
                  <a:tcPr/>
                </a:tc>
                <a:tc>
                  <a:txBody>
                    <a:bodyPr/>
                    <a:lstStyle/>
                    <a:p>
                      <a:r>
                        <a:rPr kumimoji="1" lang="ja-JP" altLang="en-US" sz="2000" dirty="0" smtClean="0"/>
                        <a:t>一括学習＋</a:t>
                      </a:r>
                      <a:r>
                        <a:rPr kumimoji="1" lang="en-US" altLang="ja-JP" sz="2000" dirty="0" smtClean="0"/>
                        <a:t>API</a:t>
                      </a:r>
                      <a:endParaRPr kumimoji="1" lang="ja-JP" altLang="en-US" sz="2000" dirty="0"/>
                    </a:p>
                  </a:txBody>
                  <a:tcPr/>
                </a:tc>
                <a:tc>
                  <a:txBody>
                    <a:bodyPr/>
                    <a:lstStyle/>
                    <a:p>
                      <a:r>
                        <a:rPr kumimoji="1" lang="ja-JP" altLang="en-US" sz="2000" dirty="0" smtClean="0"/>
                        <a:t>一括学習＋</a:t>
                      </a:r>
                      <a:r>
                        <a:rPr kumimoji="1" lang="en-US" altLang="ja-JP" sz="2000" dirty="0" smtClean="0"/>
                        <a:t>DB</a:t>
                      </a:r>
                      <a:endParaRPr kumimoji="1" lang="ja-JP" altLang="en-US" sz="2000" dirty="0"/>
                    </a:p>
                  </a:txBody>
                  <a:tcPr/>
                </a:tc>
                <a:extLst>
                  <a:ext uri="{0D108BD9-81ED-4DB2-BD59-A6C34878D82A}">
                    <a16:rowId xmlns:a16="http://schemas.microsoft.com/office/drawing/2014/main" val="1798799346"/>
                  </a:ext>
                </a:extLst>
              </a:tr>
              <a:tr h="348940">
                <a:tc>
                  <a:txBody>
                    <a:bodyPr/>
                    <a:lstStyle/>
                    <a:p>
                      <a:r>
                        <a:rPr kumimoji="1" lang="ja-JP" altLang="en-US" sz="2000" dirty="0" smtClean="0"/>
                        <a:t>予測</a:t>
                      </a:r>
                      <a:endParaRPr kumimoji="1" lang="ja-JP" altLang="en-US" sz="2000" dirty="0"/>
                    </a:p>
                  </a:txBody>
                  <a:tcPr/>
                </a:tc>
                <a:tc>
                  <a:txBody>
                    <a:bodyPr/>
                    <a:lstStyle/>
                    <a:p>
                      <a:r>
                        <a:rPr kumimoji="1" lang="ja-JP" altLang="en-US" sz="2000" dirty="0" smtClean="0"/>
                        <a:t>リクエスト時</a:t>
                      </a:r>
                      <a:endParaRPr kumimoji="1" lang="ja-JP" altLang="en-US" sz="2000" dirty="0"/>
                    </a:p>
                  </a:txBody>
                  <a:tcPr/>
                </a:tc>
                <a:tc>
                  <a:txBody>
                    <a:bodyPr/>
                    <a:lstStyle/>
                    <a:p>
                      <a:r>
                        <a:rPr kumimoji="1" lang="ja-JP" altLang="en-US" sz="2000" dirty="0" smtClean="0"/>
                        <a:t>リクエスト時</a:t>
                      </a:r>
                      <a:endParaRPr kumimoji="1" lang="ja-JP" altLang="en-US" sz="2000" dirty="0"/>
                    </a:p>
                  </a:txBody>
                  <a:tcPr/>
                </a:tc>
                <a:tc>
                  <a:txBody>
                    <a:bodyPr/>
                    <a:lstStyle/>
                    <a:p>
                      <a:r>
                        <a:rPr kumimoji="1" lang="ja-JP" altLang="en-US" sz="2000" dirty="0" smtClean="0"/>
                        <a:t>バッチ</a:t>
                      </a:r>
                      <a:endParaRPr kumimoji="1" lang="ja-JP" altLang="en-US" sz="2000" dirty="0"/>
                    </a:p>
                  </a:txBody>
                  <a:tcPr/>
                </a:tc>
                <a:extLst>
                  <a:ext uri="{0D108BD9-81ED-4DB2-BD59-A6C34878D82A}">
                    <a16:rowId xmlns:a16="http://schemas.microsoft.com/office/drawing/2014/main" val="4241768975"/>
                  </a:ext>
                </a:extLst>
              </a:tr>
              <a:tr h="617355">
                <a:tc>
                  <a:txBody>
                    <a:bodyPr/>
                    <a:lstStyle/>
                    <a:p>
                      <a:r>
                        <a:rPr kumimoji="1" lang="ja-JP" altLang="en-US" sz="2000" dirty="0" smtClean="0"/>
                        <a:t>予測結果の提供</a:t>
                      </a:r>
                      <a:endParaRPr kumimoji="1" lang="ja-JP" altLang="en-US" sz="2000" dirty="0"/>
                    </a:p>
                  </a:txBody>
                  <a:tcPr/>
                </a:tc>
                <a:tc>
                  <a:txBody>
                    <a:bodyPr/>
                    <a:lstStyle/>
                    <a:p>
                      <a:r>
                        <a:rPr kumimoji="1" lang="ja-JP" altLang="en-US" sz="2000" dirty="0" smtClean="0"/>
                        <a:t>プロセス内</a:t>
                      </a:r>
                      <a:r>
                        <a:rPr kumimoji="1" lang="en-US" altLang="ja-JP" sz="2000" dirty="0" smtClean="0"/>
                        <a:t>API</a:t>
                      </a:r>
                      <a:r>
                        <a:rPr kumimoji="1" lang="ja-JP" altLang="en-US" sz="2000" dirty="0" smtClean="0"/>
                        <a:t>経由</a:t>
                      </a:r>
                      <a:endParaRPr kumimoji="1" lang="ja-JP" altLang="en-US" sz="2000" dirty="0"/>
                    </a:p>
                  </a:txBody>
                  <a:tcPr/>
                </a:tc>
                <a:tc>
                  <a:txBody>
                    <a:bodyPr/>
                    <a:lstStyle/>
                    <a:p>
                      <a:r>
                        <a:rPr kumimoji="1" lang="en-US" altLang="ja-JP" sz="2000" dirty="0" smtClean="0"/>
                        <a:t>REST API</a:t>
                      </a:r>
                      <a:r>
                        <a:rPr kumimoji="1" lang="ja-JP" altLang="en-US" sz="2000" dirty="0" smtClean="0"/>
                        <a:t>経由</a:t>
                      </a:r>
                      <a:endParaRPr kumimoji="1" lang="ja-JP" altLang="en-US" sz="2000" dirty="0"/>
                    </a:p>
                  </a:txBody>
                  <a:tcPr/>
                </a:tc>
                <a:tc>
                  <a:txBody>
                    <a:bodyPr/>
                    <a:lstStyle/>
                    <a:p>
                      <a:r>
                        <a:rPr kumimoji="1" lang="ja-JP" altLang="en-US" sz="2000" dirty="0" smtClean="0"/>
                        <a:t>共有</a:t>
                      </a:r>
                      <a:r>
                        <a:rPr kumimoji="1" lang="en-US" altLang="ja-JP" sz="2000" dirty="0" smtClean="0"/>
                        <a:t>DB</a:t>
                      </a:r>
                      <a:endParaRPr kumimoji="1" lang="ja-JP" altLang="en-US" sz="2000" dirty="0"/>
                    </a:p>
                  </a:txBody>
                  <a:tcPr/>
                </a:tc>
                <a:extLst>
                  <a:ext uri="{0D108BD9-81ED-4DB2-BD59-A6C34878D82A}">
                    <a16:rowId xmlns:a16="http://schemas.microsoft.com/office/drawing/2014/main" val="761808967"/>
                  </a:ext>
                </a:extLst>
              </a:tr>
              <a:tr h="617355">
                <a:tc>
                  <a:txBody>
                    <a:bodyPr/>
                    <a:lstStyle/>
                    <a:p>
                      <a:r>
                        <a:rPr kumimoji="1" lang="ja-JP" altLang="en-US" sz="2000" dirty="0" smtClean="0"/>
                        <a:t>予測リクエストから結果までのレイテンシ</a:t>
                      </a:r>
                      <a:endParaRPr kumimoji="1" lang="ja-JP" altLang="en-US" sz="2000" dirty="0"/>
                    </a:p>
                  </a:txBody>
                  <a:tcPr/>
                </a:tc>
                <a:tc>
                  <a:txBody>
                    <a:bodyPr/>
                    <a:lstStyle/>
                    <a:p>
                      <a:r>
                        <a:rPr kumimoji="1" lang="ja-JP" altLang="en-US" sz="2000" dirty="0" smtClean="0"/>
                        <a:t>〇</a:t>
                      </a:r>
                      <a:endParaRPr kumimoji="1" lang="ja-JP" altLang="en-US" sz="2000" dirty="0"/>
                    </a:p>
                  </a:txBody>
                  <a:tcPr/>
                </a:tc>
                <a:tc>
                  <a:txBody>
                    <a:bodyPr/>
                    <a:lstStyle/>
                    <a:p>
                      <a:r>
                        <a:rPr kumimoji="1" lang="ja-JP" altLang="en-US" sz="2000" dirty="0" smtClean="0"/>
                        <a:t>〇</a:t>
                      </a:r>
                      <a:endParaRPr kumimoji="1" lang="ja-JP" altLang="en-US" sz="2000" dirty="0"/>
                    </a:p>
                  </a:txBody>
                  <a:tcPr/>
                </a:tc>
                <a:tc>
                  <a:txBody>
                    <a:bodyPr/>
                    <a:lstStyle/>
                    <a:p>
                      <a:r>
                        <a:rPr kumimoji="1" lang="ja-JP" altLang="en-US" sz="2000" dirty="0" smtClean="0"/>
                        <a:t>◎</a:t>
                      </a:r>
                      <a:endParaRPr kumimoji="1" lang="ja-JP" altLang="en-US" sz="2000" dirty="0"/>
                    </a:p>
                  </a:txBody>
                  <a:tcPr/>
                </a:tc>
                <a:extLst>
                  <a:ext uri="{0D108BD9-81ED-4DB2-BD59-A6C34878D82A}">
                    <a16:rowId xmlns:a16="http://schemas.microsoft.com/office/drawing/2014/main" val="2189332315"/>
                  </a:ext>
                </a:extLst>
              </a:tr>
              <a:tr h="617355">
                <a:tc>
                  <a:txBody>
                    <a:bodyPr/>
                    <a:lstStyle/>
                    <a:p>
                      <a:r>
                        <a:rPr kumimoji="1" lang="ja-JP" altLang="en-US" sz="2000" dirty="0" smtClean="0"/>
                        <a:t>新規データ取得から予測結果を渡すまでの時間</a:t>
                      </a:r>
                      <a:endParaRPr kumimoji="1" lang="ja-JP" altLang="en-US" sz="2000" dirty="0"/>
                    </a:p>
                  </a:txBody>
                  <a:tcPr/>
                </a:tc>
                <a:tc>
                  <a:txBody>
                    <a:bodyPr/>
                    <a:lstStyle/>
                    <a:p>
                      <a:r>
                        <a:rPr kumimoji="1" lang="ja-JP" altLang="en-US" sz="2000" dirty="0" smtClean="0"/>
                        <a:t>短</a:t>
                      </a:r>
                      <a:endParaRPr kumimoji="1" lang="ja-JP" altLang="en-US" sz="2000" dirty="0"/>
                    </a:p>
                  </a:txBody>
                  <a:tcPr/>
                </a:tc>
                <a:tc>
                  <a:txBody>
                    <a:bodyPr/>
                    <a:lstStyle/>
                    <a:p>
                      <a:r>
                        <a:rPr kumimoji="1" lang="ja-JP" altLang="en-US" sz="2000" dirty="0" smtClean="0"/>
                        <a:t>短</a:t>
                      </a:r>
                      <a:endParaRPr kumimoji="1" lang="ja-JP" altLang="en-US" sz="2000" dirty="0"/>
                    </a:p>
                  </a:txBody>
                  <a:tcPr/>
                </a:tc>
                <a:tc>
                  <a:txBody>
                    <a:bodyPr/>
                    <a:lstStyle/>
                    <a:p>
                      <a:r>
                        <a:rPr kumimoji="1" lang="ja-JP" altLang="en-US" sz="2000" dirty="0" smtClean="0"/>
                        <a:t>長</a:t>
                      </a:r>
                      <a:endParaRPr kumimoji="1" lang="ja-JP" altLang="en-US" sz="2000" dirty="0"/>
                    </a:p>
                  </a:txBody>
                  <a:tcPr/>
                </a:tc>
                <a:extLst>
                  <a:ext uri="{0D108BD9-81ED-4DB2-BD59-A6C34878D82A}">
                    <a16:rowId xmlns:a16="http://schemas.microsoft.com/office/drawing/2014/main" val="2059965861"/>
                  </a:ext>
                </a:extLst>
              </a:tr>
              <a:tr h="617355">
                <a:tc>
                  <a:txBody>
                    <a:bodyPr/>
                    <a:lstStyle/>
                    <a:p>
                      <a:r>
                        <a:rPr kumimoji="1" lang="ja-JP" altLang="en-US" sz="2000" dirty="0" smtClean="0"/>
                        <a:t>一件の予測処理にかけられる時間</a:t>
                      </a:r>
                      <a:endParaRPr kumimoji="1" lang="ja-JP" altLang="en-US" sz="2000" dirty="0"/>
                    </a:p>
                  </a:txBody>
                  <a:tcPr/>
                </a:tc>
                <a:tc>
                  <a:txBody>
                    <a:bodyPr/>
                    <a:lstStyle/>
                    <a:p>
                      <a:r>
                        <a:rPr kumimoji="1" lang="ja-JP" altLang="en-US" sz="2000" dirty="0" smtClean="0"/>
                        <a:t>短</a:t>
                      </a:r>
                      <a:endParaRPr kumimoji="1" lang="ja-JP" altLang="en-US" sz="2000" dirty="0"/>
                    </a:p>
                  </a:txBody>
                  <a:tcPr/>
                </a:tc>
                <a:tc>
                  <a:txBody>
                    <a:bodyPr/>
                    <a:lstStyle/>
                    <a:p>
                      <a:r>
                        <a:rPr kumimoji="1" lang="ja-JP" altLang="en-US" sz="2000" dirty="0" smtClean="0"/>
                        <a:t>短</a:t>
                      </a:r>
                      <a:endParaRPr kumimoji="1" lang="ja-JP" altLang="en-US" sz="2000" dirty="0"/>
                    </a:p>
                  </a:txBody>
                  <a:tcPr/>
                </a:tc>
                <a:tc>
                  <a:txBody>
                    <a:bodyPr/>
                    <a:lstStyle/>
                    <a:p>
                      <a:r>
                        <a:rPr kumimoji="1" lang="ja-JP" altLang="en-US" sz="2000" dirty="0" smtClean="0"/>
                        <a:t>長</a:t>
                      </a:r>
                      <a:endParaRPr kumimoji="1" lang="ja-JP" altLang="en-US" sz="2000" dirty="0"/>
                    </a:p>
                  </a:txBody>
                  <a:tcPr/>
                </a:tc>
                <a:extLst>
                  <a:ext uri="{0D108BD9-81ED-4DB2-BD59-A6C34878D82A}">
                    <a16:rowId xmlns:a16="http://schemas.microsoft.com/office/drawing/2014/main" val="11412630"/>
                  </a:ext>
                </a:extLst>
              </a:tr>
              <a:tr h="617355">
                <a:tc>
                  <a:txBody>
                    <a:bodyPr/>
                    <a:lstStyle/>
                    <a:p>
                      <a:r>
                        <a:rPr kumimoji="1" lang="en-US" altLang="ja-JP" sz="2000" dirty="0" smtClean="0"/>
                        <a:t>Web</a:t>
                      </a:r>
                      <a:r>
                        <a:rPr kumimoji="1" lang="ja-JP" altLang="en-US" sz="2000" dirty="0" smtClean="0"/>
                        <a:t>アプリケーションとの結合度</a:t>
                      </a:r>
                      <a:endParaRPr kumimoji="1" lang="ja-JP" altLang="en-US" sz="2000" dirty="0"/>
                    </a:p>
                  </a:txBody>
                  <a:tcPr/>
                </a:tc>
                <a:tc>
                  <a:txBody>
                    <a:bodyPr/>
                    <a:lstStyle/>
                    <a:p>
                      <a:r>
                        <a:rPr kumimoji="1" lang="ja-JP" altLang="en-US" sz="2000" dirty="0" smtClean="0"/>
                        <a:t>密</a:t>
                      </a:r>
                      <a:endParaRPr kumimoji="1" lang="ja-JP" altLang="en-US" sz="2000" dirty="0"/>
                    </a:p>
                  </a:txBody>
                  <a:tcPr/>
                </a:tc>
                <a:tc>
                  <a:txBody>
                    <a:bodyPr/>
                    <a:lstStyle/>
                    <a:p>
                      <a:r>
                        <a:rPr kumimoji="1" lang="ja-JP" altLang="en-US" sz="2000" dirty="0" smtClean="0"/>
                        <a:t>疎</a:t>
                      </a:r>
                      <a:endParaRPr kumimoji="1" lang="ja-JP" altLang="en-US" sz="2000" dirty="0"/>
                    </a:p>
                  </a:txBody>
                  <a:tcPr/>
                </a:tc>
                <a:tc>
                  <a:txBody>
                    <a:bodyPr/>
                    <a:lstStyle/>
                    <a:p>
                      <a:r>
                        <a:rPr kumimoji="1" lang="ja-JP" altLang="en-US" sz="2000" dirty="0" smtClean="0"/>
                        <a:t>疎</a:t>
                      </a:r>
                      <a:endParaRPr kumimoji="1" lang="ja-JP" altLang="en-US" sz="2000" dirty="0"/>
                    </a:p>
                  </a:txBody>
                  <a:tcPr/>
                </a:tc>
                <a:extLst>
                  <a:ext uri="{0D108BD9-81ED-4DB2-BD59-A6C34878D82A}">
                    <a16:rowId xmlns:a16="http://schemas.microsoft.com/office/drawing/2014/main" val="1510270926"/>
                  </a:ext>
                </a:extLst>
              </a:tr>
              <a:tr h="617355">
                <a:tc>
                  <a:txBody>
                    <a:bodyPr/>
                    <a:lstStyle/>
                    <a:p>
                      <a:r>
                        <a:rPr kumimoji="1" lang="en-US" altLang="ja-JP" sz="2000" dirty="0" smtClean="0"/>
                        <a:t>Web</a:t>
                      </a:r>
                      <a:r>
                        <a:rPr kumimoji="1" lang="ja-JP" altLang="en-US" sz="2000" dirty="0" smtClean="0"/>
                        <a:t>アプリケーションのプログラミング言語と</a:t>
                      </a:r>
                      <a:endParaRPr kumimoji="1" lang="ja-JP" altLang="en-US" sz="2000" dirty="0"/>
                    </a:p>
                  </a:txBody>
                  <a:tcPr/>
                </a:tc>
                <a:tc>
                  <a:txBody>
                    <a:bodyPr/>
                    <a:lstStyle/>
                    <a:p>
                      <a:r>
                        <a:rPr kumimoji="1" lang="ja-JP" altLang="en-US" sz="2000" dirty="0" smtClean="0"/>
                        <a:t>同一</a:t>
                      </a:r>
                      <a:endParaRPr kumimoji="1" lang="ja-JP" altLang="en-US" sz="2000" dirty="0"/>
                    </a:p>
                  </a:txBody>
                  <a:tcPr/>
                </a:tc>
                <a:tc>
                  <a:txBody>
                    <a:bodyPr/>
                    <a:lstStyle/>
                    <a:p>
                      <a:r>
                        <a:rPr kumimoji="1" lang="ja-JP" altLang="en-US" sz="2000" dirty="0" smtClean="0"/>
                        <a:t>独立</a:t>
                      </a:r>
                      <a:endParaRPr kumimoji="1" lang="ja-JP" altLang="en-US" sz="2000" dirty="0"/>
                    </a:p>
                  </a:txBody>
                  <a:tcPr/>
                </a:tc>
                <a:tc>
                  <a:txBody>
                    <a:bodyPr/>
                    <a:lstStyle/>
                    <a:p>
                      <a:r>
                        <a:rPr kumimoji="1" lang="ja-JP" altLang="en-US" sz="2000" dirty="0" smtClean="0"/>
                        <a:t>独立</a:t>
                      </a:r>
                      <a:endParaRPr kumimoji="1" lang="ja-JP" altLang="en-US" sz="2000" dirty="0"/>
                    </a:p>
                  </a:txBody>
                  <a:tcPr/>
                </a:tc>
                <a:extLst>
                  <a:ext uri="{0D108BD9-81ED-4DB2-BD59-A6C34878D82A}">
                    <a16:rowId xmlns:a16="http://schemas.microsoft.com/office/drawing/2014/main" val="1019948532"/>
                  </a:ext>
                </a:extLst>
              </a:tr>
            </a:tbl>
          </a:graphicData>
        </a:graphic>
      </p:graphicFrame>
    </p:spTree>
    <p:extLst>
      <p:ext uri="{BB962C8B-B14F-4D97-AF65-F5344CB8AC3E}">
        <p14:creationId xmlns:p14="http://schemas.microsoft.com/office/powerpoint/2010/main" val="40571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8648"/>
            <a:ext cx="10515600" cy="1325563"/>
          </a:xfrm>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1264544" y="1229285"/>
            <a:ext cx="10515600" cy="5397296"/>
          </a:xfrm>
        </p:spPr>
        <p:txBody>
          <a:bodyPr>
            <a:normAutofit/>
          </a:bodyPr>
          <a:lstStyle/>
          <a:p>
            <a:r>
              <a:rPr kumimoji="1" lang="en-US" altLang="ja-JP" dirty="0" smtClean="0"/>
              <a:t>1.1 </a:t>
            </a:r>
            <a:r>
              <a:rPr kumimoji="1" lang="ja-JP" altLang="en-US" dirty="0" smtClean="0"/>
              <a:t>機械学習はどのように使われるか</a:t>
            </a:r>
            <a:endParaRPr kumimoji="1" lang="en-US" altLang="ja-JP" dirty="0" smtClean="0"/>
          </a:p>
          <a:p>
            <a:r>
              <a:rPr lang="en-US" altLang="ja-JP" dirty="0" smtClean="0"/>
              <a:t>1.2 </a:t>
            </a:r>
            <a:r>
              <a:rPr lang="ja-JP" altLang="en-US" dirty="0" smtClean="0"/>
              <a:t>機械学習プロジェクトの流れ</a:t>
            </a:r>
            <a:endParaRPr lang="en-US" altLang="ja-JP" dirty="0" smtClean="0"/>
          </a:p>
          <a:p>
            <a:pPr lvl="1"/>
            <a:r>
              <a:rPr kumimoji="1" lang="en-US" altLang="ja-JP" dirty="0" smtClean="0"/>
              <a:t>1.2.1 </a:t>
            </a:r>
            <a:r>
              <a:rPr kumimoji="1" lang="ja-JP" altLang="en-US" dirty="0" smtClean="0"/>
              <a:t>問題を定式化する</a:t>
            </a:r>
            <a:endParaRPr kumimoji="1" lang="en-US" altLang="ja-JP" dirty="0" smtClean="0"/>
          </a:p>
          <a:p>
            <a:pPr lvl="1"/>
            <a:r>
              <a:rPr lang="en-US" altLang="ja-JP" dirty="0" smtClean="0"/>
              <a:t>1.2.2 </a:t>
            </a:r>
            <a:r>
              <a:rPr lang="ja-JP" altLang="en-US" dirty="0" smtClean="0"/>
              <a:t>機械学習をしなくてもよい方法を考える</a:t>
            </a:r>
            <a:endParaRPr lang="en-US" altLang="ja-JP" dirty="0" smtClean="0"/>
          </a:p>
          <a:p>
            <a:pPr lvl="1"/>
            <a:r>
              <a:rPr kumimoji="1" lang="en-US" altLang="ja-JP" dirty="0" smtClean="0"/>
              <a:t>1.2.3 </a:t>
            </a:r>
            <a:r>
              <a:rPr kumimoji="1" lang="ja-JP" altLang="en-US" dirty="0" smtClean="0"/>
              <a:t>システム設計を考える </a:t>
            </a:r>
            <a:r>
              <a:rPr lang="en-US" altLang="ja-JP" dirty="0"/>
              <a:t>1.2.4 </a:t>
            </a:r>
            <a:r>
              <a:rPr lang="ja-JP" altLang="en-US" dirty="0"/>
              <a:t>アルゴリズムを選定</a:t>
            </a:r>
            <a:r>
              <a:rPr lang="ja-JP" altLang="en-US" dirty="0" smtClean="0"/>
              <a:t>する</a:t>
            </a:r>
            <a:endParaRPr kumimoji="1" lang="en-US" altLang="ja-JP" dirty="0" smtClean="0"/>
          </a:p>
          <a:p>
            <a:pPr lvl="1"/>
            <a:r>
              <a:rPr kumimoji="1" lang="en-US" altLang="ja-JP" dirty="0" smtClean="0"/>
              <a:t>1.2.5 </a:t>
            </a:r>
            <a:r>
              <a:rPr kumimoji="1" lang="ja-JP" altLang="en-US" dirty="0" smtClean="0"/>
              <a:t>特徴量、教師データとログの設計をする</a:t>
            </a:r>
            <a:endParaRPr kumimoji="1" lang="en-US" altLang="ja-JP" dirty="0" smtClean="0"/>
          </a:p>
          <a:p>
            <a:pPr lvl="1"/>
            <a:r>
              <a:rPr lang="en-US" altLang="ja-JP" dirty="0" smtClean="0"/>
              <a:t>1.2.6 </a:t>
            </a:r>
            <a:r>
              <a:rPr lang="ja-JP" altLang="en-US" dirty="0" smtClean="0"/>
              <a:t>前処理をする</a:t>
            </a:r>
            <a:endParaRPr lang="en-US" altLang="ja-JP" dirty="0" smtClean="0"/>
          </a:p>
          <a:p>
            <a:pPr lvl="1"/>
            <a:r>
              <a:rPr kumimoji="1" lang="en-US" altLang="ja-JP" dirty="0" smtClean="0"/>
              <a:t>1.2.7 </a:t>
            </a:r>
            <a:r>
              <a:rPr lang="ja-JP" altLang="en-US" dirty="0" smtClean="0"/>
              <a:t>学習・パラメータチューニング</a:t>
            </a:r>
            <a:endParaRPr lang="en-US" altLang="ja-JP" dirty="0" smtClean="0"/>
          </a:p>
          <a:p>
            <a:pPr lvl="1"/>
            <a:r>
              <a:rPr kumimoji="1" lang="en-US" altLang="ja-JP" dirty="0" smtClean="0"/>
              <a:t>1.2.8 </a:t>
            </a:r>
            <a:r>
              <a:rPr kumimoji="1" lang="ja-JP" altLang="en-US" dirty="0" smtClean="0"/>
              <a:t>システムに組み込む</a:t>
            </a:r>
            <a:endParaRPr kumimoji="1" lang="en-US" altLang="ja-JP" dirty="0" smtClean="0"/>
          </a:p>
          <a:p>
            <a:r>
              <a:rPr kumimoji="1" lang="en-US" altLang="ja-JP" dirty="0" smtClean="0"/>
              <a:t>1.3 </a:t>
            </a:r>
            <a:r>
              <a:rPr kumimoji="1" lang="ja-JP" altLang="en-US" dirty="0" smtClean="0"/>
              <a:t>実システムにおける機械学習の問題点への対処方法</a:t>
            </a:r>
            <a:endParaRPr kumimoji="1" lang="en-US" altLang="ja-JP" dirty="0" smtClean="0"/>
          </a:p>
          <a:p>
            <a:r>
              <a:rPr lang="en-US" altLang="ja-JP" dirty="0" smtClean="0"/>
              <a:t>1.4 </a:t>
            </a:r>
            <a:r>
              <a:rPr lang="ja-JP" altLang="en-US" dirty="0" smtClean="0"/>
              <a:t>機械学習を含めたシステムを成功させるには</a:t>
            </a:r>
            <a:endParaRPr lang="en-US" altLang="ja-JP" dirty="0" smtClean="0"/>
          </a:p>
          <a:p>
            <a:r>
              <a:rPr kumimoji="1" lang="en-US" altLang="ja-JP" dirty="0" smtClean="0"/>
              <a:t>1.5 </a:t>
            </a:r>
            <a:r>
              <a:rPr kumimoji="1" lang="ja-JP" altLang="en-US" dirty="0" smtClean="0"/>
              <a:t>この章のまとめ</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2</a:t>
            </a:fld>
            <a:endParaRPr kumimoji="1" lang="ja-JP" altLang="en-US"/>
          </a:p>
        </p:txBody>
      </p:sp>
    </p:spTree>
    <p:extLst>
      <p:ext uri="{BB962C8B-B14F-4D97-AF65-F5344CB8AC3E}">
        <p14:creationId xmlns:p14="http://schemas.microsoft.com/office/powerpoint/2010/main" val="2646693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4.3 </a:t>
            </a:r>
            <a:r>
              <a:rPr kumimoji="1" lang="ja-JP" altLang="en-US" dirty="0" smtClean="0"/>
              <a:t>ログ設計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機械学習システムの教師データを取得するためのログの設計</a:t>
            </a:r>
            <a:endParaRPr kumimoji="1" lang="en-US" altLang="ja-JP" dirty="0" smtClean="0"/>
          </a:p>
          <a:p>
            <a:pPr lvl="1"/>
            <a:r>
              <a:rPr lang="en-US" altLang="ja-JP" dirty="0" smtClean="0"/>
              <a:t>Web</a:t>
            </a:r>
            <a:r>
              <a:rPr lang="ja-JP" altLang="en-US" dirty="0" smtClean="0"/>
              <a:t>サーバのアプリケーションログ</a:t>
            </a:r>
            <a:endParaRPr lang="en-US" altLang="ja-JP" dirty="0" smtClean="0"/>
          </a:p>
          <a:p>
            <a:pPr lvl="1"/>
            <a:r>
              <a:rPr kumimoji="1" lang="ja-JP" altLang="en-US" dirty="0" smtClean="0"/>
              <a:t>どこを</a:t>
            </a:r>
            <a:r>
              <a:rPr lang="ja-JP" altLang="en-US" dirty="0" smtClean="0"/>
              <a:t>どうクリックしたかなど</a:t>
            </a:r>
            <a:r>
              <a:rPr kumimoji="1" lang="ja-JP" altLang="en-US" dirty="0" smtClean="0"/>
              <a:t>ユーザの行動ログ</a:t>
            </a:r>
            <a:endParaRPr kumimoji="1" lang="en-US" altLang="ja-JP" dirty="0" smtClean="0"/>
          </a:p>
          <a:p>
            <a:r>
              <a:rPr lang="ja-JP" altLang="en-US" dirty="0" smtClean="0"/>
              <a:t>ログ</a:t>
            </a:r>
            <a:endParaRPr lang="en-US" altLang="ja-JP" dirty="0" smtClean="0"/>
          </a:p>
          <a:p>
            <a:pPr lvl="1"/>
            <a:r>
              <a:rPr kumimoji="1" lang="en-US" altLang="ja-JP" dirty="0" smtClean="0"/>
              <a:t>DB</a:t>
            </a:r>
            <a:r>
              <a:rPr kumimoji="1" lang="ja-JP" altLang="en-US" dirty="0" smtClean="0"/>
              <a:t>などのデータと異なりスキーマがない</a:t>
            </a:r>
            <a:endParaRPr kumimoji="1" lang="en-US" altLang="ja-JP" dirty="0" smtClean="0"/>
          </a:p>
          <a:p>
            <a:pPr lvl="1"/>
            <a:r>
              <a:rPr lang="ja-JP" altLang="en-US" dirty="0"/>
              <a:t>記録</a:t>
            </a:r>
            <a:r>
              <a:rPr lang="ja-JP" altLang="en-US" dirty="0" smtClean="0"/>
              <a:t>してないデータを後から改めて取得するのが困難</a:t>
            </a:r>
            <a:endParaRPr lang="en-US" altLang="ja-JP" dirty="0" smtClean="0"/>
          </a:p>
          <a:p>
            <a:r>
              <a:rPr kumimoji="1" lang="ja-JP" altLang="en-US" dirty="0" smtClean="0"/>
              <a:t>特徴量や教師データに使えそうな情報</a:t>
            </a:r>
            <a:endParaRPr kumimoji="1" lang="en-US" altLang="ja-JP" dirty="0" smtClean="0"/>
          </a:p>
          <a:p>
            <a:pPr marL="914400" lvl="1" indent="-457200">
              <a:buFont typeface="+mj-lt"/>
              <a:buAutoNum type="arabicPeriod"/>
            </a:pPr>
            <a:r>
              <a:rPr lang="ja-JP" altLang="en-US" dirty="0" smtClean="0"/>
              <a:t>ユーザー情報</a:t>
            </a:r>
            <a:endParaRPr lang="en-US" altLang="ja-JP" dirty="0" smtClean="0"/>
          </a:p>
          <a:p>
            <a:pPr marL="914400" lvl="1" indent="-457200">
              <a:buFont typeface="+mj-lt"/>
              <a:buAutoNum type="arabicPeriod"/>
            </a:pPr>
            <a:r>
              <a:rPr kumimoji="1" lang="ja-JP" altLang="en-US" dirty="0" smtClean="0"/>
              <a:t>コンテンツ情報</a:t>
            </a:r>
            <a:endParaRPr kumimoji="1" lang="en-US" altLang="ja-JP" dirty="0" smtClean="0"/>
          </a:p>
          <a:p>
            <a:pPr marL="914400" lvl="1" indent="-457200">
              <a:buFont typeface="+mj-lt"/>
              <a:buAutoNum type="arabicPeriod"/>
            </a:pPr>
            <a:r>
              <a:rPr lang="ja-JP" altLang="en-US" dirty="0"/>
              <a:t>ユーザ</a:t>
            </a:r>
            <a:r>
              <a:rPr lang="ja-JP" altLang="en-US" dirty="0" smtClean="0"/>
              <a:t>ーの行動ログ</a:t>
            </a:r>
            <a:endParaRPr kumimoji="1" lang="ja-JP" altLang="en-US" dirty="0"/>
          </a:p>
        </p:txBody>
      </p:sp>
    </p:spTree>
    <p:extLst>
      <p:ext uri="{BB962C8B-B14F-4D97-AF65-F5344CB8AC3E}">
        <p14:creationId xmlns:p14="http://schemas.microsoft.com/office/powerpoint/2010/main" val="134115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4.3.2 </a:t>
            </a:r>
            <a:r>
              <a:rPr kumimoji="1" lang="ja-JP" altLang="en-US" dirty="0" smtClean="0"/>
              <a:t>ログを保持する場所</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ユーザー行動ログはデータ量が多くなるので，保存場所には気をつける必要があります</a:t>
            </a:r>
            <a:endParaRPr kumimoji="1" lang="en-US" altLang="ja-JP" dirty="0" smtClean="0"/>
          </a:p>
          <a:p>
            <a:pPr lvl="1"/>
            <a:r>
              <a:rPr lang="ja-JP" altLang="en-US" dirty="0" smtClean="0"/>
              <a:t>分散</a:t>
            </a:r>
            <a:r>
              <a:rPr lang="en-US" altLang="ja-JP" dirty="0" smtClean="0"/>
              <a:t>RDBMS</a:t>
            </a:r>
            <a:r>
              <a:rPr lang="ja-JP" altLang="en-US" dirty="0" smtClean="0"/>
              <a:t>に格納する</a:t>
            </a:r>
            <a:endParaRPr lang="en-US" altLang="ja-JP" dirty="0" smtClean="0"/>
          </a:p>
          <a:p>
            <a:pPr lvl="1"/>
            <a:r>
              <a:rPr kumimoji="1" lang="ja-JP" altLang="en-US" dirty="0" smtClean="0"/>
              <a:t>分散処理基盤</a:t>
            </a:r>
            <a:r>
              <a:rPr kumimoji="1" lang="en-US" altLang="ja-JP" dirty="0" err="1" smtClean="0"/>
              <a:t>Handoop</a:t>
            </a:r>
            <a:r>
              <a:rPr kumimoji="1" lang="ja-JP" altLang="en-US" dirty="0" smtClean="0"/>
              <a:t>クラスター</a:t>
            </a:r>
            <a:r>
              <a:rPr kumimoji="1" lang="en-US" altLang="ja-JP" dirty="0" smtClean="0"/>
              <a:t>HDFS</a:t>
            </a:r>
            <a:r>
              <a:rPr kumimoji="1" lang="ja-JP" altLang="en-US" dirty="0" smtClean="0"/>
              <a:t>に格納する</a:t>
            </a:r>
            <a:endParaRPr kumimoji="1" lang="en-US" altLang="ja-JP" dirty="0" smtClean="0"/>
          </a:p>
          <a:p>
            <a:pPr lvl="1"/>
            <a:r>
              <a:rPr lang="ja-JP" altLang="en-US" dirty="0" smtClean="0"/>
              <a:t>オブジェクトストレージに格納する</a:t>
            </a:r>
            <a:endParaRPr kumimoji="1" lang="ja-JP" altLang="en-US" dirty="0"/>
          </a:p>
        </p:txBody>
      </p:sp>
    </p:spTree>
    <p:extLst>
      <p:ext uri="{BB962C8B-B14F-4D97-AF65-F5344CB8AC3E}">
        <p14:creationId xmlns:p14="http://schemas.microsoft.com/office/powerpoint/2010/main" val="80215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 </a:t>
            </a:r>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一括学習をしてから得られたモデルから，予測結果をどのように呼び出すかによって</a:t>
            </a:r>
            <a:r>
              <a:rPr kumimoji="1" lang="en-US" altLang="ja-JP" dirty="0" smtClean="0"/>
              <a:t>4</a:t>
            </a:r>
            <a:r>
              <a:rPr kumimoji="1" lang="ja-JP" altLang="en-US" dirty="0" err="1" smtClean="0"/>
              <a:t>つの</a:t>
            </a:r>
            <a:r>
              <a:rPr kumimoji="1" lang="ja-JP" altLang="en-US" dirty="0" smtClean="0"/>
              <a:t>パターンがある</a:t>
            </a:r>
            <a:endParaRPr kumimoji="1" lang="en-US" altLang="ja-JP" dirty="0" smtClean="0"/>
          </a:p>
          <a:p>
            <a:pPr lvl="1"/>
            <a:r>
              <a:rPr kumimoji="1" lang="ja-JP" altLang="en-US" dirty="0" smtClean="0"/>
              <a:t>一括学習＋直接予測</a:t>
            </a:r>
            <a:endParaRPr kumimoji="1" lang="en-US" altLang="ja-JP" dirty="0" smtClean="0"/>
          </a:p>
          <a:p>
            <a:pPr lvl="1"/>
            <a:r>
              <a:rPr lang="ja-JP" altLang="en-US" dirty="0" smtClean="0"/>
              <a:t>一括学習＋</a:t>
            </a:r>
            <a:r>
              <a:rPr lang="en-US" altLang="ja-JP" dirty="0" smtClean="0"/>
              <a:t>API</a:t>
            </a:r>
          </a:p>
          <a:p>
            <a:pPr lvl="1"/>
            <a:r>
              <a:rPr kumimoji="1" lang="ja-JP" altLang="en-US" dirty="0" smtClean="0"/>
              <a:t>一括学習＋</a:t>
            </a:r>
            <a:r>
              <a:rPr kumimoji="1" lang="en-US" altLang="ja-JP" dirty="0" smtClean="0"/>
              <a:t>DB</a:t>
            </a:r>
          </a:p>
          <a:p>
            <a:pPr lvl="1"/>
            <a:r>
              <a:rPr lang="ja-JP" altLang="en-US" dirty="0" smtClean="0"/>
              <a:t>リアルタイム</a:t>
            </a:r>
            <a:endParaRPr lang="en-US" altLang="ja-JP" dirty="0" smtClean="0"/>
          </a:p>
          <a:p>
            <a:r>
              <a:rPr kumimoji="1" lang="ja-JP" altLang="en-US" dirty="0" smtClean="0"/>
              <a:t>ログ設計に合わせて特徴量や教師データをすることが重要</a:t>
            </a:r>
            <a:endParaRPr kumimoji="1" lang="ja-JP" altLang="en-US" dirty="0"/>
          </a:p>
        </p:txBody>
      </p:sp>
    </p:spTree>
    <p:extLst>
      <p:ext uri="{BB962C8B-B14F-4D97-AF65-F5344CB8AC3E}">
        <p14:creationId xmlns:p14="http://schemas.microsoft.com/office/powerpoint/2010/main" val="1418468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4.2.5 </a:t>
            </a:r>
            <a:r>
              <a:rPr kumimoji="1" lang="ja-JP" altLang="en-US" dirty="0" smtClean="0"/>
              <a:t>リアルタイム処理で学習する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047700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Web</a:t>
            </a:r>
            <a:r>
              <a:rPr kumimoji="1" lang="ja-JP" altLang="en-US" dirty="0" smtClean="0"/>
              <a:t>アプリ</a:t>
            </a:r>
            <a:endParaRPr kumimoji="1" lang="en-US" altLang="ja-JP" dirty="0" smtClean="0"/>
          </a:p>
          <a:p>
            <a:r>
              <a:rPr kumimoji="1" lang="ja-JP" altLang="en-US" dirty="0" smtClean="0"/>
              <a:t>ケーション</a:t>
            </a:r>
            <a:endParaRPr kumimoji="1" lang="ja-JP" altLang="en-US" dirty="0"/>
          </a:p>
        </p:txBody>
      </p:sp>
      <p:sp>
        <p:nvSpPr>
          <p:cNvPr id="8" name="角丸四角形 7"/>
          <p:cNvSpPr/>
          <p:nvPr/>
        </p:nvSpPr>
        <p:spPr>
          <a:xfrm>
            <a:off x="6494635" y="2471615"/>
            <a:ext cx="1769155" cy="5522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9" name="角丸四角形 8"/>
          <p:cNvSpPr/>
          <p:nvPr/>
        </p:nvSpPr>
        <p:spPr>
          <a:xfrm>
            <a:off x="3433844" y="3269900"/>
            <a:ext cx="2119243" cy="5468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3200" dirty="0" smtClean="0"/>
              <a:t>D</a:t>
            </a:r>
            <a:r>
              <a:rPr lang="en-US" altLang="ja-JP" sz="3200" dirty="0"/>
              <a:t>B</a:t>
            </a:r>
            <a:endParaRPr kumimoji="1" lang="ja-JP" altLang="en-US" sz="3200" dirty="0"/>
          </a:p>
        </p:txBody>
      </p:sp>
      <p:sp>
        <p:nvSpPr>
          <p:cNvPr id="14" name="テキスト ボックス 13"/>
          <p:cNvSpPr txBox="1"/>
          <p:nvPr/>
        </p:nvSpPr>
        <p:spPr>
          <a:xfrm>
            <a:off x="8257892" y="3204939"/>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dirty="0" smtClean="0"/>
              <a:t>学習器</a:t>
            </a:r>
            <a:endParaRPr kumimoji="1" lang="ja-JP" altLang="en-US" sz="2400" dirty="0"/>
          </a:p>
        </p:txBody>
      </p:sp>
      <p:sp>
        <p:nvSpPr>
          <p:cNvPr id="15" name="テキスト ボックス 14"/>
          <p:cNvSpPr txBox="1"/>
          <p:nvPr/>
        </p:nvSpPr>
        <p:spPr>
          <a:xfrm>
            <a:off x="6639048" y="3825527"/>
            <a:ext cx="181229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ja-JP" altLang="en-US" sz="2000" dirty="0" smtClean="0"/>
              <a:t>特徴抽出</a:t>
            </a:r>
            <a:r>
              <a:rPr lang="ja-JP" altLang="en-US" sz="2000" dirty="0"/>
              <a:t>器</a:t>
            </a:r>
            <a:endParaRPr kumimoji="1" lang="ja-JP" altLang="en-US" sz="2000"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学習バッチ</a:t>
            </a:r>
            <a:endParaRPr kumimoji="1" lang="ja-JP" altLang="en-US"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dirty="0" smtClean="0"/>
              <a:t>予測</a:t>
            </a:r>
            <a:r>
              <a:rPr lang="ja-JP" altLang="en-US" dirty="0"/>
              <a:t>バッチ</a:t>
            </a:r>
            <a:endParaRPr kumimoji="1" lang="ja-JP" altLang="en-US"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1259095" y="5080344"/>
            <a:ext cx="10104638"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予測結果を</a:t>
            </a:r>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へ格納</a:t>
            </a:r>
            <a:endParaRPr lang="en-US" altLang="ja-JP" sz="2800" dirty="0" smtClean="0">
              <a:latin typeface="ＭＳ Ｐゴシック" panose="020B0600070205080204" pitchFamily="50" charset="-128"/>
              <a:ea typeface="ＭＳ Ｐゴシック" panose="020B0600070205080204" pitchFamily="50" charset="-128"/>
            </a:endParaRPr>
          </a:p>
        </p:txBody>
      </p:sp>
      <p:pic>
        <p:nvPicPr>
          <p:cNvPr id="3" name="図 2"/>
          <p:cNvPicPr>
            <a:picLocks noChangeAspect="1"/>
          </p:cNvPicPr>
          <p:nvPr/>
        </p:nvPicPr>
        <p:blipFill>
          <a:blip r:embed="rId3"/>
          <a:stretch>
            <a:fillRect/>
          </a:stretch>
        </p:blipFill>
        <p:spPr>
          <a:xfrm>
            <a:off x="6625802" y="1490743"/>
            <a:ext cx="5177779" cy="2221356"/>
          </a:xfrm>
          <a:prstGeom prst="rect">
            <a:avLst/>
          </a:prstGeom>
        </p:spPr>
      </p:pic>
    </p:spTree>
    <p:extLst>
      <p:ext uri="{BB962C8B-B14F-4D97-AF65-F5344CB8AC3E}">
        <p14:creationId xmlns:p14="http://schemas.microsoft.com/office/powerpoint/2010/main" val="47203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pic>
        <p:nvPicPr>
          <p:cNvPr id="62" name="図 61"/>
          <p:cNvPicPr>
            <a:picLocks noChangeAspect="1"/>
          </p:cNvPicPr>
          <p:nvPr/>
        </p:nvPicPr>
        <p:blipFill>
          <a:blip r:embed="rId2"/>
          <a:stretch>
            <a:fillRect/>
          </a:stretch>
        </p:blipFill>
        <p:spPr>
          <a:xfrm>
            <a:off x="1802715" y="3712191"/>
            <a:ext cx="8163252" cy="3145809"/>
          </a:xfrm>
          <a:prstGeom prst="rect">
            <a:avLst/>
          </a:prstGeom>
        </p:spPr>
      </p:pic>
    </p:spTree>
    <p:extLst>
      <p:ext uri="{BB962C8B-B14F-4D97-AF65-F5344CB8AC3E}">
        <p14:creationId xmlns:p14="http://schemas.microsoft.com/office/powerpoint/2010/main" val="2984906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角丸四角形 31"/>
          <p:cNvSpPr/>
          <p:nvPr/>
        </p:nvSpPr>
        <p:spPr>
          <a:xfrm>
            <a:off x="6631893" y="2248523"/>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角丸四角形 28"/>
          <p:cNvSpPr/>
          <p:nvPr/>
        </p:nvSpPr>
        <p:spPr>
          <a:xfrm>
            <a:off x="1678899" y="2248524"/>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sp>
        <p:nvSpPr>
          <p:cNvPr id="6" name="テキスト ボックス 5"/>
          <p:cNvSpPr txBox="1"/>
          <p:nvPr/>
        </p:nvSpPr>
        <p:spPr>
          <a:xfrm>
            <a:off x="2382810" y="1976269"/>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Web</a:t>
            </a:r>
            <a:r>
              <a:rPr kumimoji="1" lang="ja-JP" altLang="en-US" dirty="0" smtClean="0"/>
              <a:t>アプリケーション</a:t>
            </a:r>
            <a:endParaRPr kumimoji="1" lang="ja-JP" altLang="en-US" dirty="0"/>
          </a:p>
        </p:txBody>
      </p:sp>
      <p:sp>
        <p:nvSpPr>
          <p:cNvPr id="7" name="テキスト ボックス 6"/>
          <p:cNvSpPr txBox="1"/>
          <p:nvPr/>
        </p:nvSpPr>
        <p:spPr>
          <a:xfrm>
            <a:off x="3164167" y="3552668"/>
            <a:ext cx="14090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特徴抽出器</a:t>
            </a:r>
            <a:endParaRPr kumimoji="1" lang="ja-JP" altLang="en-US" dirty="0"/>
          </a:p>
        </p:txBody>
      </p:sp>
      <p:cxnSp>
        <p:nvCxnSpPr>
          <p:cNvPr id="9" name="直線矢印コネクタ 8"/>
          <p:cNvCxnSpPr/>
          <p:nvPr/>
        </p:nvCxnSpPr>
        <p:spPr>
          <a:xfrm>
            <a:off x="2691979" y="3737334"/>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角丸四角形 11"/>
          <p:cNvSpPr/>
          <p:nvPr/>
        </p:nvSpPr>
        <p:spPr>
          <a:xfrm>
            <a:off x="5306516" y="2795664"/>
            <a:ext cx="1431561"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13" name="角丸四角形 12"/>
          <p:cNvSpPr/>
          <p:nvPr/>
        </p:nvSpPr>
        <p:spPr>
          <a:xfrm>
            <a:off x="5306516" y="4141481"/>
            <a:ext cx="1431561"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
            </a:r>
            <a:r>
              <a:rPr lang="en-US" altLang="ja-JP" dirty="0"/>
              <a:t>B</a:t>
            </a:r>
            <a:endParaRPr kumimoji="1" lang="ja-JP" altLang="en-US" dirty="0"/>
          </a:p>
        </p:txBody>
      </p:sp>
      <p:cxnSp>
        <p:nvCxnSpPr>
          <p:cNvPr id="15" name="直線矢印コネクタ 14"/>
          <p:cNvCxnSpPr/>
          <p:nvPr/>
        </p:nvCxnSpPr>
        <p:spPr>
          <a:xfrm flipV="1">
            <a:off x="4568250" y="3067227"/>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3" idx="1"/>
          </p:cNvCxnSpPr>
          <p:nvPr/>
        </p:nvCxnSpPr>
        <p:spPr>
          <a:xfrm flipH="1" flipV="1">
            <a:off x="4600731" y="3796707"/>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811838" y="336800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2" name="テキスト ボックス 21"/>
          <p:cNvSpPr txBox="1"/>
          <p:nvPr/>
        </p:nvSpPr>
        <p:spPr>
          <a:xfrm>
            <a:off x="4119796" y="2590866"/>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24" name="直線矢印コネクタ 23"/>
          <p:cNvCxnSpPr/>
          <p:nvPr/>
        </p:nvCxnSpPr>
        <p:spPr>
          <a:xfrm flipH="1">
            <a:off x="4017364" y="2968052"/>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386997" y="2795664"/>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学習器</a:t>
            </a:r>
            <a:endParaRPr kumimoji="1" lang="ja-JP" altLang="en-US" dirty="0"/>
          </a:p>
        </p:txBody>
      </p:sp>
      <p:sp>
        <p:nvSpPr>
          <p:cNvPr id="26" name="テキスト ボックス 25"/>
          <p:cNvSpPr txBox="1"/>
          <p:nvPr/>
        </p:nvSpPr>
        <p:spPr>
          <a:xfrm>
            <a:off x="8092191" y="4141481"/>
            <a:ext cx="14890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dirty="0" smtClean="0"/>
              <a:t>特徴抽出</a:t>
            </a:r>
            <a:r>
              <a:rPr lang="ja-JP" altLang="en-US" dirty="0"/>
              <a:t>器</a:t>
            </a:r>
            <a:endParaRPr kumimoji="1" lang="ja-JP" altLang="en-US" dirty="0"/>
          </a:p>
        </p:txBody>
      </p:sp>
      <p:cxnSp>
        <p:nvCxnSpPr>
          <p:cNvPr id="28" name="直線矢印コネクタ 27"/>
          <p:cNvCxnSpPr/>
          <p:nvPr/>
        </p:nvCxnSpPr>
        <p:spPr>
          <a:xfrm flipH="1">
            <a:off x="6853314" y="2975546"/>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V="1">
            <a:off x="8836702" y="3264618"/>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900411" y="3499485"/>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0" name="テキスト ボックス 9"/>
          <p:cNvSpPr txBox="1"/>
          <p:nvPr/>
        </p:nvSpPr>
        <p:spPr>
          <a:xfrm>
            <a:off x="1880649" y="3531748"/>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16" name="テキスト ボックス 15"/>
          <p:cNvSpPr txBox="1"/>
          <p:nvPr/>
        </p:nvSpPr>
        <p:spPr>
          <a:xfrm>
            <a:off x="3595141" y="4178079"/>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18" name="テキスト ボックス 17"/>
          <p:cNvSpPr txBox="1"/>
          <p:nvPr/>
        </p:nvSpPr>
        <p:spPr>
          <a:xfrm>
            <a:off x="7051622" y="2587316"/>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19" name="テキスト ボックス 18"/>
          <p:cNvSpPr txBox="1"/>
          <p:nvPr/>
        </p:nvSpPr>
        <p:spPr>
          <a:xfrm>
            <a:off x="6848005" y="4349829"/>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7" name="直線矢印コネクタ 26"/>
          <p:cNvCxnSpPr/>
          <p:nvPr/>
        </p:nvCxnSpPr>
        <p:spPr>
          <a:xfrm>
            <a:off x="6853314" y="4321363"/>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7299273" y="1976269"/>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Tree>
    <p:extLst>
      <p:ext uri="{BB962C8B-B14F-4D97-AF65-F5344CB8AC3E}">
        <p14:creationId xmlns:p14="http://schemas.microsoft.com/office/powerpoint/2010/main" val="111327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kumimoji="1" lang="en-US" altLang="ja-JP" dirty="0" smtClean="0"/>
              <a:t>.1 </a:t>
            </a:r>
            <a:r>
              <a:rPr lang="ja-JP" altLang="en-US" dirty="0" smtClean="0"/>
              <a:t>システムに機械学習を含める流れ</a:t>
            </a:r>
            <a:endParaRPr kumimoji="1" lang="ja-JP" altLang="en-US" dirty="0"/>
          </a:p>
        </p:txBody>
      </p:sp>
      <p:sp>
        <p:nvSpPr>
          <p:cNvPr id="3" name="コンテンツ プレースホルダー 2"/>
          <p:cNvSpPr>
            <a:spLocks noGrp="1"/>
          </p:cNvSpPr>
          <p:nvPr>
            <p:ph idx="1"/>
          </p:nvPr>
        </p:nvSpPr>
        <p:spPr>
          <a:xfrm>
            <a:off x="946150" y="1825625"/>
            <a:ext cx="1040765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dirty="0"/>
              <a:t>システム</a:t>
            </a:r>
            <a:r>
              <a:rPr lang="ja-JP" altLang="en-US" dirty="0" smtClean="0"/>
              <a:t>に組み込む</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3</a:t>
            </a:fld>
            <a:endParaRPr kumimoji="1" lang="ja-JP" altLang="en-US" dirty="0"/>
          </a:p>
        </p:txBody>
      </p:sp>
    </p:spTree>
    <p:extLst>
      <p:ext uri="{BB962C8B-B14F-4D97-AF65-F5344CB8AC3E}">
        <p14:creationId xmlns:p14="http://schemas.microsoft.com/office/powerpoint/2010/main" val="505411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 </a:t>
            </a:r>
            <a:r>
              <a:rPr kumimoji="1" lang="ja-JP" altLang="en-US" dirty="0" smtClean="0"/>
              <a:t>システム設計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分類や回帰などの教師あり学習の場合，学習と予測の</a:t>
            </a:r>
            <a:r>
              <a:rPr kumimoji="1" lang="en-US" altLang="ja-JP" sz="3600" dirty="0" smtClean="0"/>
              <a:t>2</a:t>
            </a:r>
            <a:r>
              <a:rPr kumimoji="1" lang="ja-JP" altLang="en-US" sz="3600" dirty="0" err="1" smtClean="0"/>
              <a:t>つの</a:t>
            </a:r>
            <a:r>
              <a:rPr kumimoji="1" lang="ja-JP" altLang="en-US" sz="3600" dirty="0" smtClean="0"/>
              <a:t>フェーズがある</a:t>
            </a:r>
            <a:endParaRPr kumimoji="1" lang="en-US" altLang="ja-JP" sz="3600" dirty="0" smtClean="0"/>
          </a:p>
          <a:p>
            <a:pPr lvl="1"/>
            <a:r>
              <a:rPr lang="ja-JP" altLang="en-US" sz="3200" dirty="0" smtClean="0"/>
              <a:t>バッチ処理での学習</a:t>
            </a:r>
            <a:endParaRPr lang="en-US" altLang="ja-JP" sz="3200" dirty="0" smtClean="0"/>
          </a:p>
          <a:p>
            <a:pPr lvl="1"/>
            <a:r>
              <a:rPr kumimoji="1" lang="ja-JP" altLang="en-US" sz="3200" dirty="0" smtClean="0"/>
              <a:t>リアルタイム</a:t>
            </a:r>
            <a:r>
              <a:rPr lang="ja-JP" altLang="en-US" sz="3200" dirty="0"/>
              <a:t>処理</a:t>
            </a:r>
            <a:r>
              <a:rPr lang="ja-JP" altLang="en-US" sz="3200" dirty="0" smtClean="0"/>
              <a:t>での学習</a:t>
            </a:r>
            <a:endParaRPr kumimoji="1" lang="ja-JP" altLang="en-US" sz="3200" dirty="0"/>
          </a:p>
        </p:txBody>
      </p:sp>
    </p:spTree>
    <p:extLst>
      <p:ext uri="{BB962C8B-B14F-4D97-AF65-F5344CB8AC3E}">
        <p14:creationId xmlns:p14="http://schemas.microsoft.com/office/powerpoint/2010/main" val="137780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0964" y="365125"/>
            <a:ext cx="11353801" cy="1325563"/>
          </a:xfrm>
        </p:spPr>
        <p:txBody>
          <a:bodyPr/>
          <a:lstStyle/>
          <a:p>
            <a:r>
              <a:rPr kumimoji="1" lang="en-US" altLang="ja-JP" dirty="0" smtClean="0"/>
              <a:t>4.2.1 </a:t>
            </a:r>
            <a:r>
              <a:rPr kumimoji="1" lang="ja-JP" altLang="en-US" dirty="0" smtClean="0"/>
              <a:t>混乱しやすい「バッチ処理」と「バッチ学習」</a:t>
            </a:r>
            <a:endParaRPr kumimoji="1" lang="ja-JP" altLang="en-US" dirty="0"/>
          </a:p>
        </p:txBody>
      </p:sp>
      <p:sp>
        <p:nvSpPr>
          <p:cNvPr id="3" name="コンテンツ プレースホルダー 2"/>
          <p:cNvSpPr>
            <a:spLocks noGrp="1"/>
          </p:cNvSpPr>
          <p:nvPr>
            <p:ph idx="1"/>
          </p:nvPr>
        </p:nvSpPr>
        <p:spPr>
          <a:xfrm>
            <a:off x="973111" y="1630755"/>
            <a:ext cx="10014676" cy="4351338"/>
          </a:xfrm>
        </p:spPr>
        <p:txBody>
          <a:bodyPr/>
          <a:lstStyle/>
          <a:p>
            <a:r>
              <a:rPr kumimoji="1" lang="ja-JP" altLang="en-US" sz="3200" dirty="0" smtClean="0"/>
              <a:t>バッチ処理</a:t>
            </a:r>
            <a:endParaRPr kumimoji="1" lang="en-US" altLang="ja-JP" sz="3200" dirty="0" smtClean="0"/>
          </a:p>
          <a:p>
            <a:pPr lvl="1"/>
            <a:r>
              <a:rPr lang="ja-JP" altLang="en-US" sz="2800" dirty="0"/>
              <a:t>一括</a:t>
            </a:r>
            <a:r>
              <a:rPr lang="ja-JP" altLang="en-US" sz="2800" dirty="0" smtClean="0"/>
              <a:t>で何かを処理すること、またその処理そのものを指す</a:t>
            </a:r>
            <a:endParaRPr lang="en-US" altLang="ja-JP" sz="2800" dirty="0"/>
          </a:p>
          <a:p>
            <a:r>
              <a:rPr kumimoji="1" lang="ja-JP" altLang="en-US" sz="3200" dirty="0" smtClean="0"/>
              <a:t>リアルタイム処理</a:t>
            </a:r>
            <a:endParaRPr kumimoji="1" lang="en-US" altLang="ja-JP" sz="3200" dirty="0" smtClean="0"/>
          </a:p>
          <a:p>
            <a:pPr lvl="1"/>
            <a:r>
              <a:rPr lang="ja-JP" altLang="en-US" sz="2800" dirty="0"/>
              <a:t>刻々</a:t>
            </a:r>
            <a:r>
              <a:rPr lang="ja-JP" altLang="en-US" sz="2800" dirty="0" smtClean="0"/>
              <a:t>と流れてくるデータに対して逐次処理をすること</a:t>
            </a:r>
            <a:endParaRPr lang="en-US" altLang="ja-JP" sz="2800" dirty="0" smtClean="0"/>
          </a:p>
          <a:p>
            <a:pPr marL="0" indent="0">
              <a:buNone/>
            </a:pPr>
            <a:endParaRPr lang="en-US" altLang="ja-JP" sz="300" dirty="0"/>
          </a:p>
          <a:p>
            <a:pPr marL="0" indent="0">
              <a:buNone/>
            </a:pPr>
            <a:r>
              <a:rPr kumimoji="1" lang="en-US" altLang="ja-JP" dirty="0" smtClean="0"/>
              <a:t>※</a:t>
            </a:r>
            <a:r>
              <a:rPr kumimoji="1" lang="ja-JP" altLang="en-US" dirty="0" smtClean="0"/>
              <a:t>バッチ学習を</a:t>
            </a:r>
            <a:r>
              <a:rPr kumimoji="1" lang="ja-JP" altLang="en-US" b="1" dirty="0" smtClean="0">
                <a:solidFill>
                  <a:srgbClr val="FF0000"/>
                </a:solidFill>
              </a:rPr>
              <a:t>一括学習</a:t>
            </a:r>
            <a:r>
              <a:rPr kumimoji="1" lang="ja-JP" altLang="en-US" dirty="0" smtClean="0"/>
              <a:t>，オンライン学習を</a:t>
            </a:r>
            <a:r>
              <a:rPr kumimoji="1" lang="ja-JP" altLang="en-US" b="1" dirty="0" smtClean="0">
                <a:solidFill>
                  <a:srgbClr val="FF0000"/>
                </a:solidFill>
              </a:rPr>
              <a:t>逐次学習</a:t>
            </a:r>
            <a:r>
              <a:rPr kumimoji="1" lang="ja-JP" altLang="en-US" dirty="0" smtClean="0"/>
              <a:t>と表現する</a:t>
            </a:r>
            <a:endParaRPr kumimoji="1" lang="en-US" altLang="ja-JP" sz="2400" dirty="0" smtClean="0"/>
          </a:p>
          <a:p>
            <a:pPr lvl="2"/>
            <a:endParaRPr kumimoji="1" lang="en-US" altLang="ja-JP" dirty="0" smtClean="0"/>
          </a:p>
        </p:txBody>
      </p:sp>
    </p:spTree>
    <p:extLst>
      <p:ext uri="{BB962C8B-B14F-4D97-AF65-F5344CB8AC3E}">
        <p14:creationId xmlns:p14="http://schemas.microsoft.com/office/powerpoint/2010/main" val="281149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2048" y="1693889"/>
            <a:ext cx="11121452" cy="3410262"/>
          </a:xfrm>
        </p:spPr>
        <p:txBody>
          <a:bodyPr>
            <a:noAutofit/>
          </a:bodyPr>
          <a:lstStyle/>
          <a:p>
            <a:r>
              <a:rPr kumimoji="1" lang="ja-JP" altLang="en-US" sz="3200" dirty="0" smtClean="0"/>
              <a:t>モデル学習時の</a:t>
            </a:r>
            <a:r>
              <a:rPr lang="ja-JP" altLang="en-US" sz="3200" dirty="0"/>
              <a:t>データ</a:t>
            </a:r>
            <a:r>
              <a:rPr lang="ja-JP" altLang="en-US" sz="3200" dirty="0" smtClean="0"/>
              <a:t>の保持の仕方が異なる</a:t>
            </a:r>
            <a:endParaRPr lang="en-US" altLang="ja-JP" sz="3200" dirty="0" smtClean="0"/>
          </a:p>
          <a:p>
            <a:pPr lvl="1"/>
            <a:r>
              <a:rPr kumimoji="1" lang="ja-JP" altLang="en-US" sz="2800" dirty="0" smtClean="0"/>
              <a:t>一括学習</a:t>
            </a:r>
            <a:endParaRPr kumimoji="1" lang="en-US" altLang="ja-JP" sz="2800" dirty="0" smtClean="0"/>
          </a:p>
          <a:p>
            <a:pPr lvl="2"/>
            <a:r>
              <a:rPr lang="ja-JP" altLang="en-US" sz="2400" dirty="0" smtClean="0"/>
              <a:t>重み</a:t>
            </a:r>
            <a:r>
              <a:rPr lang="ja-JP" altLang="en-US" sz="2400" dirty="0"/>
              <a:t>計算</a:t>
            </a:r>
            <a:r>
              <a:rPr lang="ja-JP" altLang="en-US" sz="2400" dirty="0" smtClean="0"/>
              <a:t>のためにすべての教師データを必要とし，全データを用いて最適な重みを計算</a:t>
            </a:r>
            <a:endParaRPr lang="en-US" altLang="ja-JP" sz="2400" dirty="0" smtClean="0"/>
          </a:p>
          <a:p>
            <a:pPr lvl="2"/>
            <a:r>
              <a:rPr lang="ja-JP" altLang="en-US" sz="2400" dirty="0" smtClean="0"/>
              <a:t>データが増えるとその分メモリ量も増加する</a:t>
            </a:r>
            <a:endParaRPr lang="en-US" altLang="ja-JP" sz="2400" dirty="0" smtClean="0"/>
          </a:p>
          <a:p>
            <a:pPr lvl="1"/>
            <a:r>
              <a:rPr lang="ja-JP" altLang="en-US" sz="2800" dirty="0" smtClean="0"/>
              <a:t>逐次学習</a:t>
            </a:r>
            <a:endParaRPr lang="en-US" altLang="ja-JP" sz="2800" dirty="0" smtClean="0"/>
          </a:p>
          <a:p>
            <a:pPr lvl="2"/>
            <a:r>
              <a:rPr lang="ja-JP" altLang="en-US" sz="2400" dirty="0" smtClean="0"/>
              <a:t>教師データを１つ与えて、その都度重みを計算</a:t>
            </a:r>
            <a:endParaRPr lang="en-US" altLang="ja-JP" sz="2400" dirty="0" smtClean="0"/>
          </a:p>
          <a:p>
            <a:pPr lvl="2"/>
            <a:r>
              <a:rPr lang="ja-JP" altLang="en-US" sz="2400" dirty="0"/>
              <a:t>メモリ</a:t>
            </a:r>
            <a:r>
              <a:rPr lang="ja-JP" altLang="en-US" sz="2400" dirty="0" smtClean="0"/>
              <a:t>に保持されるデータは，その時のデータと計算された重みだけ</a:t>
            </a:r>
            <a:endParaRPr lang="en-US" altLang="ja-JP" sz="2400" dirty="0"/>
          </a:p>
        </p:txBody>
      </p:sp>
      <p:sp>
        <p:nvSpPr>
          <p:cNvPr id="4" name="タイトル 1"/>
          <p:cNvSpPr>
            <a:spLocks noGrp="1"/>
          </p:cNvSpPr>
          <p:nvPr>
            <p:ph type="title"/>
          </p:nvPr>
        </p:nvSpPr>
        <p:spPr>
          <a:xfrm>
            <a:off x="479680" y="365125"/>
            <a:ext cx="11406266" cy="1325563"/>
          </a:xfrm>
        </p:spPr>
        <p:txBody>
          <a:bodyPr/>
          <a:lstStyle/>
          <a:p>
            <a:r>
              <a:rPr kumimoji="1" lang="ja-JP" altLang="en-US" dirty="0" smtClean="0"/>
              <a:t>一括学習と逐次学習</a:t>
            </a:r>
            <a:endParaRPr kumimoji="1" lang="ja-JP" altLang="en-US" dirty="0"/>
          </a:p>
        </p:txBody>
      </p:sp>
      <p:sp>
        <p:nvSpPr>
          <p:cNvPr id="5" name="テキスト ボックス 4"/>
          <p:cNvSpPr txBox="1"/>
          <p:nvPr/>
        </p:nvSpPr>
        <p:spPr>
          <a:xfrm>
            <a:off x="1355980" y="5246559"/>
            <a:ext cx="9534375" cy="120032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学習時の必要とするデータの塊が違い，学習時の最適化の方針が違うだけ</a:t>
            </a:r>
            <a:endParaRPr kumimoji="1" lang="ja-JP" altLang="en-US" sz="36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97610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取りうる処理と学習の組み合わせ</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バッチ処理で一括学習</a:t>
            </a:r>
            <a:endParaRPr kumimoji="1" lang="en-US" altLang="ja-JP" dirty="0" smtClean="0"/>
          </a:p>
          <a:p>
            <a:pPr marL="514350" indent="-514350">
              <a:buFont typeface="+mj-lt"/>
              <a:buAutoNum type="arabicPeriod"/>
            </a:pPr>
            <a:r>
              <a:rPr lang="ja-JP" altLang="en-US" dirty="0" smtClean="0"/>
              <a:t>バッチ</a:t>
            </a:r>
            <a:r>
              <a:rPr lang="ja-JP" altLang="en-US" dirty="0"/>
              <a:t>処理</a:t>
            </a:r>
            <a:r>
              <a:rPr lang="ja-JP" altLang="en-US" dirty="0" smtClean="0"/>
              <a:t>で逐次学習</a:t>
            </a:r>
            <a:endParaRPr lang="en-US" altLang="ja-JP" dirty="0" smtClean="0"/>
          </a:p>
          <a:p>
            <a:pPr marL="514350" indent="-514350">
              <a:buFont typeface="+mj-lt"/>
              <a:buAutoNum type="arabicPeriod"/>
            </a:pPr>
            <a:r>
              <a:rPr kumimoji="1" lang="ja-JP" altLang="en-US" dirty="0" smtClean="0"/>
              <a:t>リアルタイム処理で一括学習</a:t>
            </a:r>
            <a:endParaRPr kumimoji="1" lang="en-US" altLang="ja-JP" dirty="0" smtClean="0"/>
          </a:p>
          <a:p>
            <a:pPr marL="514350" indent="-514350">
              <a:buFont typeface="+mj-lt"/>
              <a:buAutoNum type="arabicPeriod"/>
            </a:pPr>
            <a:r>
              <a:rPr lang="ja-JP" altLang="en-US" dirty="0" smtClean="0"/>
              <a:t>リアルタイム学習で逐次学習</a:t>
            </a:r>
            <a:endParaRPr lang="en-US" altLang="ja-JP" dirty="0" smtClean="0"/>
          </a:p>
          <a:p>
            <a:pPr marL="514350" indent="-514350">
              <a:buFont typeface="+mj-lt"/>
              <a:buAutoNum type="arabicPeriod"/>
            </a:pPr>
            <a:endParaRPr kumimoji="1" lang="en-US" altLang="ja-JP" dirty="0"/>
          </a:p>
          <a:p>
            <a:r>
              <a:rPr kumimoji="1" lang="ja-JP" altLang="en-US" dirty="0" smtClean="0"/>
              <a:t>２</a:t>
            </a:r>
            <a:r>
              <a:rPr kumimoji="1" lang="en-US" altLang="ja-JP" dirty="0" smtClean="0"/>
              <a:t>.</a:t>
            </a:r>
            <a:r>
              <a:rPr kumimoji="1" lang="ja-JP" altLang="en-US" dirty="0" smtClean="0"/>
              <a:t>の</a:t>
            </a:r>
            <a:r>
              <a:rPr lang="ja-JP" altLang="en-US" dirty="0" smtClean="0"/>
              <a:t>「バッチ処理で逐次学習」とはどのようなものなのか？</a:t>
            </a:r>
            <a:endParaRPr lang="en-US" altLang="ja-JP" dirty="0" smtClean="0"/>
          </a:p>
          <a:p>
            <a:pPr lvl="1"/>
            <a:r>
              <a:rPr kumimoji="1" lang="ja-JP" altLang="en-US" dirty="0" smtClean="0"/>
              <a:t>バッチ処理でまとまったデータを一括処理</a:t>
            </a:r>
            <a:r>
              <a:rPr lang="ja-JP" altLang="en-US" dirty="0" smtClean="0"/>
              <a:t>をするけれど，最適化方針は逐次学習するということはありえる</a:t>
            </a:r>
            <a:endParaRPr kumimoji="1" lang="en-US" altLang="ja-JP" dirty="0" smtClean="0"/>
          </a:p>
        </p:txBody>
      </p:sp>
    </p:spTree>
    <p:extLst>
      <p:ext uri="{BB962C8B-B14F-4D97-AF65-F5344CB8AC3E}">
        <p14:creationId xmlns:p14="http://schemas.microsoft.com/office/powerpoint/2010/main" val="246614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バッチ処理で学習を行う３つの予測パターン</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sz="3600" dirty="0" smtClean="0"/>
              <a:t>バッチ処理で学習＋予測結果を</a:t>
            </a:r>
            <a:r>
              <a:rPr kumimoji="1" lang="en-US" altLang="ja-JP" sz="3600" dirty="0" smtClean="0"/>
              <a:t>Web</a:t>
            </a:r>
            <a:r>
              <a:rPr lang="ja-JP" altLang="en-US" sz="3600" dirty="0" smtClean="0"/>
              <a:t>アプリケーションで直接算出する</a:t>
            </a:r>
            <a:r>
              <a:rPr lang="en-US" altLang="ja-JP" sz="3600" dirty="0" smtClean="0"/>
              <a:t>(</a:t>
            </a:r>
            <a:r>
              <a:rPr lang="ja-JP" altLang="en-US" sz="3600" dirty="0" smtClean="0"/>
              <a:t>リアルタイム処理で予測</a:t>
            </a:r>
            <a:r>
              <a:rPr lang="en-US" altLang="ja-JP" sz="3600" dirty="0" smtClean="0"/>
              <a:t>)</a:t>
            </a:r>
          </a:p>
          <a:p>
            <a:pPr marL="514350" indent="-514350">
              <a:buFont typeface="+mj-lt"/>
              <a:buAutoNum type="arabicPeriod"/>
            </a:pPr>
            <a:endParaRPr lang="en-US" altLang="ja-JP" sz="900" dirty="0" smtClean="0"/>
          </a:p>
          <a:p>
            <a:pPr marL="514350" indent="-514350">
              <a:buFont typeface="+mj-lt"/>
              <a:buAutoNum type="arabicPeriod"/>
            </a:pPr>
            <a:r>
              <a:rPr kumimoji="1" lang="ja-JP" altLang="en-US" sz="3600" dirty="0" smtClean="0"/>
              <a:t>バッチ処理で学習＋予測結果を</a:t>
            </a:r>
            <a:r>
              <a:rPr kumimoji="1" lang="en-US" altLang="ja-JP" sz="3600" dirty="0" smtClean="0"/>
              <a:t>API</a:t>
            </a:r>
            <a:r>
              <a:rPr kumimoji="1" lang="ja-JP" altLang="en-US" sz="3600" dirty="0" smtClean="0"/>
              <a:t>経由で利用する</a:t>
            </a:r>
            <a:r>
              <a:rPr kumimoji="1" lang="en-US" altLang="ja-JP" sz="3600" dirty="0" smtClean="0"/>
              <a:t>(</a:t>
            </a:r>
            <a:r>
              <a:rPr lang="ja-JP" altLang="en-US" sz="3600" dirty="0"/>
              <a:t>リアルタイム</a:t>
            </a:r>
            <a:r>
              <a:rPr kumimoji="1" lang="ja-JP" altLang="en-US" sz="3600" dirty="0" smtClean="0"/>
              <a:t>処理で予測</a:t>
            </a:r>
            <a:r>
              <a:rPr kumimoji="1" lang="en-US" altLang="ja-JP" sz="3600" dirty="0" smtClean="0"/>
              <a:t>)</a:t>
            </a:r>
          </a:p>
          <a:p>
            <a:pPr marL="514350" indent="-514350">
              <a:buFont typeface="+mj-lt"/>
              <a:buAutoNum type="arabicPeriod"/>
            </a:pPr>
            <a:endParaRPr kumimoji="1" lang="en-US" altLang="ja-JP" sz="900" dirty="0" smtClean="0"/>
          </a:p>
          <a:p>
            <a:pPr marL="514350" indent="-514350">
              <a:buFont typeface="+mj-lt"/>
              <a:buAutoNum type="arabicPeriod"/>
            </a:pPr>
            <a:r>
              <a:rPr lang="ja-JP" altLang="en-US" sz="3600" dirty="0" smtClean="0"/>
              <a:t>バッチ処理で学習＋予測結果を</a:t>
            </a:r>
            <a:r>
              <a:rPr lang="en-US" altLang="ja-JP" sz="3600" dirty="0" smtClean="0"/>
              <a:t>DB</a:t>
            </a:r>
            <a:r>
              <a:rPr lang="ja-JP" altLang="en-US" sz="3600" dirty="0" smtClean="0"/>
              <a:t>経由で利用する（バッチ処理で予測）</a:t>
            </a:r>
            <a:endParaRPr kumimoji="1" lang="ja-JP" altLang="en-US" sz="3600" dirty="0"/>
          </a:p>
        </p:txBody>
      </p:sp>
    </p:spTree>
    <p:extLst>
      <p:ext uri="{BB962C8B-B14F-4D97-AF65-F5344CB8AC3E}">
        <p14:creationId xmlns:p14="http://schemas.microsoft.com/office/powerpoint/2010/main" val="382900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438400" y="1240749"/>
            <a:ext cx="7094718" cy="2853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57197" y="0"/>
            <a:ext cx="11353800" cy="1325563"/>
          </a:xfrm>
        </p:spPr>
        <p:txBody>
          <a:bodyPr>
            <a:normAutofit/>
          </a:bodyPr>
          <a:lstStyle/>
          <a:p>
            <a:r>
              <a:rPr lang="en-US" altLang="ja-JP" sz="3200" dirty="0" smtClean="0"/>
              <a:t>4.2.2 </a:t>
            </a:r>
            <a:r>
              <a:rPr lang="ja-JP" altLang="en-US" sz="3200" dirty="0" smtClean="0"/>
              <a:t>バッチ処理で学習＋予測結果を</a:t>
            </a:r>
            <a:r>
              <a:rPr lang="en-US" altLang="ja-JP" sz="3200" dirty="0" smtClean="0"/>
              <a:t>Web</a:t>
            </a:r>
            <a:r>
              <a:rPr lang="ja-JP" altLang="en-US" sz="3200" dirty="0" smtClean="0"/>
              <a:t>アプリケーションで直接算出する</a:t>
            </a:r>
            <a:r>
              <a:rPr lang="en-US" altLang="ja-JP" sz="3200" dirty="0" smtClean="0"/>
              <a:t>(</a:t>
            </a:r>
            <a:r>
              <a:rPr lang="ja-JP" altLang="en-US" sz="3200" dirty="0" smtClean="0"/>
              <a:t>リアルタイム処理で予測</a:t>
            </a:r>
            <a:r>
              <a:rPr lang="en-US" altLang="ja-JP" sz="3200" dirty="0" smtClean="0"/>
              <a:t>)</a:t>
            </a:r>
            <a:endParaRPr kumimoji="1" lang="ja-JP" altLang="en-US" sz="3200" dirty="0"/>
          </a:p>
        </p:txBody>
      </p:sp>
      <p:sp>
        <p:nvSpPr>
          <p:cNvPr id="3" name="コンテンツ プレースホルダー 2"/>
          <p:cNvSpPr>
            <a:spLocks noGrp="1"/>
          </p:cNvSpPr>
          <p:nvPr>
            <p:ph idx="1"/>
          </p:nvPr>
        </p:nvSpPr>
        <p:spPr>
          <a:xfrm>
            <a:off x="534331" y="4094281"/>
            <a:ext cx="11085227" cy="2286002"/>
          </a:xfrm>
        </p:spPr>
        <p:txBody>
          <a:bodyPr>
            <a:noAutofit/>
          </a:bodyPr>
          <a:lstStyle/>
          <a:p>
            <a:r>
              <a:rPr kumimoji="1" lang="ja-JP" altLang="en-US" dirty="0" smtClean="0"/>
              <a:t>最も素朴な方法</a:t>
            </a:r>
            <a:endParaRPr kumimoji="1" lang="en-US" altLang="ja-JP" dirty="0" smtClean="0"/>
          </a:p>
          <a:p>
            <a:pPr lvl="1"/>
            <a:r>
              <a:rPr lang="ja-JP" altLang="en-US" dirty="0" smtClean="0"/>
              <a:t>バッチ処理で一括学習をし，そこで得られた予測モデル</a:t>
            </a:r>
            <a:r>
              <a:rPr lang="en-US" altLang="ja-JP" dirty="0" smtClean="0"/>
              <a:t>Web</a:t>
            </a:r>
            <a:r>
              <a:rPr lang="ja-JP" altLang="en-US" dirty="0" smtClean="0"/>
              <a:t>アプリケーションでリアルタイム処理で利用する</a:t>
            </a:r>
            <a:endParaRPr lang="en-US" altLang="ja-JP" dirty="0" smtClean="0"/>
          </a:p>
          <a:p>
            <a:r>
              <a:rPr kumimoji="1" lang="ja-JP" altLang="en-US" dirty="0" smtClean="0"/>
              <a:t>特徴</a:t>
            </a:r>
            <a:endParaRPr kumimoji="1" lang="en-US" altLang="ja-JP" dirty="0" smtClean="0"/>
          </a:p>
          <a:p>
            <a:pPr lvl="1"/>
            <a:r>
              <a:rPr lang="ja-JP" altLang="en-US" dirty="0"/>
              <a:t>予測</a:t>
            </a:r>
            <a:r>
              <a:rPr lang="ja-JP" altLang="en-US" dirty="0" smtClean="0"/>
              <a:t>はリアルタイム処理が必要</a:t>
            </a:r>
            <a:endParaRPr lang="en-US" altLang="ja-JP" dirty="0" smtClean="0"/>
          </a:p>
          <a:p>
            <a:pPr lvl="1"/>
            <a:r>
              <a:rPr kumimoji="1" lang="en-US" altLang="ja-JP" dirty="0" smtClean="0"/>
              <a:t>Web</a:t>
            </a:r>
            <a:r>
              <a:rPr kumimoji="1" lang="ja-JP" altLang="en-US" dirty="0" smtClean="0"/>
              <a:t>アプリケーションと機械学習をするバッチシステムの言語が同一</a:t>
            </a:r>
            <a:endParaRPr kumimoji="1" lang="ja-JP" altLang="en-US" dirty="0"/>
          </a:p>
        </p:txBody>
      </p:sp>
      <p:pic>
        <p:nvPicPr>
          <p:cNvPr id="4" name="図 3"/>
          <p:cNvPicPr>
            <a:picLocks noChangeAspect="1"/>
          </p:cNvPicPr>
          <p:nvPr/>
        </p:nvPicPr>
        <p:blipFill>
          <a:blip r:embed="rId3"/>
          <a:stretch>
            <a:fillRect/>
          </a:stretch>
        </p:blipFill>
        <p:spPr>
          <a:xfrm>
            <a:off x="2571750" y="1438835"/>
            <a:ext cx="6895923" cy="2655446"/>
          </a:xfrm>
          <a:prstGeom prst="rect">
            <a:avLst/>
          </a:prstGeom>
        </p:spPr>
      </p:pic>
    </p:spTree>
    <p:extLst>
      <p:ext uri="{BB962C8B-B14F-4D97-AF65-F5344CB8AC3E}">
        <p14:creationId xmlns:p14="http://schemas.microsoft.com/office/powerpoint/2010/main" val="8110964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2923</TotalTime>
  <Words>2233</Words>
  <Application>Microsoft Office PowerPoint</Application>
  <PresentationFormat>ワイド画面</PresentationFormat>
  <Paragraphs>348</Paragraphs>
  <Slides>26</Slides>
  <Notes>10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ＭＳ Ｐゴシック</vt:lpstr>
      <vt:lpstr>游ゴシック</vt:lpstr>
      <vt:lpstr>游ゴシック Light</vt:lpstr>
      <vt:lpstr>Arial</vt:lpstr>
      <vt:lpstr>Office テーマ</vt:lpstr>
      <vt:lpstr>仕事ではじめる機械学習 4章 システムに機械学習を組み込む</vt:lpstr>
      <vt:lpstr>目次</vt:lpstr>
      <vt:lpstr>4.1 システムに機械学習を含める流れ</vt:lpstr>
      <vt:lpstr>4.2 システム設計</vt:lpstr>
      <vt:lpstr>4.2.1 混乱しやすい「バッチ処理」と「バッチ学習」</vt:lpstr>
      <vt:lpstr>一括学習と逐次学習</vt:lpstr>
      <vt:lpstr>取りうる処理と学習の組み合わせ</vt:lpstr>
      <vt:lpstr>バッチ処理で学習を行う３つの予測パターン</vt:lpstr>
      <vt:lpstr>4.2.2 バッチ処理で学習＋予測結果をWebアプリケーションで直接算出する(リアルタイム処理で予測)</vt:lpstr>
      <vt:lpstr>4.2.2 バッチ処理で学習＋予測結果をWebアプリケーションで直接算出する(リアルタイム処理で予測)</vt:lpstr>
      <vt:lpstr>パターン１：学習フェーズ</vt:lpstr>
      <vt:lpstr>パターン１：予測フェーズ</vt:lpstr>
      <vt:lpstr>4.2.2 バッチ処理で学習＋予測結果をAPI経由で利用する(リアルタイム処理で予測)</vt:lpstr>
      <vt:lpstr>4.2.2 バッチ処理で学習＋予測結果をAPI経由で利用する(リアルタイム処理で予測)</vt:lpstr>
      <vt:lpstr>4.2.4 バッチ処理で学習＋予測結果をDB経由で利用する(バッチ処理で予測)</vt:lpstr>
      <vt:lpstr>4.2.4 バッチ処理で学習＋予測結果をDB経由で利用する(バッチ処理で予測)</vt:lpstr>
      <vt:lpstr>パターン３：学習フェーズ</vt:lpstr>
      <vt:lpstr>パターン３：予測フェーズ</vt:lpstr>
      <vt:lpstr>4.2.6 各パターンのまとめ</vt:lpstr>
      <vt:lpstr>4.3 ログ設計</vt:lpstr>
      <vt:lpstr>4.3.2 ログを保持する場所</vt:lpstr>
      <vt:lpstr>4.4 まとめ</vt:lpstr>
      <vt:lpstr>4.2.5 リアルタイム処理で学習する</vt:lpstr>
      <vt:lpstr>パターン３：予測フェーズ</vt:lpstr>
      <vt:lpstr>4.2.2 バッチ処理で学習＋予測結果をWebアプリケーションで直接算出する(リアルタイム処理で予測)</vt:lpstr>
      <vt:lpstr>4.2.2 バッチ処理で学習＋予測結果をWebアプリケーションで直接算出する(リアルタイム処理で予測)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仕事ではじめる機械学習 4章 システムに機械学習を組み込む</dc:title>
  <dc:creator>倉地 亮介</dc:creator>
  <cp:lastModifiedBy>倉地 亮介</cp:lastModifiedBy>
  <cp:revision>58</cp:revision>
  <dcterms:created xsi:type="dcterms:W3CDTF">2019-06-22T03:31:23Z</dcterms:created>
  <dcterms:modified xsi:type="dcterms:W3CDTF">2019-06-24T04:15:03Z</dcterms:modified>
</cp:coreProperties>
</file>