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charts/chartEx1.xml" ContentType="application/vnd.ms-office.chartex+xml"/>
  <Override PartName="/ppt/charts/chartEx2.xml" ContentType="application/vnd.ms-office.chartex+xml"/>
  <Override PartName="/ppt/charts/chartEx3.xml" ContentType="application/vnd.ms-office.chartex+xml"/>
  <Override PartName="/ppt/charts/chartEx4.xml" ContentType="application/vnd.ms-office.chartex+xml"/>
  <Override PartName="/ppt/charts/colors140.xml" ContentType="application/vnd.ms-office.chartcolorstyle+xml"/>
  <Override PartName="/ppt/charts/style140.xml" ContentType="application/vnd.ms-office.chartstyle+xml"/>
  <Override PartName="/ppt/charts/colors150.xml" ContentType="application/vnd.ms-office.chartcolorstyle+xml"/>
  <Override PartName="/ppt/charts/style150.xml" ContentType="application/vnd.ms-office.chartstyle+xml"/>
  <Override PartName="/ppt/charts/colors160.xml" ContentType="application/vnd.ms-office.chartcolorstyle+xml"/>
  <Override PartName="/ppt/charts/style160.xml" ContentType="application/vnd.ms-office.chartstyle+xml"/>
  <Override PartName="/ppt/charts/colors180.xml" ContentType="application/vnd.ms-office.chartcolorstyle+xml"/>
  <Override PartName="/ppt/charts/style180.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1" r:id="rId3"/>
    <p:sldId id="262" r:id="rId4"/>
    <p:sldId id="258" r:id="rId5"/>
    <p:sldId id="259" r:id="rId6"/>
    <p:sldId id="260" r:id="rId7"/>
    <p:sldId id="263" r:id="rId8"/>
    <p:sldId id="264" r:id="rId9"/>
    <p:sldId id="269" r:id="rId10"/>
    <p:sldId id="268" r:id="rId11"/>
    <p:sldId id="273" r:id="rId12"/>
    <p:sldId id="274" r:id="rId13"/>
    <p:sldId id="275" r:id="rId14"/>
    <p:sldId id="276" r:id="rId15"/>
    <p:sldId id="277" r:id="rId16"/>
    <p:sldId id="265" r:id="rId17"/>
    <p:sldId id="311" r:id="rId18"/>
    <p:sldId id="310" r:id="rId19"/>
    <p:sldId id="266" r:id="rId20"/>
    <p:sldId id="281" r:id="rId21"/>
    <p:sldId id="280" r:id="rId22"/>
    <p:sldId id="278" r:id="rId23"/>
    <p:sldId id="282" r:id="rId24"/>
    <p:sldId id="279" r:id="rId25"/>
    <p:sldId id="271"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7B9E"/>
    <a:srgbClr val="DEA221"/>
    <a:srgbClr val="FF8983"/>
    <a:srgbClr val="6BDF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888"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___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___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______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______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______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______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______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______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______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______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______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______20.xlsx"/><Relationship Id="rId2" Type="http://schemas.microsoft.com/office/2011/relationships/chartColorStyle" Target="colors21.xml"/><Relationship Id="rId1" Type="http://schemas.microsoft.com/office/2011/relationships/chartStyle" Target="style2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40.xml"/><Relationship Id="rId2" Type="http://schemas.microsoft.com/office/2011/relationships/chartStyle" Target="style140.xml"/><Relationship Id="rId1" Type="http://schemas.openxmlformats.org/officeDocument/2006/relationships/package" Target="../embeddings/Microsoft_Excel_______130.xlsx"/></Relationships>
</file>

<file path=ppt/charts/_rels/chartEx2.xml.rels><?xml version="1.0" encoding="UTF-8" standalone="yes"?>
<Relationships xmlns="http://schemas.openxmlformats.org/package/2006/relationships"><Relationship Id="rId3" Type="http://schemas.microsoft.com/office/2011/relationships/chartColorStyle" Target="colors150.xml"/><Relationship Id="rId2" Type="http://schemas.microsoft.com/office/2011/relationships/chartStyle" Target="style150.xml"/><Relationship Id="rId1" Type="http://schemas.openxmlformats.org/officeDocument/2006/relationships/package" Target="../embeddings/Microsoft_Excel_______140.xlsx"/></Relationships>
</file>

<file path=ppt/charts/_rels/chartEx3.xml.rels><?xml version="1.0" encoding="UTF-8" standalone="yes"?>
<Relationships xmlns="http://schemas.openxmlformats.org/package/2006/relationships"><Relationship Id="rId3" Type="http://schemas.microsoft.com/office/2011/relationships/chartColorStyle" Target="colors160.xml"/><Relationship Id="rId2" Type="http://schemas.microsoft.com/office/2011/relationships/chartStyle" Target="style160.xml"/><Relationship Id="rId1" Type="http://schemas.openxmlformats.org/officeDocument/2006/relationships/package" Target="../embeddings/Microsoft_Excel_______150.xlsx"/></Relationships>
</file>

<file path=ppt/charts/_rels/chartEx4.xml.rels><?xml version="1.0" encoding="UTF-8" standalone="yes"?>
<Relationships xmlns="http://schemas.openxmlformats.org/package/2006/relationships"><Relationship Id="rId3" Type="http://schemas.microsoft.com/office/2011/relationships/chartColorStyle" Target="colors180.xml"/><Relationship Id="rId2" Type="http://schemas.microsoft.com/office/2011/relationships/chartStyle" Target="style180.xml"/><Relationship Id="rId1" Type="http://schemas.openxmlformats.org/officeDocument/2006/relationships/package" Target="../embeddings/Microsoft_Excel_______170.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ツールなし </c:v>
                </c:pt>
              </c:strCache>
            </c:strRef>
          </c:tx>
          <c:spPr>
            <a:solidFill>
              <a:schemeClr val="bg2">
                <a:lumMod val="75000"/>
              </a:schemeClr>
            </a:solidFill>
            <a:ln>
              <a:noFill/>
            </a:ln>
            <a:effectLst/>
          </c:spPr>
          <c:invertIfNegative val="0"/>
          <c:cat>
            <c:strRef>
              <c:f>Sheet1!$A$2:$A$4</c:f>
              <c:strCache>
                <c:ptCount val="3"/>
                <c:pt idx="0">
                  <c:v>問題1</c:v>
                </c:pt>
                <c:pt idx="1">
                  <c:v>問題2</c:v>
                </c:pt>
                <c:pt idx="2">
                  <c:v>問題3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C335-4517-894A-CC7093857407}"/>
            </c:ext>
          </c:extLst>
        </c:ser>
        <c:ser>
          <c:idx val="1"/>
          <c:order val="1"/>
          <c:tx>
            <c:strRef>
              <c:f>Sheet1!$C$1</c:f>
              <c:strCache>
                <c:ptCount val="1"/>
                <c:pt idx="0">
                  <c:v>ツールあり</c:v>
                </c:pt>
              </c:strCache>
            </c:strRef>
          </c:tx>
          <c:spPr>
            <a:solidFill>
              <a:schemeClr val="accent2"/>
            </a:solidFill>
            <a:ln>
              <a:noFill/>
            </a:ln>
            <a:effectLst/>
          </c:spPr>
          <c:invertIfNegative val="0"/>
          <c:cat>
            <c:strRef>
              <c:f>Sheet1!$A$2:$A$4</c:f>
              <c:strCache>
                <c:ptCount val="3"/>
                <c:pt idx="0">
                  <c:v>問題1</c:v>
                </c:pt>
                <c:pt idx="1">
                  <c:v>問題2</c:v>
                </c:pt>
                <c:pt idx="2">
                  <c:v>問題3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C335-4517-894A-CC7093857407}"/>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 </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C335-4517-894A-CC7093857407}"/>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C335-4517-894A-CC7093857407}"/>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r>
                  <a:rPr lang="en-US" altLang="ja-JP" sz="1860" b="1" i="0" baseline="0" dirty="0">
                    <a:effectLst/>
                  </a:rPr>
                  <a:t>Coverage (%)</a:t>
                </a:r>
                <a:endParaRPr lang="ja-JP" altLang="ja-JP" sz="186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b="1" i="0" baseline="0"/>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60" b="1" dirty="0"/>
                  <a:t>Coverage (%)</a:t>
                </a:r>
                <a:endParaRPr lang="ja-JP" altLang="en-US" sz="1860" b="1"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 </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C335-4517-894A-CC7093857407}"/>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C335-4517-894A-CC7093857407}"/>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r>
                  <a:rPr lang="en-US" altLang="ja-JP" sz="1860" b="1" i="0" baseline="0" dirty="0">
                    <a:effectLst/>
                  </a:rPr>
                  <a:t>Coverage (%)</a:t>
                </a:r>
                <a:endParaRPr lang="ja-JP" altLang="ja-JP" sz="186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b="1" i="0" baseline="0"/>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60" b="1" dirty="0"/>
                  <a:t>Coverage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191E-49AB-8496-B62C21862D46}"/>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191E-49AB-8496-B62C21862D46}"/>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en-US" altLang="ja-JP" sz="1860" b="1" i="0" baseline="0" dirty="0">
                    <a:effectLst/>
                  </a:rPr>
                  <a:t># of test smells</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191E-49AB-8496-B62C21862D46}"/>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191E-49AB-8496-B62C21862D46}"/>
            </c:ext>
          </c:extLst>
        </c:ser>
        <c:dLbls>
          <c:showLegendKey val="0"/>
          <c:showVal val="0"/>
          <c:showCatName val="0"/>
          <c:showSerName val="0"/>
          <c:showPercent val="0"/>
          <c:showBubbleSize val="0"/>
        </c:dLbls>
        <c:gapWidth val="183"/>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tickLblSkip val="1"/>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en-US" altLang="ja-JP" sz="1860" b="1" i="0" baseline="0" dirty="0">
                    <a:effectLst/>
                  </a:rPr>
                  <a:t># of test smells</a:t>
                </a:r>
                <a:endParaRPr lang="ja-JP" altLang="ja-JP" sz="1860" baseline="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60" b="1" dirty="0"/>
                  <a:t>Branch coverage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7D49-2F45-83EC-78EB9D73990C}"/>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7D49-2F45-83EC-78EB9D73990C}"/>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r>
                  <a:rPr lang="en-US" altLang="ja-JP" sz="1860" b="1" i="0" baseline="0" dirty="0">
                    <a:effectLst/>
                  </a:rPr>
                  <a:t>Statement coverage (%)</a:t>
                </a:r>
                <a:endParaRPr lang="ja-JP" altLang="ja-JP" sz="186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60" b="1" dirty="0"/>
                  <a:t>Branch coverage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7D49-2F45-83EC-78EB9D73990C}"/>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7D49-2F45-83EC-78EB9D73990C}"/>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r>
                  <a:rPr lang="en-US" altLang="ja-JP" sz="1860" b="1" i="0" baseline="0" dirty="0">
                    <a:effectLst/>
                  </a:rPr>
                  <a:t>Statement coverage (%)</a:t>
                </a:r>
                <a:endParaRPr lang="ja-JP" altLang="ja-JP" sz="186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ツールなし</c:v>
                </c:pt>
              </c:strCache>
            </c:strRef>
          </c:tx>
          <c:spPr>
            <a:solidFill>
              <a:schemeClr val="bg2">
                <a:lumMod val="75000"/>
              </a:schemeClr>
            </a:solidFill>
            <a:ln>
              <a:noFill/>
            </a:ln>
            <a:effectLst/>
          </c:spPr>
          <c:invertIfNegative val="0"/>
          <c:cat>
            <c:strRef>
              <c:f>Sheet1!$A$2:$A$4</c:f>
              <c:strCache>
                <c:ptCount val="3"/>
                <c:pt idx="0">
                  <c:v>問題1</c:v>
                </c:pt>
                <c:pt idx="1">
                  <c:v>問題2</c:v>
                </c:pt>
                <c:pt idx="2">
                  <c:v>問題3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ツールあり</c:v>
                </c:pt>
              </c:strCache>
            </c:strRef>
          </c:tx>
          <c:spPr>
            <a:solidFill>
              <a:schemeClr val="accent2"/>
            </a:solidFill>
            <a:ln>
              <a:noFill/>
            </a:ln>
            <a:effectLst/>
          </c:spPr>
          <c:invertIfNegative val="0"/>
          <c:cat>
            <c:strRef>
              <c:f>Sheet1!$A$2:$A$4</c:f>
              <c:strCache>
                <c:ptCount val="3"/>
                <c:pt idx="0">
                  <c:v>問題1</c:v>
                </c:pt>
                <c:pt idx="1">
                  <c:v>問題2</c:v>
                </c:pt>
                <c:pt idx="2">
                  <c:v>問題3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60" b="1" dirty="0"/>
                  <a:t>Branch coverage (%)</a:t>
                </a:r>
                <a:endParaRPr lang="ja-JP" altLang="en-US" sz="1860" b="1"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 </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7D49-2F45-83EC-78EB9D73990C}"/>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7D49-2F45-83EC-78EB9D73990C}"/>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r>
                  <a:rPr lang="en-US" altLang="ja-JP" sz="1860" b="1" i="0" baseline="0" dirty="0">
                    <a:effectLst/>
                  </a:rPr>
                  <a:t>Statement coverage (%)</a:t>
                </a:r>
                <a:endParaRPr lang="ja-JP" altLang="ja-JP" sz="186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ツールなし</c:v>
                </c:pt>
              </c:strCache>
            </c:strRef>
          </c:tx>
          <c:spPr>
            <a:solidFill>
              <a:schemeClr val="bg2">
                <a:lumMod val="75000"/>
              </a:schemeClr>
            </a:solidFill>
            <a:ln>
              <a:noFill/>
            </a:ln>
            <a:effectLst/>
          </c:spPr>
          <c:invertIfNegative val="0"/>
          <c:cat>
            <c:strRef>
              <c:f>Sheet1!$A$2:$A$4</c:f>
              <c:strCache>
                <c:ptCount val="3"/>
                <c:pt idx="0">
                  <c:v>問題1</c:v>
                </c:pt>
                <c:pt idx="1">
                  <c:v>問題2</c:v>
                </c:pt>
                <c:pt idx="2">
                  <c:v>問題3</c:v>
                </c:pt>
              </c:strCache>
            </c:strRef>
          </c:cat>
          <c:val>
            <c:numRef>
              <c:f>Sheet1!$B$2:$B$4</c:f>
              <c:numCache>
                <c:formatCode>h:mm:ss</c:formatCode>
                <c:ptCount val="3"/>
                <c:pt idx="0" formatCode="[h]:mm:ss">
                  <c:v>2.4409722222222222E-2</c:v>
                </c:pt>
                <c:pt idx="1">
                  <c:v>1.8298611111111113E-2</c:v>
                </c:pt>
                <c:pt idx="2">
                  <c:v>1.4351851851851852E-2</c:v>
                </c:pt>
              </c:numCache>
            </c:numRef>
          </c:val>
          <c:extLst>
            <c:ext xmlns:c16="http://schemas.microsoft.com/office/drawing/2014/chart" uri="{C3380CC4-5D6E-409C-BE32-E72D297353CC}">
              <c16:uniqueId val="{00000000-A9D4-417C-9CC2-3A0D12D37C9F}"/>
            </c:ext>
          </c:extLst>
        </c:ser>
        <c:ser>
          <c:idx val="1"/>
          <c:order val="1"/>
          <c:tx>
            <c:strRef>
              <c:f>Sheet1!$C$1</c:f>
              <c:strCache>
                <c:ptCount val="1"/>
                <c:pt idx="0">
                  <c:v>ツールあり</c:v>
                </c:pt>
              </c:strCache>
            </c:strRef>
          </c:tx>
          <c:spPr>
            <a:solidFill>
              <a:schemeClr val="accent2"/>
            </a:solidFill>
            <a:ln>
              <a:noFill/>
            </a:ln>
            <a:effectLst/>
          </c:spPr>
          <c:invertIfNegative val="0"/>
          <c:cat>
            <c:strRef>
              <c:f>Sheet1!$A$2:$A$4</c:f>
              <c:strCache>
                <c:ptCount val="3"/>
                <c:pt idx="0">
                  <c:v>問題1</c:v>
                </c:pt>
                <c:pt idx="1">
                  <c:v>問題2</c:v>
                </c:pt>
                <c:pt idx="2">
                  <c:v>問題3</c:v>
                </c:pt>
              </c:strCache>
            </c:strRef>
          </c:cat>
          <c:val>
            <c:numRef>
              <c:f>Sheet1!$C$2:$C$4</c:f>
              <c:numCache>
                <c:formatCode>h:mm:ss</c:formatCode>
                <c:ptCount val="3"/>
                <c:pt idx="0">
                  <c:v>2.2002314814814818E-2</c:v>
                </c:pt>
                <c:pt idx="1">
                  <c:v>2.3541666666666666E-2</c:v>
                </c:pt>
                <c:pt idx="2">
                  <c:v>1.8414351851851852E-2</c:v>
                </c:pt>
              </c:numCache>
            </c:numRef>
          </c:val>
          <c:extLst>
            <c:ext xmlns:c16="http://schemas.microsoft.com/office/drawing/2014/chart" uri="{C3380CC4-5D6E-409C-BE32-E72D297353CC}">
              <c16:uniqueId val="{00000001-A9D4-417C-9CC2-3A0D12D37C9F}"/>
            </c:ext>
          </c:extLst>
        </c:ser>
        <c:dLbls>
          <c:showLegendKey val="0"/>
          <c:showVal val="0"/>
          <c:showCatName val="0"/>
          <c:showSerName val="0"/>
          <c:showPercent val="0"/>
          <c:showBubbleSize val="0"/>
        </c:dLbls>
        <c:gapWidth val="219"/>
        <c:overlap val="-27"/>
        <c:axId val="477644527"/>
        <c:axId val="477645775"/>
      </c:barChart>
      <c:catAx>
        <c:axId val="477644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7645775"/>
        <c:crosses val="autoZero"/>
        <c:auto val="1"/>
        <c:lblAlgn val="ctr"/>
        <c:lblOffset val="100"/>
        <c:noMultiLvlLbl val="0"/>
      </c:catAx>
      <c:valAx>
        <c:axId val="477645775"/>
        <c:scaling>
          <c:orientation val="minMax"/>
        </c:scaling>
        <c:delete val="0"/>
        <c:axPos val="l"/>
        <c:majorGridlines>
          <c:spPr>
            <a:ln w="9525" cap="flat" cmpd="sng" algn="ctr">
              <a:solidFill>
                <a:schemeClr val="tx1">
                  <a:lumMod val="15000"/>
                  <a:lumOff val="85000"/>
                </a:schemeClr>
              </a:solidFill>
              <a:round/>
            </a:ln>
            <a:effectLst/>
          </c:spPr>
        </c:majorGridlines>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76445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検出されたテストスメルの個数</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ツールなし</c:v>
                </c:pt>
              </c:strCache>
            </c:strRef>
          </c:tx>
          <c:spPr>
            <a:solidFill>
              <a:schemeClr val="accent1"/>
            </a:solidFill>
            <a:ln>
              <a:noFill/>
            </a:ln>
            <a:effectLst/>
          </c:spPr>
          <c:invertIfNegative val="0"/>
          <c:cat>
            <c:strRef>
              <c:f>Sheet1!$A$2:$A$4</c:f>
              <c:strCache>
                <c:ptCount val="3"/>
                <c:pt idx="0">
                  <c:v>問題1</c:v>
                </c:pt>
                <c:pt idx="1">
                  <c:v>問題2</c:v>
                </c:pt>
                <c:pt idx="2">
                  <c:v>問題3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191E-49AB-8496-B62C21862D46}"/>
            </c:ext>
          </c:extLst>
        </c:ser>
        <c:ser>
          <c:idx val="1"/>
          <c:order val="1"/>
          <c:tx>
            <c:strRef>
              <c:f>Sheet1!$C$1</c:f>
              <c:strCache>
                <c:ptCount val="1"/>
                <c:pt idx="0">
                  <c:v>ツールあり</c:v>
                </c:pt>
              </c:strCache>
            </c:strRef>
          </c:tx>
          <c:spPr>
            <a:solidFill>
              <a:schemeClr val="accent2"/>
            </a:solidFill>
            <a:ln>
              <a:noFill/>
            </a:ln>
            <a:effectLst/>
          </c:spPr>
          <c:invertIfNegative val="0"/>
          <c:cat>
            <c:strRef>
              <c:f>Sheet1!$A$2:$A$4</c:f>
              <c:strCache>
                <c:ptCount val="3"/>
                <c:pt idx="0">
                  <c:v>問題1</c:v>
                </c:pt>
                <c:pt idx="1">
                  <c:v>問題2</c:v>
                </c:pt>
                <c:pt idx="2">
                  <c:v>問題3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191E-49AB-8496-B62C21862D46}"/>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ja-JP" sz="1862" b="0" i="0" u="none" strike="noStrike" baseline="0" dirty="0">
                <a:effectLst/>
              </a:rPr>
              <a:t>Statement coverage (C0)</a:t>
            </a:r>
            <a:endParaRPr lang="ja-JP"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Nothing </c:v>
                </c:pt>
              </c:strCache>
            </c:strRef>
          </c:tx>
          <c:spPr>
            <a:solidFill>
              <a:schemeClr val="bg2">
                <a:lumMod val="75000"/>
              </a:schemeClr>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C335-4517-894A-CC7093857407}"/>
            </c:ext>
          </c:extLst>
        </c:ser>
        <c:ser>
          <c:idx val="1"/>
          <c:order val="1"/>
          <c:tx>
            <c:strRef>
              <c:f>Sheet1!$C$1</c:f>
              <c:strCache>
                <c:ptCount val="1"/>
                <c:pt idx="0">
                  <c:v>SuiteRec</c:v>
                </c:pt>
              </c:strCache>
            </c:strRef>
          </c:tx>
          <c:spPr>
            <a:solidFill>
              <a:schemeClr val="accent2"/>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C335-4517-894A-CC7093857407}"/>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ja-JP" sz="1862" b="0" i="0" u="none" strike="noStrike" baseline="0" dirty="0">
                <a:effectLst/>
              </a:rPr>
              <a:t>Branch coverage (C1)</a:t>
            </a:r>
            <a:endParaRPr lang="ja-JP"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Nothing</c:v>
                </c:pt>
              </c:strCache>
            </c:strRef>
          </c:tx>
          <c:spPr>
            <a:solidFill>
              <a:schemeClr val="bg2">
                <a:lumMod val="75000"/>
              </a:schemeClr>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SuiteRec</c:v>
                </c:pt>
              </c:strCache>
            </c:strRef>
          </c:tx>
          <c:spPr>
            <a:solidFill>
              <a:schemeClr val="accent2"/>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ja-JP" sz="1862" b="1" i="0" u="none" strike="noStrike" baseline="0" dirty="0">
                <a:effectLst/>
              </a:rPr>
              <a:t>Branch coverage (C1)</a:t>
            </a:r>
            <a:endParaRPr lang="ja-JP" alt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Nothing</c:v>
                </c:pt>
              </c:strCache>
            </c:strRef>
          </c:tx>
          <c:spPr>
            <a:solidFill>
              <a:schemeClr val="bg2">
                <a:lumMod val="75000"/>
              </a:schemeClr>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SuiteRec</c:v>
                </c:pt>
              </c:strCache>
            </c:strRef>
          </c:tx>
          <c:spPr>
            <a:solidFill>
              <a:schemeClr val="accent2"/>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 </c:v>
                </c:pt>
              </c:strCache>
            </c:strRef>
          </c:tx>
          <c:spPr>
            <a:solidFill>
              <a:schemeClr val="bg2">
                <a:lumMod val="75000"/>
              </a:schemeClr>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C335-4517-894A-CC7093857407}"/>
            </c:ext>
          </c:extLst>
        </c:ser>
        <c:ser>
          <c:idx val="1"/>
          <c:order val="1"/>
          <c:tx>
            <c:strRef>
              <c:f>Sheet1!$C$1</c:f>
              <c:strCache>
                <c:ptCount val="1"/>
                <c:pt idx="0">
                  <c:v>SuiteRec</c:v>
                </c:pt>
              </c:strCache>
            </c:strRef>
          </c:tx>
          <c:spPr>
            <a:solidFill>
              <a:schemeClr val="accent2"/>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C335-4517-894A-CC7093857407}"/>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r>
                  <a:rPr lang="en-US" altLang="ja-JP" sz="1860" b="1" i="0" baseline="0" dirty="0">
                    <a:effectLst/>
                  </a:rPr>
                  <a:t>Coverage(%)</a:t>
                </a:r>
                <a:endParaRPr lang="ja-JP" altLang="ja-JP" sz="186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b="1" i="0" baseline="0"/>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c:v>
                </c:pt>
              </c:strCache>
            </c:strRef>
          </c:tx>
          <c:spPr>
            <a:solidFill>
              <a:schemeClr val="bg2">
                <a:lumMod val="75000"/>
              </a:schemeClr>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SuiteRec</c:v>
                </c:pt>
              </c:strCache>
            </c:strRef>
          </c:tx>
          <c:spPr>
            <a:solidFill>
              <a:schemeClr val="accent2"/>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60" b="1" dirty="0"/>
                  <a:t>Coverage(%)</a:t>
                </a:r>
                <a:endParaRPr lang="ja-JP" altLang="en-US" sz="1860" b="1"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h:mm:ss">
          <cx:pt idx="0">0.0067245370370370367</cx:pt>
          <cx:pt idx="1">0.011574074074074075</cx:pt>
          <cx:pt idx="2">0.0071180555555555554</cx:pt>
          <cx:pt idx="3">0.0071296296296296307</cx:pt>
          <cx:pt idx="4">0.011689814814814814</cx:pt>
          <cx:pt idx="5">0.015706018518518518</cx:pt>
          <cx:pt idx="6">0.0087037037037037031</cx:pt>
          <cx:pt idx="7">0.011967592592592592</cx:pt>
          <cx:pt idx="8">0.017361111111111112</cx:pt>
          <cx:pt idx="9">0.017361111111111112</cx:pt>
          <cx:pt idx="10">0.0093171296296296283</cx:pt>
          <cx:pt idx="11">0.0050347222222222225</cx:pt>
          <cx:pt idx="12">0.0084143518518518517</cx:pt>
          <cx:pt idx="13">0.0134375</cx:pt>
          <cx:pt idx="14">0.015821759259259261</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h:mm:ss">
          <cx:pt idx="0">0.0096643518518518511</cx:pt>
          <cx:pt idx="1">0.013877314814814815</cx:pt>
          <cx:pt idx="2">0.01255787037037037</cx:pt>
          <cx:pt idx="3">0.013530092592592594</cx:pt>
          <cx:pt idx="4">0.013657407407407408</cx:pt>
          <cx:pt idx="5">0.0074652777777777781</cx:pt>
          <cx:pt idx="6">0.014537037037037038</cx:pt>
          <cx:pt idx="7">0.007858796296296296</cx:pt>
          <cx:pt idx="8">0.0083333333333333332</cx:pt>
          <cx:pt idx="9">0.016249999999999997</cx:pt>
          <cx:pt idx="10">0.0071874999999999994</cx:pt>
          <cx:pt idx="11">0.011226851851851854</cx:pt>
          <cx:pt idx="12">0.010127314814814815</cx:pt>
          <cx:pt idx="13">0.014293981481481482</cx:pt>
          <cx:pt idx="14">0.016145833333333335</cx:pt>
        </cx:lvl>
      </cx:numDim>
    </cx:data>
  </cx:chartData>
  <cx:chart>
    <cx:plotArea>
      <cx:plotAreaRegion>
        <cx:series layoutId="boxWhisker" uniqueId="{E4B1418D-730F-4357-BB43-9D27292E2A20}" formatIdx="0">
          <cx:tx>
            <cx:txData>
              <cx:f>Sheet1!$B$1</cx:f>
              <cx:v>Nothing</cx:v>
            </cx:txData>
          </cx:tx>
          <cx:spPr>
            <a:solidFill>
              <a:srgbClr val="DEA221"/>
            </a:solidFill>
            <a:ln>
              <a:solidFill>
                <a:schemeClr val="tx1"/>
              </a:solidFill>
            </a:ln>
          </cx:spPr>
          <cx:dataId val="0"/>
          <cx:layoutPr>
            <cx:visibility meanLine="0" meanMarker="1" nonoutliers="0" outliers="1"/>
            <cx:statistics quartileMethod="exclusive"/>
          </cx:layoutPr>
        </cx:series>
        <cx:series layoutId="boxWhisker" uniqueId="{40F3D4D2-A6F2-43B9-9692-0A0234C0F46B}" formatIdx="1">
          <cx:tx>
            <cx:txData>
              <cx:f>Sheet1!$C$1</cx:f>
              <cx:v>SuiteRec</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0.017361111111111108" min="0"/>
        <cx:title>
          <cx:tx>
            <cx:rich>
              <a:bodyPr spcFirstLastPara="1" vertOverflow="ellipsis" wrap="square" lIns="0" tIns="0" rIns="0" bIns="0" anchor="ctr" anchorCtr="1"/>
              <a:lstStyle/>
              <a:p>
                <a:pPr algn="ctr">
                  <a:defRPr/>
                </a:pPr>
                <a:r>
                  <a:rPr lang="en-US" altLang="ja-JP" sz="1860" b="1" dirty="0"/>
                  <a:t>Duration (</a:t>
                </a:r>
                <a:r>
                  <a:rPr lang="en-US" altLang="ja-JP" sz="1860" b="1" dirty="0" err="1"/>
                  <a:t>mins</a:t>
                </a:r>
                <a:r>
                  <a:rPr lang="en-US" altLang="ja-JP" sz="1860" b="1" dirty="0"/>
                  <a:t>)</a:t>
                </a:r>
                <a:endParaRPr lang="ja-JP" sz="1860" b="1" dirty="0"/>
              </a:p>
            </cx:rich>
          </cx:tx>
        </cx:title>
        <cx:majorGridlines/>
        <cx:tickLabels/>
        <cx:numFmt formatCode="h:mm;@" sourceLinked="0"/>
        <cx:txPr>
          <a:bodyPr rot="-60000000" spcFirstLastPara="1" vertOverflow="ellipsis" vert="horz" wrap="square" lIns="0" tIns="0" rIns="0" bIns="0" anchor="ctr" anchorCtr="1"/>
          <a:lstStyle/>
          <a:p>
            <a:pPr>
              <a:defRPr lang="ja-JP" sz="1197" b="1" i="0" u="none" strike="noStrike" kern="1200" baseline="0">
                <a:solidFill>
                  <a:prstClr val="black">
                    <a:lumMod val="65000"/>
                    <a:lumOff val="35000"/>
                  </a:prstClr>
                </a:solidFill>
                <a:latin typeface="游ゴシック" panose="020F0502020204030204"/>
                <a:ea typeface="游ゴシック" panose="020B0400000000000000" pitchFamily="50" charset="-128"/>
              </a:defRPr>
            </a:pPr>
            <a:endParaRPr lang="ja-JP" b="1" i="0" baseline="0"/>
          </a:p>
        </cx:txPr>
      </cx:axis>
    </cx:plotArea>
    <cx:legend pos="b" align="ctr" overlay="0">
      <cx:txPr>
        <a:bodyPr spcFirstLastPara="1" vertOverflow="ellipsis" wrap="square" lIns="0" tIns="0" rIns="0" bIns="0" anchor="ctr" anchorCtr="1"/>
        <a:lstStyle/>
        <a:p>
          <a:pPr>
            <a:defRPr lang="ja-JP" sz="1860" b="1" i="0" u="none" strike="noStrike" baseline="0">
              <a:solidFill>
                <a:prstClr val="black">
                  <a:lumMod val="65000"/>
                  <a:lumOff val="35000"/>
                </a:prstClr>
              </a:solidFill>
              <a:latin typeface="游ゴシック" panose="020F0502020204030204"/>
              <a:ea typeface="游ゴシック" panose="020B0400000000000000" pitchFamily="50" charset="-128"/>
            </a:defRPr>
          </a:pPr>
          <a:endParaRPr lang="ja-JP" sz="1860" b="1" i="0" baseline="0"/>
        </a:p>
      </cx:txPr>
    </cx:legend>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Sheet1!$A$2:$A$23</cx:f>
        <cx:lvl ptCount="22">
          <cx:pt idx="0">カテゴリ 1</cx:pt>
          <cx:pt idx="1">カテゴリ 1</cx:pt>
          <cx:pt idx="2">カテゴリ 1</cx:pt>
          <cx:pt idx="3">カテゴリ 1</cx:pt>
          <cx:pt idx="4">カテゴリ 1</cx:pt>
          <cx:pt idx="5">カテゴリ 1</cx:pt>
          <cx:pt idx="6">カテゴリ 1</cx:pt>
          <cx:pt idx="7">カテゴリ 1</cx:pt>
          <cx:pt idx="8">カテゴリ 1</cx:pt>
          <cx:pt idx="9">カテゴリ 2</cx:pt>
          <cx:pt idx="10">カテゴリ 2</cx:pt>
          <cx:pt idx="11">カテゴリ 2</cx:pt>
          <cx:pt idx="12">カテゴリ 2</cx:pt>
          <cx:pt idx="13">カテゴリ 2</cx:pt>
          <cx:pt idx="14">カテゴリ 2</cx:pt>
          <cx:pt idx="15">カテゴリ 2</cx:pt>
          <cx:pt idx="16">カテゴリ 3</cx:pt>
          <cx:pt idx="17">カテゴリ 3</cx:pt>
          <cx:pt idx="18">カテゴリ 3</cx:pt>
          <cx:pt idx="19">カテゴリ 3</cx:pt>
          <cx:pt idx="20">カテゴリ 3</cx:pt>
          <cx:pt idx="21">カテゴリ 3</cx:pt>
        </cx:lvl>
      </cx:strDim>
      <cx:numDim type="val">
        <cx:f>Sheet1!$B$2:$B$23</cx:f>
        <cx:lvl ptCount="22" formatCode="G/標準">
          <cx:pt idx="0">-7</cx:pt>
          <cx:pt idx="1">-10</cx:pt>
          <cx:pt idx="2">-28</cx:pt>
          <cx:pt idx="3">47</cx:pt>
          <cx:pt idx="4">11</cx:pt>
          <cx:pt idx="5">-24</cx:pt>
          <cx:pt idx="6">-24</cx:pt>
          <cx:pt idx="7">36</cx:pt>
          <cx:pt idx="8">10</cx:pt>
          <cx:pt idx="9">-78</cx:pt>
          <cx:pt idx="10">47</cx:pt>
          <cx:pt idx="11">-24</cx:pt>
          <cx:pt idx="12">-17</cx:pt>
          <cx:pt idx="13">-12</cx:pt>
          <cx:pt idx="14">-11</cx:pt>
          <cx:pt idx="15">17</cx:pt>
          <cx:pt idx="16">14</cx:pt>
          <cx:pt idx="17">46</cx:pt>
          <cx:pt idx="18">-18</cx:pt>
          <cx:pt idx="19">19</cx:pt>
          <cx:pt idx="20">-26</cx:pt>
          <cx:pt idx="21">-20</cx:pt>
        </cx:lvl>
      </cx:numDim>
    </cx:data>
    <cx:data id="1">
      <cx:strDim type="cat">
        <cx:f>Sheet1!$A$2:$A$23</cx:f>
        <cx:lvl ptCount="22">
          <cx:pt idx="0">カテゴリ 1</cx:pt>
          <cx:pt idx="1">カテゴリ 1</cx:pt>
          <cx:pt idx="2">カテゴリ 1</cx:pt>
          <cx:pt idx="3">カテゴリ 1</cx:pt>
          <cx:pt idx="4">カテゴリ 1</cx:pt>
          <cx:pt idx="5">カテゴリ 1</cx:pt>
          <cx:pt idx="6">カテゴリ 1</cx:pt>
          <cx:pt idx="7">カテゴリ 1</cx:pt>
          <cx:pt idx="8">カテゴリ 1</cx:pt>
          <cx:pt idx="9">カテゴリ 2</cx:pt>
          <cx:pt idx="10">カテゴリ 2</cx:pt>
          <cx:pt idx="11">カテゴリ 2</cx:pt>
          <cx:pt idx="12">カテゴリ 2</cx:pt>
          <cx:pt idx="13">カテゴリ 2</cx:pt>
          <cx:pt idx="14">カテゴリ 2</cx:pt>
          <cx:pt idx="15">カテゴリ 2</cx:pt>
          <cx:pt idx="16">カテゴリ 3</cx:pt>
          <cx:pt idx="17">カテゴリ 3</cx:pt>
          <cx:pt idx="18">カテゴリ 3</cx:pt>
          <cx:pt idx="19">カテゴリ 3</cx:pt>
          <cx:pt idx="20">カテゴリ 3</cx:pt>
          <cx:pt idx="21">カテゴリ 3</cx:pt>
        </cx:lvl>
      </cx:strDim>
      <cx:numDim type="val">
        <cx:f>Sheet1!$C$2:$C$23</cx:f>
        <cx:lvl ptCount="22" formatCode="G/標準">
          <cx:pt idx="0">-3</cx:pt>
          <cx:pt idx="1">1</cx:pt>
          <cx:pt idx="2">-6</cx:pt>
          <cx:pt idx="3">10</cx:pt>
          <cx:pt idx="4">34</cx:pt>
          <cx:pt idx="5">128</cx:pt>
          <cx:pt idx="6">22</cx:pt>
          <cx:pt idx="7">-12</cx:pt>
          <cx:pt idx="8">-28</cx:pt>
          <cx:pt idx="9">6</cx:pt>
          <cx:pt idx="10">31</cx:pt>
          <cx:pt idx="11">3</cx:pt>
          <cx:pt idx="12">12</cx:pt>
          <cx:pt idx="13">-12</cx:pt>
          <cx:pt idx="14">-13</cx:pt>
          <cx:pt idx="15">6</cx:pt>
          <cx:pt idx="16">15</cx:pt>
          <cx:pt idx="17">41</cx:pt>
          <cx:pt idx="18">16</cx:pt>
          <cx:pt idx="19">10</cx:pt>
          <cx:pt idx="20">23</cx:pt>
          <cx:pt idx="21">16</cx:pt>
        </cx:lvl>
      </cx:numDim>
    </cx:data>
    <cx:data id="2">
      <cx:strDim type="cat">
        <cx:f>Sheet1!$A$2:$A$23</cx:f>
        <cx:lvl ptCount="22">
          <cx:pt idx="0">カテゴリ 1</cx:pt>
          <cx:pt idx="1">カテゴリ 1</cx:pt>
          <cx:pt idx="2">カテゴリ 1</cx:pt>
          <cx:pt idx="3">カテゴリ 1</cx:pt>
          <cx:pt idx="4">カテゴリ 1</cx:pt>
          <cx:pt idx="5">カテゴリ 1</cx:pt>
          <cx:pt idx="6">カテゴリ 1</cx:pt>
          <cx:pt idx="7">カテゴリ 1</cx:pt>
          <cx:pt idx="8">カテゴリ 1</cx:pt>
          <cx:pt idx="9">カテゴリ 2</cx:pt>
          <cx:pt idx="10">カテゴリ 2</cx:pt>
          <cx:pt idx="11">カテゴリ 2</cx:pt>
          <cx:pt idx="12">カテゴリ 2</cx:pt>
          <cx:pt idx="13">カテゴリ 2</cx:pt>
          <cx:pt idx="14">カテゴリ 2</cx:pt>
          <cx:pt idx="15">カテゴリ 2</cx:pt>
          <cx:pt idx="16">カテゴリ 3</cx:pt>
          <cx:pt idx="17">カテゴリ 3</cx:pt>
          <cx:pt idx="18">カテゴリ 3</cx:pt>
          <cx:pt idx="19">カテゴリ 3</cx:pt>
          <cx:pt idx="20">カテゴリ 3</cx:pt>
          <cx:pt idx="21">カテゴリ 3</cx:pt>
        </cx:lvl>
      </cx:strDim>
      <cx:numDim type="val">
        <cx:f>Sheet1!$D$2:$D$23</cx:f>
        <cx:lvl ptCount="22" formatCode="G/標準">
          <cx:pt idx="0">-24</cx:pt>
          <cx:pt idx="1">11</cx:pt>
          <cx:pt idx="2">34</cx:pt>
          <cx:pt idx="3">-19</cx:pt>
          <cx:pt idx="4">4</cx:pt>
          <cx:pt idx="5">27</cx:pt>
          <cx:pt idx="6">27</cx:pt>
          <cx:pt idx="7">-3</cx:pt>
          <cx:pt idx="8">44</cx:pt>
          <cx:pt idx="9">50</cx:pt>
          <cx:pt idx="10">91</cx:pt>
          <cx:pt idx="11">-8</cx:pt>
          <cx:pt idx="12">36</cx:pt>
          <cx:pt idx="13">16</cx:pt>
          <cx:pt idx="14">24</cx:pt>
          <cx:pt idx="15">46</cx:pt>
          <cx:pt idx="16">14</cx:pt>
          <cx:pt idx="17">-6</cx:pt>
          <cx:pt idx="18">48</cx:pt>
          <cx:pt idx="19">23</cx:pt>
          <cx:pt idx="20">23</cx:pt>
          <cx:pt idx="21">-18</cx:pt>
        </cx:lvl>
      </cx:numDim>
    </cx:data>
  </cx:chartData>
  <cx:chart>
    <cx:title pos="t" align="ctr" overlay="0"/>
    <cx:plotArea>
      <cx:plotAreaRegion>
        <cx:series layoutId="boxWhisker" uniqueId="{28010444-7996-1E46-84A1-79CA51793832}">
          <cx:tx>
            <cx:txData>
              <cx:f>Sheet1!$B$1</cx:f>
              <cx:v>系列1</cx:v>
            </cx:txData>
          </cx:tx>
          <cx:dataId val="0"/>
          <cx:layoutPr>
            <cx:visibility meanLine="0" meanMarker="1" nonoutliers="0" outliers="1"/>
            <cx:statistics quartileMethod="exclusive"/>
          </cx:layoutPr>
        </cx:series>
        <cx:series layoutId="boxWhisker" uniqueId="{2D9F5A9B-06EA-0B4E-A342-544A35CD8874}">
          <cx:tx>
            <cx:txData>
              <cx:f>Sheet1!$C$1</cx:f>
              <cx:v>系列2</cx:v>
            </cx:txData>
          </cx:tx>
          <cx:dataId val="1"/>
          <cx:layoutPr>
            <cx:visibility meanLine="0" meanMarker="1" nonoutliers="0" outliers="1"/>
            <cx:statistics quartileMethod="exclusive"/>
          </cx:layoutPr>
        </cx:series>
        <cx:series layoutId="boxWhisker" uniqueId="{B933238A-A7F5-034E-9D5A-7142E4630EB3}">
          <cx:tx>
            <cx:txData>
              <cx:f>Sheet1!$D$1</cx:f>
              <cx:v>系列3</cx:v>
            </cx:txData>
          </cx:tx>
          <cx:dataId val="2"/>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75000"/>
                  <a:lumOff val="2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lumMod val="75000"/>
                  <a:lumOff val="25000"/>
                </a:schemeClr>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horzOverflow="overflow" wrap="square" lIns="0" tIns="0" rIns="0" bIns="0" anchor="ctr" anchorCtr="1"/>
              <a:lstStyle/>
              <a:p>
                <a:pPr algn="ctr" rtl="0">
                  <a:defRPr/>
                </a:pPr>
                <a:r>
                  <a:rPr lang="en-US" altLang="ja-JP" sz="1860" b="1" i="0" u="none" strike="noStrike" baseline="0" dirty="0">
                    <a:solidFill>
                      <a:prstClr val="black">
                        <a:lumMod val="65000"/>
                        <a:lumOff val="35000"/>
                      </a:prstClr>
                    </a:solidFill>
                    <a:latin typeface="游ゴシック" panose="020F0502020204030204"/>
                    <a:ea typeface="游ゴシック" panose="020B0400000000000000" pitchFamily="34" charset="-128"/>
                  </a:rPr>
                  <a:t>Time taken (m)</a:t>
                </a:r>
                <a:endParaRPr lang="ja-JP" altLang="en-US" sz="1860" b="1" i="0" u="none" strike="noStrike" baseline="0">
                  <a:solidFill>
                    <a:prstClr val="black">
                      <a:lumMod val="65000"/>
                      <a:lumOff val="35000"/>
                    </a:prstClr>
                  </a:solidFill>
                  <a:latin typeface="游ゴシック" panose="020F0502020204030204"/>
                  <a:ea typeface="游ゴシック" panose="020B0400000000000000" pitchFamily="34" charset="-128"/>
                </a:endParaRPr>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legend pos="b" align="ctr" overlay="0">
      <cx:txPr>
        <a:bodyPr spcFirstLastPara="1" vertOverflow="ellipsis" wrap="square" lIns="0" tIns="0" rIns="0" bIns="0" anchor="ctr" anchorCtr="1"/>
        <a:lstStyle/>
        <a:p>
          <a:pPr>
            <a:defRPr sz="1860" b="1" i="0" baseline="0"/>
          </a:pPr>
          <a:endParaRPr lang="ja-JP" sz="1860" b="1" i="0" baseline="0"/>
        </a:p>
      </cx:txPr>
    </cx:legend>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h:mm:ss">
          <cx:pt idx="0">0.0067245370370370367</cx:pt>
          <cx:pt idx="1">0.011574074074074075</cx:pt>
          <cx:pt idx="2">0.0071180555555555554</cx:pt>
          <cx:pt idx="3">0.0071296296296296307</cx:pt>
          <cx:pt idx="4">0.011689814814814814</cx:pt>
          <cx:pt idx="5">0.015706018518518518</cx:pt>
          <cx:pt idx="6">0.0087037037037037031</cx:pt>
          <cx:pt idx="7">0.011967592592592592</cx:pt>
          <cx:pt idx="8">0.017361111111111112</cx:pt>
          <cx:pt idx="9">0.017361111111111112</cx:pt>
          <cx:pt idx="10">0.0093171296296296283</cx:pt>
          <cx:pt idx="11">0.0050347222222222225</cx:pt>
          <cx:pt idx="12">0.0084143518518518517</cx:pt>
          <cx:pt idx="13">0.0134375</cx:pt>
          <cx:pt idx="14">0.015821759259259261</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h:mm:ss">
          <cx:pt idx="0">0.0096643518518518511</cx:pt>
          <cx:pt idx="1">0.013877314814814815</cx:pt>
          <cx:pt idx="2">0.01255787037037037</cx:pt>
          <cx:pt idx="3">0.013530092592592594</cx:pt>
          <cx:pt idx="4">0.013657407407407408</cx:pt>
          <cx:pt idx="5">0.0074652777777777781</cx:pt>
          <cx:pt idx="6">0.014537037037037038</cx:pt>
          <cx:pt idx="7">0.007858796296296296</cx:pt>
          <cx:pt idx="8">0.0083333333333333332</cx:pt>
          <cx:pt idx="9">0.016249999999999997</cx:pt>
          <cx:pt idx="10">0.0071874999999999994</cx:pt>
          <cx:pt idx="11">0.011226851851851854</cx:pt>
          <cx:pt idx="12">0.010127314814814815</cx:pt>
          <cx:pt idx="13">0.014293981481481482</cx:pt>
          <cx:pt idx="14">0.016145833333333335</cx:pt>
        </cx:lvl>
      </cx:numDim>
    </cx:data>
  </cx:chartData>
  <cx:chart>
    <cx:plotArea>
      <cx:plotAreaRegion>
        <cx:series layoutId="boxWhisker" uniqueId="{E4B1418D-730F-4357-BB43-9D27292E2A20}" formatIdx="0">
          <cx:tx>
            <cx:txData>
              <cx:f>Sheet1!$B$1</cx:f>
              <cx:v>Manual</cx:v>
            </cx:txData>
          </cx:tx>
          <cx:spPr>
            <a:solidFill>
              <a:srgbClr val="DEA221"/>
            </a:solidFill>
            <a:ln>
              <a:solidFill>
                <a:schemeClr val="tx1"/>
              </a:solidFill>
            </a:ln>
          </cx:spPr>
          <cx:dataId val="0"/>
          <cx:layoutPr>
            <cx:visibility meanLine="0" meanMarker="1" nonoutliers="0" outliers="1"/>
            <cx:statistics quartileMethod="exclusive"/>
          </cx:layoutPr>
        </cx:series>
        <cx:series layoutId="boxWhisker" uniqueId="{40F3D4D2-A6F2-43B9-9692-0A0234C0F46B}"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0.02" min="0"/>
        <cx:title>
          <cx:tx>
            <cx:rich>
              <a:bodyPr spcFirstLastPara="1" vertOverflow="ellipsis" wrap="square" lIns="0" tIns="0" rIns="0" bIns="0" anchor="ctr" anchorCtr="1"/>
              <a:lstStyle/>
              <a:p>
                <a:pPr algn="ctr">
                  <a:defRPr/>
                </a:pPr>
                <a:r>
                  <a:rPr lang="en-US" altLang="ja-JP" sz="1860" b="1" dirty="0"/>
                  <a:t>Time taken (m)</a:t>
                </a:r>
                <a:endParaRPr lang="ja-JP" sz="1860" b="1" dirty="0"/>
              </a:p>
            </cx:rich>
          </cx:tx>
        </cx:title>
        <cx:majorGridlines/>
        <cx:tickLabels/>
        <cx:numFmt formatCode="h:mm;@" sourceLinked="0"/>
        <cx:txPr>
          <a:bodyPr rot="-60000000" spcFirstLastPara="1" vertOverflow="ellipsis" vert="horz" wrap="square" lIns="0" tIns="0" rIns="0" bIns="0" anchor="ctr" anchorCtr="1"/>
          <a:lstStyle/>
          <a:p>
            <a:pPr>
              <a:defRPr lang="ja-JP" sz="1197" b="1" i="0" u="none" strike="noStrike" kern="1200" baseline="0">
                <a:solidFill>
                  <a:prstClr val="black">
                    <a:lumMod val="65000"/>
                    <a:lumOff val="35000"/>
                  </a:prstClr>
                </a:solidFill>
                <a:latin typeface="游ゴシック" panose="020F0502020204030204"/>
                <a:ea typeface="游ゴシック" panose="020B0400000000000000" pitchFamily="50" charset="-128"/>
              </a:defRPr>
            </a:pPr>
            <a:endParaRPr lang="ja-JP" b="1" i="0" baseline="0"/>
          </a:p>
        </cx:txPr>
      </cx:axis>
    </cx:plotArea>
    <cx:legend pos="b" align="ctr" overlay="0">
      <cx:txPr>
        <a:bodyPr spcFirstLastPara="1" vertOverflow="ellipsis" wrap="square" lIns="0" tIns="0" rIns="0" bIns="0" anchor="ctr" anchorCtr="1"/>
        <a:lstStyle/>
        <a:p>
          <a:pPr>
            <a:defRPr lang="ja-JP" sz="1860" b="1" i="0" u="none" strike="noStrike" baseline="0">
              <a:solidFill>
                <a:prstClr val="black">
                  <a:lumMod val="65000"/>
                  <a:lumOff val="35000"/>
                </a:prstClr>
              </a:solidFill>
              <a:latin typeface="游ゴシック" panose="020F0502020204030204"/>
              <a:ea typeface="游ゴシック" panose="020B0400000000000000" pitchFamily="50" charset="-128"/>
            </a:defRPr>
          </a:pPr>
          <a:endParaRPr lang="ja-JP" sz="1860" b="1" i="0" baseline="0"/>
        </a:p>
      </cx:txPr>
    </cx:legend>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0.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0.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0.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0.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F25FA-734C-4945-8888-9A54477BBBD9}" type="datetimeFigureOut">
              <a:rPr kumimoji="1" lang="ja-JP" altLang="en-US" smtClean="0"/>
              <a:t>2019/12/24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C4A8B-86FB-4811-9753-4994B86A3707}" type="slidenum">
              <a:rPr kumimoji="1" lang="ja-JP" altLang="en-US" smtClean="0"/>
              <a:t>‹#›</a:t>
            </a:fld>
            <a:endParaRPr kumimoji="1" lang="ja-JP" altLang="en-US"/>
          </a:p>
        </p:txBody>
      </p:sp>
    </p:spTree>
    <p:extLst>
      <p:ext uri="{BB962C8B-B14F-4D97-AF65-F5344CB8AC3E}">
        <p14:creationId xmlns:p14="http://schemas.microsoft.com/office/powerpoint/2010/main" val="31568781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から</a:t>
            </a:r>
            <a:r>
              <a:rPr kumimoji="1" lang="en-US" altLang="ja-JP" dirty="0"/>
              <a:t>3</a:t>
            </a:r>
            <a:r>
              <a:rPr kumimoji="1" lang="ja-JP" altLang="en-US" dirty="0" err="1"/>
              <a:t>までの</a:t>
            </a:r>
            <a:r>
              <a:rPr kumimoji="1" lang="ja-JP" altLang="en-US" dirty="0"/>
              <a:t>問題ですが、終了基準としては、自身が納得できるまでテストコードを書いた時、</a:t>
            </a:r>
            <a:r>
              <a:rPr kumimoji="1" lang="en-US" altLang="ja-JP" dirty="0"/>
              <a:t>(</a:t>
            </a:r>
            <a:r>
              <a:rPr kumimoji="1" lang="ja-JP" altLang="en-US" dirty="0"/>
              <a:t>つまりこれ以上のテストは必要ないなと思った時やこれ以上テスト項目が思いつかないときです</a:t>
            </a:r>
            <a:r>
              <a:rPr kumimoji="1" lang="en-US" altLang="ja-JP" dirty="0"/>
              <a:t>)</a:t>
            </a:r>
            <a:r>
              <a:rPr kumimoji="1" lang="ja-JP" altLang="en-US" dirty="0"/>
              <a:t>　</a:t>
            </a:r>
            <a:endParaRPr kumimoji="1" lang="en-US" altLang="ja-JP" dirty="0"/>
          </a:p>
          <a:p>
            <a:endParaRPr kumimoji="1" lang="en-US" altLang="ja-JP" dirty="0"/>
          </a:p>
          <a:p>
            <a:r>
              <a:rPr kumimoji="1" lang="ja-JP" altLang="en-US" dirty="0"/>
              <a:t>これに達した人は私に伝えて問題を終了して下さい</a:t>
            </a:r>
            <a:endParaRPr kumimoji="1" lang="en-US" altLang="ja-JP" dirty="0"/>
          </a:p>
          <a:p>
            <a:endParaRPr kumimoji="1" lang="en-US" altLang="ja-JP" dirty="0"/>
          </a:p>
          <a:p>
            <a:r>
              <a:rPr kumimoji="1" lang="ja-JP" altLang="en-US" dirty="0"/>
              <a:t>ただ一応、最大で</a:t>
            </a:r>
            <a:r>
              <a:rPr kumimoji="1" lang="en-US" altLang="ja-JP" dirty="0"/>
              <a:t>20</a:t>
            </a:r>
            <a:r>
              <a:rPr kumimoji="1" lang="ja-JP" altLang="en-US" dirty="0"/>
              <a:t>分の時間を設けています</a:t>
            </a:r>
            <a:endParaRPr kumimoji="1" lang="en-US" altLang="ja-JP" dirty="0"/>
          </a:p>
          <a:p>
            <a:endParaRPr kumimoji="1" lang="en-US" altLang="ja-JP" dirty="0"/>
          </a:p>
          <a:p>
            <a:r>
              <a:rPr kumimoji="1" lang="ja-JP" altLang="en-US" dirty="0"/>
              <a:t>あとこの実験問題の割り当てですが、人によってやる問題の順番がちがうので、他の人が早く終わっても違う問題なので焦らずにテストコードを作成してください</a:t>
            </a:r>
            <a:endParaRPr kumimoji="1" lang="en-US" altLang="ja-JP" dirty="0"/>
          </a:p>
          <a:p>
            <a:endParaRPr kumimoji="1" lang="en-US" altLang="ja-JP" dirty="0"/>
          </a:p>
          <a:p>
            <a:r>
              <a:rPr kumimoji="1" lang="ja-JP" altLang="en-US" sz="1800" b="1" dirty="0"/>
              <a:t>時間を忘れず図る</a:t>
            </a:r>
          </a:p>
        </p:txBody>
      </p:sp>
      <p:sp>
        <p:nvSpPr>
          <p:cNvPr id="4" name="スライド番号プレースホルダー 3"/>
          <p:cNvSpPr>
            <a:spLocks noGrp="1"/>
          </p:cNvSpPr>
          <p:nvPr>
            <p:ph type="sldNum" sz="quarter" idx="10"/>
          </p:nvPr>
        </p:nvSpPr>
        <p:spPr/>
        <p:txBody>
          <a:bodyPr/>
          <a:lstStyle/>
          <a:p>
            <a:fld id="{E03CB309-A008-4C61-8BB2-C5EBA7E50F62}" type="slidenum">
              <a:rPr kumimoji="1" lang="ja-JP" altLang="en-US" smtClean="0"/>
              <a:t>2</a:t>
            </a:fld>
            <a:endParaRPr kumimoji="1" lang="ja-JP" altLang="en-US"/>
          </a:p>
        </p:txBody>
      </p:sp>
    </p:spTree>
    <p:extLst>
      <p:ext uri="{BB962C8B-B14F-4D97-AF65-F5344CB8AC3E}">
        <p14:creationId xmlns:p14="http://schemas.microsoft.com/office/powerpoint/2010/main" val="311580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AD591BE1-5F21-45F9-98A6-15C8A4A2D2A2}" type="datetime1">
              <a:rPr kumimoji="1" lang="ja-JP" altLang="en-US" smtClean="0"/>
              <a:t>2019/12/24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96400" y="6356349"/>
            <a:ext cx="2743200" cy="365125"/>
          </a:xfrm>
        </p:spPr>
        <p:txBody>
          <a:bodyPr/>
          <a:lstStyle>
            <a:lvl1pPr>
              <a:defRPr sz="1600" b="1"/>
            </a:lvl1pPr>
          </a:lstStyle>
          <a:p>
            <a:fld id="{BDDD818E-D94C-4FF9-8A5D-43B4D9275ADB}" type="slidenum">
              <a:rPr lang="ja-JP" altLang="en-US" smtClean="0"/>
              <a:pPr/>
              <a:t>‹#›</a:t>
            </a:fld>
            <a:endParaRPr lang="ja-JP" altLang="en-US" dirty="0"/>
          </a:p>
        </p:txBody>
      </p:sp>
    </p:spTree>
    <p:extLst>
      <p:ext uri="{BB962C8B-B14F-4D97-AF65-F5344CB8AC3E}">
        <p14:creationId xmlns:p14="http://schemas.microsoft.com/office/powerpoint/2010/main" val="1861932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791A077-F637-48EF-BF39-D78463C3DD5E}" type="datetime1">
              <a:rPr kumimoji="1" lang="ja-JP" altLang="en-US" smtClean="0"/>
              <a:t>2019/12/24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294454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71E23B9-0634-47E8-8EA2-8BE89CBE19EF}" type="datetime1">
              <a:rPr kumimoji="1" lang="ja-JP" altLang="en-US" smtClean="0"/>
              <a:t>2019/12/24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121184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D36D5CAF-F0EF-44FA-920D-80F975A6F089}" type="datetime1">
              <a:rPr kumimoji="1" lang="ja-JP" altLang="en-US" smtClean="0"/>
              <a:t>2019/12/24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96400" y="6356350"/>
            <a:ext cx="2743200" cy="365125"/>
          </a:xfrm>
        </p:spPr>
        <p:txBody>
          <a:bodyPr/>
          <a:lstStyle>
            <a:lvl1pPr>
              <a:defRPr sz="1600" b="1"/>
            </a:lvl1pPr>
          </a:lstStyle>
          <a:p>
            <a:fld id="{BDDD818E-D94C-4FF9-8A5D-43B4D9275ADB}" type="slidenum">
              <a:rPr lang="ja-JP" altLang="en-US" smtClean="0"/>
              <a:pPr/>
              <a:t>‹#›</a:t>
            </a:fld>
            <a:endParaRPr lang="ja-JP" altLang="en-US" dirty="0"/>
          </a:p>
        </p:txBody>
      </p:sp>
    </p:spTree>
    <p:extLst>
      <p:ext uri="{BB962C8B-B14F-4D97-AF65-F5344CB8AC3E}">
        <p14:creationId xmlns:p14="http://schemas.microsoft.com/office/powerpoint/2010/main" val="328611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483C9E8-A28E-476F-B414-875AB79C0FB7}" type="datetime1">
              <a:rPr kumimoji="1" lang="ja-JP" altLang="en-US" smtClean="0"/>
              <a:t>2019/12/24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210636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CFD62E7-DB60-49B3-846E-F7E3AB36F661}" type="datetime1">
              <a:rPr kumimoji="1" lang="ja-JP" altLang="en-US" smtClean="0"/>
              <a:t>2019/12/24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96544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9E607201-CB2F-42A5-B1FD-A8ED016C5A5B}" type="datetime1">
              <a:rPr kumimoji="1" lang="ja-JP" altLang="en-US" smtClean="0"/>
              <a:t>2019/12/24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266573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DAD9D7D-54DB-41D4-9414-D7D139D36BE7}" type="datetime1">
              <a:rPr kumimoji="1" lang="ja-JP" altLang="en-US" smtClean="0"/>
              <a:t>2019/12/24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263109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9B36CEC-A39C-412E-B37E-C4CE82DE0E2D}" type="datetime1">
              <a:rPr kumimoji="1" lang="ja-JP" altLang="en-US" smtClean="0"/>
              <a:t>2019/12/24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329966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94841E0-E268-4728-B259-C5C94D004F1D}" type="datetime1">
              <a:rPr kumimoji="1" lang="ja-JP" altLang="en-US" smtClean="0"/>
              <a:t>2019/12/24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2630176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0C7867A-B6DE-4D2C-9ECF-6C9A8E6D33AB}" type="datetime1">
              <a:rPr kumimoji="1" lang="ja-JP" altLang="en-US" smtClean="0"/>
              <a:t>2019/12/24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159901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D87F6-7BEF-48D1-9ED9-255368129127}" type="datetime1">
              <a:rPr kumimoji="1" lang="ja-JP" altLang="en-US" smtClean="0"/>
              <a:t>2019/12/24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3059352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テストコード推薦ツール評価実験結果</a:t>
            </a:r>
            <a:endParaRPr kumimoji="1" lang="ja-JP" altLang="en-US" dirty="0"/>
          </a:p>
        </p:txBody>
      </p:sp>
      <p:sp>
        <p:nvSpPr>
          <p:cNvPr id="3" name="サブタイトル 2"/>
          <p:cNvSpPr>
            <a:spLocks noGrp="1"/>
          </p:cNvSpPr>
          <p:nvPr>
            <p:ph type="subTitle" idx="1"/>
          </p:nvPr>
        </p:nvSpPr>
        <p:spPr/>
        <p:txBody>
          <a:bodyPr/>
          <a:lstStyle/>
          <a:p>
            <a:r>
              <a:rPr kumimoji="1" lang="en-US" altLang="ja-JP" dirty="0"/>
              <a:t>M2 </a:t>
            </a:r>
            <a:r>
              <a:rPr kumimoji="1" lang="ja-JP" altLang="en-US" dirty="0"/>
              <a:t>倉地 亮介</a:t>
            </a:r>
          </a:p>
        </p:txBody>
      </p:sp>
    </p:spTree>
    <p:extLst>
      <p:ext uri="{BB962C8B-B14F-4D97-AF65-F5344CB8AC3E}">
        <p14:creationId xmlns:p14="http://schemas.microsoft.com/office/powerpoint/2010/main" val="3307418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815320" cy="1325563"/>
          </a:xfrm>
        </p:spPr>
        <p:txBody>
          <a:bodyPr>
            <a:normAutofit/>
          </a:bodyPr>
          <a:lstStyle/>
          <a:p>
            <a:r>
              <a:rPr lang="en-US" altLang="ja-JP" sz="4000" dirty="0"/>
              <a:t>RQ1:</a:t>
            </a:r>
            <a:r>
              <a:rPr lang="ja-JP" altLang="en-US" sz="4000" dirty="0"/>
              <a:t>ツールの利用はカバレッジ</a:t>
            </a:r>
            <a:r>
              <a:rPr lang="en-US" altLang="ja-JP" sz="4000" dirty="0"/>
              <a:t>(</a:t>
            </a:r>
            <a:r>
              <a:rPr lang="ja-JP" altLang="en-US" sz="4000" dirty="0"/>
              <a:t>命令網羅</a:t>
            </a:r>
            <a:r>
              <a:rPr lang="en-US" altLang="ja-JP" sz="4000" dirty="0"/>
              <a:t>C0)</a:t>
            </a:r>
            <a:r>
              <a:rPr lang="ja-JP" altLang="en-US" sz="4000" dirty="0"/>
              <a:t>に影響するか？</a:t>
            </a:r>
            <a:endParaRPr kumimoji="1" lang="ja-JP" altLang="en-US" sz="4000"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63922012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10</a:t>
            </a:fld>
            <a:endParaRPr lang="ja-JP" altLang="en-US" dirty="0"/>
          </a:p>
        </p:txBody>
      </p:sp>
    </p:spTree>
    <p:extLst>
      <p:ext uri="{BB962C8B-B14F-4D97-AF65-F5344CB8AC3E}">
        <p14:creationId xmlns:p14="http://schemas.microsoft.com/office/powerpoint/2010/main" val="24570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36062000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11</a:t>
            </a:fld>
            <a:endParaRPr lang="ja-JP" altLang="en-US" dirty="0"/>
          </a:p>
        </p:txBody>
      </p:sp>
    </p:spTree>
    <p:extLst>
      <p:ext uri="{BB962C8B-B14F-4D97-AF65-F5344CB8AC3E}">
        <p14:creationId xmlns:p14="http://schemas.microsoft.com/office/powerpoint/2010/main" val="1000342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815320" cy="1325563"/>
          </a:xfrm>
        </p:spPr>
        <p:txBody>
          <a:bodyPr>
            <a:normAutofit/>
          </a:bodyPr>
          <a:lstStyle/>
          <a:p>
            <a:r>
              <a:rPr lang="en-US" altLang="ja-JP" sz="4000" dirty="0"/>
              <a:t>RQ1:</a:t>
            </a:r>
            <a:r>
              <a:rPr lang="ja-JP" altLang="en-US" sz="4000" dirty="0"/>
              <a:t>ツールの利用はカバレッジ</a:t>
            </a:r>
            <a:r>
              <a:rPr lang="en-US" altLang="ja-JP" sz="4000" dirty="0"/>
              <a:t>(</a:t>
            </a:r>
            <a:r>
              <a:rPr lang="ja-JP" altLang="en-US" sz="4000" dirty="0"/>
              <a:t>命令網羅</a:t>
            </a:r>
            <a:r>
              <a:rPr lang="en-US" altLang="ja-JP" sz="4000" dirty="0"/>
              <a:t>C0)</a:t>
            </a:r>
            <a:r>
              <a:rPr lang="ja-JP" altLang="en-US" sz="4000" dirty="0"/>
              <a:t>に影響するか？</a:t>
            </a:r>
            <a:endParaRPr kumimoji="1" lang="ja-JP" altLang="en-US" sz="4000"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352816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12</a:t>
            </a:fld>
            <a:endParaRPr lang="ja-JP" altLang="en-US" dirty="0"/>
          </a:p>
        </p:txBody>
      </p:sp>
    </p:spTree>
    <p:extLst>
      <p:ext uri="{BB962C8B-B14F-4D97-AF65-F5344CB8AC3E}">
        <p14:creationId xmlns:p14="http://schemas.microsoft.com/office/powerpoint/2010/main" val="291148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111523529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13</a:t>
            </a:fld>
            <a:endParaRPr lang="ja-JP" altLang="en-US" dirty="0"/>
          </a:p>
        </p:txBody>
      </p:sp>
    </p:spTree>
    <p:extLst>
      <p:ext uri="{BB962C8B-B14F-4D97-AF65-F5344CB8AC3E}">
        <p14:creationId xmlns:p14="http://schemas.microsoft.com/office/powerpoint/2010/main" val="244960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815320" cy="1325563"/>
          </a:xfrm>
        </p:spPr>
        <p:txBody>
          <a:bodyPr>
            <a:normAutofit/>
          </a:bodyPr>
          <a:lstStyle/>
          <a:p>
            <a:r>
              <a:rPr lang="en-US" altLang="ja-JP" sz="4000" dirty="0"/>
              <a:t>RQ1:</a:t>
            </a:r>
            <a:r>
              <a:rPr lang="ja-JP" altLang="en-US" sz="4000" dirty="0"/>
              <a:t>ツールの利用はカバレッジ</a:t>
            </a:r>
            <a:r>
              <a:rPr lang="en-US" altLang="ja-JP" sz="4000" dirty="0"/>
              <a:t>(</a:t>
            </a:r>
            <a:r>
              <a:rPr lang="ja-JP" altLang="en-US" sz="4000" dirty="0"/>
              <a:t>命令網羅</a:t>
            </a:r>
            <a:r>
              <a:rPr lang="en-US" altLang="ja-JP" sz="4000" dirty="0"/>
              <a:t>C0)</a:t>
            </a:r>
            <a:r>
              <a:rPr lang="ja-JP" altLang="en-US" sz="4000" dirty="0"/>
              <a:t>に影響するか？</a:t>
            </a:r>
            <a:endParaRPr kumimoji="1" lang="ja-JP" altLang="en-US" sz="4000"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94224718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14</a:t>
            </a:fld>
            <a:endParaRPr lang="ja-JP" altLang="en-US" dirty="0"/>
          </a:p>
        </p:txBody>
      </p:sp>
    </p:spTree>
    <p:extLst>
      <p:ext uri="{BB962C8B-B14F-4D97-AF65-F5344CB8AC3E}">
        <p14:creationId xmlns:p14="http://schemas.microsoft.com/office/powerpoint/2010/main" val="1379264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54885904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15</a:t>
            </a:fld>
            <a:endParaRPr lang="ja-JP" altLang="en-US" dirty="0"/>
          </a:p>
        </p:txBody>
      </p:sp>
    </p:spTree>
    <p:extLst>
      <p:ext uri="{BB962C8B-B14F-4D97-AF65-F5344CB8AC3E}">
        <p14:creationId xmlns:p14="http://schemas.microsoft.com/office/powerpoint/2010/main" val="65668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RQ2:</a:t>
            </a:r>
            <a:r>
              <a:rPr kumimoji="1" lang="ja-JP" altLang="en-US" dirty="0"/>
              <a:t>ツールの利用はテストコード作成時間にどのような影響を与えるか？</a:t>
            </a:r>
          </a:p>
        </p:txBody>
      </p:sp>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16</a:t>
            </a:fld>
            <a:endParaRPr lang="ja-JP" altLang="en-US" dirty="0"/>
          </a:p>
        </p:txBody>
      </p:sp>
      <mc:AlternateContent xmlns:mc="http://schemas.openxmlformats.org/markup-compatibility/2006">
        <mc:Choice xmlns:cx1="http://schemas.microsoft.com/office/drawing/2015/9/8/chartex" xmlns="" Requires="cx1">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871357068"/>
                  </p:ext>
                </p:extLst>
              </p:nvPr>
            </p:nvGraphicFramePr>
            <p:xfrm>
              <a:off x="85725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8" name="コンテンツ プレースホルダー 7"/>
              <p:cNvPicPr>
                <a:picLocks noGrp="1" noRot="1" noChangeAspect="1" noMove="1" noResize="1" noEditPoints="1" noAdjustHandles="1" noChangeArrowheads="1" noChangeShapeType="1"/>
              </p:cNvPicPr>
              <p:nvPr/>
            </p:nvPicPr>
            <p:blipFill>
              <a:blip r:embed="rId3"/>
              <a:stretch>
                <a:fillRect/>
              </a:stretch>
            </p:blipFill>
            <p:spPr>
              <a:xfrm>
                <a:off x="857250" y="1825625"/>
                <a:ext cx="10515600" cy="4351338"/>
              </a:xfrm>
              <a:prstGeom prst="rect">
                <a:avLst/>
              </a:prstGeom>
            </p:spPr>
          </p:pic>
        </mc:Fallback>
      </mc:AlternateContent>
    </p:spTree>
    <p:extLst>
      <p:ext uri="{BB962C8B-B14F-4D97-AF65-F5344CB8AC3E}">
        <p14:creationId xmlns:p14="http://schemas.microsoft.com/office/powerpoint/2010/main" val="247264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6A24D6-38D2-B64C-96E4-BBA39DB944B8}"/>
              </a:ext>
            </a:extLst>
          </p:cNvPr>
          <p:cNvSpPr>
            <a:spLocks noGrp="1"/>
          </p:cNvSpPr>
          <p:nvPr>
            <p:ph type="title"/>
          </p:nvPr>
        </p:nvSpPr>
        <p:spPr/>
        <p:txBody>
          <a:bodyPr/>
          <a:lstStyle/>
          <a:p>
            <a:endParaRPr kumimoji="1" lang="ja-JP" altLang="en-US"/>
          </a:p>
        </p:txBody>
      </p:sp>
      <mc:AlternateContent xmlns:mc="http://schemas.openxmlformats.org/markup-compatibility/2006">
        <mc:Choice xmlns:cx1="http://schemas.microsoft.com/office/drawing/2015/9/8/chartex" xmlns="" Requires="cx1">
          <p:graphicFrame>
            <p:nvGraphicFramePr>
              <p:cNvPr id="5" name="コンテンツ プレースホルダー 4">
                <a:extLst>
                  <a:ext uri="{FF2B5EF4-FFF2-40B4-BE49-F238E27FC236}">
                    <a16:creationId xmlns:a16="http://schemas.microsoft.com/office/drawing/2014/main" id="{E8DD6194-4DA6-9F4F-A1C4-CA536B543E33}"/>
                  </a:ext>
                </a:extLst>
              </p:cNvPr>
              <p:cNvGraphicFramePr>
                <a:graphicFrameLocks noGrp="1"/>
              </p:cNvGraphicFramePr>
              <p:nvPr>
                <p:ph idx="1"/>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コンテンツ プレースホルダー 4">
                <a:extLst>
                  <a:ext uri="{FF2B5EF4-FFF2-40B4-BE49-F238E27FC236}">
                    <a16:creationId xmlns:a16="http://schemas.microsoft.com/office/drawing/2014/main" id="{E8DD6194-4DA6-9F4F-A1C4-CA536B543E33}"/>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
        <p:nvSpPr>
          <p:cNvPr id="4" name="スライド番号プレースホルダー 3">
            <a:extLst>
              <a:ext uri="{FF2B5EF4-FFF2-40B4-BE49-F238E27FC236}">
                <a16:creationId xmlns:a16="http://schemas.microsoft.com/office/drawing/2014/main" id="{7F3D4661-266F-FC40-B892-B319F53EF2A9}"/>
              </a:ext>
            </a:extLst>
          </p:cNvPr>
          <p:cNvSpPr>
            <a:spLocks noGrp="1"/>
          </p:cNvSpPr>
          <p:nvPr>
            <p:ph type="sldNum" sz="quarter" idx="12"/>
          </p:nvPr>
        </p:nvSpPr>
        <p:spPr/>
        <p:txBody>
          <a:bodyPr/>
          <a:lstStyle/>
          <a:p>
            <a:fld id="{BDDD818E-D94C-4FF9-8A5D-43B4D9275ADB}" type="slidenum">
              <a:rPr lang="ja-JP" altLang="en-US" smtClean="0"/>
              <a:pPr/>
              <a:t>17</a:t>
            </a:fld>
            <a:endParaRPr lang="ja-JP" altLang="en-US" dirty="0"/>
          </a:p>
        </p:txBody>
      </p:sp>
    </p:spTree>
    <p:extLst>
      <p:ext uri="{BB962C8B-B14F-4D97-AF65-F5344CB8AC3E}">
        <p14:creationId xmlns:p14="http://schemas.microsoft.com/office/powerpoint/2010/main" val="195683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8A1FF5C9-D82A-408D-8976-4D05A0305868}" type="slidenum">
              <a:rPr kumimoji="1" lang="ja-JP" altLang="en-US" smtClean="0"/>
              <a:t>18</a:t>
            </a:fld>
            <a:endParaRPr kumimoji="1" lang="ja-JP" altLang="en-US"/>
          </a:p>
        </p:txBody>
      </p:sp>
      <mc:AlternateContent xmlns:mc="http://schemas.openxmlformats.org/markup-compatibility/2006">
        <mc:Choice xmlns:cx1="http://schemas.microsoft.com/office/drawing/2015/9/8/chartex" xmlns="" Requires="cx1">
          <p:graphicFrame>
            <p:nvGraphicFramePr>
              <p:cNvPr id="5" name="グラフ 4"/>
              <p:cNvGraphicFramePr/>
              <p:nvPr>
                <p:extLst>
                  <p:ext uri="{D42A27DB-BD31-4B8C-83A1-F6EECF244321}">
                    <p14:modId xmlns:p14="http://schemas.microsoft.com/office/powerpoint/2010/main" val="410366157"/>
                  </p:ext>
                </p:extLst>
              </p:nvPr>
            </p:nvGraphicFramePr>
            <p:xfrm>
              <a:off x="2032000" y="719666"/>
              <a:ext cx="7020000"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グラフ 4"/>
              <p:cNvPicPr>
                <a:picLocks noGrp="1" noRot="1" noChangeAspect="1" noMove="1" noResize="1" noEditPoints="1" noAdjustHandles="1" noChangeArrowheads="1" noChangeShapeType="1"/>
              </p:cNvPicPr>
              <p:nvPr/>
            </p:nvPicPr>
            <p:blipFill>
              <a:blip r:embed="rId3"/>
              <a:stretch>
                <a:fillRect/>
              </a:stretch>
            </p:blipFill>
            <p:spPr>
              <a:xfrm>
                <a:off x="2032000" y="719666"/>
                <a:ext cx="7020000" cy="5418667"/>
              </a:xfrm>
              <a:prstGeom prst="rect">
                <a:avLst/>
              </a:prstGeom>
            </p:spPr>
          </p:pic>
        </mc:Fallback>
      </mc:AlternateContent>
    </p:spTree>
    <p:extLst>
      <p:ext uri="{BB962C8B-B14F-4D97-AF65-F5344CB8AC3E}">
        <p14:creationId xmlns:p14="http://schemas.microsoft.com/office/powerpoint/2010/main" val="4058313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RQ3:</a:t>
            </a:r>
            <a:r>
              <a:rPr kumimoji="1" lang="ja-JP" altLang="en-US" dirty="0"/>
              <a:t>推薦ツールの利用はテストコードの品質にどのような影響があるか</a:t>
            </a:r>
            <a:r>
              <a:rPr lang="ja-JP" altLang="en-US" dirty="0"/>
              <a:t>？</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197831592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19</a:t>
            </a:fld>
            <a:endParaRPr lang="ja-JP" altLang="en-US" dirty="0"/>
          </a:p>
        </p:txBody>
      </p:sp>
    </p:spTree>
    <p:extLst>
      <p:ext uri="{BB962C8B-B14F-4D97-AF65-F5344CB8AC3E}">
        <p14:creationId xmlns:p14="http://schemas.microsoft.com/office/powerpoint/2010/main" val="237164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評価実験の概要</a:t>
            </a:r>
          </a:p>
        </p:txBody>
      </p:sp>
      <p:sp>
        <p:nvSpPr>
          <p:cNvPr id="3" name="コンテンツ プレースホルダー 2"/>
          <p:cNvSpPr>
            <a:spLocks noGrp="1"/>
          </p:cNvSpPr>
          <p:nvPr>
            <p:ph idx="1"/>
          </p:nvPr>
        </p:nvSpPr>
        <p:spPr>
          <a:xfrm>
            <a:off x="838200" y="1736333"/>
            <a:ext cx="10812694" cy="4808306"/>
          </a:xfrm>
        </p:spPr>
        <p:txBody>
          <a:bodyPr>
            <a:normAutofit/>
          </a:bodyPr>
          <a:lstStyle/>
          <a:p>
            <a:pPr>
              <a:buClr>
                <a:schemeClr val="tx2"/>
              </a:buClr>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 1</a:t>
            </a:r>
            <a:r>
              <a:rPr lang="ja-JP" altLang="en-US" dirty="0">
                <a:latin typeface="メイリオ" panose="020B0604030504040204" pitchFamily="50" charset="-128"/>
                <a:ea typeface="メイリオ" panose="020B0604030504040204" pitchFamily="50" charset="-128"/>
              </a:rPr>
              <a:t>人で</a:t>
            </a:r>
            <a:r>
              <a:rPr lang="en-US" altLang="ja-JP" dirty="0">
                <a:latin typeface="メイリオ" panose="020B0604030504040204" pitchFamily="50" charset="-128"/>
                <a:ea typeface="メイリオ" panose="020B0604030504040204" pitchFamily="50" charset="-128"/>
              </a:rPr>
              <a:t>3</a:t>
            </a:r>
            <a:r>
              <a:rPr lang="ja-JP" altLang="en-US" dirty="0" err="1">
                <a:latin typeface="メイリオ" panose="020B0604030504040204" pitchFamily="50" charset="-128"/>
                <a:ea typeface="メイリオ" panose="020B0604030504040204" pitchFamily="50" charset="-128"/>
              </a:rPr>
              <a:t>つの</a:t>
            </a:r>
            <a:r>
              <a:rPr lang="ja-JP" altLang="en-US" dirty="0">
                <a:latin typeface="メイリオ" panose="020B0604030504040204" pitchFamily="50" charset="-128"/>
                <a:ea typeface="メイリオ" panose="020B0604030504040204" pitchFamily="50" charset="-128"/>
              </a:rPr>
              <a:t>コード片に対してテストコードを書いてもら</a:t>
            </a:r>
            <a:r>
              <a:rPr lang="ja-JP" altLang="en-US" dirty="0"/>
              <a:t>う</a:t>
            </a:r>
            <a:endParaRPr lang="en-US" altLang="ja-JP" dirty="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n"/>
            </a:pPr>
            <a:r>
              <a:rPr lang="en-US" altLang="ja-JP" sz="2800" dirty="0">
                <a:latin typeface="メイリオ" panose="020B0604030504040204" pitchFamily="50" charset="-128"/>
                <a:ea typeface="メイリオ" panose="020B0604030504040204" pitchFamily="50" charset="-128"/>
              </a:rPr>
              <a:t> 1</a:t>
            </a:r>
            <a:r>
              <a:rPr lang="ja-JP" altLang="en-US" sz="2800" dirty="0">
                <a:latin typeface="メイリオ" panose="020B0604030504040204" pitchFamily="50" charset="-128"/>
                <a:ea typeface="メイリオ" panose="020B0604030504040204" pitchFamily="50" charset="-128"/>
              </a:rPr>
              <a:t>回目は、</a:t>
            </a:r>
            <a:r>
              <a:rPr lang="ja-JP" altLang="en-US" sz="2800" dirty="0">
                <a:solidFill>
                  <a:srgbClr val="FF0000"/>
                </a:solidFill>
                <a:latin typeface="メイリオ" panose="020B0604030504040204" pitchFamily="50" charset="-128"/>
                <a:ea typeface="メイリオ" panose="020B0604030504040204" pitchFamily="50" charset="-128"/>
              </a:rPr>
              <a:t>何も使わず</a:t>
            </a:r>
            <a:r>
              <a:rPr lang="ja-JP" altLang="en-US" sz="2800" dirty="0">
                <a:latin typeface="メイリオ" panose="020B0604030504040204" pitchFamily="50" charset="-128"/>
                <a:ea typeface="メイリオ" panose="020B0604030504040204" pitchFamily="50" charset="-128"/>
              </a:rPr>
              <a:t>テストコードを書く</a:t>
            </a:r>
            <a:r>
              <a:rPr lang="en-US" altLang="ja-JP" sz="2800" dirty="0">
                <a:latin typeface="メイリオ" panose="020B0604030504040204" pitchFamily="50" charset="-128"/>
                <a:ea typeface="メイリオ" panose="020B0604030504040204" pitchFamily="50" charset="-128"/>
              </a:rPr>
              <a:t>(20</a:t>
            </a:r>
            <a:r>
              <a:rPr lang="ja-JP" altLang="en-US" sz="2800" dirty="0">
                <a:latin typeface="メイリオ" panose="020B0604030504040204" pitchFamily="50" charset="-128"/>
                <a:ea typeface="メイリオ" panose="020B0604030504040204" pitchFamily="50" charset="-128"/>
              </a:rPr>
              <a:t>分</a:t>
            </a:r>
            <a:r>
              <a:rPr lang="en-US" altLang="ja-JP" sz="2800" dirty="0">
                <a:latin typeface="メイリオ" panose="020B0604030504040204" pitchFamily="50" charset="-128"/>
                <a:ea typeface="メイリオ" panose="020B0604030504040204" pitchFamily="50" charset="-128"/>
              </a:rPr>
              <a:t>)</a:t>
            </a:r>
          </a:p>
          <a:p>
            <a:pPr lvl="1">
              <a:buClr>
                <a:schemeClr val="tx2"/>
              </a:buClr>
              <a:buFont typeface="Wingdings" panose="05000000000000000000" pitchFamily="2" charset="2"/>
              <a:buChar char="n"/>
            </a:pPr>
            <a:r>
              <a:rPr kumimoji="1" lang="en-US" altLang="ja-JP" sz="2800" dirty="0">
                <a:latin typeface="メイリオ" panose="020B0604030504040204" pitchFamily="50" charset="-128"/>
                <a:ea typeface="メイリオ" panose="020B0604030504040204" pitchFamily="50" charset="-128"/>
              </a:rPr>
              <a:t> 2</a:t>
            </a:r>
            <a:r>
              <a:rPr kumimoji="1" lang="ja-JP" altLang="en-US" sz="2800" dirty="0">
                <a:latin typeface="メイリオ" panose="020B0604030504040204" pitchFamily="50" charset="-128"/>
                <a:ea typeface="メイリオ" panose="020B0604030504040204" pitchFamily="50" charset="-128"/>
              </a:rPr>
              <a:t>回目は、</a:t>
            </a:r>
            <a:r>
              <a:rPr kumimoji="1" lang="ja-JP" altLang="en-US" sz="2800" dirty="0">
                <a:solidFill>
                  <a:srgbClr val="FF0000"/>
                </a:solidFill>
                <a:latin typeface="メイリオ" panose="020B0604030504040204" pitchFamily="50" charset="-128"/>
                <a:ea typeface="メイリオ" panose="020B0604030504040204" pitchFamily="50" charset="-128"/>
              </a:rPr>
              <a:t>テスト推薦ツールを使って</a:t>
            </a:r>
            <a:r>
              <a:rPr kumimoji="1" lang="ja-JP" altLang="en-US" sz="2800" dirty="0">
                <a:latin typeface="メイリオ" panose="020B0604030504040204" pitchFamily="50" charset="-128"/>
                <a:ea typeface="メイリオ" panose="020B0604030504040204" pitchFamily="50" charset="-128"/>
              </a:rPr>
              <a:t>書く</a:t>
            </a:r>
            <a:r>
              <a:rPr kumimoji="1" lang="en-US" altLang="ja-JP" sz="2800" dirty="0">
                <a:latin typeface="メイリオ" panose="020B0604030504040204" pitchFamily="50" charset="-128"/>
                <a:ea typeface="メイリオ" panose="020B0604030504040204" pitchFamily="50" charset="-128"/>
              </a:rPr>
              <a:t>(</a:t>
            </a:r>
            <a:r>
              <a:rPr lang="en-US" altLang="ja-JP" sz="2800" dirty="0">
                <a:latin typeface="メイリオ" panose="020B0604030504040204" pitchFamily="50" charset="-128"/>
                <a:ea typeface="メイリオ" panose="020B0604030504040204" pitchFamily="50" charset="-128"/>
              </a:rPr>
              <a:t>20</a:t>
            </a:r>
            <a:r>
              <a:rPr kumimoji="1" lang="ja-JP" altLang="en-US" sz="2800" dirty="0">
                <a:latin typeface="メイリオ" panose="020B0604030504040204" pitchFamily="50" charset="-128"/>
                <a:ea typeface="メイリオ" panose="020B0604030504040204" pitchFamily="50" charset="-128"/>
              </a:rPr>
              <a:t>分</a:t>
            </a:r>
            <a:r>
              <a:rPr kumimoji="1" lang="en-US" altLang="ja-JP" sz="2800" dirty="0">
                <a:latin typeface="メイリオ" panose="020B0604030504040204" pitchFamily="50" charset="-128"/>
                <a:ea typeface="メイリオ" panose="020B0604030504040204" pitchFamily="50" charset="-128"/>
              </a:rPr>
              <a:t>)</a:t>
            </a:r>
          </a:p>
          <a:p>
            <a:pPr lvl="1">
              <a:buClr>
                <a:schemeClr val="tx2"/>
              </a:buClr>
              <a:buFont typeface="Wingdings" panose="05000000000000000000" pitchFamily="2" charset="2"/>
              <a:buChar char="n"/>
            </a:pPr>
            <a:r>
              <a:rPr lang="en-US" altLang="ja-JP" sz="2800" dirty="0">
                <a:latin typeface="メイリオ" panose="020B0604030504040204" pitchFamily="50" charset="-128"/>
                <a:ea typeface="メイリオ" panose="020B0604030504040204" pitchFamily="50" charset="-128"/>
              </a:rPr>
              <a:t> 3</a:t>
            </a:r>
            <a:r>
              <a:rPr lang="ja-JP" altLang="en-US" sz="2800" dirty="0">
                <a:latin typeface="メイリオ" panose="020B0604030504040204" pitchFamily="50" charset="-128"/>
                <a:ea typeface="メイリオ" panose="020B0604030504040204" pitchFamily="50" charset="-128"/>
              </a:rPr>
              <a:t>回目は、何も使わないまたはツールを利用して書く</a:t>
            </a:r>
            <a:r>
              <a:rPr lang="en-US" altLang="ja-JP" sz="2800" dirty="0">
                <a:latin typeface="メイリオ" panose="020B0604030504040204" pitchFamily="50" charset="-128"/>
                <a:ea typeface="メイリオ" panose="020B0604030504040204" pitchFamily="50" charset="-128"/>
              </a:rPr>
              <a:t>(20</a:t>
            </a:r>
            <a:r>
              <a:rPr lang="ja-JP" altLang="en-US" sz="2800" dirty="0">
                <a:latin typeface="メイリオ" panose="020B0604030504040204" pitchFamily="50" charset="-128"/>
                <a:ea typeface="メイリオ" panose="020B0604030504040204" pitchFamily="50" charset="-128"/>
              </a:rPr>
              <a:t>分</a:t>
            </a:r>
            <a:r>
              <a:rPr lang="en-US" altLang="ja-JP" sz="2800" dirty="0">
                <a:latin typeface="メイリオ" panose="020B0604030504040204" pitchFamily="50" charset="-128"/>
                <a:ea typeface="メイリオ" panose="020B0604030504040204" pitchFamily="50" charset="-128"/>
              </a:rPr>
              <a:t>)</a:t>
            </a:r>
            <a:endParaRPr kumimoji="1" lang="en-US" altLang="ja-JP" sz="2800" dirty="0">
              <a:latin typeface="メイリオ" panose="020B0604030504040204" pitchFamily="50" charset="-128"/>
              <a:ea typeface="メイリオ" panose="020B0604030504040204" pitchFamily="50" charset="-128"/>
            </a:endParaRPr>
          </a:p>
          <a:p>
            <a:pPr marL="914400" lvl="2" indent="0">
              <a:buClr>
                <a:schemeClr val="tx2"/>
              </a:buClr>
              <a:buNone/>
            </a:pPr>
            <a:r>
              <a:rPr lang="en-US" altLang="ja-JP" sz="2400" dirty="0">
                <a:latin typeface="メイリオ" panose="020B0604030504040204" pitchFamily="50" charset="-128"/>
                <a:ea typeface="メイリオ" panose="020B0604030504040204" pitchFamily="50" charset="-128"/>
              </a:rPr>
              <a:t>※ 1</a:t>
            </a:r>
            <a:r>
              <a:rPr lang="ja-JP" altLang="en-US" sz="2400" dirty="0">
                <a:latin typeface="メイリオ" panose="020B0604030504040204" pitchFamily="50" charset="-128"/>
                <a:ea typeface="メイリオ" panose="020B0604030504040204" pitchFamily="50" charset="-128"/>
              </a:rPr>
              <a:t>回目に推薦ツールを使う場合もある</a:t>
            </a:r>
            <a:r>
              <a:rPr lang="en-US" altLang="ja-JP" sz="2800" dirty="0">
                <a:latin typeface="メイリオ" panose="020B0604030504040204" pitchFamily="50" charset="-128"/>
                <a:ea typeface="メイリオ" panose="020B0604030504040204" pitchFamily="50" charset="-128"/>
              </a:rPr>
              <a:t>	</a:t>
            </a:r>
          </a:p>
          <a:p>
            <a:pPr lvl="1">
              <a:buClr>
                <a:schemeClr val="tx2"/>
              </a:buClr>
              <a:buFont typeface="Wingdings" panose="05000000000000000000" pitchFamily="2" charset="2"/>
              <a:buChar char="n"/>
            </a:pPr>
            <a:r>
              <a:rPr lang="en-US" altLang="ja-JP" sz="28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アンケート回答</a:t>
            </a:r>
            <a:endParaRPr lang="en-US" altLang="ja-JP" sz="2800" dirty="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05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調査すること</a:t>
            </a:r>
            <a:endParaRPr lang="en-US" altLang="ja-JP" dirty="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lang="ja-JP" altLang="en-US" sz="2800" dirty="0">
                <a:latin typeface="メイリオ" panose="020B0604030504040204" pitchFamily="50" charset="-128"/>
                <a:ea typeface="メイリオ" panose="020B0604030504040204" pitchFamily="50" charset="-128"/>
              </a:rPr>
              <a:t> 自身で納得するまでのテストコード</a:t>
            </a:r>
            <a:r>
              <a:rPr lang="ja-JP" altLang="en-US" sz="2800" dirty="0">
                <a:solidFill>
                  <a:srgbClr val="FF0000"/>
                </a:solidFill>
                <a:latin typeface="メイリオ" panose="020B0604030504040204" pitchFamily="50" charset="-128"/>
                <a:ea typeface="メイリオ" panose="020B0604030504040204" pitchFamily="50" charset="-128"/>
              </a:rPr>
              <a:t>作成時間</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最大</a:t>
            </a:r>
            <a:r>
              <a:rPr lang="en-US" altLang="ja-JP" sz="2800" dirty="0">
                <a:latin typeface="メイリオ" panose="020B0604030504040204" pitchFamily="50" charset="-128"/>
                <a:ea typeface="メイリオ" panose="020B0604030504040204" pitchFamily="50" charset="-128"/>
              </a:rPr>
              <a:t>20</a:t>
            </a:r>
            <a:r>
              <a:rPr lang="ja-JP" altLang="en-US" sz="2800" dirty="0">
                <a:latin typeface="メイリオ" panose="020B0604030504040204" pitchFamily="50" charset="-128"/>
                <a:ea typeface="メイリオ" panose="020B0604030504040204" pitchFamily="50" charset="-128"/>
              </a:rPr>
              <a:t>分</a:t>
            </a:r>
            <a:r>
              <a:rPr lang="en-US" altLang="ja-JP" sz="2800" dirty="0">
                <a:latin typeface="メイリオ" panose="020B0604030504040204" pitchFamily="50" charset="-128"/>
                <a:ea typeface="メイリオ" panose="020B0604030504040204" pitchFamily="50" charset="-128"/>
              </a:rPr>
              <a:t>)</a:t>
            </a:r>
          </a:p>
          <a:p>
            <a:pPr lvl="1">
              <a:buClr>
                <a:schemeClr val="tx2"/>
              </a:buClr>
              <a:buFont typeface="Wingdings" panose="05000000000000000000" pitchFamily="2" charset="2"/>
              <a:buChar char="Ø"/>
            </a:pPr>
            <a:r>
              <a:rPr lang="ja-JP" altLang="en-US" sz="2800" dirty="0">
                <a:latin typeface="メイリオ" panose="020B0604030504040204" pitchFamily="50" charset="-128"/>
                <a:ea typeface="メイリオ" panose="020B0604030504040204" pitchFamily="50" charset="-128"/>
              </a:rPr>
              <a:t> テストコードの</a:t>
            </a:r>
            <a:r>
              <a:rPr lang="ja-JP" altLang="en-US" sz="2800" dirty="0">
                <a:solidFill>
                  <a:srgbClr val="FF0000"/>
                </a:solidFill>
                <a:latin typeface="メイリオ" panose="020B0604030504040204" pitchFamily="50" charset="-128"/>
                <a:ea typeface="メイリオ" panose="020B0604030504040204" pitchFamily="50" charset="-128"/>
              </a:rPr>
              <a:t>品質</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テストスメルの有無</a:t>
            </a:r>
            <a:r>
              <a:rPr lang="en-US" altLang="ja-JP" sz="2800" dirty="0">
                <a:latin typeface="メイリオ" panose="020B0604030504040204" pitchFamily="50" charset="-128"/>
                <a:ea typeface="メイリオ" panose="020B0604030504040204" pitchFamily="50" charset="-128"/>
              </a:rPr>
              <a:t>)</a:t>
            </a:r>
          </a:p>
        </p:txBody>
      </p:sp>
      <p:sp>
        <p:nvSpPr>
          <p:cNvPr id="4" name="スライド番号プレースホルダー 3"/>
          <p:cNvSpPr>
            <a:spLocks noGrp="1"/>
          </p:cNvSpPr>
          <p:nvPr>
            <p:ph type="sldNum" sz="quarter" idx="12"/>
          </p:nvPr>
        </p:nvSpPr>
        <p:spPr/>
        <p:txBody>
          <a:bodyPr/>
          <a:lstStyle/>
          <a:p>
            <a:fld id="{8A1FF5C9-D82A-408D-8976-4D05A0305868}" type="slidenum">
              <a:rPr lang="ja-JP" altLang="en-US" smtClean="0"/>
              <a:pPr/>
              <a:t>2</a:t>
            </a:fld>
            <a:endParaRPr lang="ja-JP" altLang="en-US" dirty="0"/>
          </a:p>
        </p:txBody>
      </p:sp>
    </p:spTree>
    <p:extLst>
      <p:ext uri="{BB962C8B-B14F-4D97-AF65-F5344CB8AC3E}">
        <p14:creationId xmlns:p14="http://schemas.microsoft.com/office/powerpoint/2010/main" val="3734823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RQ2:</a:t>
            </a:r>
            <a:r>
              <a:rPr kumimoji="1" lang="ja-JP" altLang="en-US" dirty="0"/>
              <a:t>ツールの利用はテストコード作成時間にどのような影響を与えるか？</a:t>
            </a:r>
          </a:p>
        </p:txBody>
      </p:sp>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20</a:t>
            </a:fld>
            <a:endParaRPr lang="ja-JP" altLang="en-US" dirty="0"/>
          </a:p>
        </p:txBody>
      </p:sp>
      <mc:AlternateContent xmlns:mc="http://schemas.openxmlformats.org/markup-compatibility/2006">
        <mc:Choice xmlns:cx1="http://schemas.microsoft.com/office/drawing/2015/9/8/chartex" xmlns="" Requires="cx1">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2115444438"/>
                  </p:ext>
                </p:extLst>
              </p:nvPr>
            </p:nvGraphicFramePr>
            <p:xfrm>
              <a:off x="857250" y="1825625"/>
              <a:ext cx="70200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8" name="コンテンツ プレースホルダー 7"/>
              <p:cNvPicPr>
                <a:picLocks noGrp="1" noRot="1" noChangeAspect="1" noMove="1" noResize="1" noEditPoints="1" noAdjustHandles="1" noChangeArrowheads="1" noChangeShapeType="1"/>
              </p:cNvPicPr>
              <p:nvPr/>
            </p:nvPicPr>
            <p:blipFill>
              <a:blip r:embed="rId3"/>
              <a:stretch>
                <a:fillRect/>
              </a:stretch>
            </p:blipFill>
            <p:spPr>
              <a:xfrm>
                <a:off x="857250" y="1825625"/>
                <a:ext cx="7020000" cy="4351338"/>
              </a:xfrm>
              <a:prstGeom prst="rect">
                <a:avLst/>
              </a:prstGeom>
            </p:spPr>
          </p:pic>
        </mc:Fallback>
      </mc:AlternateContent>
    </p:spTree>
    <p:extLst>
      <p:ext uri="{BB962C8B-B14F-4D97-AF65-F5344CB8AC3E}">
        <p14:creationId xmlns:p14="http://schemas.microsoft.com/office/powerpoint/2010/main" val="3432476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RQ3:</a:t>
            </a:r>
            <a:r>
              <a:rPr kumimoji="1" lang="ja-JP" altLang="en-US" dirty="0"/>
              <a:t>推薦ツールの利用はテストコードの品質にどのような影響があるか</a:t>
            </a:r>
            <a:r>
              <a:rPr lang="ja-JP" altLang="en-US" dirty="0"/>
              <a:t>？</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3069522650"/>
              </p:ext>
            </p:extLst>
          </p:nvPr>
        </p:nvGraphicFramePr>
        <p:xfrm>
          <a:off x="838200" y="1825625"/>
          <a:ext cx="70200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21</a:t>
            </a:fld>
            <a:endParaRPr lang="ja-JP" altLang="en-US" dirty="0"/>
          </a:p>
        </p:txBody>
      </p:sp>
    </p:spTree>
    <p:extLst>
      <p:ext uri="{BB962C8B-B14F-4D97-AF65-F5344CB8AC3E}">
        <p14:creationId xmlns:p14="http://schemas.microsoft.com/office/powerpoint/2010/main" val="3019621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103900472"/>
              </p:ext>
            </p:extLst>
          </p:nvPr>
        </p:nvGraphicFramePr>
        <p:xfrm>
          <a:off x="6081829" y="1847850"/>
          <a:ext cx="54000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22</a:t>
            </a:fld>
            <a:endParaRPr lang="ja-JP" altLang="en-US" dirty="0"/>
          </a:p>
        </p:txBody>
      </p:sp>
      <p:graphicFrame>
        <p:nvGraphicFramePr>
          <p:cNvPr id="5"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971778735"/>
              </p:ext>
            </p:extLst>
          </p:nvPr>
        </p:nvGraphicFramePr>
        <p:xfrm>
          <a:off x="681829" y="1847850"/>
          <a:ext cx="54000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9992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2614888734"/>
              </p:ext>
            </p:extLst>
          </p:nvPr>
        </p:nvGraphicFramePr>
        <p:xfrm>
          <a:off x="6081829" y="1847850"/>
          <a:ext cx="54000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23</a:t>
            </a:fld>
            <a:endParaRPr lang="ja-JP" altLang="en-US" dirty="0"/>
          </a:p>
        </p:txBody>
      </p:sp>
      <p:graphicFrame>
        <p:nvGraphicFramePr>
          <p:cNvPr id="5"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855405677"/>
              </p:ext>
            </p:extLst>
          </p:nvPr>
        </p:nvGraphicFramePr>
        <p:xfrm>
          <a:off x="681829" y="1847850"/>
          <a:ext cx="54000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4" name="正方形/長方形 3">
            <a:extLst>
              <a:ext uri="{FF2B5EF4-FFF2-40B4-BE49-F238E27FC236}">
                <a16:creationId xmlns:a16="http://schemas.microsoft.com/office/drawing/2014/main" id="{6AC3A437-2595-FF4C-A6C9-E07DCFC518E1}"/>
              </a:ext>
            </a:extLst>
          </p:cNvPr>
          <p:cNvSpPr/>
          <p:nvPr/>
        </p:nvSpPr>
        <p:spPr>
          <a:xfrm>
            <a:off x="5018485" y="631590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C41124F-0734-F44C-85F6-A310A9D32F4C}"/>
              </a:ext>
            </a:extLst>
          </p:cNvPr>
          <p:cNvSpPr txBox="1"/>
          <p:nvPr/>
        </p:nvSpPr>
        <p:spPr>
          <a:xfrm>
            <a:off x="5178485" y="6203805"/>
            <a:ext cx="1117600" cy="378565"/>
          </a:xfrm>
          <a:prstGeom prst="rect">
            <a:avLst/>
          </a:prstGeom>
          <a:noFill/>
        </p:spPr>
        <p:txBody>
          <a:bodyPr wrap="square" rtlCol="0">
            <a:spAutoFit/>
          </a:bodyPr>
          <a:lstStyle/>
          <a:p>
            <a:r>
              <a:rPr kumimoji="1" lang="en-US" altLang="ja-JP" sz="1860" b="1" dirty="0">
                <a:solidFill>
                  <a:schemeClr val="tx1">
                    <a:lumMod val="65000"/>
                    <a:lumOff val="35000"/>
                  </a:schemeClr>
                </a:solidFill>
              </a:rPr>
              <a:t>Manual</a:t>
            </a:r>
            <a:endParaRPr kumimoji="1" lang="ja-JP" altLang="en-US" sz="1860" b="1">
              <a:solidFill>
                <a:schemeClr val="tx1">
                  <a:lumMod val="65000"/>
                  <a:lumOff val="35000"/>
                </a:schemeClr>
              </a:solidFill>
            </a:endParaRPr>
          </a:p>
        </p:txBody>
      </p:sp>
      <p:sp>
        <p:nvSpPr>
          <p:cNvPr id="12" name="正方形/長方形 11">
            <a:extLst>
              <a:ext uri="{FF2B5EF4-FFF2-40B4-BE49-F238E27FC236}">
                <a16:creationId xmlns:a16="http://schemas.microsoft.com/office/drawing/2014/main" id="{62F4946A-2043-3E48-BA34-747554025BBA}"/>
              </a:ext>
            </a:extLst>
          </p:cNvPr>
          <p:cNvSpPr/>
          <p:nvPr/>
        </p:nvSpPr>
        <p:spPr>
          <a:xfrm>
            <a:off x="6622314" y="6311283"/>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CA1CA2C6-0BE8-F04B-956F-827B826EEE45}"/>
              </a:ext>
            </a:extLst>
          </p:cNvPr>
          <p:cNvSpPr txBox="1"/>
          <p:nvPr/>
        </p:nvSpPr>
        <p:spPr>
          <a:xfrm>
            <a:off x="6782314" y="6199188"/>
            <a:ext cx="1117600" cy="378565"/>
          </a:xfrm>
          <a:prstGeom prst="rect">
            <a:avLst/>
          </a:prstGeom>
          <a:noFill/>
        </p:spPr>
        <p:txBody>
          <a:bodyPr wrap="square" rtlCol="0">
            <a:spAutoFit/>
          </a:bodyPr>
          <a:lstStyle/>
          <a:p>
            <a:r>
              <a:rPr kumimoji="1" lang="en-US" altLang="ja-JP" sz="1860" b="1" dirty="0">
                <a:solidFill>
                  <a:schemeClr val="tx1">
                    <a:lumMod val="65000"/>
                    <a:lumOff val="35000"/>
                  </a:schemeClr>
                </a:solidFill>
              </a:rPr>
              <a:t>Tool</a:t>
            </a:r>
            <a:endParaRPr kumimoji="1" lang="ja-JP" altLang="en-US" sz="1860" b="1">
              <a:solidFill>
                <a:schemeClr val="tx1">
                  <a:lumMod val="65000"/>
                  <a:lumOff val="35000"/>
                </a:schemeClr>
              </a:solidFill>
            </a:endParaRPr>
          </a:p>
        </p:txBody>
      </p:sp>
    </p:spTree>
    <p:extLst>
      <p:ext uri="{BB962C8B-B14F-4D97-AF65-F5344CB8AC3E}">
        <p14:creationId xmlns:p14="http://schemas.microsoft.com/office/powerpoint/2010/main" val="827342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nvPr>
        </p:nvGraphicFramePr>
        <p:xfrm>
          <a:off x="6081829" y="1847850"/>
          <a:ext cx="54000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24</a:t>
            </a:fld>
            <a:endParaRPr lang="ja-JP" altLang="en-US" dirty="0"/>
          </a:p>
        </p:txBody>
      </p:sp>
      <p:graphicFrame>
        <p:nvGraphicFramePr>
          <p:cNvPr id="5"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1797789532"/>
              </p:ext>
            </p:extLst>
          </p:nvPr>
        </p:nvGraphicFramePr>
        <p:xfrm>
          <a:off x="681829" y="1847850"/>
          <a:ext cx="54000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49903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DDD818E-D94C-4FF9-8A5D-43B4D9275ADB}" type="slidenum">
              <a:rPr kumimoji="1" lang="ja-JP" altLang="en-US" smtClean="0"/>
              <a:t>25</a:t>
            </a:fld>
            <a:endParaRPr kumimoji="1" lang="ja-JP" altLang="en-US"/>
          </a:p>
        </p:txBody>
      </p:sp>
      <p:pic>
        <p:nvPicPr>
          <p:cNvPr id="3" name="図 2"/>
          <p:cNvPicPr>
            <a:picLocks noChangeAspect="1"/>
          </p:cNvPicPr>
          <p:nvPr/>
        </p:nvPicPr>
        <p:blipFill rotWithShape="1">
          <a:blip r:embed="rId2"/>
          <a:srcRect l="2899" t="5459" r="43585" b="54852"/>
          <a:stretch/>
        </p:blipFill>
        <p:spPr>
          <a:xfrm>
            <a:off x="3609975" y="454025"/>
            <a:ext cx="5219559" cy="6267450"/>
          </a:xfrm>
          <a:prstGeom prst="rect">
            <a:avLst/>
          </a:prstGeom>
        </p:spPr>
      </p:pic>
      <p:sp>
        <p:nvSpPr>
          <p:cNvPr id="7" name="楕円 6"/>
          <p:cNvSpPr/>
          <p:nvPr/>
        </p:nvSpPr>
        <p:spPr>
          <a:xfrm>
            <a:off x="4372495" y="748145"/>
            <a:ext cx="340822" cy="34082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b="1" dirty="0"/>
              <a:t>1</a:t>
            </a:r>
            <a:endParaRPr kumimoji="1" lang="ja-JP" altLang="en-US" b="1" dirty="0"/>
          </a:p>
        </p:txBody>
      </p:sp>
      <p:sp>
        <p:nvSpPr>
          <p:cNvPr id="8" name="楕円 7"/>
          <p:cNvSpPr/>
          <p:nvPr/>
        </p:nvSpPr>
        <p:spPr>
          <a:xfrm>
            <a:off x="7862455" y="748145"/>
            <a:ext cx="340822" cy="34082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b="1" dirty="0"/>
              <a:t>2</a:t>
            </a:r>
            <a:endParaRPr kumimoji="1" lang="ja-JP" altLang="en-US" b="1" dirty="0"/>
          </a:p>
        </p:txBody>
      </p:sp>
      <p:sp>
        <p:nvSpPr>
          <p:cNvPr id="10" name="楕円 9"/>
          <p:cNvSpPr/>
          <p:nvPr/>
        </p:nvSpPr>
        <p:spPr>
          <a:xfrm>
            <a:off x="6959139" y="512210"/>
            <a:ext cx="340822" cy="34082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b="1" dirty="0"/>
              <a:t>3</a:t>
            </a:r>
            <a:endParaRPr kumimoji="1" lang="ja-JP" altLang="en-US" b="1" dirty="0"/>
          </a:p>
        </p:txBody>
      </p:sp>
      <p:sp>
        <p:nvSpPr>
          <p:cNvPr id="11" name="楕円 10"/>
          <p:cNvSpPr/>
          <p:nvPr/>
        </p:nvSpPr>
        <p:spPr>
          <a:xfrm>
            <a:off x="6820594" y="2115185"/>
            <a:ext cx="340822" cy="34082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b="1" dirty="0"/>
              <a:t>4</a:t>
            </a:r>
            <a:endParaRPr kumimoji="1" lang="ja-JP" altLang="en-US" b="1" dirty="0"/>
          </a:p>
        </p:txBody>
      </p:sp>
      <p:sp>
        <p:nvSpPr>
          <p:cNvPr id="13" name="右中かっこ 12"/>
          <p:cNvSpPr/>
          <p:nvPr/>
        </p:nvSpPr>
        <p:spPr>
          <a:xfrm>
            <a:off x="7299961" y="2824162"/>
            <a:ext cx="464126" cy="3724275"/>
          </a:xfrm>
          <a:prstGeom prst="rightBrace">
            <a:avLst>
              <a:gd name="adj1" fmla="val 36038"/>
              <a:gd name="adj2" fmla="val 28002"/>
            </a:avLst>
          </a:pr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楕円 11"/>
          <p:cNvSpPr/>
          <p:nvPr/>
        </p:nvSpPr>
        <p:spPr>
          <a:xfrm>
            <a:off x="7692044" y="3710995"/>
            <a:ext cx="340822" cy="34082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b="1" dirty="0"/>
              <a:t>5</a:t>
            </a:r>
            <a:endParaRPr kumimoji="1" lang="ja-JP" altLang="en-US" b="1" dirty="0"/>
          </a:p>
        </p:txBody>
      </p:sp>
    </p:spTree>
    <p:extLst>
      <p:ext uri="{BB962C8B-B14F-4D97-AF65-F5344CB8AC3E}">
        <p14:creationId xmlns:p14="http://schemas.microsoft.com/office/powerpoint/2010/main" val="385323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815320" cy="1325563"/>
          </a:xfrm>
        </p:spPr>
        <p:txBody>
          <a:bodyPr>
            <a:normAutofit/>
          </a:bodyPr>
          <a:lstStyle/>
          <a:p>
            <a:r>
              <a:rPr lang="en-US" altLang="ja-JP" sz="4000" dirty="0"/>
              <a:t>RQ1:</a:t>
            </a:r>
            <a:r>
              <a:rPr lang="ja-JP" altLang="en-US" sz="4000" dirty="0"/>
              <a:t>ツールの利用はカバレッジ</a:t>
            </a:r>
            <a:r>
              <a:rPr lang="en-US" altLang="ja-JP" sz="4000" dirty="0"/>
              <a:t>(</a:t>
            </a:r>
            <a:r>
              <a:rPr lang="ja-JP" altLang="en-US" sz="4000" dirty="0"/>
              <a:t>命令網羅</a:t>
            </a:r>
            <a:r>
              <a:rPr lang="en-US" altLang="ja-JP" sz="4000" dirty="0"/>
              <a:t>C0)</a:t>
            </a:r>
            <a:r>
              <a:rPr lang="ja-JP" altLang="en-US" sz="4000" dirty="0"/>
              <a:t>に影響するか？</a:t>
            </a:r>
            <a:endParaRPr kumimoji="1" lang="ja-JP" altLang="en-US" sz="4000"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16358325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3</a:t>
            </a:fld>
            <a:endParaRPr lang="ja-JP" altLang="en-US" dirty="0"/>
          </a:p>
        </p:txBody>
      </p:sp>
    </p:spTree>
    <p:extLst>
      <p:ext uri="{BB962C8B-B14F-4D97-AF65-F5344CB8AC3E}">
        <p14:creationId xmlns:p14="http://schemas.microsoft.com/office/powerpoint/2010/main" val="3916913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239575892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4</a:t>
            </a:fld>
            <a:endParaRPr lang="ja-JP" altLang="en-US" dirty="0"/>
          </a:p>
        </p:txBody>
      </p:sp>
    </p:spTree>
    <p:extLst>
      <p:ext uri="{BB962C8B-B14F-4D97-AF65-F5344CB8AC3E}">
        <p14:creationId xmlns:p14="http://schemas.microsoft.com/office/powerpoint/2010/main" val="70023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RQ2:</a:t>
            </a:r>
            <a:r>
              <a:rPr kumimoji="1" lang="ja-JP" altLang="en-US" dirty="0"/>
              <a:t>ツールの利用はテストコード作成時間にどのような影響を与えるか？</a:t>
            </a:r>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334126828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5</a:t>
            </a:fld>
            <a:endParaRPr lang="ja-JP" altLang="en-US" dirty="0"/>
          </a:p>
        </p:txBody>
      </p:sp>
    </p:spTree>
    <p:extLst>
      <p:ext uri="{BB962C8B-B14F-4D97-AF65-F5344CB8AC3E}">
        <p14:creationId xmlns:p14="http://schemas.microsoft.com/office/powerpoint/2010/main" val="130223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RQ3:</a:t>
            </a:r>
            <a:r>
              <a:rPr kumimoji="1" lang="ja-JP" altLang="en-US" dirty="0"/>
              <a:t>推薦ツールの利用はテストコードの品質にどのような影響があるか</a:t>
            </a:r>
            <a:r>
              <a:rPr lang="ja-JP" altLang="en-US" dirty="0"/>
              <a:t>？</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64894221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6</a:t>
            </a:fld>
            <a:endParaRPr lang="ja-JP" altLang="en-US" dirty="0"/>
          </a:p>
        </p:txBody>
      </p:sp>
    </p:spTree>
    <p:extLst>
      <p:ext uri="{BB962C8B-B14F-4D97-AF65-F5344CB8AC3E}">
        <p14:creationId xmlns:p14="http://schemas.microsoft.com/office/powerpoint/2010/main" val="429094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815320" cy="1325563"/>
          </a:xfrm>
        </p:spPr>
        <p:txBody>
          <a:bodyPr>
            <a:normAutofit/>
          </a:bodyPr>
          <a:lstStyle/>
          <a:p>
            <a:r>
              <a:rPr lang="en-US" altLang="ja-JP" sz="4000" dirty="0"/>
              <a:t>RQ1:</a:t>
            </a:r>
            <a:r>
              <a:rPr lang="ja-JP" altLang="en-US" sz="4000" dirty="0"/>
              <a:t>ツールの利用はカバレッジ</a:t>
            </a:r>
            <a:r>
              <a:rPr lang="en-US" altLang="ja-JP" sz="4000" dirty="0"/>
              <a:t>(</a:t>
            </a:r>
            <a:r>
              <a:rPr lang="ja-JP" altLang="en-US" sz="4000" dirty="0"/>
              <a:t>命令網羅</a:t>
            </a:r>
            <a:r>
              <a:rPr lang="en-US" altLang="ja-JP" sz="4000" dirty="0"/>
              <a:t>C0)</a:t>
            </a:r>
            <a:r>
              <a:rPr lang="ja-JP" altLang="en-US" sz="4000" dirty="0"/>
              <a:t>に影響するか？</a:t>
            </a:r>
            <a:endParaRPr kumimoji="1" lang="ja-JP" altLang="en-US" sz="4000"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113929936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7</a:t>
            </a:fld>
            <a:endParaRPr lang="ja-JP" altLang="en-US" dirty="0"/>
          </a:p>
        </p:txBody>
      </p:sp>
    </p:spTree>
    <p:extLst>
      <p:ext uri="{BB962C8B-B14F-4D97-AF65-F5344CB8AC3E}">
        <p14:creationId xmlns:p14="http://schemas.microsoft.com/office/powerpoint/2010/main" val="351368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331259332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8</a:t>
            </a:fld>
            <a:endParaRPr lang="ja-JP" altLang="en-US" dirty="0"/>
          </a:p>
        </p:txBody>
      </p:sp>
    </p:spTree>
    <p:extLst>
      <p:ext uri="{BB962C8B-B14F-4D97-AF65-F5344CB8AC3E}">
        <p14:creationId xmlns:p14="http://schemas.microsoft.com/office/powerpoint/2010/main" val="384460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319558582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9</a:t>
            </a:fld>
            <a:endParaRPr lang="ja-JP" altLang="en-US" dirty="0"/>
          </a:p>
        </p:txBody>
      </p:sp>
    </p:spTree>
    <p:extLst>
      <p:ext uri="{BB962C8B-B14F-4D97-AF65-F5344CB8AC3E}">
        <p14:creationId xmlns:p14="http://schemas.microsoft.com/office/powerpoint/2010/main" val="25508461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35843</TotalTime>
  <Words>573</Words>
  <Application>Microsoft Office PowerPoint</Application>
  <PresentationFormat>ワイド画面</PresentationFormat>
  <Paragraphs>92</Paragraphs>
  <Slides>25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メイリオ</vt:lpstr>
      <vt:lpstr>游ゴシック</vt:lpstr>
      <vt:lpstr>游ゴシック Light</vt:lpstr>
      <vt:lpstr>Arial</vt:lpstr>
      <vt:lpstr>Wingdings</vt:lpstr>
      <vt:lpstr>Office テーマ</vt:lpstr>
      <vt:lpstr>テストコード推薦ツール評価実験結果</vt:lpstr>
      <vt:lpstr>評価実験の概要</vt:lpstr>
      <vt:lpstr>RQ1:ツールの利用はカバレッジ(命令網羅C0)に影響するか？</vt:lpstr>
      <vt:lpstr>RQ1:ツールの利用はカバレッジ(分岐網羅C1)に影響するか？</vt:lpstr>
      <vt:lpstr>RQ2:ツールの利用はテストコード作成時間にどのような影響を与えるか？</vt:lpstr>
      <vt:lpstr>RQ3:推薦ツールの利用はテストコードの品質にどのような影響があるか？</vt:lpstr>
      <vt:lpstr>RQ1:ツールの利用はカバレッジ(命令網羅C0)に影響するか？</vt:lpstr>
      <vt:lpstr>RQ1:ツールの利用はカバレッジ(分岐網羅C1)に影響するか？</vt:lpstr>
      <vt:lpstr>RQ1:ツールの利用はカバレッジ(分岐網羅C1)に影響するか？</vt:lpstr>
      <vt:lpstr>RQ1:ツールの利用はカバレッジ(命令網羅C0)に影響するか？</vt:lpstr>
      <vt:lpstr>RQ1:ツールの利用はカバレッジ(分岐網羅C1)に影響するか？</vt:lpstr>
      <vt:lpstr>RQ1:ツールの利用はカバレッジ(命令網羅C0)に影響するか？</vt:lpstr>
      <vt:lpstr>RQ1:ツールの利用はカバレッジ(分岐網羅C1)に影響するか？</vt:lpstr>
      <vt:lpstr>RQ1:ツールの利用はカバレッジ(命令網羅C0)に影響するか？</vt:lpstr>
      <vt:lpstr>RQ1:ツールの利用はカバレッジ(分岐網羅C1)に影響するか？</vt:lpstr>
      <vt:lpstr>RQ2:ツールの利用はテストコード作成時間にどのような影響を与えるか？</vt:lpstr>
      <vt:lpstr>PowerPoint プレゼンテーション</vt:lpstr>
      <vt:lpstr>PowerPoint プレゼンテーション</vt:lpstr>
      <vt:lpstr>RQ3:推薦ツールの利用はテストコードの品質にどのような影響があるか？</vt:lpstr>
      <vt:lpstr>RQ2:ツールの利用はテストコード作成時間にどのような影響を与えるか？</vt:lpstr>
      <vt:lpstr>RQ3:推薦ツールの利用はテストコードの品質にどのような影響があるか？</vt:lpstr>
      <vt:lpstr>RQ1:ツールの利用はカバレッジ(分岐網羅C1)に影響するか？</vt:lpstr>
      <vt:lpstr>RQ1:ツールの利用はカバレッジ(分岐網羅C1)に影響するか？</vt:lpstr>
      <vt:lpstr>RQ1:ツールの利用はカバレッジ(分岐網羅C1)に影響するか？</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99</cp:revision>
  <dcterms:created xsi:type="dcterms:W3CDTF">2019-11-29T02:30:37Z</dcterms:created>
  <dcterms:modified xsi:type="dcterms:W3CDTF">2019-12-25T04:37:30Z</dcterms:modified>
</cp:coreProperties>
</file>