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Ex1.xml" ContentType="application/vnd.ms-office.chartex+xml"/>
  <Override PartName="/ppt/charts/style14.xml" ContentType="application/vnd.ms-office.chartstyle+xml"/>
  <Override PartName="/ppt/charts/colors14.xml" ContentType="application/vnd.ms-office.chartcolorstyle+xml"/>
  <Override PartName="/ppt/charts/chartEx2.xml" ContentType="application/vnd.ms-office.chartex+xml"/>
  <Override PartName="/ppt/charts/style15.xml" ContentType="application/vnd.ms-office.chartstyle+xml"/>
  <Override PartName="/ppt/charts/colors15.xml" ContentType="application/vnd.ms-office.chartcolorstyle+xml"/>
  <Override PartName="/ppt/charts/chartEx3.xml" ContentType="application/vnd.ms-office.chartex+xml"/>
  <Override PartName="/ppt/charts/style16.xml" ContentType="application/vnd.ms-office.chartstyle+xml"/>
  <Override PartName="/ppt/charts/colors16.xml" ContentType="application/vnd.ms-office.chartcolorstyl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Ex4.xml" ContentType="application/vnd.ms-office.chartex+xml"/>
  <Override PartName="/ppt/charts/style18.xml" ContentType="application/vnd.ms-office.chartstyle+xml"/>
  <Override PartName="/ppt/charts/colors18.xml" ContentType="application/vnd.ms-office.chartcolorstyle+xml"/>
  <Override PartName="/ppt/charts/chart1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6.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7.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8.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19.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0.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1.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62" r:id="rId4"/>
    <p:sldId id="258" r:id="rId5"/>
    <p:sldId id="259" r:id="rId6"/>
    <p:sldId id="260" r:id="rId7"/>
    <p:sldId id="263" r:id="rId8"/>
    <p:sldId id="264" r:id="rId9"/>
    <p:sldId id="269" r:id="rId10"/>
    <p:sldId id="268" r:id="rId11"/>
    <p:sldId id="273" r:id="rId12"/>
    <p:sldId id="274" r:id="rId13"/>
    <p:sldId id="275" r:id="rId14"/>
    <p:sldId id="276" r:id="rId15"/>
    <p:sldId id="277" r:id="rId16"/>
    <p:sldId id="265" r:id="rId17"/>
    <p:sldId id="311" r:id="rId18"/>
    <p:sldId id="310" r:id="rId19"/>
    <p:sldId id="266" r:id="rId20"/>
    <p:sldId id="281" r:id="rId21"/>
    <p:sldId id="280" r:id="rId22"/>
    <p:sldId id="278" r:id="rId23"/>
    <p:sldId id="282" r:id="rId24"/>
    <p:sldId id="279" r:id="rId25"/>
    <p:sldId id="27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B9E"/>
    <a:srgbClr val="DEA221"/>
    <a:srgbClr val="FF8983"/>
    <a:srgbClr val="6BDF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2" d="100"/>
          <a:sy n="92" d="100"/>
        </p:scale>
        <p:origin x="3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___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___16.xlsx"/><Relationship Id="rId2" Type="http://schemas.microsoft.com/office/2011/relationships/chartColorStyle" Target="colors17.xml"/><Relationship Id="rId1" Type="http://schemas.microsoft.com/office/2011/relationships/chartStyle" Target="style17.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___18.xlsx"/><Relationship Id="rId2" Type="http://schemas.microsoft.com/office/2011/relationships/chartColorStyle" Target="colors19.xml"/><Relationship Id="rId1" Type="http://schemas.microsoft.com/office/2011/relationships/chartStyle" Target="style19.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___19.xlsx"/><Relationship Id="rId2" Type="http://schemas.microsoft.com/office/2011/relationships/chartColorStyle" Target="colors20.xml"/><Relationship Id="rId1" Type="http://schemas.microsoft.com/office/2011/relationships/chartStyle" Target="style20.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___20.xlsx"/><Relationship Id="rId2" Type="http://schemas.microsoft.com/office/2011/relationships/chartColorStyle" Target="colors21.xml"/><Relationship Id="rId1" Type="http://schemas.microsoft.com/office/2011/relationships/chartStyle" Target="style21.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___21.xlsx"/><Relationship Id="rId2" Type="http://schemas.microsoft.com/office/2011/relationships/chartColorStyle" Target="colors22.xml"/><Relationship Id="rId1" Type="http://schemas.microsoft.com/office/2011/relationships/chartStyle" Target="style22.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______22.xlsx"/><Relationship Id="rId2" Type="http://schemas.microsoft.com/office/2011/relationships/chartColorStyle" Target="colors23.xml"/><Relationship Id="rId1" Type="http://schemas.microsoft.com/office/2011/relationships/chartStyle" Target="style2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______23.xlsx"/><Relationship Id="rId2" Type="http://schemas.microsoft.com/office/2011/relationships/chartColorStyle" Target="colors24.xml"/><Relationship Id="rId1" Type="http://schemas.microsoft.com/office/2011/relationships/chartStyle" Target="style24.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______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______13.xlsx"/></Relationships>
</file>

<file path=ppt/charts/_rels/chartEx2.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______14.xlsx"/></Relationships>
</file>

<file path=ppt/charts/_rels/chartEx3.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______15.xlsx"/></Relationships>
</file>

<file path=ppt/charts/_rels/chartEx4.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______1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 </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183"/>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tickLblSkip val="1"/>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en-US" altLang="ja-JP" sz="1860" b="1" i="0" baseline="0" dirty="0">
                    <a:effectLst/>
                  </a:rPr>
                  <a:t># of test smells</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Branch coverage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7D49-2F45-83EC-78EB9D73990C}"/>
            </c:ext>
          </c:extLst>
        </c:ser>
        <c:ser>
          <c:idx val="1"/>
          <c:order val="1"/>
          <c:tx>
            <c:strRef>
              <c:f>Sheet1!$C$1</c:f>
              <c:strCache>
                <c:ptCount val="1"/>
                <c:pt idx="0">
                  <c:v>SuiteRec</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7D49-2F45-83EC-78EB9D73990C}"/>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Statement coverage (%)</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ツールなし</c:v>
                </c:pt>
              </c:strCache>
            </c:strRef>
          </c:tx>
          <c:spPr>
            <a:solidFill>
              <a:schemeClr val="bg2">
                <a:lumMod val="75000"/>
              </a:schemeClr>
            </a:solidFill>
            <a:ln>
              <a:noFill/>
            </a:ln>
            <a:effectLst/>
          </c:spPr>
          <c:invertIfNegative val="0"/>
          <c:cat>
            <c:strRef>
              <c:f>Sheet1!$A$2:$A$4</c:f>
              <c:strCache>
                <c:ptCount val="3"/>
                <c:pt idx="0">
                  <c:v>問題1</c:v>
                </c:pt>
                <c:pt idx="1">
                  <c:v>問題2</c:v>
                </c:pt>
                <c:pt idx="2">
                  <c:v>問題3</c:v>
                </c:pt>
              </c:strCache>
            </c:strRef>
          </c:cat>
          <c:val>
            <c:numRef>
              <c:f>Sheet1!$B$2:$B$4</c:f>
              <c:numCache>
                <c:formatCode>h:mm:ss</c:formatCode>
                <c:ptCount val="3"/>
                <c:pt idx="0" formatCode="[h]:mm:ss">
                  <c:v>2.4409722222222222E-2</c:v>
                </c:pt>
                <c:pt idx="1">
                  <c:v>1.8298611111111113E-2</c:v>
                </c:pt>
                <c:pt idx="2">
                  <c:v>1.4351851851851852E-2</c:v>
                </c:pt>
              </c:numCache>
            </c:numRef>
          </c:val>
          <c:extLst>
            <c:ext xmlns:c16="http://schemas.microsoft.com/office/drawing/2014/chart" uri="{C3380CC4-5D6E-409C-BE32-E72D297353CC}">
              <c16:uniqueId val="{00000000-A9D4-417C-9CC2-3A0D12D37C9F}"/>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h:mm:ss</c:formatCode>
                <c:ptCount val="3"/>
                <c:pt idx="0">
                  <c:v>2.2002314814814818E-2</c:v>
                </c:pt>
                <c:pt idx="1">
                  <c:v>2.3541666666666666E-2</c:v>
                </c:pt>
                <c:pt idx="2">
                  <c:v>1.8414351851851852E-2</c:v>
                </c:pt>
              </c:numCache>
            </c:numRef>
          </c:val>
          <c:extLst>
            <c:ext xmlns:c16="http://schemas.microsoft.com/office/drawing/2014/chart" uri="{C3380CC4-5D6E-409C-BE32-E72D297353CC}">
              <c16:uniqueId val="{00000001-A9D4-417C-9CC2-3A0D12D37C9F}"/>
            </c:ext>
          </c:extLst>
        </c:ser>
        <c:dLbls>
          <c:showLegendKey val="0"/>
          <c:showVal val="0"/>
          <c:showCatName val="0"/>
          <c:showSerName val="0"/>
          <c:showPercent val="0"/>
          <c:showBubbleSize val="0"/>
        </c:dLbls>
        <c:gapWidth val="219"/>
        <c:overlap val="-27"/>
        <c:axId val="477644527"/>
        <c:axId val="477645775"/>
      </c:barChart>
      <c:catAx>
        <c:axId val="477644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45775"/>
        <c:crosses val="autoZero"/>
        <c:auto val="1"/>
        <c:lblAlgn val="ctr"/>
        <c:lblOffset val="100"/>
        <c:noMultiLvlLbl val="0"/>
      </c:catAx>
      <c:valAx>
        <c:axId val="477645775"/>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44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検出されたテストスメルの個数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ツールなし</c:v>
                </c:pt>
              </c:strCache>
            </c:strRef>
          </c:tx>
          <c:spPr>
            <a:solidFill>
              <a:schemeClr val="accent1"/>
            </a:solidFill>
            <a:ln>
              <a:noFill/>
            </a:ln>
            <a:effectLst/>
          </c:spPr>
          <c:invertIfNegative val="0"/>
          <c:cat>
            <c:strRef>
              <c:f>Sheet1!$A$2:$A$4</c:f>
              <c:strCache>
                <c:ptCount val="3"/>
                <c:pt idx="0">
                  <c:v>問題1</c:v>
                </c:pt>
                <c:pt idx="1">
                  <c:v>問題2</c:v>
                </c:pt>
                <c:pt idx="2">
                  <c:v>問題3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191E-49AB-8496-B62C21862D46}"/>
            </c:ext>
          </c:extLst>
        </c:ser>
        <c:ser>
          <c:idx val="1"/>
          <c:order val="1"/>
          <c:tx>
            <c:strRef>
              <c:f>Sheet1!$C$1</c:f>
              <c:strCache>
                <c:ptCount val="1"/>
                <c:pt idx="0">
                  <c:v>ツールあり</c:v>
                </c:pt>
              </c:strCache>
            </c:strRef>
          </c:tx>
          <c:spPr>
            <a:solidFill>
              <a:schemeClr val="accent2"/>
            </a:solidFill>
            <a:ln>
              <a:noFill/>
            </a:ln>
            <a:effectLst/>
          </c:spPr>
          <c:invertIfNegative val="0"/>
          <c:cat>
            <c:strRef>
              <c:f>Sheet1!$A$2:$A$4</c:f>
              <c:strCache>
                <c:ptCount val="3"/>
                <c:pt idx="0">
                  <c:v>問題1</c:v>
                </c:pt>
                <c:pt idx="1">
                  <c:v>問題2</c:v>
                </c:pt>
                <c:pt idx="2">
                  <c:v>問題3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191E-49AB-8496-B62C21862D46}"/>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0" i="0" u="none" strike="noStrike" baseline="0" dirty="0">
                <a:effectLst/>
              </a:rPr>
              <a:t>Statement coverage (C0)</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 </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0" i="0" u="none" strike="noStrike" baseline="0" dirty="0">
                <a:effectLst/>
              </a:rPr>
              <a:t>Branch coverage (C1)</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862" b="1" i="0" u="none" strike="noStrike" baseline="0" dirty="0">
                <a:effectLst/>
              </a:rPr>
              <a:t>Branch coverage (C1)</a:t>
            </a:r>
            <a:endParaRPr lang="ja-JP"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 </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C335-4517-894A-CC7093857407}"/>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C335-4517-894A-CC7093857407}"/>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r>
                  <a:rPr lang="en-US" altLang="ja-JP" sz="1860" b="1" i="0" baseline="0" dirty="0">
                    <a:effectLst/>
                  </a:rPr>
                  <a:t>Coverage(%)</a:t>
                </a:r>
                <a:endParaRPr lang="ja-JP" altLang="ja-JP" sz="186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b="1" i="0" baseline="0"/>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Nothing</c:v>
                </c:pt>
              </c:strCache>
            </c:strRef>
          </c:tx>
          <c:spPr>
            <a:solidFill>
              <a:schemeClr val="bg2">
                <a:lumMod val="75000"/>
              </a:schemeClr>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158C-4652-8A33-64EE5F514A9A}"/>
            </c:ext>
          </c:extLst>
        </c:ser>
        <c:ser>
          <c:idx val="1"/>
          <c:order val="1"/>
          <c:tx>
            <c:strRef>
              <c:f>Sheet1!$C$1</c:f>
              <c:strCache>
                <c:ptCount val="1"/>
                <c:pt idx="0">
                  <c:v>SuiteRec</c:v>
                </c:pt>
              </c:strCache>
            </c:strRef>
          </c:tx>
          <c:spPr>
            <a:solidFill>
              <a:schemeClr val="accent2"/>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158C-4652-8A33-64EE5F514A9A}"/>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60" b="1" dirty="0"/>
                  <a:t>Coverage(%)</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h:mm:ss">
          <cx:pt idx="0">0.0067245370370370367</cx:pt>
          <cx:pt idx="1">0.011574074074074075</cx:pt>
          <cx:pt idx="2">0.0071180555555555554</cx:pt>
          <cx:pt idx="3">0.0071296296296296307</cx:pt>
          <cx:pt idx="4">0.011689814814814814</cx:pt>
          <cx:pt idx="5">0.015706018518518518</cx:pt>
          <cx:pt idx="6">0.0087037037037037031</cx:pt>
          <cx:pt idx="7">0.011967592592592592</cx:pt>
          <cx:pt idx="8">0.017361111111111112</cx:pt>
          <cx:pt idx="9">0.017361111111111112</cx:pt>
          <cx:pt idx="10">0.0093171296296296283</cx:pt>
          <cx:pt idx="11">0.0050347222222222225</cx:pt>
          <cx:pt idx="12">0.0084143518518518517</cx:pt>
          <cx:pt idx="13">0.0134375</cx:pt>
          <cx:pt idx="14">0.015821759259259261</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h:mm:ss">
          <cx:pt idx="0">0.0096643518518518511</cx:pt>
          <cx:pt idx="1">0.013877314814814815</cx:pt>
          <cx:pt idx="2">0.01255787037037037</cx:pt>
          <cx:pt idx="3">0.013530092592592594</cx:pt>
          <cx:pt idx="4">0.013657407407407408</cx:pt>
          <cx:pt idx="5">0.0074652777777777781</cx:pt>
          <cx:pt idx="6">0.014537037037037038</cx:pt>
          <cx:pt idx="7">0.007858796296296296</cx:pt>
          <cx:pt idx="8">0.0083333333333333332</cx:pt>
          <cx:pt idx="9">0.016249999999999997</cx:pt>
          <cx:pt idx="10">0.0071874999999999994</cx:pt>
          <cx:pt idx="11">0.011226851851851854</cx:pt>
          <cx:pt idx="12">0.010127314814814815</cx:pt>
          <cx:pt idx="13">0.014293981481481482</cx:pt>
          <cx:pt idx="14">0.016145833333333335</cx:pt>
        </cx:lvl>
      </cx:numDim>
    </cx:data>
  </cx:chartData>
  <cx:chart>
    <cx:plotArea>
      <cx:plotAreaRegion>
        <cx:series layoutId="boxWhisker" uniqueId="{E4B1418D-730F-4357-BB43-9D27292E2A20}" formatIdx="0">
          <cx:tx>
            <cx:txData>
              <cx:f>Sheet1!$B$1</cx:f>
              <cx:v>Nothing</cx:v>
            </cx:txData>
          </cx:tx>
          <cx:spPr>
            <a:solidFill>
              <a:srgbClr val="DEA221"/>
            </a:solidFill>
            <a:ln>
              <a:solidFill>
                <a:schemeClr val="tx1"/>
              </a:solidFill>
            </a:ln>
          </cx:spPr>
          <cx:dataId val="0"/>
          <cx:layoutPr>
            <cx:visibility meanLine="0" meanMarker="1" nonoutliers="0" outliers="1"/>
            <cx:statistics quartileMethod="exclusive"/>
          </cx:layoutPr>
        </cx:series>
        <cx:series layoutId="boxWhisker" uniqueId="{40F3D4D2-A6F2-43B9-9692-0A0234C0F46B}" formatIdx="1">
          <cx:tx>
            <cx:txData>
              <cx:f>Sheet1!$C$1</cx:f>
              <cx:v>SuiteRec</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0.017361111111111108" min="0"/>
        <cx:title>
          <cx:tx>
            <cx:rich>
              <a:bodyPr spcFirstLastPara="1" vertOverflow="ellipsis" wrap="square" lIns="0" tIns="0" rIns="0" bIns="0" anchor="ctr" anchorCtr="1"/>
              <a:lstStyle/>
              <a:p>
                <a:pPr algn="ctr">
                  <a:defRPr/>
                </a:pPr>
                <a:r>
                  <a:rPr lang="en-US" altLang="ja-JP" sz="1860" b="1" dirty="0"/>
                  <a:t>Duration (</a:t>
                </a:r>
                <a:r>
                  <a:rPr lang="en-US" altLang="ja-JP" sz="1860" b="1" dirty="0" err="1"/>
                  <a:t>mins</a:t>
                </a:r>
                <a:r>
                  <a:rPr lang="en-US" altLang="ja-JP" sz="1860" b="1" dirty="0"/>
                  <a:t>)</a:t>
                </a:r>
                <a:endParaRPr lang="ja-JP" sz="1860" b="1" dirty="0"/>
              </a:p>
            </cx:rich>
          </cx:tx>
        </cx:title>
        <cx:majorGridlines/>
        <cx:tickLabels/>
        <cx:numFmt formatCode="h:mm;@" sourceLinked="0"/>
        <cx:txPr>
          <a:bodyPr rot="-60000000" spcFirstLastPara="1" vertOverflow="ellipsis" vert="horz" wrap="square" lIns="0" tIns="0" rIns="0" bIns="0" anchor="ctr" anchorCtr="1"/>
          <a:lstStyle/>
          <a:p>
            <a:pPr>
              <a:defRPr lang="ja-JP" sz="1197" b="1" i="0" u="none" strike="noStrike" kern="1200" baseline="0">
                <a:solidFill>
                  <a:prstClr val="black">
                    <a:lumMod val="65000"/>
                    <a:lumOff val="35000"/>
                  </a:prstClr>
                </a:solidFill>
                <a:latin typeface="游ゴシック" panose="020F0502020204030204"/>
                <a:ea typeface="游ゴシック" panose="020B0400000000000000" pitchFamily="50" charset="-128"/>
              </a:defRPr>
            </a:pPr>
            <a:endParaRPr lang="ja-JP" b="1" i="0" baseline="0"/>
          </a:p>
        </cx:txPr>
      </cx:axis>
    </cx:plotArea>
    <cx:legend pos="b" align="ctr" overlay="0">
      <cx:txPr>
        <a:bodyPr spcFirstLastPara="1" vertOverflow="ellipsis" wrap="square" lIns="0" tIns="0" rIns="0" bIns="0" anchor="ctr" anchorCtr="1"/>
        <a:lstStyle/>
        <a:p>
          <a:pPr>
            <a:defRPr lang="ja-JP" sz="1860" b="1" i="0" u="none" strike="noStrike" baseline="0">
              <a:solidFill>
                <a:prstClr val="black">
                  <a:lumMod val="65000"/>
                  <a:lumOff val="35000"/>
                </a:prstClr>
              </a:solidFill>
              <a:latin typeface="游ゴシック" panose="020F0502020204030204"/>
              <a:ea typeface="游ゴシック" panose="020B0400000000000000" pitchFamily="50" charset="-128"/>
            </a:defRPr>
          </a:pPr>
          <a:endParaRPr lang="ja-JP" sz="1860" b="1" i="0" baseline="0"/>
        </a:p>
      </cx:txPr>
    </cx:legend>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Sheet1!$B$2:$B$23</cx:f>
        <cx:lvl ptCount="22" formatCode="G/標準">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Sheet1!$C$2:$C$23</cx:f>
        <cx:lvl ptCount="22" formatCode="G/標準">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カテゴリ 1</cx:pt>
          <cx:pt idx="1">カテゴリ 1</cx:pt>
          <cx:pt idx="2">カテゴリ 1</cx:pt>
          <cx:pt idx="3">カテゴリ 1</cx:pt>
          <cx:pt idx="4">カテゴリ 1</cx:pt>
          <cx:pt idx="5">カテゴリ 1</cx:pt>
          <cx:pt idx="6">カテゴリ 1</cx:pt>
          <cx:pt idx="7">カテゴリ 1</cx:pt>
          <cx:pt idx="8">カテゴリ 1</cx:pt>
          <cx:pt idx="9">カテゴリ 2</cx:pt>
          <cx:pt idx="10">カテゴリ 2</cx:pt>
          <cx:pt idx="11">カテゴリ 2</cx:pt>
          <cx:pt idx="12">カテゴリ 2</cx:pt>
          <cx:pt idx="13">カテゴリ 2</cx:pt>
          <cx:pt idx="14">カテゴリ 2</cx:pt>
          <cx:pt idx="15">カテゴリ 2</cx:pt>
          <cx:pt idx="16">カテゴリ 3</cx:pt>
          <cx:pt idx="17">カテゴリ 3</cx:pt>
          <cx:pt idx="18">カテゴリ 3</cx:pt>
          <cx:pt idx="19">カテゴリ 3</cx:pt>
          <cx:pt idx="20">カテゴリ 3</cx:pt>
          <cx:pt idx="21">カテゴリ 3</cx:pt>
        </cx:lvl>
      </cx:strDim>
      <cx:numDim type="val">
        <cx:f>Sheet1!$D$2:$D$23</cx:f>
        <cx:lvl ptCount="22" formatCode="G/標準">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plotArea>
      <cx:plotAreaRegion>
        <cx:series layoutId="boxWhisker" uniqueId="{28010444-7996-1E46-84A1-79CA51793832}">
          <cx:tx>
            <cx:txData>
              <cx:f>Sheet1!$B$1</cx:f>
              <cx:v>系列1</cx:v>
            </cx:txData>
          </cx:tx>
          <cx:dataId val="0"/>
          <cx:layoutPr>
            <cx:visibility meanLine="0" meanMarker="1" nonoutliers="0" outliers="1"/>
            <cx:statistics quartileMethod="exclusive"/>
          </cx:layoutPr>
        </cx:series>
        <cx:series layoutId="boxWhisker" uniqueId="{2D9F5A9B-06EA-0B4E-A342-544A35CD8874}">
          <cx:tx>
            <cx:txData>
              <cx:f>Sheet1!$C$1</cx:f>
              <cx:v>系列2</cx:v>
            </cx:txData>
          </cx:tx>
          <cx:dataId val="1"/>
          <cx:layoutPr>
            <cx:visibility meanLine="0" meanMarker="1" nonoutliers="0" outliers="1"/>
            <cx:statistics quartileMethod="exclusive"/>
          </cx:layoutPr>
        </cx:series>
        <cx:series layoutId="boxWhisker" uniqueId="{B933238A-A7F5-034E-9D5A-7142E4630EB3}">
          <cx:tx>
            <cx:txData>
              <cx:f>Sheet1!$D$1</cx:f>
              <cx:v>系列3</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75000"/>
                  <a:lumOff val="2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lumMod val="75000"/>
                  <a:lumOff val="25000"/>
                </a:schemeClr>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horzOverflow="overflow" wrap="square" lIns="0" tIns="0" rIns="0" bIns="0" anchor="ctr" anchorCtr="1"/>
              <a:lstStyle/>
              <a:p>
                <a:pPr algn="ctr" rtl="0">
                  <a:defRPr/>
                </a:pPr>
                <a:r>
                  <a:rPr lang="en-US" altLang="ja-JP" sz="1860" b="1" i="0" u="none" strike="noStrike" baseline="0" dirty="0">
                    <a:solidFill>
                      <a:prstClr val="black">
                        <a:lumMod val="65000"/>
                        <a:lumOff val="35000"/>
                      </a:prstClr>
                    </a:solidFill>
                    <a:latin typeface="游ゴシック" panose="020F0502020204030204"/>
                    <a:ea typeface="游ゴシック" panose="020B0400000000000000" pitchFamily="34" charset="-128"/>
                  </a:rPr>
                  <a:t>Time taken (m)</a:t>
                </a:r>
                <a:endParaRPr lang="ja-JP" altLang="en-US" sz="1860" b="1" i="0" u="none" strike="noStrike" baseline="0">
                  <a:solidFill>
                    <a:prstClr val="black">
                      <a:lumMod val="65000"/>
                      <a:lumOff val="35000"/>
                    </a:prstClr>
                  </a:solidFill>
                  <a:latin typeface="游ゴシック" panose="020F0502020204030204"/>
                  <a:ea typeface="游ゴシック" panose="020B0400000000000000" pitchFamily="34" charset="-128"/>
                </a:endParaRPr>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legend pos="b" align="ctr" overlay="0">
      <cx:txPr>
        <a:bodyPr spcFirstLastPara="1" vertOverflow="ellipsis" wrap="square" lIns="0" tIns="0" rIns="0" bIns="0" anchor="ctr" anchorCtr="1"/>
        <a:lstStyle/>
        <a:p>
          <a:pPr>
            <a:defRPr sz="1860" b="1" i="0" baseline="0"/>
          </a:pPr>
          <a:endParaRPr lang="ja-JP" sz="1860" b="1" i="0" baseline="0"/>
        </a:p>
      </cx:txPr>
    </cx:legend>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h:mm:ss">
          <cx:pt idx="0">0.0067245370370370367</cx:pt>
          <cx:pt idx="1">0.011574074074074075</cx:pt>
          <cx:pt idx="2">0.0071180555555555554</cx:pt>
          <cx:pt idx="3">0.0071296296296296307</cx:pt>
          <cx:pt idx="4">0.011689814814814814</cx:pt>
          <cx:pt idx="5">0.015706018518518518</cx:pt>
          <cx:pt idx="6">0.0087037037037037031</cx:pt>
          <cx:pt idx="7">0.011967592592592592</cx:pt>
          <cx:pt idx="8">0.017361111111111112</cx:pt>
          <cx:pt idx="9">0.017361111111111112</cx:pt>
          <cx:pt idx="10">0.0093171296296296283</cx:pt>
          <cx:pt idx="11">0.0050347222222222225</cx:pt>
          <cx:pt idx="12">0.0084143518518518517</cx:pt>
          <cx:pt idx="13">0.0134375</cx:pt>
          <cx:pt idx="14">0.015821759259259261</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h:mm:ss">
          <cx:pt idx="0">0.0096643518518518511</cx:pt>
          <cx:pt idx="1">0.013877314814814815</cx:pt>
          <cx:pt idx="2">0.01255787037037037</cx:pt>
          <cx:pt idx="3">0.013530092592592594</cx:pt>
          <cx:pt idx="4">0.013657407407407408</cx:pt>
          <cx:pt idx="5">0.0074652777777777781</cx:pt>
          <cx:pt idx="6">0.014537037037037038</cx:pt>
          <cx:pt idx="7">0.007858796296296296</cx:pt>
          <cx:pt idx="8">0.0083333333333333332</cx:pt>
          <cx:pt idx="9">0.016249999999999997</cx:pt>
          <cx:pt idx="10">0.0071874999999999994</cx:pt>
          <cx:pt idx="11">0.011226851851851854</cx:pt>
          <cx:pt idx="12">0.010127314814814815</cx:pt>
          <cx:pt idx="13">0.014293981481481482</cx:pt>
          <cx:pt idx="14">0.016145833333333335</cx:pt>
        </cx:lvl>
      </cx:numDim>
    </cx:data>
  </cx:chartData>
  <cx:chart>
    <cx:plotArea>
      <cx:plotAreaRegion>
        <cx:series layoutId="boxWhisker" uniqueId="{E4B1418D-730F-4357-BB43-9D27292E2A20}" formatIdx="0">
          <cx:tx>
            <cx:txData>
              <cx:f>Sheet1!$B$1</cx:f>
              <cx:v>Manual</cx:v>
            </cx:txData>
          </cx:tx>
          <cx:spPr>
            <a:solidFill>
              <a:srgbClr val="DEA221"/>
            </a:solidFill>
            <a:ln>
              <a:solidFill>
                <a:schemeClr val="tx1"/>
              </a:solidFill>
            </a:ln>
          </cx:spPr>
          <cx:dataId val="0"/>
          <cx:layoutPr>
            <cx:visibility meanLine="0" meanMarker="1" nonoutliers="0" outliers="1"/>
            <cx:statistics quartileMethod="exclusive"/>
          </cx:layoutPr>
        </cx:series>
        <cx:series layoutId="boxWhisker" uniqueId="{40F3D4D2-A6F2-43B9-9692-0A0234C0F46B}"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0.02" min="0"/>
        <cx:title>
          <cx:tx>
            <cx:rich>
              <a:bodyPr spcFirstLastPara="1" vertOverflow="ellipsis" wrap="square" lIns="0" tIns="0" rIns="0" bIns="0" anchor="ctr" anchorCtr="1"/>
              <a:lstStyle/>
              <a:p>
                <a:pPr algn="ctr">
                  <a:defRPr/>
                </a:pPr>
                <a:r>
                  <a:rPr lang="en-US" altLang="ja-JP" sz="1860" b="1" dirty="0"/>
                  <a:t>Time taken (m)</a:t>
                </a:r>
                <a:endParaRPr lang="ja-JP" sz="1860" b="1" dirty="0"/>
              </a:p>
            </cx:rich>
          </cx:tx>
        </cx:title>
        <cx:majorGridlines/>
        <cx:tickLabels/>
        <cx:numFmt formatCode="h:mm;@" sourceLinked="0"/>
        <cx:txPr>
          <a:bodyPr rot="-60000000" spcFirstLastPara="1" vertOverflow="ellipsis" vert="horz" wrap="square" lIns="0" tIns="0" rIns="0" bIns="0" anchor="ctr" anchorCtr="1"/>
          <a:lstStyle/>
          <a:p>
            <a:pPr>
              <a:defRPr lang="ja-JP" sz="1197" b="1" i="0" u="none" strike="noStrike" kern="1200" baseline="0">
                <a:solidFill>
                  <a:prstClr val="black">
                    <a:lumMod val="65000"/>
                    <a:lumOff val="35000"/>
                  </a:prstClr>
                </a:solidFill>
                <a:latin typeface="游ゴシック" panose="020F0502020204030204"/>
                <a:ea typeface="游ゴシック" panose="020B0400000000000000" pitchFamily="50" charset="-128"/>
              </a:defRPr>
            </a:pPr>
            <a:endParaRPr lang="ja-JP" b="1" i="0" baseline="0"/>
          </a:p>
        </cx:txPr>
      </cx:axis>
    </cx:plotArea>
    <cx:legend pos="b" align="ctr" overlay="0">
      <cx:txPr>
        <a:bodyPr spcFirstLastPara="1" vertOverflow="ellipsis" wrap="square" lIns="0" tIns="0" rIns="0" bIns="0" anchor="ctr" anchorCtr="1"/>
        <a:lstStyle/>
        <a:p>
          <a:pPr>
            <a:defRPr lang="ja-JP" sz="1860" b="1" i="0" u="none" strike="noStrike" baseline="0">
              <a:solidFill>
                <a:prstClr val="black">
                  <a:lumMod val="65000"/>
                  <a:lumOff val="35000"/>
                </a:prstClr>
              </a:solidFill>
              <a:latin typeface="游ゴシック" panose="020F0502020204030204"/>
              <a:ea typeface="游ゴシック" panose="020B0400000000000000" pitchFamily="50" charset="-128"/>
            </a:defRPr>
          </a:pPr>
          <a:endParaRPr lang="ja-JP" sz="1860" b="1" i="0" baseline="0"/>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F25FA-734C-4945-8888-9A54477BBBD9}" type="datetimeFigureOut">
              <a:rPr kumimoji="1" lang="ja-JP" altLang="en-US" smtClean="0"/>
              <a:t>2019/12/12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C4A8B-86FB-4811-9753-4994B86A3707}" type="slidenum">
              <a:rPr kumimoji="1" lang="ja-JP" altLang="en-US" smtClean="0"/>
              <a:t>‹#›</a:t>
            </a:fld>
            <a:endParaRPr kumimoji="1" lang="ja-JP" altLang="en-US"/>
          </a:p>
        </p:txBody>
      </p:sp>
    </p:spTree>
    <p:extLst>
      <p:ext uri="{BB962C8B-B14F-4D97-AF65-F5344CB8AC3E}">
        <p14:creationId xmlns:p14="http://schemas.microsoft.com/office/powerpoint/2010/main" val="31568781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から</a:t>
            </a:r>
            <a:r>
              <a:rPr kumimoji="1" lang="en-US" altLang="ja-JP" dirty="0"/>
              <a:t>3</a:t>
            </a:r>
            <a:r>
              <a:rPr kumimoji="1" lang="ja-JP" altLang="en-US" dirty="0" err="1"/>
              <a:t>までの</a:t>
            </a:r>
            <a:r>
              <a:rPr kumimoji="1" lang="ja-JP" altLang="en-US" dirty="0"/>
              <a:t>問題ですが、終了基準としては、自身が納得できるまでテストコードを書いた時、</a:t>
            </a:r>
            <a:r>
              <a:rPr kumimoji="1" lang="en-US" altLang="ja-JP" dirty="0"/>
              <a:t>(</a:t>
            </a:r>
            <a:r>
              <a:rPr kumimoji="1" lang="ja-JP" altLang="en-US" dirty="0"/>
              <a:t>つまりこれ以上のテストは必要ないなと思った時やこれ以上テスト項目が思いつかないときです</a:t>
            </a:r>
            <a:r>
              <a:rPr kumimoji="1" lang="en-US" altLang="ja-JP" dirty="0"/>
              <a:t>)</a:t>
            </a:r>
            <a:r>
              <a:rPr kumimoji="1" lang="ja-JP" altLang="en-US" dirty="0"/>
              <a:t>　</a:t>
            </a:r>
            <a:endParaRPr kumimoji="1" lang="en-US" altLang="ja-JP" dirty="0"/>
          </a:p>
          <a:p>
            <a:endParaRPr kumimoji="1" lang="en-US" altLang="ja-JP" dirty="0"/>
          </a:p>
          <a:p>
            <a:r>
              <a:rPr kumimoji="1" lang="ja-JP" altLang="en-US" dirty="0"/>
              <a:t>これに達した人は私に伝えて問題を終了して下さい</a:t>
            </a:r>
            <a:endParaRPr kumimoji="1" lang="en-US" altLang="ja-JP" dirty="0"/>
          </a:p>
          <a:p>
            <a:endParaRPr kumimoji="1" lang="en-US" altLang="ja-JP" dirty="0"/>
          </a:p>
          <a:p>
            <a:r>
              <a:rPr kumimoji="1" lang="ja-JP" altLang="en-US" dirty="0"/>
              <a:t>ただ一応、最大で</a:t>
            </a:r>
            <a:r>
              <a:rPr kumimoji="1" lang="en-US" altLang="ja-JP" dirty="0"/>
              <a:t>20</a:t>
            </a:r>
            <a:r>
              <a:rPr kumimoji="1" lang="ja-JP" altLang="en-US" dirty="0"/>
              <a:t>分の時間を設けています</a:t>
            </a:r>
            <a:endParaRPr kumimoji="1" lang="en-US" altLang="ja-JP" dirty="0"/>
          </a:p>
          <a:p>
            <a:endParaRPr kumimoji="1" lang="en-US" altLang="ja-JP" dirty="0"/>
          </a:p>
          <a:p>
            <a:r>
              <a:rPr kumimoji="1" lang="ja-JP" altLang="en-US" dirty="0"/>
              <a:t>あとこの実験問題の割り当てですが、人によってやる問題の順番がちがうので、他の人が早く終わっても違う問題なので焦らずにテストコードを作成してください</a:t>
            </a:r>
            <a:endParaRPr kumimoji="1" lang="en-US" altLang="ja-JP" dirty="0"/>
          </a:p>
          <a:p>
            <a:endParaRPr kumimoji="1" lang="en-US" altLang="ja-JP" dirty="0"/>
          </a:p>
          <a:p>
            <a:r>
              <a:rPr kumimoji="1" lang="ja-JP" altLang="en-US" sz="1800" b="1" dirty="0"/>
              <a:t>時間を忘れず図る</a:t>
            </a:r>
          </a:p>
        </p:txBody>
      </p:sp>
      <p:sp>
        <p:nvSpPr>
          <p:cNvPr id="4" name="スライド番号プレースホルダー 3"/>
          <p:cNvSpPr>
            <a:spLocks noGrp="1"/>
          </p:cNvSpPr>
          <p:nvPr>
            <p:ph type="sldNum" sz="quarter" idx="10"/>
          </p:nvPr>
        </p:nvSpPr>
        <p:spPr/>
        <p:txBody>
          <a:bodyPr/>
          <a:lstStyle/>
          <a:p>
            <a:fld id="{E03CB309-A008-4C61-8BB2-C5EBA7E50F62}" type="slidenum">
              <a:rPr kumimoji="1" lang="ja-JP" altLang="en-US" smtClean="0"/>
              <a:t>2</a:t>
            </a:fld>
            <a:endParaRPr kumimoji="1" lang="ja-JP" altLang="en-US"/>
          </a:p>
        </p:txBody>
      </p:sp>
    </p:spTree>
    <p:extLst>
      <p:ext uri="{BB962C8B-B14F-4D97-AF65-F5344CB8AC3E}">
        <p14:creationId xmlns:p14="http://schemas.microsoft.com/office/powerpoint/2010/main" val="311580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D591BE1-5F21-45F9-98A6-15C8A4A2D2A2}" type="datetime1">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96400" y="6356349"/>
            <a:ext cx="2743200" cy="365125"/>
          </a:xfrm>
        </p:spPr>
        <p:txBody>
          <a:bodyPr/>
          <a:lstStyle>
            <a:lvl1pPr>
              <a:defRPr sz="1600" b="1"/>
            </a:lvl1pPr>
          </a:lstStyle>
          <a:p>
            <a:fld id="{BDDD818E-D94C-4FF9-8A5D-43B4D9275ADB}" type="slidenum">
              <a:rPr lang="ja-JP" altLang="en-US" smtClean="0"/>
              <a:pPr/>
              <a:t>‹#›</a:t>
            </a:fld>
            <a:endParaRPr lang="ja-JP" altLang="en-US" dirty="0"/>
          </a:p>
        </p:txBody>
      </p:sp>
    </p:spTree>
    <p:extLst>
      <p:ext uri="{BB962C8B-B14F-4D97-AF65-F5344CB8AC3E}">
        <p14:creationId xmlns:p14="http://schemas.microsoft.com/office/powerpoint/2010/main" val="186193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791A077-F637-48EF-BF39-D78463C3DD5E}" type="datetime1">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94454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71E23B9-0634-47E8-8EA2-8BE89CBE19EF}" type="datetime1">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121184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D36D5CAF-F0EF-44FA-920D-80F975A6F089}" type="datetime1">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96400" y="6356350"/>
            <a:ext cx="2743200" cy="365125"/>
          </a:xfrm>
        </p:spPr>
        <p:txBody>
          <a:bodyPr/>
          <a:lstStyle>
            <a:lvl1pPr>
              <a:defRPr sz="1600" b="1"/>
            </a:lvl1pPr>
          </a:lstStyle>
          <a:p>
            <a:fld id="{BDDD818E-D94C-4FF9-8A5D-43B4D9275ADB}" type="slidenum">
              <a:rPr lang="ja-JP" altLang="en-US" smtClean="0"/>
              <a:pPr/>
              <a:t>‹#›</a:t>
            </a:fld>
            <a:endParaRPr lang="ja-JP" altLang="en-US" dirty="0"/>
          </a:p>
        </p:txBody>
      </p:sp>
    </p:spTree>
    <p:extLst>
      <p:ext uri="{BB962C8B-B14F-4D97-AF65-F5344CB8AC3E}">
        <p14:creationId xmlns:p14="http://schemas.microsoft.com/office/powerpoint/2010/main" val="328611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483C9E8-A28E-476F-B414-875AB79C0FB7}" type="datetime1">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1063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CFD62E7-DB60-49B3-846E-F7E3AB36F661}" type="datetime1">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96544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E607201-CB2F-42A5-B1FD-A8ED016C5A5B}" type="datetime1">
              <a:rPr kumimoji="1" lang="ja-JP" altLang="en-US" smtClean="0"/>
              <a:t>2019/12/12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6573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DAD9D7D-54DB-41D4-9414-D7D139D36BE7}" type="datetime1">
              <a:rPr kumimoji="1" lang="ja-JP" altLang="en-US" smtClean="0"/>
              <a:t>2019/12/12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3109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9B36CEC-A39C-412E-B37E-C4CE82DE0E2D}" type="datetime1">
              <a:rPr kumimoji="1" lang="ja-JP" altLang="en-US" smtClean="0"/>
              <a:t>2019/12/12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329966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94841E0-E268-4728-B259-C5C94D004F1D}" type="datetime1">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263017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0C7867A-B6DE-4D2C-9ECF-6C9A8E6D33AB}" type="datetime1">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159901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D87F6-7BEF-48D1-9ED9-255368129127}" type="datetime1">
              <a:rPr kumimoji="1" lang="ja-JP" altLang="en-US" smtClean="0"/>
              <a:t>2019/12/12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D818E-D94C-4FF9-8A5D-43B4D9275ADB}" type="slidenum">
              <a:rPr kumimoji="1" lang="ja-JP" altLang="en-US" smtClean="0"/>
              <a:t>‹#›</a:t>
            </a:fld>
            <a:endParaRPr kumimoji="1" lang="ja-JP" altLang="en-US"/>
          </a:p>
        </p:txBody>
      </p:sp>
    </p:spTree>
    <p:extLst>
      <p:ext uri="{BB962C8B-B14F-4D97-AF65-F5344CB8AC3E}">
        <p14:creationId xmlns:p14="http://schemas.microsoft.com/office/powerpoint/2010/main" val="3059352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テストコード推薦ツール評価実験結果</a:t>
            </a:r>
            <a:endParaRPr kumimoji="1" lang="ja-JP" altLang="en-US" dirty="0"/>
          </a:p>
        </p:txBody>
      </p:sp>
      <p:sp>
        <p:nvSpPr>
          <p:cNvPr id="3" name="サブタイトル 2"/>
          <p:cNvSpPr>
            <a:spLocks noGrp="1"/>
          </p:cNvSpPr>
          <p:nvPr>
            <p:ph type="subTitle" idx="1"/>
          </p:nvPr>
        </p:nvSpPr>
        <p:spPr/>
        <p:txBody>
          <a:bodyPr/>
          <a:lstStyle/>
          <a:p>
            <a:r>
              <a:rPr kumimoji="1" lang="en-US" altLang="ja-JP" dirty="0"/>
              <a:t>M2 </a:t>
            </a:r>
            <a:r>
              <a:rPr kumimoji="1" lang="ja-JP" altLang="en-US" dirty="0"/>
              <a:t>倉地 亮介</a:t>
            </a:r>
          </a:p>
        </p:txBody>
      </p:sp>
    </p:spTree>
    <p:extLst>
      <p:ext uri="{BB962C8B-B14F-4D97-AF65-F5344CB8AC3E}">
        <p14:creationId xmlns:p14="http://schemas.microsoft.com/office/powerpoint/2010/main" val="330741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6392201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10</a:t>
            </a:fld>
            <a:endParaRPr lang="ja-JP" altLang="en-US" dirty="0"/>
          </a:p>
        </p:txBody>
      </p:sp>
    </p:spTree>
    <p:extLst>
      <p:ext uri="{BB962C8B-B14F-4D97-AF65-F5344CB8AC3E}">
        <p14:creationId xmlns:p14="http://schemas.microsoft.com/office/powerpoint/2010/main" val="24570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6062000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11</a:t>
            </a:fld>
            <a:endParaRPr lang="ja-JP" altLang="en-US" dirty="0"/>
          </a:p>
        </p:txBody>
      </p:sp>
    </p:spTree>
    <p:extLst>
      <p:ext uri="{BB962C8B-B14F-4D97-AF65-F5344CB8AC3E}">
        <p14:creationId xmlns:p14="http://schemas.microsoft.com/office/powerpoint/2010/main" val="100034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52816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12</a:t>
            </a:fld>
            <a:endParaRPr lang="ja-JP" altLang="en-US" dirty="0"/>
          </a:p>
        </p:txBody>
      </p:sp>
    </p:spTree>
    <p:extLst>
      <p:ext uri="{BB962C8B-B14F-4D97-AF65-F5344CB8AC3E}">
        <p14:creationId xmlns:p14="http://schemas.microsoft.com/office/powerpoint/2010/main" val="291148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111523529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13</a:t>
            </a:fld>
            <a:endParaRPr lang="ja-JP" altLang="en-US" dirty="0"/>
          </a:p>
        </p:txBody>
      </p:sp>
    </p:spTree>
    <p:extLst>
      <p:ext uri="{BB962C8B-B14F-4D97-AF65-F5344CB8AC3E}">
        <p14:creationId xmlns:p14="http://schemas.microsoft.com/office/powerpoint/2010/main" val="244960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9422471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14</a:t>
            </a:fld>
            <a:endParaRPr lang="ja-JP" altLang="en-US" dirty="0"/>
          </a:p>
        </p:txBody>
      </p:sp>
    </p:spTree>
    <p:extLst>
      <p:ext uri="{BB962C8B-B14F-4D97-AF65-F5344CB8AC3E}">
        <p14:creationId xmlns:p14="http://schemas.microsoft.com/office/powerpoint/2010/main" val="137926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5488590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15</a:t>
            </a:fld>
            <a:endParaRPr lang="ja-JP" altLang="en-US" dirty="0"/>
          </a:p>
        </p:txBody>
      </p:sp>
    </p:spTree>
    <p:extLst>
      <p:ext uri="{BB962C8B-B14F-4D97-AF65-F5344CB8AC3E}">
        <p14:creationId xmlns:p14="http://schemas.microsoft.com/office/powerpoint/2010/main" val="65668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16</a:t>
            </a:fld>
            <a:endParaRPr lang="ja-JP" altLang="en-US" dirty="0"/>
          </a:p>
        </p:txBody>
      </p:sp>
      <mc:AlternateContent xmlns:mc="http://schemas.openxmlformats.org/markup-compatibility/2006">
        <mc:Choice xmlns:cx1="http://schemas.microsoft.com/office/drawing/2015/9/8/chartex" Requires="cx1">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871357068"/>
                  </p:ext>
                </p:extLst>
              </p:nvPr>
            </p:nvGraphicFramePr>
            <p:xfrm>
              <a:off x="85725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コンテンツ プレースホルダー 7"/>
              <p:cNvPicPr>
                <a:picLocks noGrp="1" noRot="1" noChangeAspect="1" noMove="1" noResize="1" noEditPoints="1" noAdjustHandles="1" noChangeArrowheads="1" noChangeShapeType="1"/>
              </p:cNvPicPr>
              <p:nvPr/>
            </p:nvPicPr>
            <p:blipFill>
              <a:blip r:embed="rId3"/>
              <a:stretch>
                <a:fillRect/>
              </a:stretch>
            </p:blipFill>
            <p:spPr>
              <a:xfrm>
                <a:off x="857250" y="1825625"/>
                <a:ext cx="10515600" cy="4351338"/>
              </a:xfrm>
              <a:prstGeom prst="rect">
                <a:avLst/>
              </a:prstGeom>
            </p:spPr>
          </p:pic>
        </mc:Fallback>
      </mc:AlternateContent>
    </p:spTree>
    <p:extLst>
      <p:ext uri="{BB962C8B-B14F-4D97-AF65-F5344CB8AC3E}">
        <p14:creationId xmlns:p14="http://schemas.microsoft.com/office/powerpoint/2010/main" val="247264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6A24D6-38D2-B64C-96E4-BBA39DB944B8}"/>
              </a:ext>
            </a:extLst>
          </p:cNvPr>
          <p:cNvSpPr>
            <a:spLocks noGrp="1"/>
          </p:cNvSpPr>
          <p:nvPr>
            <p:ph type="title"/>
          </p:nvPr>
        </p:nvSpPr>
        <p:spPr/>
        <p:txBody>
          <a:bodyPr/>
          <a:lstStyle/>
          <a:p>
            <a:endParaRPr kumimoji="1" lang="ja-JP" altLang="en-US"/>
          </a:p>
        </p:txBody>
      </p:sp>
      <mc:AlternateContent xmlns:mc="http://schemas.openxmlformats.org/markup-compatibility/2006">
        <mc:Choice xmlns:cx1="http://schemas.microsoft.com/office/drawing/2015/9/8/chartex" Requires="cx1">
          <p:graphicFrame>
            <p:nvGraphicFramePr>
              <p:cNvPr id="5" name="コンテンツ プレースホルダー 4">
                <a:extLst>
                  <a:ext uri="{FF2B5EF4-FFF2-40B4-BE49-F238E27FC236}">
                    <a16:creationId xmlns:a16="http://schemas.microsoft.com/office/drawing/2014/main" id="{E8DD6194-4DA6-9F4F-A1C4-CA536B543E33}"/>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コンテンツ プレースホルダー 4">
                <a:extLst>
                  <a:ext uri="{FF2B5EF4-FFF2-40B4-BE49-F238E27FC236}">
                    <a16:creationId xmlns:a16="http://schemas.microsoft.com/office/drawing/2014/main" id="{E8DD6194-4DA6-9F4F-A1C4-CA536B543E33}"/>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スライド番号プレースホルダー 3">
            <a:extLst>
              <a:ext uri="{FF2B5EF4-FFF2-40B4-BE49-F238E27FC236}">
                <a16:creationId xmlns:a16="http://schemas.microsoft.com/office/drawing/2014/main" id="{7F3D4661-266F-FC40-B892-B319F53EF2A9}"/>
              </a:ext>
            </a:extLst>
          </p:cNvPr>
          <p:cNvSpPr>
            <a:spLocks noGrp="1"/>
          </p:cNvSpPr>
          <p:nvPr>
            <p:ph type="sldNum" sz="quarter" idx="12"/>
          </p:nvPr>
        </p:nvSpPr>
        <p:spPr/>
        <p:txBody>
          <a:bodyPr/>
          <a:lstStyle/>
          <a:p>
            <a:fld id="{BDDD818E-D94C-4FF9-8A5D-43B4D9275ADB}" type="slidenum">
              <a:rPr lang="ja-JP" altLang="en-US" smtClean="0"/>
              <a:pPr/>
              <a:t>17</a:t>
            </a:fld>
            <a:endParaRPr lang="ja-JP" altLang="en-US" dirty="0"/>
          </a:p>
        </p:txBody>
      </p:sp>
    </p:spTree>
    <p:extLst>
      <p:ext uri="{BB962C8B-B14F-4D97-AF65-F5344CB8AC3E}">
        <p14:creationId xmlns:p14="http://schemas.microsoft.com/office/powerpoint/2010/main" val="19568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1FF5C9-D82A-408D-8976-4D05A0305868}" type="slidenum">
              <a:rPr kumimoji="1" lang="ja-JP" altLang="en-US" smtClean="0"/>
              <a:t>18</a:t>
            </a:fld>
            <a:endParaRPr kumimoji="1" lang="ja-JP" altLang="en-US"/>
          </a:p>
        </p:txBody>
      </p:sp>
      <mc:AlternateContent xmlns:mc="http://schemas.openxmlformats.org/markup-compatibility/2006">
        <mc:Choice xmlns:cx1="http://schemas.microsoft.com/office/drawing/2015/9/8/chartex" Requires="cx1">
          <p:graphicFrame>
            <p:nvGraphicFramePr>
              <p:cNvPr id="5" name="グラフ 4"/>
              <p:cNvGraphicFramePr/>
              <p:nvPr>
                <p:extLst>
                  <p:ext uri="{D42A27DB-BD31-4B8C-83A1-F6EECF244321}">
                    <p14:modId xmlns:p14="http://schemas.microsoft.com/office/powerpoint/2010/main" val="410366157"/>
                  </p:ext>
                </p:extLst>
              </p:nvPr>
            </p:nvGraphicFramePr>
            <p:xfrm>
              <a:off x="2032000" y="719666"/>
              <a:ext cx="7020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グラフ 4"/>
              <p:cNvPicPr>
                <a:picLocks noGrp="1" noRot="1" noChangeAspect="1" noMove="1" noResize="1" noEditPoints="1" noAdjustHandles="1" noChangeArrowheads="1" noChangeShapeType="1"/>
              </p:cNvPicPr>
              <p:nvPr/>
            </p:nvPicPr>
            <p:blipFill>
              <a:blip r:embed="rId3"/>
              <a:stretch>
                <a:fillRect/>
              </a:stretch>
            </p:blipFill>
            <p:spPr>
              <a:xfrm>
                <a:off x="2032000" y="719666"/>
                <a:ext cx="7020000" cy="5418667"/>
              </a:xfrm>
              <a:prstGeom prst="rect">
                <a:avLst/>
              </a:prstGeom>
            </p:spPr>
          </p:pic>
        </mc:Fallback>
      </mc:AlternateContent>
    </p:spTree>
    <p:extLst>
      <p:ext uri="{BB962C8B-B14F-4D97-AF65-F5344CB8AC3E}">
        <p14:creationId xmlns:p14="http://schemas.microsoft.com/office/powerpoint/2010/main" val="405831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9783159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19</a:t>
            </a:fld>
            <a:endParaRPr lang="ja-JP" altLang="en-US" dirty="0"/>
          </a:p>
        </p:txBody>
      </p:sp>
    </p:spTree>
    <p:extLst>
      <p:ext uri="{BB962C8B-B14F-4D97-AF65-F5344CB8AC3E}">
        <p14:creationId xmlns:p14="http://schemas.microsoft.com/office/powerpoint/2010/main" val="237164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評価実験の概要</a:t>
            </a:r>
          </a:p>
        </p:txBody>
      </p:sp>
      <p:sp>
        <p:nvSpPr>
          <p:cNvPr id="3" name="コンテンツ プレースホルダー 2"/>
          <p:cNvSpPr>
            <a:spLocks noGrp="1"/>
          </p:cNvSpPr>
          <p:nvPr>
            <p:ph idx="1"/>
          </p:nvPr>
        </p:nvSpPr>
        <p:spPr>
          <a:xfrm>
            <a:off x="838200" y="1736333"/>
            <a:ext cx="10812694" cy="4808306"/>
          </a:xfrm>
        </p:spPr>
        <p:txBody>
          <a:bodyPr>
            <a:normAutofit/>
          </a:bodyPr>
          <a:lstStyle/>
          <a:p>
            <a:pPr>
              <a:buClr>
                <a:schemeClr val="tx2"/>
              </a:buCl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 1</a:t>
            </a:r>
            <a:r>
              <a:rPr lang="ja-JP" altLang="en-US" dirty="0">
                <a:latin typeface="メイリオ" panose="020B0604030504040204" pitchFamily="50" charset="-128"/>
                <a:ea typeface="メイリオ" panose="020B0604030504040204" pitchFamily="50" charset="-128"/>
              </a:rPr>
              <a:t>人で</a:t>
            </a:r>
            <a:r>
              <a:rPr lang="en-US" altLang="ja-JP" dirty="0">
                <a:latin typeface="メイリオ" panose="020B0604030504040204" pitchFamily="50" charset="-128"/>
                <a:ea typeface="メイリオ" panose="020B0604030504040204" pitchFamily="50" charset="-128"/>
              </a:rPr>
              <a:t>3</a:t>
            </a:r>
            <a:r>
              <a:rPr lang="ja-JP" altLang="en-US" dirty="0" err="1">
                <a:latin typeface="メイリオ" panose="020B0604030504040204" pitchFamily="50" charset="-128"/>
                <a:ea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rPr>
              <a:t>コード片に対してテストコードを書いてもら</a:t>
            </a:r>
            <a:r>
              <a:rPr lang="ja-JP" altLang="en-US" dirty="0"/>
              <a:t>う</a:t>
            </a:r>
            <a:endParaRPr lang="en-US" altLang="ja-JP"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1</a:t>
            </a:r>
            <a:r>
              <a:rPr lang="ja-JP" altLang="en-US" sz="2800" dirty="0">
                <a:latin typeface="メイリオ" panose="020B0604030504040204" pitchFamily="50" charset="-128"/>
                <a:ea typeface="メイリオ" panose="020B0604030504040204" pitchFamily="50" charset="-128"/>
              </a:rPr>
              <a:t>回目は、</a:t>
            </a:r>
            <a:r>
              <a:rPr lang="ja-JP" altLang="en-US" sz="2800" dirty="0">
                <a:solidFill>
                  <a:srgbClr val="FF0000"/>
                </a:solidFill>
                <a:latin typeface="メイリオ" panose="020B0604030504040204" pitchFamily="50" charset="-128"/>
                <a:ea typeface="メイリオ" panose="020B0604030504040204" pitchFamily="50" charset="-128"/>
              </a:rPr>
              <a:t>何も使わず</a:t>
            </a:r>
            <a:r>
              <a:rPr lang="ja-JP" altLang="en-US" sz="2800" dirty="0">
                <a:latin typeface="メイリオ" panose="020B0604030504040204" pitchFamily="50" charset="-128"/>
                <a:ea typeface="メイリオ" panose="020B0604030504040204" pitchFamily="50" charset="-128"/>
              </a:rPr>
              <a:t>テストコードを書く</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n"/>
            </a:pPr>
            <a:r>
              <a:rPr kumimoji="1" lang="en-US" altLang="ja-JP" sz="2800" dirty="0">
                <a:latin typeface="メイリオ" panose="020B0604030504040204" pitchFamily="50" charset="-128"/>
                <a:ea typeface="メイリオ" panose="020B0604030504040204" pitchFamily="50" charset="-128"/>
              </a:rPr>
              <a:t> 2</a:t>
            </a:r>
            <a:r>
              <a:rPr kumimoji="1" lang="ja-JP" altLang="en-US" sz="2800" dirty="0">
                <a:latin typeface="メイリオ" panose="020B0604030504040204" pitchFamily="50" charset="-128"/>
                <a:ea typeface="メイリオ" panose="020B0604030504040204" pitchFamily="50" charset="-128"/>
              </a:rPr>
              <a:t>回目は、</a:t>
            </a:r>
            <a:r>
              <a:rPr kumimoji="1" lang="ja-JP" altLang="en-US" sz="2800" dirty="0">
                <a:solidFill>
                  <a:srgbClr val="FF0000"/>
                </a:solidFill>
                <a:latin typeface="メイリオ" panose="020B0604030504040204" pitchFamily="50" charset="-128"/>
                <a:ea typeface="メイリオ" panose="020B0604030504040204" pitchFamily="50" charset="-128"/>
              </a:rPr>
              <a:t>テスト推薦ツールを使って</a:t>
            </a:r>
            <a:r>
              <a:rPr kumimoji="1" lang="ja-JP" altLang="en-US" sz="2800" dirty="0">
                <a:latin typeface="メイリオ" panose="020B0604030504040204" pitchFamily="50" charset="-128"/>
                <a:ea typeface="メイリオ" panose="020B0604030504040204" pitchFamily="50" charset="-128"/>
              </a:rPr>
              <a:t>書く</a:t>
            </a:r>
            <a:r>
              <a:rPr kumimoji="1" lang="en-US" altLang="ja-JP"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20</a:t>
            </a:r>
            <a:r>
              <a:rPr kumimoji="1" lang="ja-JP" altLang="en-US" sz="2800" dirty="0">
                <a:latin typeface="メイリオ" panose="020B0604030504040204" pitchFamily="50" charset="-128"/>
                <a:ea typeface="メイリオ" panose="020B0604030504040204" pitchFamily="50" charset="-128"/>
              </a:rPr>
              <a:t>分</a:t>
            </a:r>
            <a:r>
              <a:rPr kumimoji="1"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3</a:t>
            </a:r>
            <a:r>
              <a:rPr lang="ja-JP" altLang="en-US" sz="2800" dirty="0">
                <a:latin typeface="メイリオ" panose="020B0604030504040204" pitchFamily="50" charset="-128"/>
                <a:ea typeface="メイリオ" panose="020B0604030504040204" pitchFamily="50" charset="-128"/>
              </a:rPr>
              <a:t>回目は、何も使わないまたはツールを利用して書く</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endParaRPr kumimoji="1" lang="en-US" altLang="ja-JP" sz="2800" dirty="0">
              <a:latin typeface="メイリオ" panose="020B0604030504040204" pitchFamily="50" charset="-128"/>
              <a:ea typeface="メイリオ" panose="020B0604030504040204" pitchFamily="50" charset="-128"/>
            </a:endParaRPr>
          </a:p>
          <a:p>
            <a:pPr marL="914400" lvl="2" indent="0">
              <a:buClr>
                <a:schemeClr val="tx2"/>
              </a:buClr>
              <a:buNone/>
            </a:pPr>
            <a:r>
              <a:rPr lang="en-US" altLang="ja-JP" sz="2400" dirty="0">
                <a:latin typeface="メイリオ" panose="020B0604030504040204" pitchFamily="50" charset="-128"/>
                <a:ea typeface="メイリオ" panose="020B0604030504040204" pitchFamily="50" charset="-128"/>
              </a:rPr>
              <a:t>※ 1</a:t>
            </a:r>
            <a:r>
              <a:rPr lang="ja-JP" altLang="en-US" sz="2400" dirty="0">
                <a:latin typeface="メイリオ" panose="020B0604030504040204" pitchFamily="50" charset="-128"/>
                <a:ea typeface="メイリオ" panose="020B0604030504040204" pitchFamily="50" charset="-128"/>
              </a:rPr>
              <a:t>回目に推薦ツールを使う場合もある</a:t>
            </a:r>
            <a:r>
              <a:rPr lang="en-US" altLang="ja-JP" sz="2800" dirty="0">
                <a:latin typeface="メイリオ" panose="020B0604030504040204" pitchFamily="50" charset="-128"/>
                <a:ea typeface="メイリオ" panose="020B0604030504040204" pitchFamily="50" charset="-128"/>
              </a:rPr>
              <a:t>	</a:t>
            </a:r>
          </a:p>
          <a:p>
            <a:pPr lvl="1">
              <a:buClr>
                <a:schemeClr val="tx2"/>
              </a:buClr>
              <a:buFont typeface="Wingdings" panose="05000000000000000000" pitchFamily="2" charset="2"/>
              <a:buChar char="n"/>
            </a:pP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アンケート回答</a:t>
            </a:r>
            <a:endParaRPr lang="en-US" altLang="ja-JP" sz="2800"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05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調査すること</a:t>
            </a:r>
            <a:endParaRPr lang="en-US" altLang="ja-JP" dirty="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lang="ja-JP" altLang="en-US" sz="2800" dirty="0">
                <a:latin typeface="メイリオ" panose="020B0604030504040204" pitchFamily="50" charset="-128"/>
                <a:ea typeface="メイリオ" panose="020B0604030504040204" pitchFamily="50" charset="-128"/>
              </a:rPr>
              <a:t> 自身で納得するまでのテストコード</a:t>
            </a:r>
            <a:r>
              <a:rPr lang="ja-JP" altLang="en-US" sz="2800" dirty="0">
                <a:solidFill>
                  <a:srgbClr val="FF0000"/>
                </a:solidFill>
                <a:latin typeface="メイリオ" panose="020B0604030504040204" pitchFamily="50" charset="-128"/>
                <a:ea typeface="メイリオ" panose="020B0604030504040204" pitchFamily="50" charset="-128"/>
              </a:rPr>
              <a:t>作成時間</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最大</a:t>
            </a:r>
            <a:r>
              <a:rPr lang="en-US" altLang="ja-JP" sz="2800" dirty="0">
                <a:latin typeface="メイリオ" panose="020B0604030504040204" pitchFamily="50" charset="-128"/>
                <a:ea typeface="メイリオ" panose="020B0604030504040204" pitchFamily="50" charset="-128"/>
              </a:rPr>
              <a:t>20</a:t>
            </a:r>
            <a:r>
              <a:rPr lang="ja-JP" altLang="en-US" sz="2800" dirty="0">
                <a:latin typeface="メイリオ" panose="020B0604030504040204" pitchFamily="50" charset="-128"/>
                <a:ea typeface="メイリオ" panose="020B0604030504040204" pitchFamily="50" charset="-128"/>
              </a:rPr>
              <a:t>分</a:t>
            </a:r>
            <a:r>
              <a:rPr lang="en-US" altLang="ja-JP" sz="2800" dirty="0">
                <a:latin typeface="メイリオ" panose="020B0604030504040204" pitchFamily="50" charset="-128"/>
                <a:ea typeface="メイリオ" panose="020B0604030504040204" pitchFamily="50" charset="-128"/>
              </a:rPr>
              <a:t>)</a:t>
            </a:r>
          </a:p>
          <a:p>
            <a:pPr lvl="1">
              <a:buClr>
                <a:schemeClr val="tx2"/>
              </a:buClr>
              <a:buFont typeface="Wingdings" panose="05000000000000000000" pitchFamily="2" charset="2"/>
              <a:buChar char="Ø"/>
            </a:pPr>
            <a:r>
              <a:rPr lang="ja-JP" altLang="en-US" sz="2800" dirty="0">
                <a:latin typeface="メイリオ" panose="020B0604030504040204" pitchFamily="50" charset="-128"/>
                <a:ea typeface="メイリオ" panose="020B0604030504040204" pitchFamily="50" charset="-128"/>
              </a:rPr>
              <a:t> テストコードの</a:t>
            </a:r>
            <a:r>
              <a:rPr lang="ja-JP" altLang="en-US" sz="2800" dirty="0">
                <a:solidFill>
                  <a:srgbClr val="FF0000"/>
                </a:solidFill>
                <a:latin typeface="メイリオ" panose="020B0604030504040204" pitchFamily="50" charset="-128"/>
                <a:ea typeface="メイリオ" panose="020B0604030504040204" pitchFamily="50" charset="-128"/>
              </a:rPr>
              <a:t>品質</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テストスメルの有無</a:t>
            </a:r>
            <a:r>
              <a:rPr lang="en-US" altLang="ja-JP" sz="2800" dirty="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8A1FF5C9-D82A-408D-8976-4D05A0305868}" type="slidenum">
              <a:rPr lang="ja-JP" altLang="en-US" smtClean="0"/>
              <a:pPr/>
              <a:t>2</a:t>
            </a:fld>
            <a:endParaRPr lang="ja-JP" altLang="en-US" dirty="0"/>
          </a:p>
        </p:txBody>
      </p:sp>
    </p:spTree>
    <p:extLst>
      <p:ext uri="{BB962C8B-B14F-4D97-AF65-F5344CB8AC3E}">
        <p14:creationId xmlns:p14="http://schemas.microsoft.com/office/powerpoint/2010/main" val="373482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20</a:t>
            </a:fld>
            <a:endParaRPr lang="ja-JP" altLang="en-US" dirty="0"/>
          </a:p>
        </p:txBody>
      </p:sp>
      <mc:AlternateContent xmlns:mc="http://schemas.openxmlformats.org/markup-compatibility/2006">
        <mc:Choice xmlns:cx1="http://schemas.microsoft.com/office/drawing/2015/9/8/chartex" Requires="cx1">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115444438"/>
                  </p:ext>
                </p:extLst>
              </p:nvPr>
            </p:nvGraphicFramePr>
            <p:xfrm>
              <a:off x="857250" y="1825625"/>
              <a:ext cx="70200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コンテンツ プレースホルダー 7"/>
              <p:cNvPicPr>
                <a:picLocks noGrp="1" noRot="1" noChangeAspect="1" noMove="1" noResize="1" noEditPoints="1" noAdjustHandles="1" noChangeArrowheads="1" noChangeShapeType="1"/>
              </p:cNvPicPr>
              <p:nvPr/>
            </p:nvPicPr>
            <p:blipFill>
              <a:blip r:embed="rId3"/>
              <a:stretch>
                <a:fillRect/>
              </a:stretch>
            </p:blipFill>
            <p:spPr>
              <a:xfrm>
                <a:off x="857250" y="1825625"/>
                <a:ext cx="7020000" cy="4351338"/>
              </a:xfrm>
              <a:prstGeom prst="rect">
                <a:avLst/>
              </a:prstGeom>
            </p:spPr>
          </p:pic>
        </mc:Fallback>
      </mc:AlternateContent>
    </p:spTree>
    <p:extLst>
      <p:ext uri="{BB962C8B-B14F-4D97-AF65-F5344CB8AC3E}">
        <p14:creationId xmlns:p14="http://schemas.microsoft.com/office/powerpoint/2010/main" val="343247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069522650"/>
              </p:ext>
            </p:extLst>
          </p:nvPr>
        </p:nvGraphicFramePr>
        <p:xfrm>
          <a:off x="838200" y="1825625"/>
          <a:ext cx="702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21</a:t>
            </a:fld>
            <a:endParaRPr lang="ja-JP" altLang="en-US" dirty="0"/>
          </a:p>
        </p:txBody>
      </p:sp>
    </p:spTree>
    <p:extLst>
      <p:ext uri="{BB962C8B-B14F-4D97-AF65-F5344CB8AC3E}">
        <p14:creationId xmlns:p14="http://schemas.microsoft.com/office/powerpoint/2010/main" val="301962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103900472"/>
              </p:ext>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22</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971778735"/>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999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2614888734"/>
              </p:ext>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23</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855405677"/>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a:extLst>
              <a:ext uri="{FF2B5EF4-FFF2-40B4-BE49-F238E27FC236}">
                <a16:creationId xmlns:a16="http://schemas.microsoft.com/office/drawing/2014/main" id="{6AC3A437-2595-FF4C-A6C9-E07DCFC518E1}"/>
              </a:ext>
            </a:extLst>
          </p:cNvPr>
          <p:cNvSpPr/>
          <p:nvPr/>
        </p:nvSpPr>
        <p:spPr>
          <a:xfrm>
            <a:off x="5018485" y="631590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C41124F-0734-F44C-85F6-A310A9D32F4C}"/>
              </a:ext>
            </a:extLst>
          </p:cNvPr>
          <p:cNvSpPr txBox="1"/>
          <p:nvPr/>
        </p:nvSpPr>
        <p:spPr>
          <a:xfrm>
            <a:off x="5178485" y="6203805"/>
            <a:ext cx="1117600" cy="378565"/>
          </a:xfrm>
          <a:prstGeom prst="rect">
            <a:avLst/>
          </a:prstGeom>
          <a:noFill/>
        </p:spPr>
        <p:txBody>
          <a:bodyPr wrap="square" rtlCol="0">
            <a:spAutoFit/>
          </a:bodyPr>
          <a:lstStyle/>
          <a:p>
            <a:r>
              <a:rPr kumimoji="1" lang="en-US" altLang="ja-JP" sz="1860" b="1" dirty="0">
                <a:solidFill>
                  <a:schemeClr val="tx1">
                    <a:lumMod val="65000"/>
                    <a:lumOff val="35000"/>
                  </a:schemeClr>
                </a:solidFill>
              </a:rPr>
              <a:t>Manual</a:t>
            </a:r>
            <a:endParaRPr kumimoji="1" lang="ja-JP" altLang="en-US" sz="1860" b="1">
              <a:solidFill>
                <a:schemeClr val="tx1">
                  <a:lumMod val="65000"/>
                  <a:lumOff val="35000"/>
                </a:schemeClr>
              </a:solidFill>
            </a:endParaRPr>
          </a:p>
        </p:txBody>
      </p:sp>
      <p:sp>
        <p:nvSpPr>
          <p:cNvPr id="12" name="正方形/長方形 11">
            <a:extLst>
              <a:ext uri="{FF2B5EF4-FFF2-40B4-BE49-F238E27FC236}">
                <a16:creationId xmlns:a16="http://schemas.microsoft.com/office/drawing/2014/main" id="{62F4946A-2043-3E48-BA34-747554025BBA}"/>
              </a:ext>
            </a:extLst>
          </p:cNvPr>
          <p:cNvSpPr/>
          <p:nvPr/>
        </p:nvSpPr>
        <p:spPr>
          <a:xfrm>
            <a:off x="6622314" y="6311283"/>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A1CA2C6-0BE8-F04B-956F-827B826EEE45}"/>
              </a:ext>
            </a:extLst>
          </p:cNvPr>
          <p:cNvSpPr txBox="1"/>
          <p:nvPr/>
        </p:nvSpPr>
        <p:spPr>
          <a:xfrm>
            <a:off x="6782314" y="6199188"/>
            <a:ext cx="1117600" cy="378565"/>
          </a:xfrm>
          <a:prstGeom prst="rect">
            <a:avLst/>
          </a:prstGeom>
          <a:noFill/>
        </p:spPr>
        <p:txBody>
          <a:bodyPr wrap="square" rtlCol="0">
            <a:spAutoFit/>
          </a:bodyPr>
          <a:lstStyle/>
          <a:p>
            <a:r>
              <a:rPr kumimoji="1" lang="en-US" altLang="ja-JP" sz="1860" b="1" dirty="0">
                <a:solidFill>
                  <a:schemeClr val="tx1">
                    <a:lumMod val="65000"/>
                    <a:lumOff val="35000"/>
                  </a:schemeClr>
                </a:solidFill>
              </a:rPr>
              <a:t>Tool</a:t>
            </a:r>
            <a:endParaRPr kumimoji="1" lang="ja-JP" altLang="en-US" sz="1860" b="1">
              <a:solidFill>
                <a:schemeClr val="tx1">
                  <a:lumMod val="65000"/>
                  <a:lumOff val="35000"/>
                </a:schemeClr>
              </a:solidFill>
            </a:endParaRPr>
          </a:p>
        </p:txBody>
      </p:sp>
    </p:spTree>
    <p:extLst>
      <p:ext uri="{BB962C8B-B14F-4D97-AF65-F5344CB8AC3E}">
        <p14:creationId xmlns:p14="http://schemas.microsoft.com/office/powerpoint/2010/main" val="82734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nvPr>
        </p:nvGraphicFramePr>
        <p:xfrm>
          <a:off x="6081829" y="1847850"/>
          <a:ext cx="54000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24</a:t>
            </a:fld>
            <a:endParaRPr lang="ja-JP" altLang="en-US" dirty="0"/>
          </a:p>
        </p:txBody>
      </p:sp>
      <p:graphicFrame>
        <p:nvGraphicFramePr>
          <p:cNvPr id="5"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1797789532"/>
              </p:ext>
            </p:extLst>
          </p:nvPr>
        </p:nvGraphicFramePr>
        <p:xfrm>
          <a:off x="681829" y="1847850"/>
          <a:ext cx="54000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903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DDD818E-D94C-4FF9-8A5D-43B4D9275ADB}" type="slidenum">
              <a:rPr kumimoji="1" lang="ja-JP" altLang="en-US" smtClean="0"/>
              <a:t>25</a:t>
            </a:fld>
            <a:endParaRPr kumimoji="1" lang="ja-JP" altLang="en-US"/>
          </a:p>
        </p:txBody>
      </p:sp>
      <p:pic>
        <p:nvPicPr>
          <p:cNvPr id="3" name="図 2"/>
          <p:cNvPicPr>
            <a:picLocks noChangeAspect="1"/>
          </p:cNvPicPr>
          <p:nvPr/>
        </p:nvPicPr>
        <p:blipFill rotWithShape="1">
          <a:blip r:embed="rId2"/>
          <a:srcRect l="2899" t="5459" r="43585" b="54852"/>
          <a:stretch/>
        </p:blipFill>
        <p:spPr>
          <a:xfrm>
            <a:off x="3609975" y="454025"/>
            <a:ext cx="5219559" cy="6267450"/>
          </a:xfrm>
          <a:prstGeom prst="rect">
            <a:avLst/>
          </a:prstGeom>
        </p:spPr>
      </p:pic>
      <p:sp>
        <p:nvSpPr>
          <p:cNvPr id="7" name="楕円 6"/>
          <p:cNvSpPr/>
          <p:nvPr/>
        </p:nvSpPr>
        <p:spPr>
          <a:xfrm>
            <a:off x="4372495" y="74814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1</a:t>
            </a:r>
            <a:endParaRPr kumimoji="1" lang="ja-JP" altLang="en-US" b="1" dirty="0"/>
          </a:p>
        </p:txBody>
      </p:sp>
      <p:sp>
        <p:nvSpPr>
          <p:cNvPr id="8" name="楕円 7"/>
          <p:cNvSpPr/>
          <p:nvPr/>
        </p:nvSpPr>
        <p:spPr>
          <a:xfrm>
            <a:off x="7862455" y="74814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2</a:t>
            </a:r>
            <a:endParaRPr kumimoji="1" lang="ja-JP" altLang="en-US" b="1" dirty="0"/>
          </a:p>
        </p:txBody>
      </p:sp>
      <p:sp>
        <p:nvSpPr>
          <p:cNvPr id="10" name="楕円 9"/>
          <p:cNvSpPr/>
          <p:nvPr/>
        </p:nvSpPr>
        <p:spPr>
          <a:xfrm>
            <a:off x="6959139" y="512210"/>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3</a:t>
            </a:r>
            <a:endParaRPr kumimoji="1" lang="ja-JP" altLang="en-US" b="1" dirty="0"/>
          </a:p>
        </p:txBody>
      </p:sp>
      <p:sp>
        <p:nvSpPr>
          <p:cNvPr id="11" name="楕円 10"/>
          <p:cNvSpPr/>
          <p:nvPr/>
        </p:nvSpPr>
        <p:spPr>
          <a:xfrm>
            <a:off x="6820594" y="211518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4</a:t>
            </a:r>
            <a:endParaRPr kumimoji="1" lang="ja-JP" altLang="en-US" b="1" dirty="0"/>
          </a:p>
        </p:txBody>
      </p:sp>
      <p:sp>
        <p:nvSpPr>
          <p:cNvPr id="13" name="右中かっこ 12"/>
          <p:cNvSpPr/>
          <p:nvPr/>
        </p:nvSpPr>
        <p:spPr>
          <a:xfrm>
            <a:off x="7299961" y="2824162"/>
            <a:ext cx="464126" cy="3724275"/>
          </a:xfrm>
          <a:prstGeom prst="rightBrace">
            <a:avLst>
              <a:gd name="adj1" fmla="val 36038"/>
              <a:gd name="adj2" fmla="val 28002"/>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楕円 11"/>
          <p:cNvSpPr/>
          <p:nvPr/>
        </p:nvSpPr>
        <p:spPr>
          <a:xfrm>
            <a:off x="7692044" y="3710995"/>
            <a:ext cx="340822" cy="34082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b="1" dirty="0"/>
              <a:t>5</a:t>
            </a:r>
            <a:endParaRPr kumimoji="1" lang="ja-JP" altLang="en-US" b="1" dirty="0"/>
          </a:p>
        </p:txBody>
      </p:sp>
    </p:spTree>
    <p:extLst>
      <p:ext uri="{BB962C8B-B14F-4D97-AF65-F5344CB8AC3E}">
        <p14:creationId xmlns:p14="http://schemas.microsoft.com/office/powerpoint/2010/main" val="385323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6358325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3</a:t>
            </a:fld>
            <a:endParaRPr lang="ja-JP" altLang="en-US" dirty="0"/>
          </a:p>
        </p:txBody>
      </p:sp>
    </p:spTree>
    <p:extLst>
      <p:ext uri="{BB962C8B-B14F-4D97-AF65-F5344CB8AC3E}">
        <p14:creationId xmlns:p14="http://schemas.microsoft.com/office/powerpoint/2010/main" val="391691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239575892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4</a:t>
            </a:fld>
            <a:endParaRPr lang="ja-JP" altLang="en-US" dirty="0"/>
          </a:p>
        </p:txBody>
      </p:sp>
    </p:spTree>
    <p:extLst>
      <p:ext uri="{BB962C8B-B14F-4D97-AF65-F5344CB8AC3E}">
        <p14:creationId xmlns:p14="http://schemas.microsoft.com/office/powerpoint/2010/main" val="70023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RQ2:</a:t>
            </a:r>
            <a:r>
              <a:rPr kumimoji="1" lang="ja-JP" altLang="en-US" dirty="0"/>
              <a:t>ツールの利用はテストコード作成時間にどのような影響を与えるか？</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34126828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5</a:t>
            </a:fld>
            <a:endParaRPr lang="ja-JP" altLang="en-US" dirty="0"/>
          </a:p>
        </p:txBody>
      </p:sp>
    </p:spTree>
    <p:extLst>
      <p:ext uri="{BB962C8B-B14F-4D97-AF65-F5344CB8AC3E}">
        <p14:creationId xmlns:p14="http://schemas.microsoft.com/office/powerpoint/2010/main" val="13022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RQ3:</a:t>
            </a:r>
            <a:r>
              <a:rPr kumimoji="1" lang="ja-JP" altLang="en-US" dirty="0"/>
              <a:t>推薦ツールの利用はテストコードの品質にどのような影響があるか</a:t>
            </a:r>
            <a:r>
              <a:rPr lang="ja-JP" altLang="en-US" dirty="0"/>
              <a:t>？</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64894221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6</a:t>
            </a:fld>
            <a:endParaRPr lang="ja-JP" altLang="en-US" dirty="0"/>
          </a:p>
        </p:txBody>
      </p:sp>
    </p:spTree>
    <p:extLst>
      <p:ext uri="{BB962C8B-B14F-4D97-AF65-F5344CB8AC3E}">
        <p14:creationId xmlns:p14="http://schemas.microsoft.com/office/powerpoint/2010/main" val="429094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815320" cy="1325563"/>
          </a:xfrm>
        </p:spPr>
        <p:txBody>
          <a:bodyPr>
            <a:normAutofit/>
          </a:bodyPr>
          <a:lstStyle/>
          <a:p>
            <a:r>
              <a:rPr lang="en-US" altLang="ja-JP" sz="4000" dirty="0"/>
              <a:t>RQ1:</a:t>
            </a:r>
            <a:r>
              <a:rPr lang="ja-JP" altLang="en-US" sz="4000" dirty="0"/>
              <a:t>ツールの利用はカバレッジ</a:t>
            </a:r>
            <a:r>
              <a:rPr lang="en-US" altLang="ja-JP" sz="4000" dirty="0"/>
              <a:t>(</a:t>
            </a:r>
            <a:r>
              <a:rPr lang="ja-JP" altLang="en-US" sz="4000" dirty="0"/>
              <a:t>命令網羅</a:t>
            </a:r>
            <a:r>
              <a:rPr lang="en-US" altLang="ja-JP" sz="4000" dirty="0"/>
              <a:t>C0)</a:t>
            </a:r>
            <a:r>
              <a:rPr lang="ja-JP" altLang="en-US" sz="4000" dirty="0"/>
              <a:t>に影響するか？</a:t>
            </a:r>
            <a:endParaRPr kumimoji="1" lang="ja-JP" altLang="en-US" sz="40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1392993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スライド番号プレースホルダー 6"/>
          <p:cNvSpPr>
            <a:spLocks noGrp="1"/>
          </p:cNvSpPr>
          <p:nvPr>
            <p:ph type="sldNum" sz="quarter" idx="12"/>
          </p:nvPr>
        </p:nvSpPr>
        <p:spPr/>
        <p:txBody>
          <a:bodyPr/>
          <a:lstStyle/>
          <a:p>
            <a:fld id="{BDDD818E-D94C-4FF9-8A5D-43B4D9275ADB}" type="slidenum">
              <a:rPr lang="ja-JP" altLang="en-US" smtClean="0"/>
              <a:pPr/>
              <a:t>7</a:t>
            </a:fld>
            <a:endParaRPr lang="ja-JP" altLang="en-US" dirty="0"/>
          </a:p>
        </p:txBody>
      </p:sp>
    </p:spTree>
    <p:extLst>
      <p:ext uri="{BB962C8B-B14F-4D97-AF65-F5344CB8AC3E}">
        <p14:creationId xmlns:p14="http://schemas.microsoft.com/office/powerpoint/2010/main" val="351368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31259332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8</a:t>
            </a:fld>
            <a:endParaRPr lang="ja-JP" altLang="en-US" dirty="0"/>
          </a:p>
        </p:txBody>
      </p:sp>
    </p:spTree>
    <p:extLst>
      <p:ext uri="{BB962C8B-B14F-4D97-AF65-F5344CB8AC3E}">
        <p14:creationId xmlns:p14="http://schemas.microsoft.com/office/powerpoint/2010/main" val="384460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977880" cy="1325563"/>
          </a:xfrm>
        </p:spPr>
        <p:txBody>
          <a:bodyPr>
            <a:normAutofit/>
          </a:bodyPr>
          <a:lstStyle/>
          <a:p>
            <a:r>
              <a:rPr kumimoji="1" lang="en-US" altLang="ja-JP" sz="4000" dirty="0"/>
              <a:t>RQ1:</a:t>
            </a:r>
            <a:r>
              <a:rPr kumimoji="1" lang="ja-JP" altLang="en-US" sz="4000" dirty="0"/>
              <a:t>ツールの利用はカバレッジ</a:t>
            </a:r>
            <a:r>
              <a:rPr kumimoji="1" lang="en-US" altLang="ja-JP" sz="4000" dirty="0"/>
              <a:t>(</a:t>
            </a:r>
            <a:r>
              <a:rPr lang="ja-JP" altLang="en-US" sz="4000" dirty="0"/>
              <a:t>分岐</a:t>
            </a:r>
            <a:r>
              <a:rPr kumimoji="1" lang="ja-JP" altLang="en-US" sz="4000" dirty="0"/>
              <a:t>網羅</a:t>
            </a:r>
            <a:r>
              <a:rPr kumimoji="1" lang="en-US" altLang="ja-JP" sz="4000" dirty="0"/>
              <a:t>C1)</a:t>
            </a:r>
            <a:r>
              <a:rPr kumimoji="1" lang="ja-JP" altLang="en-US" sz="4000" dirty="0"/>
              <a:t>に影響するか？</a:t>
            </a:r>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3195585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スライド番号プレースホルダー 2"/>
          <p:cNvSpPr>
            <a:spLocks noGrp="1"/>
          </p:cNvSpPr>
          <p:nvPr>
            <p:ph type="sldNum" sz="quarter" idx="12"/>
          </p:nvPr>
        </p:nvSpPr>
        <p:spPr/>
        <p:txBody>
          <a:bodyPr/>
          <a:lstStyle/>
          <a:p>
            <a:fld id="{BDDD818E-D94C-4FF9-8A5D-43B4D9275ADB}" type="slidenum">
              <a:rPr lang="ja-JP" altLang="en-US" smtClean="0"/>
              <a:pPr/>
              <a:t>9</a:t>
            </a:fld>
            <a:endParaRPr lang="ja-JP" altLang="en-US" dirty="0"/>
          </a:p>
        </p:txBody>
      </p:sp>
    </p:spTree>
    <p:extLst>
      <p:ext uri="{BB962C8B-B14F-4D97-AF65-F5344CB8AC3E}">
        <p14:creationId xmlns:p14="http://schemas.microsoft.com/office/powerpoint/2010/main" val="25508461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34521</TotalTime>
  <Words>589</Words>
  <Application>Microsoft Macintosh PowerPoint</Application>
  <PresentationFormat>ワイド画面</PresentationFormat>
  <Paragraphs>96</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メイリオ</vt:lpstr>
      <vt:lpstr>游ゴシック</vt:lpstr>
      <vt:lpstr>游ゴシック Light</vt:lpstr>
      <vt:lpstr>Arial</vt:lpstr>
      <vt:lpstr>Calibri</vt:lpstr>
      <vt:lpstr>Wingdings</vt:lpstr>
      <vt:lpstr>Office テーマ</vt:lpstr>
      <vt:lpstr>テストコード推薦ツール評価実験結果</vt:lpstr>
      <vt:lpstr>評価実験の概要</vt:lpstr>
      <vt:lpstr>RQ1:ツールの利用はカバレッジ(命令網羅C0)に影響するか？</vt:lpstr>
      <vt:lpstr>RQ1:ツールの利用はカバレッジ(分岐網羅C1)に影響するか？</vt:lpstr>
      <vt:lpstr>RQ2:ツールの利用はテストコード作成時間にどのような影響を与えるか？</vt:lpstr>
      <vt:lpstr>RQ3:推薦ツールの利用はテストコードの品質にどのような影響があるか？</vt:lpstr>
      <vt:lpstr>RQ1:ツールの利用はカバレッジ(命令網羅C0)に影響するか？</vt:lpstr>
      <vt:lpstr>RQ1:ツールの利用はカバレッジ(分岐網羅C1)に影響するか？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RQ1:ツールの利用はカバレッジ(命令網羅C0)に影響するか？</vt:lpstr>
      <vt:lpstr>RQ1:ツールの利用はカバレッジ(分岐網羅C1)に影響するか？</vt:lpstr>
      <vt:lpstr>RQ2:ツールの利用はテストコード作成時間にどのような影響を与えるか？</vt:lpstr>
      <vt:lpstr>PowerPoint プレゼンテーション</vt:lpstr>
      <vt:lpstr>PowerPoint プレゼンテーション</vt:lpstr>
      <vt:lpstr>RQ3:推薦ツールの利用はテストコードの品質にどのような影響があるか？</vt:lpstr>
      <vt:lpstr>RQ2:ツールの利用はテストコード作成時間にどのような影響を与えるか？</vt:lpstr>
      <vt:lpstr>RQ3:推薦ツールの利用はテストコードの品質にどのような影響があるか？</vt:lpstr>
      <vt:lpstr>RQ1:ツールの利用はカバレッジ(分岐網羅C1)に影響するか？</vt:lpstr>
      <vt:lpstr>RQ1:ツールの利用はカバレッジ(分岐網羅C1)に影響するか？</vt:lpstr>
      <vt:lpstr>RQ1:ツールの利用はカバレッジ(分岐網羅C1)に影響するか？</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Microsoft Office ユーザー</cp:lastModifiedBy>
  <cp:revision>99</cp:revision>
  <dcterms:created xsi:type="dcterms:W3CDTF">2019-11-29T02:30:37Z</dcterms:created>
  <dcterms:modified xsi:type="dcterms:W3CDTF">2019-12-23T05:19:06Z</dcterms:modified>
</cp:coreProperties>
</file>